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4" r:id="rId1"/>
  </p:sldMasterIdLst>
  <p:notesMasterIdLst>
    <p:notesMasterId r:id="rId60"/>
  </p:notesMasterIdLst>
  <p:sldIdLst>
    <p:sldId id="256" r:id="rId2"/>
    <p:sldId id="439" r:id="rId3"/>
    <p:sldId id="441" r:id="rId4"/>
    <p:sldId id="380" r:id="rId5"/>
    <p:sldId id="375" r:id="rId6"/>
    <p:sldId id="325" r:id="rId7"/>
    <p:sldId id="361" r:id="rId8"/>
    <p:sldId id="363" r:id="rId9"/>
    <p:sldId id="364" r:id="rId10"/>
    <p:sldId id="423" r:id="rId11"/>
    <p:sldId id="438" r:id="rId12"/>
    <p:sldId id="371" r:id="rId13"/>
    <p:sldId id="383" r:id="rId14"/>
    <p:sldId id="435" r:id="rId15"/>
    <p:sldId id="373" r:id="rId16"/>
    <p:sldId id="374" r:id="rId17"/>
    <p:sldId id="384" r:id="rId18"/>
    <p:sldId id="429" r:id="rId19"/>
    <p:sldId id="432" r:id="rId20"/>
    <p:sldId id="428" r:id="rId21"/>
    <p:sldId id="430" r:id="rId22"/>
    <p:sldId id="436" r:id="rId23"/>
    <p:sldId id="385" r:id="rId24"/>
    <p:sldId id="379" r:id="rId25"/>
    <p:sldId id="414" r:id="rId26"/>
    <p:sldId id="407" r:id="rId27"/>
    <p:sldId id="406" r:id="rId28"/>
    <p:sldId id="391" r:id="rId29"/>
    <p:sldId id="392" r:id="rId30"/>
    <p:sldId id="393" r:id="rId31"/>
    <p:sldId id="397" r:id="rId32"/>
    <p:sldId id="398" r:id="rId33"/>
    <p:sldId id="400" r:id="rId34"/>
    <p:sldId id="417" r:id="rId35"/>
    <p:sldId id="404" r:id="rId36"/>
    <p:sldId id="403" r:id="rId37"/>
    <p:sldId id="418" r:id="rId38"/>
    <p:sldId id="389" r:id="rId39"/>
    <p:sldId id="416" r:id="rId40"/>
    <p:sldId id="410" r:id="rId41"/>
    <p:sldId id="377" r:id="rId42"/>
    <p:sldId id="419" r:id="rId43"/>
    <p:sldId id="408" r:id="rId44"/>
    <p:sldId id="425" r:id="rId45"/>
    <p:sldId id="426" r:id="rId46"/>
    <p:sldId id="440" r:id="rId47"/>
    <p:sldId id="422" r:id="rId48"/>
    <p:sldId id="427" r:id="rId49"/>
    <p:sldId id="442" r:id="rId50"/>
    <p:sldId id="446" r:id="rId51"/>
    <p:sldId id="444" r:id="rId52"/>
    <p:sldId id="445" r:id="rId53"/>
    <p:sldId id="443" r:id="rId54"/>
    <p:sldId id="447" r:id="rId55"/>
    <p:sldId id="437" r:id="rId56"/>
    <p:sldId id="424" r:id="rId57"/>
    <p:sldId id="433" r:id="rId58"/>
    <p:sldId id="448" r:id="rId5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C2DBFA-9ED4-B442-810C-9B1100B920F8}">
          <p14:sldIdLst>
            <p14:sldId id="256"/>
            <p14:sldId id="439"/>
            <p14:sldId id="441"/>
            <p14:sldId id="380"/>
          </p14:sldIdLst>
        </p14:section>
        <p14:section name="Context" id="{48B5BA85-E0D3-B945-9E3F-EF93A08F6F03}">
          <p14:sldIdLst>
            <p14:sldId id="375"/>
            <p14:sldId id="325"/>
            <p14:sldId id="361"/>
            <p14:sldId id="363"/>
            <p14:sldId id="364"/>
            <p14:sldId id="423"/>
            <p14:sldId id="438"/>
            <p14:sldId id="371"/>
          </p14:sldIdLst>
        </p14:section>
        <p14:section name="Problem" id="{6525231A-EC03-DC49-BC5F-3C99C510D187}">
          <p14:sldIdLst>
            <p14:sldId id="383"/>
            <p14:sldId id="435"/>
            <p14:sldId id="373"/>
            <p14:sldId id="374"/>
          </p14:sldIdLst>
        </p14:section>
        <p14:section name="Contributions" id="{25A3727F-3661-004B-88D4-12FB12E872F5}">
          <p14:sldIdLst>
            <p14:sldId id="384"/>
            <p14:sldId id="429"/>
            <p14:sldId id="432"/>
            <p14:sldId id="428"/>
            <p14:sldId id="430"/>
            <p14:sldId id="436"/>
            <p14:sldId id="385"/>
            <p14:sldId id="379"/>
            <p14:sldId id="414"/>
            <p14:sldId id="407"/>
            <p14:sldId id="406"/>
            <p14:sldId id="391"/>
            <p14:sldId id="392"/>
            <p14:sldId id="393"/>
            <p14:sldId id="397"/>
            <p14:sldId id="398"/>
            <p14:sldId id="400"/>
            <p14:sldId id="417"/>
            <p14:sldId id="404"/>
            <p14:sldId id="403"/>
            <p14:sldId id="418"/>
            <p14:sldId id="389"/>
            <p14:sldId id="416"/>
            <p14:sldId id="410"/>
            <p14:sldId id="377"/>
            <p14:sldId id="419"/>
            <p14:sldId id="408"/>
            <p14:sldId id="425"/>
            <p14:sldId id="426"/>
            <p14:sldId id="440"/>
            <p14:sldId id="422"/>
            <p14:sldId id="427"/>
            <p14:sldId id="442"/>
            <p14:sldId id="446"/>
            <p14:sldId id="444"/>
            <p14:sldId id="445"/>
            <p14:sldId id="443"/>
            <p14:sldId id="447"/>
            <p14:sldId id="437"/>
            <p14:sldId id="424"/>
            <p14:sldId id="433"/>
            <p14:sldId id="4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E7E6E6"/>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60"/>
    <p:restoredTop sz="96327"/>
  </p:normalViewPr>
  <p:slideViewPr>
    <p:cSldViewPr snapToGrid="0" snapToObjects="1">
      <p:cViewPr varScale="1">
        <p:scale>
          <a:sx n="148" d="100"/>
          <a:sy n="148" d="100"/>
        </p:scale>
        <p:origin x="208" y="720"/>
      </p:cViewPr>
      <p:guideLst/>
    </p:cSldViewPr>
  </p:slideViewPr>
  <p:notesTextViewPr>
    <p:cViewPr>
      <p:scale>
        <a:sx n="1" d="1"/>
        <a:sy n="1" d="1"/>
      </p:scale>
      <p:origin x="0" y="0"/>
    </p:cViewPr>
  </p:notesTextViewPr>
  <p:sorterViewPr>
    <p:cViewPr>
      <p:scale>
        <a:sx n="176" d="100"/>
        <a:sy n="1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image" Target="../media/image7.png"/><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image" Target="../media/image7.png"/><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7A9D8-EF4B-4A41-9CF6-32DB3FADCD3E}"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7C4E88A1-32F5-4C64-8D67-8374C7DF1A60}">
      <dgm:prSet custT="1"/>
      <dgm:spPr/>
      <dgm:t>
        <a:bodyPr/>
        <a:lstStyle/>
        <a:p>
          <a:r>
            <a:rPr lang="en-US" sz="2800" dirty="0">
              <a:solidFill>
                <a:schemeClr val="tx1"/>
              </a:solidFill>
            </a:rPr>
            <a:t>General-purpose languages introduce </a:t>
          </a:r>
          <a:r>
            <a:rPr lang="en-US" sz="2800" b="1" i="1" dirty="0">
              <a:solidFill>
                <a:srgbClr val="FF0000"/>
              </a:solidFill>
            </a:rPr>
            <a:t>accidental</a:t>
          </a:r>
          <a:r>
            <a:rPr lang="en-US" sz="2800" b="1" dirty="0">
              <a:solidFill>
                <a:srgbClr val="FF0000"/>
              </a:solidFill>
            </a:rPr>
            <a:t> complexities</a:t>
          </a:r>
          <a:r>
            <a:rPr lang="en-US" sz="2800" dirty="0">
              <a:solidFill>
                <a:schemeClr val="tx1"/>
              </a:solidFill>
            </a:rPr>
            <a:t>.</a:t>
          </a:r>
        </a:p>
      </dgm:t>
    </dgm:pt>
    <dgm:pt modelId="{FB622C12-4787-4148-AB11-0333A422B6A9}" type="parTrans" cxnId="{C90B722F-255E-44FB-B051-1CBF856F8C6E}">
      <dgm:prSet/>
      <dgm:spPr/>
      <dgm:t>
        <a:bodyPr/>
        <a:lstStyle/>
        <a:p>
          <a:endParaRPr lang="en-US" sz="2800"/>
        </a:p>
      </dgm:t>
    </dgm:pt>
    <dgm:pt modelId="{D3D8156F-B4C9-4A8B-90B8-BB6E2F0ECD04}" type="sibTrans" cxnId="{C90B722F-255E-44FB-B051-1CBF856F8C6E}">
      <dgm:prSet/>
      <dgm:spPr/>
      <dgm:t>
        <a:bodyPr/>
        <a:lstStyle/>
        <a:p>
          <a:endParaRPr lang="en-US" sz="2800"/>
        </a:p>
      </dgm:t>
    </dgm:pt>
    <dgm:pt modelId="{2C9BE563-74B3-4A1E-AF27-550272C23EEA}">
      <dgm:prSet custT="1"/>
      <dgm:spPr/>
      <dgm:t>
        <a:bodyPr/>
        <a:lstStyle/>
        <a:p>
          <a:r>
            <a:rPr lang="en-US" sz="3200" dirty="0"/>
            <a:t>Domain experts rely on </a:t>
          </a:r>
          <a:r>
            <a:rPr lang="en-US" sz="3200" i="1" dirty="0">
              <a:solidFill>
                <a:schemeClr val="tx1"/>
              </a:solidFill>
            </a:rPr>
            <a:t>a shared </a:t>
          </a:r>
          <a:r>
            <a:rPr lang="en-US" sz="3200" b="1" i="0" u="none" dirty="0">
              <a:solidFill>
                <a:schemeClr val="tx1"/>
              </a:solidFill>
            </a:rPr>
            <a:t>domain-specific language </a:t>
          </a:r>
          <a:r>
            <a:rPr lang="en-US" sz="3200" dirty="0"/>
            <a:t>to alleviate these problems. </a:t>
          </a:r>
        </a:p>
      </dgm:t>
    </dgm:pt>
    <dgm:pt modelId="{DCF29090-B568-4D70-93E5-3D6ABBF0D4EE}" type="parTrans" cxnId="{0108332B-25F0-4E88-99CE-89044E34A522}">
      <dgm:prSet/>
      <dgm:spPr/>
      <dgm:t>
        <a:bodyPr/>
        <a:lstStyle/>
        <a:p>
          <a:endParaRPr lang="en-US" sz="2800"/>
        </a:p>
      </dgm:t>
    </dgm:pt>
    <dgm:pt modelId="{B178881F-9CDC-4656-B292-255D3803A659}" type="sibTrans" cxnId="{0108332B-25F0-4E88-99CE-89044E34A522}">
      <dgm:prSet/>
      <dgm:spPr/>
      <dgm:t>
        <a:bodyPr/>
        <a:lstStyle/>
        <a:p>
          <a:endParaRPr lang="en-US" sz="2800"/>
        </a:p>
      </dgm:t>
    </dgm:pt>
    <dgm:pt modelId="{CD6AEF42-60E8-4079-BBDB-A3D38CA1B42D}">
      <dgm:prSet custT="1"/>
      <dgm:spPr/>
      <dgm:t>
        <a:bodyPr/>
        <a:lstStyle/>
        <a:p>
          <a:r>
            <a:rPr lang="en-US" sz="3200" b="1" dirty="0">
              <a:solidFill>
                <a:schemeClr val="tx1"/>
              </a:solidFill>
            </a:rPr>
            <a:t>Domain-specific languages</a:t>
          </a:r>
          <a:r>
            <a:rPr lang="en-US" sz="3200" dirty="0"/>
            <a:t> enable </a:t>
          </a:r>
        </a:p>
      </dgm:t>
    </dgm:pt>
    <dgm:pt modelId="{739704B3-1B99-4948-9ACC-EDE049121AD7}" type="parTrans" cxnId="{99B1F619-4035-454B-B4A6-DD4A0239544D}">
      <dgm:prSet/>
      <dgm:spPr/>
      <dgm:t>
        <a:bodyPr/>
        <a:lstStyle/>
        <a:p>
          <a:endParaRPr lang="en-US" sz="2800"/>
        </a:p>
      </dgm:t>
    </dgm:pt>
    <dgm:pt modelId="{21F03635-C481-4077-84F0-BD8BD106CDC1}" type="sibTrans" cxnId="{99B1F619-4035-454B-B4A6-DD4A0239544D}">
      <dgm:prSet/>
      <dgm:spPr/>
      <dgm:t>
        <a:bodyPr/>
        <a:lstStyle/>
        <a:p>
          <a:endParaRPr lang="en-US" sz="2800"/>
        </a:p>
      </dgm:t>
    </dgm:pt>
    <dgm:pt modelId="{416CCBDD-1E56-420D-9C26-6627569CB44A}">
      <dgm:prSet custT="1"/>
      <dgm:spPr/>
      <dgm:t>
        <a:bodyPr/>
        <a:lstStyle/>
        <a:p>
          <a:r>
            <a:rPr lang="en-GB" sz="2000" b="1" dirty="0">
              <a:solidFill>
                <a:schemeClr val="accent1"/>
              </a:solidFill>
            </a:rPr>
            <a:t>abstractions</a:t>
          </a:r>
          <a:r>
            <a:rPr lang="en-GB" sz="2000" dirty="0"/>
            <a:t> (models) focused</a:t>
          </a:r>
          <a:r>
            <a:rPr lang="en-US" sz="2000" dirty="0"/>
            <a:t> on the domain of discourse.</a:t>
          </a:r>
        </a:p>
      </dgm:t>
    </dgm:pt>
    <dgm:pt modelId="{5B6E0839-A079-4719-B655-1DF1282DF278}" type="parTrans" cxnId="{778FE086-CF5D-4F67-AD86-77A388A6DE2C}">
      <dgm:prSet/>
      <dgm:spPr/>
      <dgm:t>
        <a:bodyPr/>
        <a:lstStyle/>
        <a:p>
          <a:endParaRPr lang="en-US" sz="2800"/>
        </a:p>
      </dgm:t>
    </dgm:pt>
    <dgm:pt modelId="{E2244CCE-84AF-4DA1-B467-20037F14C78F}" type="sibTrans" cxnId="{778FE086-CF5D-4F67-AD86-77A388A6DE2C}">
      <dgm:prSet/>
      <dgm:spPr/>
      <dgm:t>
        <a:bodyPr/>
        <a:lstStyle/>
        <a:p>
          <a:endParaRPr lang="en-US" sz="2800"/>
        </a:p>
      </dgm:t>
    </dgm:pt>
    <dgm:pt modelId="{7A274890-BCE6-456B-BDC0-E01892772984}">
      <dgm:prSet custT="1"/>
      <dgm:spPr/>
      <dgm:t>
        <a:bodyPr/>
        <a:lstStyle/>
        <a:p>
          <a:r>
            <a:rPr lang="en-US" sz="2000" b="1" dirty="0">
              <a:solidFill>
                <a:schemeClr val="accent1"/>
              </a:solidFill>
            </a:rPr>
            <a:t>tools</a:t>
          </a:r>
          <a:r>
            <a:rPr lang="en-US" sz="2000" dirty="0"/>
            <a:t> (conceptual or computer-assisted) adapted to the domain</a:t>
          </a:r>
        </a:p>
      </dgm:t>
    </dgm:pt>
    <dgm:pt modelId="{C27880AA-99EE-4FC7-930D-C6B92CD26ECB}" type="parTrans" cxnId="{522451C7-B9BD-4B5E-8B33-8D852E012D0D}">
      <dgm:prSet/>
      <dgm:spPr/>
      <dgm:t>
        <a:bodyPr/>
        <a:lstStyle/>
        <a:p>
          <a:endParaRPr lang="en-US" sz="2800"/>
        </a:p>
      </dgm:t>
    </dgm:pt>
    <dgm:pt modelId="{00E8A5DF-CCB3-4793-82E3-9F8EEC8A1E2F}" type="sibTrans" cxnId="{522451C7-B9BD-4B5E-8B33-8D852E012D0D}">
      <dgm:prSet/>
      <dgm:spPr/>
      <dgm:t>
        <a:bodyPr/>
        <a:lstStyle/>
        <a:p>
          <a:endParaRPr lang="en-US" sz="2800"/>
        </a:p>
      </dgm:t>
    </dgm:pt>
    <dgm:pt modelId="{7BF4923A-E51D-E842-8FF8-FC62344417AF}" type="pres">
      <dgm:prSet presAssocID="{7E57A9D8-EF4B-4A41-9CF6-32DB3FADCD3E}" presName="Name0" presStyleCnt="0">
        <dgm:presLayoutVars>
          <dgm:dir/>
          <dgm:animLvl val="lvl"/>
          <dgm:resizeHandles val="exact"/>
        </dgm:presLayoutVars>
      </dgm:prSet>
      <dgm:spPr/>
    </dgm:pt>
    <dgm:pt modelId="{43AF1F61-59A1-9D47-B961-B62D979C1595}" type="pres">
      <dgm:prSet presAssocID="{CD6AEF42-60E8-4079-BBDB-A3D38CA1B42D}" presName="boxAndChildren" presStyleCnt="0"/>
      <dgm:spPr/>
    </dgm:pt>
    <dgm:pt modelId="{96528736-B5AD-9442-ADCB-D208C6B308EA}" type="pres">
      <dgm:prSet presAssocID="{CD6AEF42-60E8-4079-BBDB-A3D38CA1B42D}" presName="parentTextBox" presStyleLbl="node1" presStyleIdx="0" presStyleCnt="3"/>
      <dgm:spPr/>
    </dgm:pt>
    <dgm:pt modelId="{2C682879-A937-CD49-8F4B-E5ED0FD06708}" type="pres">
      <dgm:prSet presAssocID="{CD6AEF42-60E8-4079-BBDB-A3D38CA1B42D}" presName="entireBox" presStyleLbl="node1" presStyleIdx="0" presStyleCnt="3"/>
      <dgm:spPr/>
    </dgm:pt>
    <dgm:pt modelId="{78C86E30-9AC3-7841-A709-318A05018C77}" type="pres">
      <dgm:prSet presAssocID="{CD6AEF42-60E8-4079-BBDB-A3D38CA1B42D}" presName="descendantBox" presStyleCnt="0"/>
      <dgm:spPr/>
    </dgm:pt>
    <dgm:pt modelId="{1F671CC8-6F1F-694D-80E4-170E57648C3F}" type="pres">
      <dgm:prSet presAssocID="{416CCBDD-1E56-420D-9C26-6627569CB44A}" presName="childTextBox" presStyleLbl="fgAccFollowNode1" presStyleIdx="0" presStyleCnt="2" custScaleY="124935">
        <dgm:presLayoutVars>
          <dgm:bulletEnabled val="1"/>
        </dgm:presLayoutVars>
      </dgm:prSet>
      <dgm:spPr/>
    </dgm:pt>
    <dgm:pt modelId="{C3971D8F-AF43-B04C-BD8E-2528BEB0E846}" type="pres">
      <dgm:prSet presAssocID="{7A274890-BCE6-456B-BDC0-E01892772984}" presName="childTextBox" presStyleLbl="fgAccFollowNode1" presStyleIdx="1" presStyleCnt="2" custScaleY="124442">
        <dgm:presLayoutVars>
          <dgm:bulletEnabled val="1"/>
        </dgm:presLayoutVars>
      </dgm:prSet>
      <dgm:spPr/>
    </dgm:pt>
    <dgm:pt modelId="{A07CF822-5213-4046-A105-B338E7265822}" type="pres">
      <dgm:prSet presAssocID="{B178881F-9CDC-4656-B292-255D3803A659}" presName="sp" presStyleCnt="0"/>
      <dgm:spPr/>
    </dgm:pt>
    <dgm:pt modelId="{07D82D03-BD3B-0C4B-863C-A9B9F96BE4E4}" type="pres">
      <dgm:prSet presAssocID="{2C9BE563-74B3-4A1E-AF27-550272C23EEA}" presName="arrowAndChildren" presStyleCnt="0"/>
      <dgm:spPr/>
    </dgm:pt>
    <dgm:pt modelId="{CC739CF9-A707-5043-A62E-1C67D05267D9}" type="pres">
      <dgm:prSet presAssocID="{2C9BE563-74B3-4A1E-AF27-550272C23EEA}" presName="parentTextArrow" presStyleLbl="node1" presStyleIdx="1" presStyleCnt="3"/>
      <dgm:spPr/>
    </dgm:pt>
    <dgm:pt modelId="{775468B0-FFC7-C04A-9E31-218567B1A7F2}" type="pres">
      <dgm:prSet presAssocID="{D3D8156F-B4C9-4A8B-90B8-BB6E2F0ECD04}" presName="sp" presStyleCnt="0"/>
      <dgm:spPr/>
    </dgm:pt>
    <dgm:pt modelId="{0F9D6B39-598B-434D-87A7-87D31B718E95}" type="pres">
      <dgm:prSet presAssocID="{7C4E88A1-32F5-4C64-8D67-8374C7DF1A60}" presName="arrowAndChildren" presStyleCnt="0"/>
      <dgm:spPr/>
    </dgm:pt>
    <dgm:pt modelId="{517EE3D8-B629-FB4B-B6ED-105C4272E0D7}" type="pres">
      <dgm:prSet presAssocID="{7C4E88A1-32F5-4C64-8D67-8374C7DF1A60}" presName="parentTextArrow" presStyleLbl="node1" presStyleIdx="2" presStyleCnt="3"/>
      <dgm:spPr/>
    </dgm:pt>
  </dgm:ptLst>
  <dgm:cxnLst>
    <dgm:cxn modelId="{99B1F619-4035-454B-B4A6-DD4A0239544D}" srcId="{7E57A9D8-EF4B-4A41-9CF6-32DB3FADCD3E}" destId="{CD6AEF42-60E8-4079-BBDB-A3D38CA1B42D}" srcOrd="2" destOrd="0" parTransId="{739704B3-1B99-4948-9ACC-EDE049121AD7}" sibTransId="{21F03635-C481-4077-84F0-BD8BD106CDC1}"/>
    <dgm:cxn modelId="{0108332B-25F0-4E88-99CE-89044E34A522}" srcId="{7E57A9D8-EF4B-4A41-9CF6-32DB3FADCD3E}" destId="{2C9BE563-74B3-4A1E-AF27-550272C23EEA}" srcOrd="1" destOrd="0" parTransId="{DCF29090-B568-4D70-93E5-3D6ABBF0D4EE}" sibTransId="{B178881F-9CDC-4656-B292-255D3803A659}"/>
    <dgm:cxn modelId="{C90B722F-255E-44FB-B051-1CBF856F8C6E}" srcId="{7E57A9D8-EF4B-4A41-9CF6-32DB3FADCD3E}" destId="{7C4E88A1-32F5-4C64-8D67-8374C7DF1A60}" srcOrd="0" destOrd="0" parTransId="{FB622C12-4787-4148-AB11-0333A422B6A9}" sibTransId="{D3D8156F-B4C9-4A8B-90B8-BB6E2F0ECD04}"/>
    <dgm:cxn modelId="{D2AF935A-47A1-5A41-8CF5-ECCB29B1CD28}" type="presOf" srcId="{7A274890-BCE6-456B-BDC0-E01892772984}" destId="{C3971D8F-AF43-B04C-BD8E-2528BEB0E846}" srcOrd="0" destOrd="0" presId="urn:microsoft.com/office/officeart/2005/8/layout/process4"/>
    <dgm:cxn modelId="{FAA79868-D7E9-0845-9FE9-2516FC6E958E}" type="presOf" srcId="{416CCBDD-1E56-420D-9C26-6627569CB44A}" destId="{1F671CC8-6F1F-694D-80E4-170E57648C3F}" srcOrd="0" destOrd="0" presId="urn:microsoft.com/office/officeart/2005/8/layout/process4"/>
    <dgm:cxn modelId="{778FE086-CF5D-4F67-AD86-77A388A6DE2C}" srcId="{CD6AEF42-60E8-4079-BBDB-A3D38CA1B42D}" destId="{416CCBDD-1E56-420D-9C26-6627569CB44A}" srcOrd="0" destOrd="0" parTransId="{5B6E0839-A079-4719-B655-1DF1282DF278}" sibTransId="{E2244CCE-84AF-4DA1-B467-20037F14C78F}"/>
    <dgm:cxn modelId="{801CF293-EAD5-864A-B5A0-844C94109050}" type="presOf" srcId="{7E57A9D8-EF4B-4A41-9CF6-32DB3FADCD3E}" destId="{7BF4923A-E51D-E842-8FF8-FC62344417AF}" srcOrd="0" destOrd="0" presId="urn:microsoft.com/office/officeart/2005/8/layout/process4"/>
    <dgm:cxn modelId="{8FF5BE98-2B64-2344-BE39-0B390E2776C6}" type="presOf" srcId="{CD6AEF42-60E8-4079-BBDB-A3D38CA1B42D}" destId="{96528736-B5AD-9442-ADCB-D208C6B308EA}" srcOrd="0" destOrd="0" presId="urn:microsoft.com/office/officeart/2005/8/layout/process4"/>
    <dgm:cxn modelId="{618C2AAB-7DB4-E546-B9D4-A1ECD65535EF}" type="presOf" srcId="{2C9BE563-74B3-4A1E-AF27-550272C23EEA}" destId="{CC739CF9-A707-5043-A62E-1C67D05267D9}" srcOrd="0" destOrd="0" presId="urn:microsoft.com/office/officeart/2005/8/layout/process4"/>
    <dgm:cxn modelId="{522451C7-B9BD-4B5E-8B33-8D852E012D0D}" srcId="{CD6AEF42-60E8-4079-BBDB-A3D38CA1B42D}" destId="{7A274890-BCE6-456B-BDC0-E01892772984}" srcOrd="1" destOrd="0" parTransId="{C27880AA-99EE-4FC7-930D-C6B92CD26ECB}" sibTransId="{00E8A5DF-CCB3-4793-82E3-9F8EEC8A1E2F}"/>
    <dgm:cxn modelId="{117C9FD5-D8C5-6948-90D1-D86C0BB78F6C}" type="presOf" srcId="{7C4E88A1-32F5-4C64-8D67-8374C7DF1A60}" destId="{517EE3D8-B629-FB4B-B6ED-105C4272E0D7}" srcOrd="0" destOrd="0" presId="urn:microsoft.com/office/officeart/2005/8/layout/process4"/>
    <dgm:cxn modelId="{DA9C60F1-6389-4F48-B422-328A1B93E051}" type="presOf" srcId="{CD6AEF42-60E8-4079-BBDB-A3D38CA1B42D}" destId="{2C682879-A937-CD49-8F4B-E5ED0FD06708}" srcOrd="1" destOrd="0" presId="urn:microsoft.com/office/officeart/2005/8/layout/process4"/>
    <dgm:cxn modelId="{49617FB1-D760-434B-B360-BD0DCBB3BE6E}" type="presParOf" srcId="{7BF4923A-E51D-E842-8FF8-FC62344417AF}" destId="{43AF1F61-59A1-9D47-B961-B62D979C1595}" srcOrd="0" destOrd="0" presId="urn:microsoft.com/office/officeart/2005/8/layout/process4"/>
    <dgm:cxn modelId="{373C14FE-E603-B345-8CB5-AE2943359E79}" type="presParOf" srcId="{43AF1F61-59A1-9D47-B961-B62D979C1595}" destId="{96528736-B5AD-9442-ADCB-D208C6B308EA}" srcOrd="0" destOrd="0" presId="urn:microsoft.com/office/officeart/2005/8/layout/process4"/>
    <dgm:cxn modelId="{0022D444-76E4-1542-A788-A1B5CCDAA7E4}" type="presParOf" srcId="{43AF1F61-59A1-9D47-B961-B62D979C1595}" destId="{2C682879-A937-CD49-8F4B-E5ED0FD06708}" srcOrd="1" destOrd="0" presId="urn:microsoft.com/office/officeart/2005/8/layout/process4"/>
    <dgm:cxn modelId="{7A3B82B6-401B-6E4D-AFB3-B80B55ACE47C}" type="presParOf" srcId="{43AF1F61-59A1-9D47-B961-B62D979C1595}" destId="{78C86E30-9AC3-7841-A709-318A05018C77}" srcOrd="2" destOrd="0" presId="urn:microsoft.com/office/officeart/2005/8/layout/process4"/>
    <dgm:cxn modelId="{7346AC66-681E-AB42-9CFE-B46D704EBD64}" type="presParOf" srcId="{78C86E30-9AC3-7841-A709-318A05018C77}" destId="{1F671CC8-6F1F-694D-80E4-170E57648C3F}" srcOrd="0" destOrd="0" presId="urn:microsoft.com/office/officeart/2005/8/layout/process4"/>
    <dgm:cxn modelId="{E0A206EC-CAAB-EC49-94C5-AA0C91743940}" type="presParOf" srcId="{78C86E30-9AC3-7841-A709-318A05018C77}" destId="{C3971D8F-AF43-B04C-BD8E-2528BEB0E846}" srcOrd="1" destOrd="0" presId="urn:microsoft.com/office/officeart/2005/8/layout/process4"/>
    <dgm:cxn modelId="{1100F8DE-6902-3E42-9904-8447FBCFD651}" type="presParOf" srcId="{7BF4923A-E51D-E842-8FF8-FC62344417AF}" destId="{A07CF822-5213-4046-A105-B338E7265822}" srcOrd="1" destOrd="0" presId="urn:microsoft.com/office/officeart/2005/8/layout/process4"/>
    <dgm:cxn modelId="{AAB770F2-9F92-C045-B975-319B99B39793}" type="presParOf" srcId="{7BF4923A-E51D-E842-8FF8-FC62344417AF}" destId="{07D82D03-BD3B-0C4B-863C-A9B9F96BE4E4}" srcOrd="2" destOrd="0" presId="urn:microsoft.com/office/officeart/2005/8/layout/process4"/>
    <dgm:cxn modelId="{12283C85-85C2-4444-BA81-044CC192D2E1}" type="presParOf" srcId="{07D82D03-BD3B-0C4B-863C-A9B9F96BE4E4}" destId="{CC739CF9-A707-5043-A62E-1C67D05267D9}" srcOrd="0" destOrd="0" presId="urn:microsoft.com/office/officeart/2005/8/layout/process4"/>
    <dgm:cxn modelId="{FB179C25-07A4-0E44-83CB-9ABC8410030A}" type="presParOf" srcId="{7BF4923A-E51D-E842-8FF8-FC62344417AF}" destId="{775468B0-FFC7-C04A-9E31-218567B1A7F2}" srcOrd="3" destOrd="0" presId="urn:microsoft.com/office/officeart/2005/8/layout/process4"/>
    <dgm:cxn modelId="{3F4A58D6-212F-B647-B13E-1A55D96AAA27}" type="presParOf" srcId="{7BF4923A-E51D-E842-8FF8-FC62344417AF}" destId="{0F9D6B39-598B-434D-87A7-87D31B718E95}" srcOrd="4" destOrd="0" presId="urn:microsoft.com/office/officeart/2005/8/layout/process4"/>
    <dgm:cxn modelId="{0F853417-58B9-F546-A98E-72B58B4B76D0}" type="presParOf" srcId="{0F9D6B39-598B-434D-87A7-87D31B718E95}" destId="{517EE3D8-B629-FB4B-B6ED-105C4272E0D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368DE-B941-4944-99F3-50CD559809AC}"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CF4ECDF1-DEBA-714F-A468-833EFF25155F}">
      <dgm:prSet phldrT="[Text]" custT="1"/>
      <dgm:spPr/>
      <dgm:t>
        <a:bodyPr/>
        <a:lstStyle/>
        <a:p>
          <a:r>
            <a:rPr lang="en-FR" sz="2000" dirty="0"/>
            <a:t>Physical processes</a:t>
          </a:r>
          <a:endParaRPr lang="en-GB" sz="2000" dirty="0"/>
        </a:p>
      </dgm:t>
    </dgm:pt>
    <dgm:pt modelId="{53E2FC49-1DA0-FC47-BA18-C6857BBF36E9}" type="parTrans" cxnId="{ED71D65D-BDB3-B54E-A8A5-DE5F21A19677}">
      <dgm:prSet/>
      <dgm:spPr/>
      <dgm:t>
        <a:bodyPr/>
        <a:lstStyle/>
        <a:p>
          <a:endParaRPr lang="en-GB" sz="2400"/>
        </a:p>
      </dgm:t>
    </dgm:pt>
    <dgm:pt modelId="{81D16857-36C0-6D4A-A9C1-4D86F8D5F875}" type="sibTrans" cxnId="{ED71D65D-BDB3-B54E-A8A5-DE5F21A19677}">
      <dgm:prSet/>
      <dgm:spPr/>
      <dgm:t>
        <a:bodyPr/>
        <a:lstStyle/>
        <a:p>
          <a:endParaRPr lang="en-GB" sz="2400"/>
        </a:p>
      </dgm:t>
    </dgm:pt>
    <dgm:pt modelId="{CA1376C7-D6D2-AF49-9B7B-345839F38671}">
      <dgm:prSet custT="1"/>
      <dgm:spPr/>
      <dgm:t>
        <a:bodyPr/>
        <a:lstStyle/>
        <a:p>
          <a:r>
            <a:rPr lang="en-FR" sz="2000"/>
            <a:t>Temporal logic </a:t>
          </a:r>
          <a:endParaRPr lang="en-FR" sz="2000" dirty="0"/>
        </a:p>
      </dgm:t>
    </dgm:pt>
    <dgm:pt modelId="{3BE0C443-2948-3E49-989C-5B729AC29845}" type="parTrans" cxnId="{3311065C-A95C-194E-A8C0-D4C33719BAB8}">
      <dgm:prSet/>
      <dgm:spPr/>
      <dgm:t>
        <a:bodyPr/>
        <a:lstStyle/>
        <a:p>
          <a:endParaRPr lang="en-GB" sz="2400"/>
        </a:p>
      </dgm:t>
    </dgm:pt>
    <dgm:pt modelId="{127AD770-BC6C-9042-A912-F911638CBFAB}" type="sibTrans" cxnId="{3311065C-A95C-194E-A8C0-D4C33719BAB8}">
      <dgm:prSet/>
      <dgm:spPr/>
      <dgm:t>
        <a:bodyPr/>
        <a:lstStyle/>
        <a:p>
          <a:endParaRPr lang="en-GB" sz="2400"/>
        </a:p>
      </dgm:t>
    </dgm:pt>
    <dgm:pt modelId="{50635154-1F7C-DB4F-B344-CE250A19A5F1}">
      <dgm:prSet custT="1"/>
      <dgm:spPr/>
      <dgm:t>
        <a:bodyPr/>
        <a:lstStyle/>
        <a:p>
          <a:r>
            <a:rPr lang="en-FR" sz="1600"/>
            <a:t>LTL</a:t>
          </a:r>
          <a:endParaRPr lang="en-FR" sz="1600" dirty="0"/>
        </a:p>
      </dgm:t>
    </dgm:pt>
    <dgm:pt modelId="{A328023D-0C35-9C4D-B37B-CB485D0548A8}" type="parTrans" cxnId="{51E52FE8-2049-EA4D-B3DC-D1413E34B5E5}">
      <dgm:prSet/>
      <dgm:spPr/>
      <dgm:t>
        <a:bodyPr/>
        <a:lstStyle/>
        <a:p>
          <a:endParaRPr lang="en-GB" sz="2400"/>
        </a:p>
      </dgm:t>
    </dgm:pt>
    <dgm:pt modelId="{6896AAFE-C927-7946-8BD3-3853AB5A4084}" type="sibTrans" cxnId="{51E52FE8-2049-EA4D-B3DC-D1413E34B5E5}">
      <dgm:prSet/>
      <dgm:spPr/>
      <dgm:t>
        <a:bodyPr/>
        <a:lstStyle/>
        <a:p>
          <a:endParaRPr lang="en-GB" sz="2400"/>
        </a:p>
      </dgm:t>
    </dgm:pt>
    <dgm:pt modelId="{77E5397E-68AD-5047-A1E6-3C9BBE9AE01F}">
      <dgm:prSet custT="1"/>
      <dgm:spPr/>
      <dgm:t>
        <a:bodyPr/>
        <a:lstStyle/>
        <a:p>
          <a:r>
            <a:rPr lang="en-FR" sz="1600"/>
            <a:t>CTL*</a:t>
          </a:r>
          <a:endParaRPr lang="en-FR" sz="1600" dirty="0"/>
        </a:p>
      </dgm:t>
    </dgm:pt>
    <dgm:pt modelId="{2FEFE194-9CE5-3F4C-89C0-6F258180008A}" type="parTrans" cxnId="{09EA7015-EB15-8F49-89B7-898995C5D2DD}">
      <dgm:prSet/>
      <dgm:spPr/>
      <dgm:t>
        <a:bodyPr/>
        <a:lstStyle/>
        <a:p>
          <a:endParaRPr lang="en-GB" sz="2400"/>
        </a:p>
      </dgm:t>
    </dgm:pt>
    <dgm:pt modelId="{A6E33D74-DE02-394D-A893-03602C9C995E}" type="sibTrans" cxnId="{09EA7015-EB15-8F49-89B7-898995C5D2DD}">
      <dgm:prSet/>
      <dgm:spPr/>
      <dgm:t>
        <a:bodyPr/>
        <a:lstStyle/>
        <a:p>
          <a:endParaRPr lang="en-GB" sz="2400"/>
        </a:p>
      </dgm:t>
    </dgm:pt>
    <dgm:pt modelId="{DD928FDC-6567-C743-A81A-712C6F2265FB}">
      <dgm:prSet custT="1"/>
      <dgm:spPr/>
      <dgm:t>
        <a:bodyPr/>
        <a:lstStyle/>
        <a:p>
          <a:r>
            <a:rPr lang="en-FR" sz="1600"/>
            <a:t>Temporal Logic of Actions (TLA+)</a:t>
          </a:r>
          <a:endParaRPr lang="en-FR" sz="1600" dirty="0"/>
        </a:p>
      </dgm:t>
    </dgm:pt>
    <dgm:pt modelId="{D9218E24-044A-C344-AD3D-430D32682056}" type="parTrans" cxnId="{9F38B66A-75F2-6C4A-B122-9636574B01FB}">
      <dgm:prSet/>
      <dgm:spPr/>
      <dgm:t>
        <a:bodyPr/>
        <a:lstStyle/>
        <a:p>
          <a:endParaRPr lang="en-GB" sz="2400"/>
        </a:p>
      </dgm:t>
    </dgm:pt>
    <dgm:pt modelId="{A657DD35-93EE-B940-9061-8DF2A8798919}" type="sibTrans" cxnId="{9F38B66A-75F2-6C4A-B122-9636574B01FB}">
      <dgm:prSet/>
      <dgm:spPr/>
      <dgm:t>
        <a:bodyPr/>
        <a:lstStyle/>
        <a:p>
          <a:endParaRPr lang="en-GB" sz="2400"/>
        </a:p>
      </dgm:t>
    </dgm:pt>
    <dgm:pt modelId="{78BE0E28-E134-3B45-A120-CF51E06DE874}">
      <dgm:prSet custT="1"/>
      <dgm:spPr/>
      <dgm:t>
        <a:bodyPr/>
        <a:lstStyle/>
        <a:p>
          <a:r>
            <a:rPr lang="en-FR" sz="2000"/>
            <a:t>Computable functions</a:t>
          </a:r>
          <a:endParaRPr lang="en-FR" sz="2000" dirty="0"/>
        </a:p>
      </dgm:t>
    </dgm:pt>
    <dgm:pt modelId="{EA00564C-10B6-1A49-B8C4-72364B2CAE7D}" type="parTrans" cxnId="{5AE0C425-F7EE-9C4F-93C5-7D14C750522B}">
      <dgm:prSet/>
      <dgm:spPr/>
      <dgm:t>
        <a:bodyPr/>
        <a:lstStyle/>
        <a:p>
          <a:endParaRPr lang="en-GB" sz="2400"/>
        </a:p>
      </dgm:t>
    </dgm:pt>
    <dgm:pt modelId="{B225F114-D3DE-2145-BCB5-948C43A06BEF}" type="sibTrans" cxnId="{5AE0C425-F7EE-9C4F-93C5-7D14C750522B}">
      <dgm:prSet/>
      <dgm:spPr/>
      <dgm:t>
        <a:bodyPr/>
        <a:lstStyle/>
        <a:p>
          <a:endParaRPr lang="en-GB" sz="2400"/>
        </a:p>
      </dgm:t>
    </dgm:pt>
    <dgm:pt modelId="{AD70DFD3-7443-E945-B747-58EB1967ADCD}">
      <dgm:prSet custT="1"/>
      <dgm:spPr/>
      <dgm:t>
        <a:bodyPr/>
        <a:lstStyle/>
        <a:p>
          <a:r>
            <a:rPr lang="en-FR" sz="1600"/>
            <a:t>Lambda calculus</a:t>
          </a:r>
          <a:endParaRPr lang="en-FR" sz="1600" dirty="0"/>
        </a:p>
      </dgm:t>
    </dgm:pt>
    <dgm:pt modelId="{37157436-5033-6548-8E01-76563CE4AF40}" type="parTrans" cxnId="{11976679-2929-594E-8FC6-7F8F9258EB82}">
      <dgm:prSet/>
      <dgm:spPr/>
      <dgm:t>
        <a:bodyPr/>
        <a:lstStyle/>
        <a:p>
          <a:endParaRPr lang="en-GB" sz="2400"/>
        </a:p>
      </dgm:t>
    </dgm:pt>
    <dgm:pt modelId="{CD354E5F-06FD-8D46-B4C3-58180664B48E}" type="sibTrans" cxnId="{11976679-2929-594E-8FC6-7F8F9258EB82}">
      <dgm:prSet/>
      <dgm:spPr/>
      <dgm:t>
        <a:bodyPr/>
        <a:lstStyle/>
        <a:p>
          <a:endParaRPr lang="en-GB" sz="2400"/>
        </a:p>
      </dgm:t>
    </dgm:pt>
    <dgm:pt modelId="{7AD75CED-9A3F-4D40-9777-94EE6DEA1FD6}">
      <dgm:prSet custT="1"/>
      <dgm:spPr/>
      <dgm:t>
        <a:bodyPr/>
        <a:lstStyle/>
        <a:p>
          <a:r>
            <a:rPr lang="en-FR" sz="1600" dirty="0"/>
            <a:t>Turing machines</a:t>
          </a:r>
        </a:p>
      </dgm:t>
    </dgm:pt>
    <dgm:pt modelId="{06EBC6A1-8E9B-784E-8D8B-33261F2A4DB9}" type="parTrans" cxnId="{A83D8485-AB37-B243-B7A2-812F4C8482A6}">
      <dgm:prSet/>
      <dgm:spPr/>
      <dgm:t>
        <a:bodyPr/>
        <a:lstStyle/>
        <a:p>
          <a:endParaRPr lang="en-GB" sz="2400"/>
        </a:p>
      </dgm:t>
    </dgm:pt>
    <dgm:pt modelId="{0B5440E3-8673-5241-9911-18F2E19070B2}" type="sibTrans" cxnId="{A83D8485-AB37-B243-B7A2-812F4C8482A6}">
      <dgm:prSet/>
      <dgm:spPr/>
      <dgm:t>
        <a:bodyPr/>
        <a:lstStyle/>
        <a:p>
          <a:endParaRPr lang="en-GB" sz="2400"/>
        </a:p>
      </dgm:t>
    </dgm:pt>
    <dgm:pt modelId="{E988CA5F-23A3-D942-AE41-81799571248A}">
      <dgm:prSet custT="1"/>
      <dgm:spPr/>
      <dgm:t>
        <a:bodyPr/>
        <a:lstStyle/>
        <a:p>
          <a:r>
            <a:rPr lang="en-FR" sz="2000"/>
            <a:t>Automata</a:t>
          </a:r>
          <a:endParaRPr lang="en-FR" sz="2000" dirty="0"/>
        </a:p>
      </dgm:t>
    </dgm:pt>
    <dgm:pt modelId="{1D1C1DA9-DD03-E942-942D-403260877BE2}" type="parTrans" cxnId="{E9CE8B6D-FBD4-B14B-9EB0-590232B13DED}">
      <dgm:prSet/>
      <dgm:spPr/>
      <dgm:t>
        <a:bodyPr/>
        <a:lstStyle/>
        <a:p>
          <a:endParaRPr lang="en-GB" sz="2400"/>
        </a:p>
      </dgm:t>
    </dgm:pt>
    <dgm:pt modelId="{925C2E15-3ABE-3D47-8E71-B36266EF2CD2}" type="sibTrans" cxnId="{E9CE8B6D-FBD4-B14B-9EB0-590232B13DED}">
      <dgm:prSet/>
      <dgm:spPr/>
      <dgm:t>
        <a:bodyPr/>
        <a:lstStyle/>
        <a:p>
          <a:endParaRPr lang="en-GB" sz="2400"/>
        </a:p>
      </dgm:t>
    </dgm:pt>
    <dgm:pt modelId="{87FA2CF6-85F1-BF4F-AA54-D0B3495126CF}">
      <dgm:prSet custT="1"/>
      <dgm:spPr/>
      <dgm:t>
        <a:bodyPr/>
        <a:lstStyle/>
        <a:p>
          <a:r>
            <a:rPr lang="en-FR" sz="1600"/>
            <a:t>NFA</a:t>
          </a:r>
          <a:endParaRPr lang="en-FR" sz="1600" dirty="0"/>
        </a:p>
      </dgm:t>
    </dgm:pt>
    <dgm:pt modelId="{7CB69751-397C-1C48-88EF-659A2875FBC0}" type="parTrans" cxnId="{E4BA409B-520C-FC49-87BC-C0654F19FEF4}">
      <dgm:prSet/>
      <dgm:spPr/>
      <dgm:t>
        <a:bodyPr/>
        <a:lstStyle/>
        <a:p>
          <a:endParaRPr lang="en-GB" sz="2400"/>
        </a:p>
      </dgm:t>
    </dgm:pt>
    <dgm:pt modelId="{C88E450D-ECA9-F344-8F01-714747584F54}" type="sibTrans" cxnId="{E4BA409B-520C-FC49-87BC-C0654F19FEF4}">
      <dgm:prSet/>
      <dgm:spPr/>
      <dgm:t>
        <a:bodyPr/>
        <a:lstStyle/>
        <a:p>
          <a:endParaRPr lang="en-GB" sz="2400"/>
        </a:p>
      </dgm:t>
    </dgm:pt>
    <dgm:pt modelId="{ED892F74-A9FC-184B-AECE-DC09E2890560}">
      <dgm:prSet custT="1"/>
      <dgm:spPr/>
      <dgm:t>
        <a:bodyPr/>
        <a:lstStyle/>
        <a:p>
          <a:r>
            <a:rPr lang="en-FR" sz="1600"/>
            <a:t>PDA</a:t>
          </a:r>
          <a:endParaRPr lang="en-FR" sz="1600" dirty="0"/>
        </a:p>
      </dgm:t>
    </dgm:pt>
    <dgm:pt modelId="{F6D18056-503E-0A41-B808-7F6CC093D6AE}" type="parTrans" cxnId="{6716AC0D-DC5B-AA47-891A-7655BA939382}">
      <dgm:prSet/>
      <dgm:spPr/>
      <dgm:t>
        <a:bodyPr/>
        <a:lstStyle/>
        <a:p>
          <a:endParaRPr lang="en-GB" sz="2400"/>
        </a:p>
      </dgm:t>
    </dgm:pt>
    <dgm:pt modelId="{15FF7EC5-38B9-2F47-86D3-A9A6CFFBB3BD}" type="sibTrans" cxnId="{6716AC0D-DC5B-AA47-891A-7655BA939382}">
      <dgm:prSet/>
      <dgm:spPr/>
      <dgm:t>
        <a:bodyPr/>
        <a:lstStyle/>
        <a:p>
          <a:endParaRPr lang="en-GB" sz="2400"/>
        </a:p>
      </dgm:t>
    </dgm:pt>
    <dgm:pt modelId="{FD9538AB-1B73-2145-9BAA-D46A32111597}">
      <dgm:prSet custT="1"/>
      <dgm:spPr/>
      <dgm:t>
        <a:bodyPr/>
        <a:lstStyle/>
        <a:p>
          <a:r>
            <a:rPr lang="en-FR" sz="1600"/>
            <a:t>Statecharts</a:t>
          </a:r>
          <a:endParaRPr lang="en-FR" sz="1600" dirty="0"/>
        </a:p>
      </dgm:t>
    </dgm:pt>
    <dgm:pt modelId="{E6FC607C-76C4-2849-B06F-E519FAF48D4D}" type="parTrans" cxnId="{8E58AB42-B965-B44E-B239-B54D82EC582C}">
      <dgm:prSet/>
      <dgm:spPr/>
      <dgm:t>
        <a:bodyPr/>
        <a:lstStyle/>
        <a:p>
          <a:endParaRPr lang="en-GB" sz="2400"/>
        </a:p>
      </dgm:t>
    </dgm:pt>
    <dgm:pt modelId="{565AB7B1-A282-6743-A94D-8A0A649500A8}" type="sibTrans" cxnId="{8E58AB42-B965-B44E-B239-B54D82EC582C}">
      <dgm:prSet/>
      <dgm:spPr/>
      <dgm:t>
        <a:bodyPr/>
        <a:lstStyle/>
        <a:p>
          <a:endParaRPr lang="en-GB" sz="2400"/>
        </a:p>
      </dgm:t>
    </dgm:pt>
    <dgm:pt modelId="{9E291673-AB71-D642-8EA1-473B70EE1BBB}">
      <dgm:prSet custT="1"/>
      <dgm:spPr/>
      <dgm:t>
        <a:bodyPr/>
        <a:lstStyle/>
        <a:p>
          <a:r>
            <a:rPr lang="en-FR" sz="2000"/>
            <a:t>Concurrency</a:t>
          </a:r>
          <a:endParaRPr lang="en-FR" sz="2000" dirty="0"/>
        </a:p>
      </dgm:t>
    </dgm:pt>
    <dgm:pt modelId="{5822C57E-B296-8F49-B6B1-93E0E8746964}" type="parTrans" cxnId="{EEB97B0F-04F1-784A-81FB-F2713E671E37}">
      <dgm:prSet/>
      <dgm:spPr/>
      <dgm:t>
        <a:bodyPr/>
        <a:lstStyle/>
        <a:p>
          <a:endParaRPr lang="en-GB" sz="2400"/>
        </a:p>
      </dgm:t>
    </dgm:pt>
    <dgm:pt modelId="{6715A4E8-B685-7E4F-BA39-F785FE154F30}" type="sibTrans" cxnId="{EEB97B0F-04F1-784A-81FB-F2713E671E37}">
      <dgm:prSet/>
      <dgm:spPr/>
      <dgm:t>
        <a:bodyPr/>
        <a:lstStyle/>
        <a:p>
          <a:endParaRPr lang="en-GB" sz="2400"/>
        </a:p>
      </dgm:t>
    </dgm:pt>
    <dgm:pt modelId="{20913ECA-3A1A-5E4C-8C2F-8A009330D2A5}">
      <dgm:prSet custT="1"/>
      <dgm:spPr/>
      <dgm:t>
        <a:bodyPr/>
        <a:lstStyle/>
        <a:p>
          <a:r>
            <a:rPr lang="en-FR" sz="2000"/>
            <a:t>HDLs</a:t>
          </a:r>
          <a:endParaRPr lang="en-FR" sz="2000" dirty="0"/>
        </a:p>
      </dgm:t>
    </dgm:pt>
    <dgm:pt modelId="{458A4349-A1A8-BD40-95B0-8B2A86577E4F}" type="parTrans" cxnId="{6AF347A2-A32A-E846-AAD6-1BE19E3562C4}">
      <dgm:prSet/>
      <dgm:spPr/>
      <dgm:t>
        <a:bodyPr/>
        <a:lstStyle/>
        <a:p>
          <a:endParaRPr lang="en-GB" sz="2400"/>
        </a:p>
      </dgm:t>
    </dgm:pt>
    <dgm:pt modelId="{7DAB0BFA-6936-2242-8C26-1A48CB36FFBE}" type="sibTrans" cxnId="{6AF347A2-A32A-E846-AAD6-1BE19E3562C4}">
      <dgm:prSet/>
      <dgm:spPr/>
      <dgm:t>
        <a:bodyPr/>
        <a:lstStyle/>
        <a:p>
          <a:endParaRPr lang="en-GB" sz="2400"/>
        </a:p>
      </dgm:t>
    </dgm:pt>
    <dgm:pt modelId="{0A6BDB6A-05A0-A341-9653-690457F4DD6E}">
      <dgm:prSet custT="1"/>
      <dgm:spPr/>
      <dgm:t>
        <a:bodyPr/>
        <a:lstStyle/>
        <a:p>
          <a:r>
            <a:rPr lang="en-FR" sz="1600"/>
            <a:t>VHDL</a:t>
          </a:r>
          <a:r>
            <a:rPr lang="en-FR" sz="1600">
              <a:solidFill>
                <a:schemeClr val="tx1">
                  <a:lumMod val="50000"/>
                  <a:lumOff val="50000"/>
                </a:schemeClr>
              </a:solidFill>
            </a:rPr>
            <a:t>[-AMS]</a:t>
          </a:r>
          <a:endParaRPr lang="en-FR" sz="1600" dirty="0">
            <a:solidFill>
              <a:schemeClr val="tx1">
                <a:lumMod val="50000"/>
                <a:lumOff val="50000"/>
              </a:schemeClr>
            </a:solidFill>
          </a:endParaRPr>
        </a:p>
      </dgm:t>
    </dgm:pt>
    <dgm:pt modelId="{5EEFF4CF-4BF3-F542-8BEC-138CBF047127}" type="parTrans" cxnId="{C017BB66-E41B-2642-8F28-2C96558B40D3}">
      <dgm:prSet/>
      <dgm:spPr/>
      <dgm:t>
        <a:bodyPr/>
        <a:lstStyle/>
        <a:p>
          <a:endParaRPr lang="en-GB" sz="2400"/>
        </a:p>
      </dgm:t>
    </dgm:pt>
    <dgm:pt modelId="{6B04B7C8-60B4-6A4F-BDD2-4D9F0A9E8519}" type="sibTrans" cxnId="{C017BB66-E41B-2642-8F28-2C96558B40D3}">
      <dgm:prSet/>
      <dgm:spPr/>
      <dgm:t>
        <a:bodyPr/>
        <a:lstStyle/>
        <a:p>
          <a:endParaRPr lang="en-GB" sz="2400"/>
        </a:p>
      </dgm:t>
    </dgm:pt>
    <dgm:pt modelId="{088B37A2-7950-6B4E-8C7B-E5AD67360FE3}">
      <dgm:prSet custT="1"/>
      <dgm:spPr/>
      <dgm:t>
        <a:bodyPr/>
        <a:lstStyle/>
        <a:p>
          <a:r>
            <a:rPr lang="en-FR" sz="1600" dirty="0">
              <a:solidFill>
                <a:schemeClr val="tx1">
                  <a:lumMod val="50000"/>
                  <a:lumOff val="50000"/>
                </a:schemeClr>
              </a:solidFill>
            </a:rPr>
            <a:t>[System-]</a:t>
          </a:r>
          <a:r>
            <a:rPr lang="en-FR" sz="1600" dirty="0"/>
            <a:t>Verilog</a:t>
          </a:r>
          <a:r>
            <a:rPr lang="en-FR" sz="1600" dirty="0">
              <a:solidFill>
                <a:schemeClr val="tx1">
                  <a:lumMod val="50000"/>
                  <a:lumOff val="50000"/>
                </a:schemeClr>
              </a:solidFill>
            </a:rPr>
            <a:t>[-A]</a:t>
          </a:r>
          <a:endParaRPr lang="en-FR" sz="1600" dirty="0"/>
        </a:p>
      </dgm:t>
    </dgm:pt>
    <dgm:pt modelId="{F96605B8-CFDA-2943-A60E-D28169B136DF}" type="parTrans" cxnId="{73AA06D2-7CB0-3044-9E2E-AB05208D07DC}">
      <dgm:prSet/>
      <dgm:spPr/>
      <dgm:t>
        <a:bodyPr/>
        <a:lstStyle/>
        <a:p>
          <a:endParaRPr lang="en-GB" sz="2400"/>
        </a:p>
      </dgm:t>
    </dgm:pt>
    <dgm:pt modelId="{87C862A6-3572-F24E-90C3-D016995FA5B3}" type="sibTrans" cxnId="{73AA06D2-7CB0-3044-9E2E-AB05208D07DC}">
      <dgm:prSet/>
      <dgm:spPr/>
      <dgm:t>
        <a:bodyPr/>
        <a:lstStyle/>
        <a:p>
          <a:endParaRPr lang="en-GB" sz="2400"/>
        </a:p>
      </dgm:t>
    </dgm:pt>
    <dgm:pt modelId="{F64768DE-7D95-2947-9218-0D049222CB9F}">
      <dgm:prSet phldrT="[Text]" custT="1"/>
      <dgm:spPr/>
      <dgm:t>
        <a:bodyPr/>
        <a:lstStyle/>
        <a:p>
          <a:r>
            <a:rPr lang="en-FR" sz="1600" dirty="0"/>
            <a:t>Calculus [Newton and Leibniz]</a:t>
          </a:r>
          <a:endParaRPr lang="en-GB" sz="1600" dirty="0"/>
        </a:p>
      </dgm:t>
    </dgm:pt>
    <dgm:pt modelId="{1910771D-8921-B142-9168-C4289DF2EB75}" type="parTrans" cxnId="{7AE801E3-40DE-BE4B-B8FD-83383DE7DAAE}">
      <dgm:prSet/>
      <dgm:spPr/>
      <dgm:t>
        <a:bodyPr/>
        <a:lstStyle/>
        <a:p>
          <a:endParaRPr lang="en-GB" sz="2400"/>
        </a:p>
      </dgm:t>
    </dgm:pt>
    <dgm:pt modelId="{CAC545A6-7928-BE4B-8292-D8EA193F7C27}" type="sibTrans" cxnId="{7AE801E3-40DE-BE4B-B8FD-83383DE7DAAE}">
      <dgm:prSet/>
      <dgm:spPr/>
      <dgm:t>
        <a:bodyPr/>
        <a:lstStyle/>
        <a:p>
          <a:endParaRPr lang="en-GB" sz="2400"/>
        </a:p>
      </dgm:t>
    </dgm:pt>
    <dgm:pt modelId="{50AB2913-0EA3-D843-85CB-917C7E0E5264}">
      <dgm:prSet custT="1"/>
      <dgm:spPr/>
      <dgm:t>
        <a:bodyPr/>
        <a:lstStyle/>
        <a:p>
          <a:r>
            <a:rPr lang="en-FR" sz="1600" dirty="0"/>
            <a:t>Actor models – Hewitt</a:t>
          </a:r>
        </a:p>
      </dgm:t>
    </dgm:pt>
    <dgm:pt modelId="{E79498F8-962C-864D-82C9-4B9B0FFE7CB8}" type="sibTrans" cxnId="{2CBC10D9-D8FD-9C4F-B1FB-A1246EF81E59}">
      <dgm:prSet/>
      <dgm:spPr/>
      <dgm:t>
        <a:bodyPr/>
        <a:lstStyle/>
        <a:p>
          <a:endParaRPr lang="en-GB" sz="2400"/>
        </a:p>
      </dgm:t>
    </dgm:pt>
    <dgm:pt modelId="{7CCD53A8-5672-1D41-9BAD-2462D48B35E7}" type="parTrans" cxnId="{2CBC10D9-D8FD-9C4F-B1FB-A1246EF81E59}">
      <dgm:prSet/>
      <dgm:spPr/>
      <dgm:t>
        <a:bodyPr/>
        <a:lstStyle/>
        <a:p>
          <a:endParaRPr lang="en-GB" sz="2400"/>
        </a:p>
      </dgm:t>
    </dgm:pt>
    <dgm:pt modelId="{1A2DD301-38C1-8C4B-9FA3-182E8F608181}">
      <dgm:prSet custT="1"/>
      <dgm:spPr/>
      <dgm:t>
        <a:bodyPr/>
        <a:lstStyle/>
        <a:p>
          <a:r>
            <a:rPr lang="en-FR" sz="1600" dirty="0"/>
            <a:t>Petri nets</a:t>
          </a:r>
        </a:p>
      </dgm:t>
    </dgm:pt>
    <dgm:pt modelId="{1D87C0CF-C717-5E40-B661-BCDA613A27EA}" type="sibTrans" cxnId="{AA732852-DC86-E640-804B-7FF06771CF5D}">
      <dgm:prSet/>
      <dgm:spPr/>
      <dgm:t>
        <a:bodyPr/>
        <a:lstStyle/>
        <a:p>
          <a:endParaRPr lang="en-GB" sz="2400"/>
        </a:p>
      </dgm:t>
    </dgm:pt>
    <dgm:pt modelId="{C18AAE5A-BD72-DA4B-B9F0-50FCB70F23E3}" type="parTrans" cxnId="{AA732852-DC86-E640-804B-7FF06771CF5D}">
      <dgm:prSet/>
      <dgm:spPr/>
      <dgm:t>
        <a:bodyPr/>
        <a:lstStyle/>
        <a:p>
          <a:endParaRPr lang="en-GB" sz="2400"/>
        </a:p>
      </dgm:t>
    </dgm:pt>
    <dgm:pt modelId="{FF56CC91-02C1-874C-AE65-E8EE8D888518}">
      <dgm:prSet custT="1"/>
      <dgm:spPr/>
      <dgm:t>
        <a:bodyPr/>
        <a:lstStyle/>
        <a:p>
          <a:r>
            <a:rPr lang="en-FR" sz="1600" dirty="0"/>
            <a:t>CSP – Hoare </a:t>
          </a:r>
        </a:p>
      </dgm:t>
    </dgm:pt>
    <dgm:pt modelId="{EB1366C4-A41C-784C-A37E-C5905608FB10}" type="sibTrans" cxnId="{60EBE3CB-908D-0842-B459-D6C84826E17E}">
      <dgm:prSet/>
      <dgm:spPr/>
      <dgm:t>
        <a:bodyPr/>
        <a:lstStyle/>
        <a:p>
          <a:endParaRPr lang="en-GB" sz="2400"/>
        </a:p>
      </dgm:t>
    </dgm:pt>
    <dgm:pt modelId="{1674B255-7F82-4E40-9F92-B8D4A8C2D7F7}" type="parTrans" cxnId="{60EBE3CB-908D-0842-B459-D6C84826E17E}">
      <dgm:prSet/>
      <dgm:spPr/>
      <dgm:t>
        <a:bodyPr/>
        <a:lstStyle/>
        <a:p>
          <a:endParaRPr lang="en-GB" sz="2400"/>
        </a:p>
      </dgm:t>
    </dgm:pt>
    <dgm:pt modelId="{F0FF4052-3E38-B445-8513-925DB8ACAC2C}" type="pres">
      <dgm:prSet presAssocID="{5D4368DE-B941-4944-99F3-50CD559809AC}" presName="Name0" presStyleCnt="0">
        <dgm:presLayoutVars>
          <dgm:dir/>
          <dgm:resizeHandles val="exact"/>
        </dgm:presLayoutVars>
      </dgm:prSet>
      <dgm:spPr/>
    </dgm:pt>
    <dgm:pt modelId="{813CA252-B415-7343-A23B-42246D80F0C5}" type="pres">
      <dgm:prSet presAssocID="{CF4ECDF1-DEBA-714F-A468-833EFF25155F}" presName="composite" presStyleCnt="0"/>
      <dgm:spPr/>
    </dgm:pt>
    <dgm:pt modelId="{684F5BAB-7C0F-4C42-8089-E5E48C0B0641}" type="pres">
      <dgm:prSet presAssocID="{CF4ECDF1-DEBA-714F-A468-833EFF25155F}" presName="rect1" presStyleLbl="trAlignAcc1" presStyleIdx="0" presStyleCnt="6">
        <dgm:presLayoutVars>
          <dgm:bulletEnabled val="1"/>
        </dgm:presLayoutVars>
      </dgm:prSet>
      <dgm:spPr/>
    </dgm:pt>
    <dgm:pt modelId="{385D4DA9-BF7D-EB4F-9310-5A3D04B65CD1}" type="pres">
      <dgm:prSet presAssocID="{CF4ECDF1-DEBA-714F-A468-833EFF25155F}" presName="rect2" presStyleLbl="fgImgPlace1" presStyleIdx="0" presStyleCnt="6"/>
      <dgm:spPr>
        <a:prstGeom prst="roundRect">
          <a:avLst/>
        </a:prstGeom>
        <a:blipFill dpi="0" rotWithShape="1">
          <a:blip xmlns:r="http://schemas.openxmlformats.org/officeDocument/2006/relationships" r:embed="rId1"/>
          <a:srcRect/>
          <a:stretch>
            <a:fillRect l="15405" r="15405"/>
          </a:stretch>
        </a:blipFill>
      </dgm:spPr>
    </dgm:pt>
    <dgm:pt modelId="{48A847FA-3B94-5046-8A0E-822D02A41DB6}" type="pres">
      <dgm:prSet presAssocID="{81D16857-36C0-6D4A-A9C1-4D86F8D5F875}" presName="sibTrans" presStyleCnt="0"/>
      <dgm:spPr/>
    </dgm:pt>
    <dgm:pt modelId="{2DBB03F8-A75E-D547-BE93-A666BE217611}" type="pres">
      <dgm:prSet presAssocID="{CA1376C7-D6D2-AF49-9B7B-345839F38671}" presName="composite" presStyleCnt="0"/>
      <dgm:spPr/>
    </dgm:pt>
    <dgm:pt modelId="{D2496E4F-AFCC-6C40-83E8-02BCB0097BBD}" type="pres">
      <dgm:prSet presAssocID="{CA1376C7-D6D2-AF49-9B7B-345839F38671}" presName="rect1" presStyleLbl="trAlignAcc1" presStyleIdx="1" presStyleCnt="6">
        <dgm:presLayoutVars>
          <dgm:bulletEnabled val="1"/>
        </dgm:presLayoutVars>
      </dgm:prSet>
      <dgm:spPr/>
    </dgm:pt>
    <dgm:pt modelId="{522B69B8-FE68-6548-BE69-D6BBE46D48DE}" type="pres">
      <dgm:prSet presAssocID="{CA1376C7-D6D2-AF49-9B7B-345839F38671}" presName="rect2"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dgm:spPr>
    </dgm:pt>
    <dgm:pt modelId="{8368DF41-D2A1-0E46-8680-9B3D2FA97EEB}" type="pres">
      <dgm:prSet presAssocID="{127AD770-BC6C-9042-A912-F911638CBFAB}" presName="sibTrans" presStyleCnt="0"/>
      <dgm:spPr/>
    </dgm:pt>
    <dgm:pt modelId="{D10F9CC8-5716-7047-BFFF-142698CBF484}" type="pres">
      <dgm:prSet presAssocID="{78BE0E28-E134-3B45-A120-CF51E06DE874}" presName="composite" presStyleCnt="0"/>
      <dgm:spPr/>
    </dgm:pt>
    <dgm:pt modelId="{05389D32-BA25-514A-BDB4-3BDC6B169765}" type="pres">
      <dgm:prSet presAssocID="{78BE0E28-E134-3B45-A120-CF51E06DE874}" presName="rect1" presStyleLbl="trAlignAcc1" presStyleIdx="2" presStyleCnt="6">
        <dgm:presLayoutVars>
          <dgm:bulletEnabled val="1"/>
        </dgm:presLayoutVars>
      </dgm:prSet>
      <dgm:spPr/>
    </dgm:pt>
    <dgm:pt modelId="{0EEC3A81-B29E-1849-A1B7-44AF5EAE58D8}" type="pres">
      <dgm:prSet presAssocID="{78BE0E28-E134-3B45-A120-CF51E06DE874}" presName="rect2" presStyleLbl="fgImgPlace1" presStyleIdx="2" presStyleCnt="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dgm:spPr>
    </dgm:pt>
    <dgm:pt modelId="{E66D11DC-3BAE-2A4E-B5FE-599F1976EF50}" type="pres">
      <dgm:prSet presAssocID="{B225F114-D3DE-2145-BCB5-948C43A06BEF}" presName="sibTrans" presStyleCnt="0"/>
      <dgm:spPr/>
    </dgm:pt>
    <dgm:pt modelId="{5D860C1C-BE7E-FD4E-9558-A9F89377961E}" type="pres">
      <dgm:prSet presAssocID="{E988CA5F-23A3-D942-AE41-81799571248A}" presName="composite" presStyleCnt="0"/>
      <dgm:spPr/>
    </dgm:pt>
    <dgm:pt modelId="{0250F8EA-5E35-6E4A-B288-7BD73AA3D85D}" type="pres">
      <dgm:prSet presAssocID="{E988CA5F-23A3-D942-AE41-81799571248A}" presName="rect1" presStyleLbl="trAlignAcc1" presStyleIdx="3" presStyleCnt="6">
        <dgm:presLayoutVars>
          <dgm:bulletEnabled val="1"/>
        </dgm:presLayoutVars>
      </dgm:prSet>
      <dgm:spPr/>
    </dgm:pt>
    <dgm:pt modelId="{053CF0C3-DD39-5A4A-8428-DB008ADBDA51}" type="pres">
      <dgm:prSet presAssocID="{E988CA5F-23A3-D942-AE41-81799571248A}" presName="rect2" presStyleLbl="fgImgPlace1" presStyleIdx="3" presStyleCnt="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dgm:spPr>
    </dgm:pt>
    <dgm:pt modelId="{4E4CDAAB-BE57-F44E-AD88-EE008C857AE0}" type="pres">
      <dgm:prSet presAssocID="{925C2E15-3ABE-3D47-8E71-B36266EF2CD2}" presName="sibTrans" presStyleCnt="0"/>
      <dgm:spPr/>
    </dgm:pt>
    <dgm:pt modelId="{1C1B2270-833F-584C-B713-3AD99ED41924}" type="pres">
      <dgm:prSet presAssocID="{9E291673-AB71-D642-8EA1-473B70EE1BBB}" presName="composite" presStyleCnt="0"/>
      <dgm:spPr/>
    </dgm:pt>
    <dgm:pt modelId="{8F80E700-3AB6-AA45-ADAA-4EB4F1A48849}" type="pres">
      <dgm:prSet presAssocID="{9E291673-AB71-D642-8EA1-473B70EE1BBB}" presName="rect1" presStyleLbl="trAlignAcc1" presStyleIdx="4" presStyleCnt="6">
        <dgm:presLayoutVars>
          <dgm:bulletEnabled val="1"/>
        </dgm:presLayoutVars>
      </dgm:prSet>
      <dgm:spPr/>
    </dgm:pt>
    <dgm:pt modelId="{C0A2F9CC-FAED-AE4F-8B63-E0D0E30C5AEF}" type="pres">
      <dgm:prSet presAssocID="{9E291673-AB71-D642-8EA1-473B70EE1BBB}" presName="rect2" presStyleLbl="fgImgPlace1" presStyleIdx="4" presStyleCnt="6"/>
      <dgm:spPr>
        <a:blipFill dpi="0" rotWithShape="1">
          <a:blip xmlns:r="http://schemas.openxmlformats.org/officeDocument/2006/relationships" r:embed="rId5"/>
          <a:srcRect/>
          <a:stretch>
            <a:fillRect t="26727" b="26727"/>
          </a:stretch>
        </a:blipFill>
      </dgm:spPr>
    </dgm:pt>
    <dgm:pt modelId="{8DA3F4AD-8DAB-A341-87F4-A50ECC7788D9}" type="pres">
      <dgm:prSet presAssocID="{6715A4E8-B685-7E4F-BA39-F785FE154F30}" presName="sibTrans" presStyleCnt="0"/>
      <dgm:spPr/>
    </dgm:pt>
    <dgm:pt modelId="{9C3A114D-04E4-2A4E-AA9E-579A494F204B}" type="pres">
      <dgm:prSet presAssocID="{20913ECA-3A1A-5E4C-8C2F-8A009330D2A5}" presName="composite" presStyleCnt="0"/>
      <dgm:spPr/>
    </dgm:pt>
    <dgm:pt modelId="{DB8C133F-62DA-AA46-A64A-6658B21267ED}" type="pres">
      <dgm:prSet presAssocID="{20913ECA-3A1A-5E4C-8C2F-8A009330D2A5}" presName="rect1" presStyleLbl="trAlignAcc1" presStyleIdx="5" presStyleCnt="6">
        <dgm:presLayoutVars>
          <dgm:bulletEnabled val="1"/>
        </dgm:presLayoutVars>
      </dgm:prSet>
      <dgm:spPr/>
    </dgm:pt>
    <dgm:pt modelId="{9FCD8440-C518-1942-BB31-E8B859E765CA}" type="pres">
      <dgm:prSet presAssocID="{20913ECA-3A1A-5E4C-8C2F-8A009330D2A5}" presName="rect2"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dgm:spPr>
    </dgm:pt>
  </dgm:ptLst>
  <dgm:cxnLst>
    <dgm:cxn modelId="{D401800C-EF1C-AB4C-92D6-7E4BF6BB35C7}" type="presOf" srcId="{50635154-1F7C-DB4F-B344-CE250A19A5F1}" destId="{D2496E4F-AFCC-6C40-83E8-02BCB0097BBD}" srcOrd="0" destOrd="1" presId="urn:microsoft.com/office/officeart/2008/layout/PictureStrips"/>
    <dgm:cxn modelId="{6716AC0D-DC5B-AA47-891A-7655BA939382}" srcId="{E988CA5F-23A3-D942-AE41-81799571248A}" destId="{ED892F74-A9FC-184B-AECE-DC09E2890560}" srcOrd="1" destOrd="0" parTransId="{F6D18056-503E-0A41-B808-7F6CC093D6AE}" sibTransId="{15FF7EC5-38B9-2F47-86D3-A9A6CFFBB3BD}"/>
    <dgm:cxn modelId="{EEB97B0F-04F1-784A-81FB-F2713E671E37}" srcId="{5D4368DE-B941-4944-99F3-50CD559809AC}" destId="{9E291673-AB71-D642-8EA1-473B70EE1BBB}" srcOrd="4" destOrd="0" parTransId="{5822C57E-B296-8F49-B6B1-93E0E8746964}" sibTransId="{6715A4E8-B685-7E4F-BA39-F785FE154F30}"/>
    <dgm:cxn modelId="{09EA7015-EB15-8F49-89B7-898995C5D2DD}" srcId="{CA1376C7-D6D2-AF49-9B7B-345839F38671}" destId="{77E5397E-68AD-5047-A1E6-3C9BBE9AE01F}" srcOrd="1" destOrd="0" parTransId="{2FEFE194-9CE5-3F4C-89C0-6F258180008A}" sibTransId="{A6E33D74-DE02-394D-A893-03602C9C995E}"/>
    <dgm:cxn modelId="{201BE51D-67CB-954E-A587-6188F0F9AAD1}" type="presOf" srcId="{0A6BDB6A-05A0-A341-9653-690457F4DD6E}" destId="{DB8C133F-62DA-AA46-A64A-6658B21267ED}" srcOrd="0" destOrd="1" presId="urn:microsoft.com/office/officeart/2008/layout/PictureStrips"/>
    <dgm:cxn modelId="{7CCB4222-9B4C-7940-92A1-6E640EA34E47}" type="presOf" srcId="{AD70DFD3-7443-E945-B747-58EB1967ADCD}" destId="{05389D32-BA25-514A-BDB4-3BDC6B169765}" srcOrd="0" destOrd="1" presId="urn:microsoft.com/office/officeart/2008/layout/PictureStrips"/>
    <dgm:cxn modelId="{5AE0C425-F7EE-9C4F-93C5-7D14C750522B}" srcId="{5D4368DE-B941-4944-99F3-50CD559809AC}" destId="{78BE0E28-E134-3B45-A120-CF51E06DE874}" srcOrd="2" destOrd="0" parTransId="{EA00564C-10B6-1A49-B8C4-72364B2CAE7D}" sibTransId="{B225F114-D3DE-2145-BCB5-948C43A06BEF}"/>
    <dgm:cxn modelId="{FA12AE28-67E8-D047-B288-A82402D00773}" type="presOf" srcId="{9E291673-AB71-D642-8EA1-473B70EE1BBB}" destId="{8F80E700-3AB6-AA45-ADAA-4EB4F1A48849}" srcOrd="0" destOrd="0" presId="urn:microsoft.com/office/officeart/2008/layout/PictureStrips"/>
    <dgm:cxn modelId="{3BDB6F37-DDF3-3F41-853D-C5E0A9C5F279}" type="presOf" srcId="{87FA2CF6-85F1-BF4F-AA54-D0B3495126CF}" destId="{0250F8EA-5E35-6E4A-B288-7BD73AA3D85D}" srcOrd="0" destOrd="1" presId="urn:microsoft.com/office/officeart/2008/layout/PictureStrips"/>
    <dgm:cxn modelId="{8E58AB42-B965-B44E-B239-B54D82EC582C}" srcId="{E988CA5F-23A3-D942-AE41-81799571248A}" destId="{FD9538AB-1B73-2145-9BAA-D46A32111597}" srcOrd="2" destOrd="0" parTransId="{E6FC607C-76C4-2849-B06F-E519FAF48D4D}" sibTransId="{565AB7B1-A282-6743-A94D-8A0A649500A8}"/>
    <dgm:cxn modelId="{D1B41B43-E60E-D54D-BD7F-C865BA635551}" type="presOf" srcId="{ED892F74-A9FC-184B-AECE-DC09E2890560}" destId="{0250F8EA-5E35-6E4A-B288-7BD73AA3D85D}" srcOrd="0" destOrd="2" presId="urn:microsoft.com/office/officeart/2008/layout/PictureStrips"/>
    <dgm:cxn modelId="{5CD30E45-BCCC-EF46-BB5A-9FF5717CE8FA}" type="presOf" srcId="{F64768DE-7D95-2947-9218-0D049222CB9F}" destId="{684F5BAB-7C0F-4C42-8089-E5E48C0B0641}" srcOrd="0" destOrd="1" presId="urn:microsoft.com/office/officeart/2008/layout/PictureStrips"/>
    <dgm:cxn modelId="{AA732852-DC86-E640-804B-7FF06771CF5D}" srcId="{9E291673-AB71-D642-8EA1-473B70EE1BBB}" destId="{1A2DD301-38C1-8C4B-9FA3-182E8F608181}" srcOrd="0" destOrd="0" parTransId="{C18AAE5A-BD72-DA4B-B9F0-50FCB70F23E3}" sibTransId="{1D87C0CF-C717-5E40-B661-BCDA613A27EA}"/>
    <dgm:cxn modelId="{44103B58-2167-4C46-9B7A-25DD66D8B417}" type="presOf" srcId="{50AB2913-0EA3-D843-85CB-917C7E0E5264}" destId="{8F80E700-3AB6-AA45-ADAA-4EB4F1A48849}" srcOrd="0" destOrd="3" presId="urn:microsoft.com/office/officeart/2008/layout/PictureStrips"/>
    <dgm:cxn modelId="{3311065C-A95C-194E-A8C0-D4C33719BAB8}" srcId="{5D4368DE-B941-4944-99F3-50CD559809AC}" destId="{CA1376C7-D6D2-AF49-9B7B-345839F38671}" srcOrd="1" destOrd="0" parTransId="{3BE0C443-2948-3E49-989C-5B729AC29845}" sibTransId="{127AD770-BC6C-9042-A912-F911638CBFAB}"/>
    <dgm:cxn modelId="{ED71D65D-BDB3-B54E-A8A5-DE5F21A19677}" srcId="{5D4368DE-B941-4944-99F3-50CD559809AC}" destId="{CF4ECDF1-DEBA-714F-A468-833EFF25155F}" srcOrd="0" destOrd="0" parTransId="{53E2FC49-1DA0-FC47-BA18-C6857BBF36E9}" sibTransId="{81D16857-36C0-6D4A-A9C1-4D86F8D5F875}"/>
    <dgm:cxn modelId="{C017BB66-E41B-2642-8F28-2C96558B40D3}" srcId="{20913ECA-3A1A-5E4C-8C2F-8A009330D2A5}" destId="{0A6BDB6A-05A0-A341-9653-690457F4DD6E}" srcOrd="0" destOrd="0" parTransId="{5EEFF4CF-4BF3-F542-8BEC-138CBF047127}" sibTransId="{6B04B7C8-60B4-6A4F-BDD2-4D9F0A9E8519}"/>
    <dgm:cxn modelId="{9F38B66A-75F2-6C4A-B122-9636574B01FB}" srcId="{CA1376C7-D6D2-AF49-9B7B-345839F38671}" destId="{DD928FDC-6567-C743-A81A-712C6F2265FB}" srcOrd="2" destOrd="0" parTransId="{D9218E24-044A-C344-AD3D-430D32682056}" sibTransId="{A657DD35-93EE-B940-9061-8DF2A8798919}"/>
    <dgm:cxn modelId="{51802C6C-3903-0941-B13E-5A2237705366}" type="presOf" srcId="{E988CA5F-23A3-D942-AE41-81799571248A}" destId="{0250F8EA-5E35-6E4A-B288-7BD73AA3D85D}" srcOrd="0" destOrd="0" presId="urn:microsoft.com/office/officeart/2008/layout/PictureStrips"/>
    <dgm:cxn modelId="{C05C9B6C-6CEF-8A41-B2BF-4EE15FC5D978}" type="presOf" srcId="{20913ECA-3A1A-5E4C-8C2F-8A009330D2A5}" destId="{DB8C133F-62DA-AA46-A64A-6658B21267ED}" srcOrd="0" destOrd="0" presId="urn:microsoft.com/office/officeart/2008/layout/PictureStrips"/>
    <dgm:cxn modelId="{E9CE8B6D-FBD4-B14B-9EB0-590232B13DED}" srcId="{5D4368DE-B941-4944-99F3-50CD559809AC}" destId="{E988CA5F-23A3-D942-AE41-81799571248A}" srcOrd="3" destOrd="0" parTransId="{1D1C1DA9-DD03-E942-942D-403260877BE2}" sibTransId="{925C2E15-3ABE-3D47-8E71-B36266EF2CD2}"/>
    <dgm:cxn modelId="{3D104172-206C-234E-A09D-A09DEE3B190A}" type="presOf" srcId="{CF4ECDF1-DEBA-714F-A468-833EFF25155F}" destId="{684F5BAB-7C0F-4C42-8089-E5E48C0B0641}" srcOrd="0" destOrd="0" presId="urn:microsoft.com/office/officeart/2008/layout/PictureStrips"/>
    <dgm:cxn modelId="{11976679-2929-594E-8FC6-7F8F9258EB82}" srcId="{78BE0E28-E134-3B45-A120-CF51E06DE874}" destId="{AD70DFD3-7443-E945-B747-58EB1967ADCD}" srcOrd="0" destOrd="0" parTransId="{37157436-5033-6548-8E01-76563CE4AF40}" sibTransId="{CD354E5F-06FD-8D46-B4C3-58180664B48E}"/>
    <dgm:cxn modelId="{55F6137B-D099-6140-8D83-156BC7669D90}" type="presOf" srcId="{088B37A2-7950-6B4E-8C7B-E5AD67360FE3}" destId="{DB8C133F-62DA-AA46-A64A-6658B21267ED}" srcOrd="0" destOrd="2" presId="urn:microsoft.com/office/officeart/2008/layout/PictureStrips"/>
    <dgm:cxn modelId="{F213917C-DD9F-AA47-B674-86508A03AE90}" type="presOf" srcId="{78BE0E28-E134-3B45-A120-CF51E06DE874}" destId="{05389D32-BA25-514A-BDB4-3BDC6B169765}" srcOrd="0" destOrd="0" presId="urn:microsoft.com/office/officeart/2008/layout/PictureStrips"/>
    <dgm:cxn modelId="{A83D8485-AB37-B243-B7A2-812F4C8482A6}" srcId="{78BE0E28-E134-3B45-A120-CF51E06DE874}" destId="{7AD75CED-9A3F-4D40-9777-94EE6DEA1FD6}" srcOrd="1" destOrd="0" parTransId="{06EBC6A1-8E9B-784E-8D8B-33261F2A4DB9}" sibTransId="{0B5440E3-8673-5241-9911-18F2E19070B2}"/>
    <dgm:cxn modelId="{22E8B988-B07D-DF48-ABB0-C252FC871084}" type="presOf" srcId="{DD928FDC-6567-C743-A81A-712C6F2265FB}" destId="{D2496E4F-AFCC-6C40-83E8-02BCB0097BBD}" srcOrd="0" destOrd="3" presId="urn:microsoft.com/office/officeart/2008/layout/PictureStrips"/>
    <dgm:cxn modelId="{0C050595-B6AA-1D47-96DC-666A5B364A1A}" type="presOf" srcId="{1A2DD301-38C1-8C4B-9FA3-182E8F608181}" destId="{8F80E700-3AB6-AA45-ADAA-4EB4F1A48849}" srcOrd="0" destOrd="1" presId="urn:microsoft.com/office/officeart/2008/layout/PictureStrips"/>
    <dgm:cxn modelId="{E4BA409B-520C-FC49-87BC-C0654F19FEF4}" srcId="{E988CA5F-23A3-D942-AE41-81799571248A}" destId="{87FA2CF6-85F1-BF4F-AA54-D0B3495126CF}" srcOrd="0" destOrd="0" parTransId="{7CB69751-397C-1C48-88EF-659A2875FBC0}" sibTransId="{C88E450D-ECA9-F344-8F01-714747584F54}"/>
    <dgm:cxn modelId="{6AF347A2-A32A-E846-AAD6-1BE19E3562C4}" srcId="{5D4368DE-B941-4944-99F3-50CD559809AC}" destId="{20913ECA-3A1A-5E4C-8C2F-8A009330D2A5}" srcOrd="5" destOrd="0" parTransId="{458A4349-A1A8-BD40-95B0-8B2A86577E4F}" sibTransId="{7DAB0BFA-6936-2242-8C26-1A48CB36FFBE}"/>
    <dgm:cxn modelId="{60EBE3CB-908D-0842-B459-D6C84826E17E}" srcId="{9E291673-AB71-D642-8EA1-473B70EE1BBB}" destId="{FF56CC91-02C1-874C-AE65-E8EE8D888518}" srcOrd="1" destOrd="0" parTransId="{1674B255-7F82-4E40-9F92-B8D4A8C2D7F7}" sibTransId="{EB1366C4-A41C-784C-A37E-C5905608FB10}"/>
    <dgm:cxn modelId="{73AA06D2-7CB0-3044-9E2E-AB05208D07DC}" srcId="{20913ECA-3A1A-5E4C-8C2F-8A009330D2A5}" destId="{088B37A2-7950-6B4E-8C7B-E5AD67360FE3}" srcOrd="1" destOrd="0" parTransId="{F96605B8-CFDA-2943-A60E-D28169B136DF}" sibTransId="{87C862A6-3572-F24E-90C3-D016995FA5B3}"/>
    <dgm:cxn modelId="{2CBC10D9-D8FD-9C4F-B1FB-A1246EF81E59}" srcId="{9E291673-AB71-D642-8EA1-473B70EE1BBB}" destId="{50AB2913-0EA3-D843-85CB-917C7E0E5264}" srcOrd="2" destOrd="0" parTransId="{7CCD53A8-5672-1D41-9BAD-2462D48B35E7}" sibTransId="{E79498F8-962C-864D-82C9-4B9B0FFE7CB8}"/>
    <dgm:cxn modelId="{C90497DF-C059-4644-8E4D-0AC43C3DCF02}" type="presOf" srcId="{CA1376C7-D6D2-AF49-9B7B-345839F38671}" destId="{D2496E4F-AFCC-6C40-83E8-02BCB0097BBD}" srcOrd="0" destOrd="0" presId="urn:microsoft.com/office/officeart/2008/layout/PictureStrips"/>
    <dgm:cxn modelId="{7AE801E3-40DE-BE4B-B8FD-83383DE7DAAE}" srcId="{CF4ECDF1-DEBA-714F-A468-833EFF25155F}" destId="{F64768DE-7D95-2947-9218-0D049222CB9F}" srcOrd="0" destOrd="0" parTransId="{1910771D-8921-B142-9168-C4289DF2EB75}" sibTransId="{CAC545A6-7928-BE4B-8292-D8EA193F7C27}"/>
    <dgm:cxn modelId="{51E52FE8-2049-EA4D-B3DC-D1413E34B5E5}" srcId="{CA1376C7-D6D2-AF49-9B7B-345839F38671}" destId="{50635154-1F7C-DB4F-B344-CE250A19A5F1}" srcOrd="0" destOrd="0" parTransId="{A328023D-0C35-9C4D-B37B-CB485D0548A8}" sibTransId="{6896AAFE-C927-7946-8BD3-3853AB5A4084}"/>
    <dgm:cxn modelId="{90483AE9-EA7D-A144-B858-6E019F27B4AF}" type="presOf" srcId="{77E5397E-68AD-5047-A1E6-3C9BBE9AE01F}" destId="{D2496E4F-AFCC-6C40-83E8-02BCB0097BBD}" srcOrd="0" destOrd="2" presId="urn:microsoft.com/office/officeart/2008/layout/PictureStrips"/>
    <dgm:cxn modelId="{411C38F0-7DA8-0347-8A99-9E64B441124D}" type="presOf" srcId="{FD9538AB-1B73-2145-9BAA-D46A32111597}" destId="{0250F8EA-5E35-6E4A-B288-7BD73AA3D85D}" srcOrd="0" destOrd="3" presId="urn:microsoft.com/office/officeart/2008/layout/PictureStrips"/>
    <dgm:cxn modelId="{57822EF1-9F5E-5C43-984D-87CEC6B102C6}" type="presOf" srcId="{5D4368DE-B941-4944-99F3-50CD559809AC}" destId="{F0FF4052-3E38-B445-8513-925DB8ACAC2C}" srcOrd="0" destOrd="0" presId="urn:microsoft.com/office/officeart/2008/layout/PictureStrips"/>
    <dgm:cxn modelId="{D012C5F2-628E-DF49-B853-6452AB886A3D}" type="presOf" srcId="{7AD75CED-9A3F-4D40-9777-94EE6DEA1FD6}" destId="{05389D32-BA25-514A-BDB4-3BDC6B169765}" srcOrd="0" destOrd="2" presId="urn:microsoft.com/office/officeart/2008/layout/PictureStrips"/>
    <dgm:cxn modelId="{B09143F7-34B0-9746-81CB-40E99E8D4F57}" type="presOf" srcId="{FF56CC91-02C1-874C-AE65-E8EE8D888518}" destId="{8F80E700-3AB6-AA45-ADAA-4EB4F1A48849}" srcOrd="0" destOrd="2" presId="urn:microsoft.com/office/officeart/2008/layout/PictureStrips"/>
    <dgm:cxn modelId="{A60B6A8F-2C36-014D-8A2A-DC6FC9BB683B}" type="presParOf" srcId="{F0FF4052-3E38-B445-8513-925DB8ACAC2C}" destId="{813CA252-B415-7343-A23B-42246D80F0C5}" srcOrd="0" destOrd="0" presId="urn:microsoft.com/office/officeart/2008/layout/PictureStrips"/>
    <dgm:cxn modelId="{4C1A9FBB-B5EC-C241-AC9B-DB94E9744508}" type="presParOf" srcId="{813CA252-B415-7343-A23B-42246D80F0C5}" destId="{684F5BAB-7C0F-4C42-8089-E5E48C0B0641}" srcOrd="0" destOrd="0" presId="urn:microsoft.com/office/officeart/2008/layout/PictureStrips"/>
    <dgm:cxn modelId="{D433F7AE-48FE-284B-9A96-5331691E491B}" type="presParOf" srcId="{813CA252-B415-7343-A23B-42246D80F0C5}" destId="{385D4DA9-BF7D-EB4F-9310-5A3D04B65CD1}" srcOrd="1" destOrd="0" presId="urn:microsoft.com/office/officeart/2008/layout/PictureStrips"/>
    <dgm:cxn modelId="{8C26EAAE-F26D-5A47-A57F-AAE487653179}" type="presParOf" srcId="{F0FF4052-3E38-B445-8513-925DB8ACAC2C}" destId="{48A847FA-3B94-5046-8A0E-822D02A41DB6}" srcOrd="1" destOrd="0" presId="urn:microsoft.com/office/officeart/2008/layout/PictureStrips"/>
    <dgm:cxn modelId="{A3131ECE-EFFA-6C49-A18A-BE7A45801E01}" type="presParOf" srcId="{F0FF4052-3E38-B445-8513-925DB8ACAC2C}" destId="{2DBB03F8-A75E-D547-BE93-A666BE217611}" srcOrd="2" destOrd="0" presId="urn:microsoft.com/office/officeart/2008/layout/PictureStrips"/>
    <dgm:cxn modelId="{E94FBE60-6CB4-5548-91CB-301CB26A6DD8}" type="presParOf" srcId="{2DBB03F8-A75E-D547-BE93-A666BE217611}" destId="{D2496E4F-AFCC-6C40-83E8-02BCB0097BBD}" srcOrd="0" destOrd="0" presId="urn:microsoft.com/office/officeart/2008/layout/PictureStrips"/>
    <dgm:cxn modelId="{01E8C6D3-E024-CA49-94EC-6400B2D3E936}" type="presParOf" srcId="{2DBB03F8-A75E-D547-BE93-A666BE217611}" destId="{522B69B8-FE68-6548-BE69-D6BBE46D48DE}" srcOrd="1" destOrd="0" presId="urn:microsoft.com/office/officeart/2008/layout/PictureStrips"/>
    <dgm:cxn modelId="{3029DD57-87FB-E94B-BD4F-739B6235AA5D}" type="presParOf" srcId="{F0FF4052-3E38-B445-8513-925DB8ACAC2C}" destId="{8368DF41-D2A1-0E46-8680-9B3D2FA97EEB}" srcOrd="3" destOrd="0" presId="urn:microsoft.com/office/officeart/2008/layout/PictureStrips"/>
    <dgm:cxn modelId="{7B8CB32E-F36E-5848-BACB-9283AE7A5ED9}" type="presParOf" srcId="{F0FF4052-3E38-B445-8513-925DB8ACAC2C}" destId="{D10F9CC8-5716-7047-BFFF-142698CBF484}" srcOrd="4" destOrd="0" presId="urn:microsoft.com/office/officeart/2008/layout/PictureStrips"/>
    <dgm:cxn modelId="{14E87DED-F7F3-9C48-9196-596101915F34}" type="presParOf" srcId="{D10F9CC8-5716-7047-BFFF-142698CBF484}" destId="{05389D32-BA25-514A-BDB4-3BDC6B169765}" srcOrd="0" destOrd="0" presId="urn:microsoft.com/office/officeart/2008/layout/PictureStrips"/>
    <dgm:cxn modelId="{9FE05FF6-ED53-CF43-A146-304C355EFDD4}" type="presParOf" srcId="{D10F9CC8-5716-7047-BFFF-142698CBF484}" destId="{0EEC3A81-B29E-1849-A1B7-44AF5EAE58D8}" srcOrd="1" destOrd="0" presId="urn:microsoft.com/office/officeart/2008/layout/PictureStrips"/>
    <dgm:cxn modelId="{138890F7-1BA6-5649-8B62-5640577DD384}" type="presParOf" srcId="{F0FF4052-3E38-B445-8513-925DB8ACAC2C}" destId="{E66D11DC-3BAE-2A4E-B5FE-599F1976EF50}" srcOrd="5" destOrd="0" presId="urn:microsoft.com/office/officeart/2008/layout/PictureStrips"/>
    <dgm:cxn modelId="{1639AE83-B3C5-BC47-A191-25952F74FA15}" type="presParOf" srcId="{F0FF4052-3E38-B445-8513-925DB8ACAC2C}" destId="{5D860C1C-BE7E-FD4E-9558-A9F89377961E}" srcOrd="6" destOrd="0" presId="urn:microsoft.com/office/officeart/2008/layout/PictureStrips"/>
    <dgm:cxn modelId="{0A54D4F5-6472-4042-A2E1-CA2E32A0CD2D}" type="presParOf" srcId="{5D860C1C-BE7E-FD4E-9558-A9F89377961E}" destId="{0250F8EA-5E35-6E4A-B288-7BD73AA3D85D}" srcOrd="0" destOrd="0" presId="urn:microsoft.com/office/officeart/2008/layout/PictureStrips"/>
    <dgm:cxn modelId="{4B23EE82-E1B1-1747-934E-4664EC0498EC}" type="presParOf" srcId="{5D860C1C-BE7E-FD4E-9558-A9F89377961E}" destId="{053CF0C3-DD39-5A4A-8428-DB008ADBDA51}" srcOrd="1" destOrd="0" presId="urn:microsoft.com/office/officeart/2008/layout/PictureStrips"/>
    <dgm:cxn modelId="{1997C5C5-BDD0-7743-9B69-23DF1CDFC740}" type="presParOf" srcId="{F0FF4052-3E38-B445-8513-925DB8ACAC2C}" destId="{4E4CDAAB-BE57-F44E-AD88-EE008C857AE0}" srcOrd="7" destOrd="0" presId="urn:microsoft.com/office/officeart/2008/layout/PictureStrips"/>
    <dgm:cxn modelId="{F41FB48B-6459-3B45-8DA4-5683E90433DA}" type="presParOf" srcId="{F0FF4052-3E38-B445-8513-925DB8ACAC2C}" destId="{1C1B2270-833F-584C-B713-3AD99ED41924}" srcOrd="8" destOrd="0" presId="urn:microsoft.com/office/officeart/2008/layout/PictureStrips"/>
    <dgm:cxn modelId="{D4AC84D9-7664-844C-9991-82BACB0EB0C3}" type="presParOf" srcId="{1C1B2270-833F-584C-B713-3AD99ED41924}" destId="{8F80E700-3AB6-AA45-ADAA-4EB4F1A48849}" srcOrd="0" destOrd="0" presId="urn:microsoft.com/office/officeart/2008/layout/PictureStrips"/>
    <dgm:cxn modelId="{E8894200-F4ED-FC49-B3B6-1456CFF0FB08}" type="presParOf" srcId="{1C1B2270-833F-584C-B713-3AD99ED41924}" destId="{C0A2F9CC-FAED-AE4F-8B63-E0D0E30C5AEF}" srcOrd="1" destOrd="0" presId="urn:microsoft.com/office/officeart/2008/layout/PictureStrips"/>
    <dgm:cxn modelId="{7D4CD8AF-3859-0840-ACB8-4C088621250F}" type="presParOf" srcId="{F0FF4052-3E38-B445-8513-925DB8ACAC2C}" destId="{8DA3F4AD-8DAB-A341-87F4-A50ECC7788D9}" srcOrd="9" destOrd="0" presId="urn:microsoft.com/office/officeart/2008/layout/PictureStrips"/>
    <dgm:cxn modelId="{555AB6C5-8FBF-D54C-97BC-9790B8CD7498}" type="presParOf" srcId="{F0FF4052-3E38-B445-8513-925DB8ACAC2C}" destId="{9C3A114D-04E4-2A4E-AA9E-579A494F204B}" srcOrd="10" destOrd="0" presId="urn:microsoft.com/office/officeart/2008/layout/PictureStrips"/>
    <dgm:cxn modelId="{76B68636-8A22-854A-9D8A-3CE3F8084DC7}" type="presParOf" srcId="{9C3A114D-04E4-2A4E-AA9E-579A494F204B}" destId="{DB8C133F-62DA-AA46-A64A-6658B21267ED}" srcOrd="0" destOrd="0" presId="urn:microsoft.com/office/officeart/2008/layout/PictureStrips"/>
    <dgm:cxn modelId="{5A52D52D-D8DC-9E41-B372-1641EFC1518A}" type="presParOf" srcId="{9C3A114D-04E4-2A4E-AA9E-579A494F204B}" destId="{9FCD8440-C518-1942-BB31-E8B859E765C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4BD83-5FCE-5B4B-ACB0-3ABF8D0583D4}"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66304646-0082-A947-A137-B6B3B7A2A5EF}">
      <dgm:prSet phldrT="[Text]"/>
      <dgm:spPr/>
      <dgm:t>
        <a:bodyPr/>
        <a:lstStyle/>
        <a:p>
          <a:r>
            <a:rPr lang="en-GB" dirty="0"/>
            <a:t>Runtime</a:t>
          </a:r>
        </a:p>
        <a:p>
          <a:r>
            <a:rPr lang="en-GB" dirty="0"/>
            <a:t>Monitor</a:t>
          </a:r>
        </a:p>
      </dgm:t>
    </dgm:pt>
    <dgm:pt modelId="{9FC8975C-1D9B-FB46-812E-20F567D0A850}" type="parTrans" cxnId="{7609912A-6F46-BC43-B4B6-D7FD69F20DE5}">
      <dgm:prSet/>
      <dgm:spPr/>
      <dgm:t>
        <a:bodyPr/>
        <a:lstStyle/>
        <a:p>
          <a:endParaRPr lang="en-GB"/>
        </a:p>
      </dgm:t>
    </dgm:pt>
    <dgm:pt modelId="{AAEB3BA0-029E-8740-B16E-F92AA7B01F43}" type="sibTrans" cxnId="{7609912A-6F46-BC43-B4B6-D7FD69F20DE5}">
      <dgm:prSet/>
      <dgm:spPr/>
      <dgm:t>
        <a:bodyPr/>
        <a:lstStyle/>
        <a:p>
          <a:endParaRPr lang="en-GB"/>
        </a:p>
      </dgm:t>
    </dgm:pt>
    <dgm:pt modelId="{97CFC7EC-7567-C94E-9549-7256059B7A84}">
      <dgm:prSet phldrT="[Text]"/>
      <dgm:spPr/>
      <dgm:t>
        <a:bodyPr/>
        <a:lstStyle/>
        <a:p>
          <a:r>
            <a:rPr lang="en-GB" dirty="0"/>
            <a:t>Model-checker</a:t>
          </a:r>
        </a:p>
      </dgm:t>
    </dgm:pt>
    <dgm:pt modelId="{6CA33D92-E854-474D-A6B4-5ECC031D91E0}" type="parTrans" cxnId="{EB3342AD-63BC-824E-8D48-AAAE7FA29928}">
      <dgm:prSet/>
      <dgm:spPr/>
      <dgm:t>
        <a:bodyPr/>
        <a:lstStyle/>
        <a:p>
          <a:endParaRPr lang="en-GB"/>
        </a:p>
      </dgm:t>
    </dgm:pt>
    <dgm:pt modelId="{234FD878-3C1A-3F47-A2C6-88FDC50D8CBE}" type="sibTrans" cxnId="{EB3342AD-63BC-824E-8D48-AAAE7FA29928}">
      <dgm:prSet/>
      <dgm:spPr/>
      <dgm:t>
        <a:bodyPr/>
        <a:lstStyle/>
        <a:p>
          <a:endParaRPr lang="en-GB"/>
        </a:p>
      </dgm:t>
    </dgm:pt>
    <dgm:pt modelId="{C6EA6239-A755-184C-BAB1-1947E7AF1681}">
      <dgm:prSet phldrT="[Text]"/>
      <dgm:spPr/>
      <dgm:t>
        <a:bodyPr/>
        <a:lstStyle/>
        <a:p>
          <a:r>
            <a:rPr lang="en-GB" dirty="0"/>
            <a:t>Debugger</a:t>
          </a:r>
        </a:p>
      </dgm:t>
    </dgm:pt>
    <dgm:pt modelId="{349CBDBC-E4E1-564E-B784-769B334B8FCE}" type="parTrans" cxnId="{9B568E8D-C779-A942-A134-5DB335DAE55D}">
      <dgm:prSet/>
      <dgm:spPr/>
      <dgm:t>
        <a:bodyPr/>
        <a:lstStyle/>
        <a:p>
          <a:endParaRPr lang="en-GB"/>
        </a:p>
      </dgm:t>
    </dgm:pt>
    <dgm:pt modelId="{0FB28563-A42B-4E4B-99D5-D620DE351DAD}" type="sibTrans" cxnId="{9B568E8D-C779-A942-A134-5DB335DAE55D}">
      <dgm:prSet/>
      <dgm:spPr/>
      <dgm:t>
        <a:bodyPr/>
        <a:lstStyle/>
        <a:p>
          <a:endParaRPr lang="en-GB"/>
        </a:p>
      </dgm:t>
    </dgm:pt>
    <dgm:pt modelId="{08DFC4D0-48D6-2D4A-AE38-BF6C87AFF9A7}">
      <dgm:prSet phldrT="[Text]"/>
      <dgm:spPr/>
      <dgm:t>
        <a:bodyPr/>
        <a:lstStyle/>
        <a:p>
          <a:r>
            <a:rPr lang="en-GB" dirty="0"/>
            <a:t>Profiler</a:t>
          </a:r>
        </a:p>
      </dgm:t>
    </dgm:pt>
    <dgm:pt modelId="{212F203E-2DF8-3940-B26E-C96773E3DB00}" type="parTrans" cxnId="{790A51A2-AF45-874D-98FD-635380630E57}">
      <dgm:prSet/>
      <dgm:spPr/>
      <dgm:t>
        <a:bodyPr/>
        <a:lstStyle/>
        <a:p>
          <a:endParaRPr lang="en-GB"/>
        </a:p>
      </dgm:t>
    </dgm:pt>
    <dgm:pt modelId="{152A0F41-F9A5-6447-B964-FCC6E62EAC8D}" type="sibTrans" cxnId="{790A51A2-AF45-874D-98FD-635380630E57}">
      <dgm:prSet/>
      <dgm:spPr/>
      <dgm:t>
        <a:bodyPr/>
        <a:lstStyle/>
        <a:p>
          <a:endParaRPr lang="en-GB"/>
        </a:p>
      </dgm:t>
    </dgm:pt>
    <dgm:pt modelId="{E3DF03FF-0E6A-2C48-B2AF-B2B85457994B}">
      <dgm:prSet/>
      <dgm:spPr/>
      <dgm:t>
        <a:bodyPr/>
        <a:lstStyle/>
        <a:p>
          <a:r>
            <a:rPr lang="en-GB" dirty="0"/>
            <a:t>Tracer</a:t>
          </a:r>
        </a:p>
      </dgm:t>
    </dgm:pt>
    <dgm:pt modelId="{0888B7AC-B3CC-9249-8507-B7E85FB5753A}" type="parTrans" cxnId="{59FEA255-4955-D94F-997E-81811764F87C}">
      <dgm:prSet/>
      <dgm:spPr/>
      <dgm:t>
        <a:bodyPr/>
        <a:lstStyle/>
        <a:p>
          <a:endParaRPr lang="en-GB"/>
        </a:p>
      </dgm:t>
    </dgm:pt>
    <dgm:pt modelId="{5230699E-E8CB-BD45-86F2-3354E40F6EBB}" type="sibTrans" cxnId="{59FEA255-4955-D94F-997E-81811764F87C}">
      <dgm:prSet/>
      <dgm:spPr/>
      <dgm:t>
        <a:bodyPr/>
        <a:lstStyle/>
        <a:p>
          <a:endParaRPr lang="en-GB"/>
        </a:p>
      </dgm:t>
    </dgm:pt>
    <dgm:pt modelId="{04F975AF-0641-C543-ADA7-B0B87E7E7243}">
      <dgm:prSet/>
      <dgm:spPr>
        <a:solidFill>
          <a:schemeClr val="accent6">
            <a:lumMod val="20000"/>
            <a:lumOff val="80000"/>
          </a:schemeClr>
        </a:solidFill>
      </dgm:spPr>
      <dgm:t>
        <a:bodyPr/>
        <a:lstStyle/>
        <a:p>
          <a:r>
            <a:rPr lang="en-GB" dirty="0">
              <a:solidFill>
                <a:schemeClr val="tx1"/>
              </a:solidFill>
            </a:rPr>
            <a:t>Executor</a:t>
          </a:r>
        </a:p>
      </dgm:t>
    </dgm:pt>
    <dgm:pt modelId="{6F958E19-4A5A-454A-84DD-BA827A089501}" type="parTrans" cxnId="{8A60B24F-F37C-0340-8E22-849BD5F8A3AC}">
      <dgm:prSet/>
      <dgm:spPr/>
      <dgm:t>
        <a:bodyPr/>
        <a:lstStyle/>
        <a:p>
          <a:endParaRPr lang="en-GB"/>
        </a:p>
      </dgm:t>
    </dgm:pt>
    <dgm:pt modelId="{48778284-2708-A640-A9DA-45C2CAA53F60}" type="sibTrans" cxnId="{8A60B24F-F37C-0340-8E22-849BD5F8A3AC}">
      <dgm:prSet/>
      <dgm:spPr/>
      <dgm:t>
        <a:bodyPr/>
        <a:lstStyle/>
        <a:p>
          <a:endParaRPr lang="en-GB"/>
        </a:p>
      </dgm:t>
    </dgm:pt>
    <dgm:pt modelId="{9E0316FE-7245-8F43-B12F-D7C17134136E}">
      <dgm:prSet phldrT="[Text]"/>
      <dgm:spPr/>
      <dgm:t>
        <a:bodyPr/>
        <a:lstStyle/>
        <a:p>
          <a:r>
            <a:rPr lang="en-GB" dirty="0" err="1"/>
            <a:t>Moldable</a:t>
          </a:r>
          <a:r>
            <a:rPr lang="en-GB" dirty="0"/>
            <a:t> [1]</a:t>
          </a:r>
        </a:p>
      </dgm:t>
    </dgm:pt>
    <dgm:pt modelId="{2BAE1B5F-EFCE-EE4C-BDC1-A81940D28667}" type="parTrans" cxnId="{244B064A-4DB8-EA48-A92A-5D6CBA9A078D}">
      <dgm:prSet/>
      <dgm:spPr/>
      <dgm:t>
        <a:bodyPr/>
        <a:lstStyle/>
        <a:p>
          <a:endParaRPr lang="en-GB"/>
        </a:p>
      </dgm:t>
    </dgm:pt>
    <dgm:pt modelId="{3A4080F7-F711-564D-947C-DDD45B8A4156}" type="sibTrans" cxnId="{244B064A-4DB8-EA48-A92A-5D6CBA9A078D}">
      <dgm:prSet/>
      <dgm:spPr/>
      <dgm:t>
        <a:bodyPr/>
        <a:lstStyle/>
        <a:p>
          <a:endParaRPr lang="en-GB"/>
        </a:p>
      </dgm:t>
    </dgm:pt>
    <dgm:pt modelId="{532540CB-6F71-0748-A456-5946DFCF55D0}">
      <dgm:prSet phldrT="[Text]"/>
      <dgm:spPr/>
      <dgm:t>
        <a:bodyPr/>
        <a:lstStyle/>
        <a:p>
          <a:r>
            <a:rPr lang="en-GB" dirty="0"/>
            <a:t>Omniscient [2]</a:t>
          </a:r>
        </a:p>
      </dgm:t>
    </dgm:pt>
    <dgm:pt modelId="{B7ED8AF8-D5B1-8A4C-8A05-94DABF310079}" type="parTrans" cxnId="{E7FE9B5F-2DCC-804C-8261-D1E83AB99212}">
      <dgm:prSet/>
      <dgm:spPr/>
      <dgm:t>
        <a:bodyPr/>
        <a:lstStyle/>
        <a:p>
          <a:endParaRPr lang="en-GB"/>
        </a:p>
      </dgm:t>
    </dgm:pt>
    <dgm:pt modelId="{0532C3ED-1910-1E48-8B46-5186B2122A76}" type="sibTrans" cxnId="{E7FE9B5F-2DCC-804C-8261-D1E83AB99212}">
      <dgm:prSet/>
      <dgm:spPr/>
      <dgm:t>
        <a:bodyPr/>
        <a:lstStyle/>
        <a:p>
          <a:endParaRPr lang="en-GB"/>
        </a:p>
      </dgm:t>
    </dgm:pt>
    <dgm:pt modelId="{3EE22256-7543-B746-A846-374610C92886}">
      <dgm:prSet phldrT="[Text]"/>
      <dgm:spPr/>
      <dgm:t>
        <a:bodyPr/>
        <a:lstStyle/>
        <a:p>
          <a:r>
            <a:rPr lang="en-GB" b="1" dirty="0"/>
            <a:t>Multiverse</a:t>
          </a:r>
          <a:r>
            <a:rPr lang="en-GB" dirty="0"/>
            <a:t> [3]</a:t>
          </a:r>
        </a:p>
      </dgm:t>
    </dgm:pt>
    <dgm:pt modelId="{E97DDC91-42F0-9F49-9B23-CB74B513C188}" type="parTrans" cxnId="{098E270E-CF75-3F45-9923-44C71DC0DC48}">
      <dgm:prSet/>
      <dgm:spPr/>
      <dgm:t>
        <a:bodyPr/>
        <a:lstStyle/>
        <a:p>
          <a:endParaRPr lang="en-GB"/>
        </a:p>
      </dgm:t>
    </dgm:pt>
    <dgm:pt modelId="{E6EB2BC5-8449-1D47-AA20-10AD42F41123}" type="sibTrans" cxnId="{098E270E-CF75-3F45-9923-44C71DC0DC48}">
      <dgm:prSet/>
      <dgm:spPr/>
      <dgm:t>
        <a:bodyPr/>
        <a:lstStyle/>
        <a:p>
          <a:endParaRPr lang="en-GB"/>
        </a:p>
      </dgm:t>
    </dgm:pt>
    <dgm:pt modelId="{6F9EB356-525D-B943-9F79-76E404A0E2F3}">
      <dgm:prSet phldrT="[Text]"/>
      <dgm:spPr/>
      <dgm:t>
        <a:bodyPr/>
        <a:lstStyle/>
        <a:p>
          <a:r>
            <a:rPr lang="en-GB" dirty="0" err="1"/>
            <a:t>MetaSpy</a:t>
          </a:r>
          <a:r>
            <a:rPr lang="en-GB" dirty="0"/>
            <a:t> [4]</a:t>
          </a:r>
        </a:p>
      </dgm:t>
    </dgm:pt>
    <dgm:pt modelId="{7204487E-95FB-6E45-8FAA-AD9635C5C613}" type="parTrans" cxnId="{927D3E16-8F34-0240-8F09-2DC7FFD3715C}">
      <dgm:prSet/>
      <dgm:spPr/>
      <dgm:t>
        <a:bodyPr/>
        <a:lstStyle/>
        <a:p>
          <a:endParaRPr lang="en-GB"/>
        </a:p>
      </dgm:t>
    </dgm:pt>
    <dgm:pt modelId="{A008BB9C-81EC-0145-A0B3-AF7609EA6BAD}" type="sibTrans" cxnId="{927D3E16-8F34-0240-8F09-2DC7FFD3715C}">
      <dgm:prSet/>
      <dgm:spPr/>
      <dgm:t>
        <a:bodyPr/>
        <a:lstStyle/>
        <a:p>
          <a:endParaRPr lang="en-GB"/>
        </a:p>
      </dgm:t>
    </dgm:pt>
    <dgm:pt modelId="{26E574DC-13E2-1C4A-959D-69F20E3ACB14}">
      <dgm:prSet phldrT="[Text]"/>
      <dgm:spPr/>
      <dgm:t>
        <a:bodyPr/>
        <a:lstStyle/>
        <a:p>
          <a:r>
            <a:rPr lang="en-GB" dirty="0" err="1"/>
            <a:t>DSProfile</a:t>
          </a:r>
          <a:r>
            <a:rPr lang="en-GB" dirty="0"/>
            <a:t> [5]</a:t>
          </a:r>
        </a:p>
      </dgm:t>
    </dgm:pt>
    <dgm:pt modelId="{6367AD97-B2C8-DC43-9E07-5932F6C0162A}" type="parTrans" cxnId="{C0D52427-683E-C84D-B8DB-692E1D2E36FD}">
      <dgm:prSet/>
      <dgm:spPr/>
      <dgm:t>
        <a:bodyPr/>
        <a:lstStyle/>
        <a:p>
          <a:endParaRPr lang="en-GB"/>
        </a:p>
      </dgm:t>
    </dgm:pt>
    <dgm:pt modelId="{DE8B0586-ECD5-E946-AEC9-D3F71B5944C5}" type="sibTrans" cxnId="{C0D52427-683E-C84D-B8DB-692E1D2E36FD}">
      <dgm:prSet/>
      <dgm:spPr/>
      <dgm:t>
        <a:bodyPr/>
        <a:lstStyle/>
        <a:p>
          <a:endParaRPr lang="en-GB"/>
        </a:p>
      </dgm:t>
    </dgm:pt>
    <dgm:pt modelId="{3DCAF913-33E2-4746-9980-236E196E08D2}">
      <dgm:prSet phldrT="[Text]"/>
      <dgm:spPr/>
      <dgm:t>
        <a:bodyPr/>
        <a:lstStyle/>
        <a:p>
          <a:r>
            <a:rPr lang="en-GB" dirty="0" err="1"/>
            <a:t>LTSmin</a:t>
          </a:r>
          <a:r>
            <a:rPr lang="en-GB" dirty="0"/>
            <a:t> [6]</a:t>
          </a:r>
        </a:p>
      </dgm:t>
    </dgm:pt>
    <dgm:pt modelId="{2E474C0B-68CA-124D-9583-EE043867BDD2}" type="parTrans" cxnId="{DB9CA942-76C8-5C4B-A96C-F5DB203BDCFB}">
      <dgm:prSet/>
      <dgm:spPr/>
      <dgm:t>
        <a:bodyPr/>
        <a:lstStyle/>
        <a:p>
          <a:endParaRPr lang="en-GB"/>
        </a:p>
      </dgm:t>
    </dgm:pt>
    <dgm:pt modelId="{565C608D-D961-A247-8C32-6C948AD7D00F}" type="sibTrans" cxnId="{DB9CA942-76C8-5C4B-A96C-F5DB203BDCFB}">
      <dgm:prSet/>
      <dgm:spPr/>
      <dgm:t>
        <a:bodyPr/>
        <a:lstStyle/>
        <a:p>
          <a:endParaRPr lang="en-GB"/>
        </a:p>
      </dgm:t>
    </dgm:pt>
    <dgm:pt modelId="{771AF636-AF28-A745-8CA9-0C6EF76CB9AD}" type="pres">
      <dgm:prSet presAssocID="{6C64BD83-5FCE-5B4B-ACB0-3ABF8D0583D4}" presName="diagram" presStyleCnt="0">
        <dgm:presLayoutVars>
          <dgm:dir/>
          <dgm:resizeHandles val="exact"/>
        </dgm:presLayoutVars>
      </dgm:prSet>
      <dgm:spPr/>
    </dgm:pt>
    <dgm:pt modelId="{F3C6F900-0B88-F742-9F17-0F4FABF68306}" type="pres">
      <dgm:prSet presAssocID="{04F975AF-0641-C543-ADA7-B0B87E7E7243}" presName="node" presStyleLbl="node1" presStyleIdx="0" presStyleCnt="6">
        <dgm:presLayoutVars>
          <dgm:bulletEnabled val="1"/>
        </dgm:presLayoutVars>
      </dgm:prSet>
      <dgm:spPr/>
    </dgm:pt>
    <dgm:pt modelId="{124DAACD-F81D-494A-B39C-EC8BFAC15271}" type="pres">
      <dgm:prSet presAssocID="{48778284-2708-A640-A9DA-45C2CAA53F60}" presName="sibTrans" presStyleCnt="0"/>
      <dgm:spPr/>
    </dgm:pt>
    <dgm:pt modelId="{B4571258-8DC7-4F4A-9568-6C4694CD8112}" type="pres">
      <dgm:prSet presAssocID="{66304646-0082-A947-A137-B6B3B7A2A5EF}" presName="node" presStyleLbl="node1" presStyleIdx="1" presStyleCnt="6">
        <dgm:presLayoutVars>
          <dgm:bulletEnabled val="1"/>
        </dgm:presLayoutVars>
      </dgm:prSet>
      <dgm:spPr/>
    </dgm:pt>
    <dgm:pt modelId="{F6DFBE6B-CD00-A840-A6B2-2A133E89D4AE}" type="pres">
      <dgm:prSet presAssocID="{AAEB3BA0-029E-8740-B16E-F92AA7B01F43}" presName="sibTrans" presStyleCnt="0"/>
      <dgm:spPr/>
    </dgm:pt>
    <dgm:pt modelId="{69738DE0-E0B7-104D-8449-E653E653DE64}" type="pres">
      <dgm:prSet presAssocID="{C6EA6239-A755-184C-BAB1-1947E7AF1681}" presName="node" presStyleLbl="node1" presStyleIdx="2" presStyleCnt="6">
        <dgm:presLayoutVars>
          <dgm:bulletEnabled val="1"/>
        </dgm:presLayoutVars>
      </dgm:prSet>
      <dgm:spPr/>
    </dgm:pt>
    <dgm:pt modelId="{75C8EEF1-2955-844D-9BDD-6785DC5DD123}" type="pres">
      <dgm:prSet presAssocID="{0FB28563-A42B-4E4B-99D5-D620DE351DAD}" presName="sibTrans" presStyleCnt="0"/>
      <dgm:spPr/>
    </dgm:pt>
    <dgm:pt modelId="{E479D4EC-E125-4944-8C6E-3A9A73341D35}" type="pres">
      <dgm:prSet presAssocID="{08DFC4D0-48D6-2D4A-AE38-BF6C87AFF9A7}" presName="node" presStyleLbl="node1" presStyleIdx="3" presStyleCnt="6">
        <dgm:presLayoutVars>
          <dgm:bulletEnabled val="1"/>
        </dgm:presLayoutVars>
      </dgm:prSet>
      <dgm:spPr/>
    </dgm:pt>
    <dgm:pt modelId="{E0F7B2AB-BB4C-5640-8B62-8E2DADBD9B7F}" type="pres">
      <dgm:prSet presAssocID="{152A0F41-F9A5-6447-B964-FCC6E62EAC8D}" presName="sibTrans" presStyleCnt="0"/>
      <dgm:spPr/>
    </dgm:pt>
    <dgm:pt modelId="{BDB07F90-539C-AF40-A1B5-4063AD4AFB40}" type="pres">
      <dgm:prSet presAssocID="{E3DF03FF-0E6A-2C48-B2AF-B2B85457994B}" presName="node" presStyleLbl="node1" presStyleIdx="4" presStyleCnt="6">
        <dgm:presLayoutVars>
          <dgm:bulletEnabled val="1"/>
        </dgm:presLayoutVars>
      </dgm:prSet>
      <dgm:spPr/>
    </dgm:pt>
    <dgm:pt modelId="{774BF0EB-5FB3-294C-9EA2-678DF46636F6}" type="pres">
      <dgm:prSet presAssocID="{5230699E-E8CB-BD45-86F2-3354E40F6EBB}" presName="sibTrans" presStyleCnt="0"/>
      <dgm:spPr/>
    </dgm:pt>
    <dgm:pt modelId="{4DE562DA-F07C-9C40-B395-73E893D32788}" type="pres">
      <dgm:prSet presAssocID="{97CFC7EC-7567-C94E-9549-7256059B7A84}" presName="node" presStyleLbl="node1" presStyleIdx="5" presStyleCnt="6">
        <dgm:presLayoutVars>
          <dgm:bulletEnabled val="1"/>
        </dgm:presLayoutVars>
      </dgm:prSet>
      <dgm:spPr/>
    </dgm:pt>
  </dgm:ptLst>
  <dgm:cxnLst>
    <dgm:cxn modelId="{098E270E-CF75-3F45-9923-44C71DC0DC48}" srcId="{C6EA6239-A755-184C-BAB1-1947E7AF1681}" destId="{3EE22256-7543-B746-A846-374610C92886}" srcOrd="2" destOrd="0" parTransId="{E97DDC91-42F0-9F49-9B23-CB74B513C188}" sibTransId="{E6EB2BC5-8449-1D47-AA20-10AD42F41123}"/>
    <dgm:cxn modelId="{927D3E16-8F34-0240-8F09-2DC7FFD3715C}" srcId="{08DFC4D0-48D6-2D4A-AE38-BF6C87AFF9A7}" destId="{6F9EB356-525D-B943-9F79-76E404A0E2F3}" srcOrd="0" destOrd="0" parTransId="{7204487E-95FB-6E45-8FAA-AD9635C5C613}" sibTransId="{A008BB9C-81EC-0145-A0B3-AF7609EA6BAD}"/>
    <dgm:cxn modelId="{A0225716-2ADD-1F4A-9AED-9D15FD409A99}" type="presOf" srcId="{04F975AF-0641-C543-ADA7-B0B87E7E7243}" destId="{F3C6F900-0B88-F742-9F17-0F4FABF68306}" srcOrd="0" destOrd="0" presId="urn:microsoft.com/office/officeart/2005/8/layout/default"/>
    <dgm:cxn modelId="{ACC8BA1C-756C-0E43-AF5C-36A467FB8ECE}" type="presOf" srcId="{08DFC4D0-48D6-2D4A-AE38-BF6C87AFF9A7}" destId="{E479D4EC-E125-4944-8C6E-3A9A73341D35}" srcOrd="0" destOrd="0" presId="urn:microsoft.com/office/officeart/2005/8/layout/default"/>
    <dgm:cxn modelId="{C0D52427-683E-C84D-B8DB-692E1D2E36FD}" srcId="{08DFC4D0-48D6-2D4A-AE38-BF6C87AFF9A7}" destId="{26E574DC-13E2-1C4A-959D-69F20E3ACB14}" srcOrd="1" destOrd="0" parTransId="{6367AD97-B2C8-DC43-9E07-5932F6C0162A}" sibTransId="{DE8B0586-ECD5-E946-AEC9-D3F71B5944C5}"/>
    <dgm:cxn modelId="{7609912A-6F46-BC43-B4B6-D7FD69F20DE5}" srcId="{6C64BD83-5FCE-5B4B-ACB0-3ABF8D0583D4}" destId="{66304646-0082-A947-A137-B6B3B7A2A5EF}" srcOrd="1" destOrd="0" parTransId="{9FC8975C-1D9B-FB46-812E-20F567D0A850}" sibTransId="{AAEB3BA0-029E-8740-B16E-F92AA7B01F43}"/>
    <dgm:cxn modelId="{DB9CA942-76C8-5C4B-A96C-F5DB203BDCFB}" srcId="{97CFC7EC-7567-C94E-9549-7256059B7A84}" destId="{3DCAF913-33E2-4746-9980-236E196E08D2}" srcOrd="0" destOrd="0" parTransId="{2E474C0B-68CA-124D-9583-EE043867BDD2}" sibTransId="{565C608D-D961-A247-8C32-6C948AD7D00F}"/>
    <dgm:cxn modelId="{244B064A-4DB8-EA48-A92A-5D6CBA9A078D}" srcId="{C6EA6239-A755-184C-BAB1-1947E7AF1681}" destId="{9E0316FE-7245-8F43-B12F-D7C17134136E}" srcOrd="0" destOrd="0" parTransId="{2BAE1B5F-EFCE-EE4C-BDC1-A81940D28667}" sibTransId="{3A4080F7-F711-564D-947C-DDD45B8A4156}"/>
    <dgm:cxn modelId="{FFF8AF4E-EF61-C24E-9841-7838B81F3282}" type="presOf" srcId="{66304646-0082-A947-A137-B6B3B7A2A5EF}" destId="{B4571258-8DC7-4F4A-9568-6C4694CD8112}" srcOrd="0" destOrd="0" presId="urn:microsoft.com/office/officeart/2005/8/layout/default"/>
    <dgm:cxn modelId="{8A60B24F-F37C-0340-8E22-849BD5F8A3AC}" srcId="{6C64BD83-5FCE-5B4B-ACB0-3ABF8D0583D4}" destId="{04F975AF-0641-C543-ADA7-B0B87E7E7243}" srcOrd="0" destOrd="0" parTransId="{6F958E19-4A5A-454A-84DD-BA827A089501}" sibTransId="{48778284-2708-A640-A9DA-45C2CAA53F60}"/>
    <dgm:cxn modelId="{59FEA255-4955-D94F-997E-81811764F87C}" srcId="{6C64BD83-5FCE-5B4B-ACB0-3ABF8D0583D4}" destId="{E3DF03FF-0E6A-2C48-B2AF-B2B85457994B}" srcOrd="4" destOrd="0" parTransId="{0888B7AC-B3CC-9249-8507-B7E85FB5753A}" sibTransId="{5230699E-E8CB-BD45-86F2-3354E40F6EBB}"/>
    <dgm:cxn modelId="{AFD1CA5E-D15E-B840-AC10-E00693EF4CDA}" type="presOf" srcId="{E3DF03FF-0E6A-2C48-B2AF-B2B85457994B}" destId="{BDB07F90-539C-AF40-A1B5-4063AD4AFB40}" srcOrd="0" destOrd="0" presId="urn:microsoft.com/office/officeart/2005/8/layout/default"/>
    <dgm:cxn modelId="{E7FE9B5F-2DCC-804C-8261-D1E83AB99212}" srcId="{C6EA6239-A755-184C-BAB1-1947E7AF1681}" destId="{532540CB-6F71-0748-A456-5946DFCF55D0}" srcOrd="1" destOrd="0" parTransId="{B7ED8AF8-D5B1-8A4C-8A05-94DABF310079}" sibTransId="{0532C3ED-1910-1E48-8B46-5186B2122A76}"/>
    <dgm:cxn modelId="{6B31EA88-1D54-5D47-9CC9-30C4FA252316}" type="presOf" srcId="{532540CB-6F71-0748-A456-5946DFCF55D0}" destId="{69738DE0-E0B7-104D-8449-E653E653DE64}" srcOrd="0" destOrd="2" presId="urn:microsoft.com/office/officeart/2005/8/layout/default"/>
    <dgm:cxn modelId="{9B568E8D-C779-A942-A134-5DB335DAE55D}" srcId="{6C64BD83-5FCE-5B4B-ACB0-3ABF8D0583D4}" destId="{C6EA6239-A755-184C-BAB1-1947E7AF1681}" srcOrd="2" destOrd="0" parTransId="{349CBDBC-E4E1-564E-B784-769B334B8FCE}" sibTransId="{0FB28563-A42B-4E4B-99D5-D620DE351DAD}"/>
    <dgm:cxn modelId="{5C4BFEA1-4462-5C49-A234-49274351C29B}" type="presOf" srcId="{6F9EB356-525D-B943-9F79-76E404A0E2F3}" destId="{E479D4EC-E125-4944-8C6E-3A9A73341D35}" srcOrd="0" destOrd="1" presId="urn:microsoft.com/office/officeart/2005/8/layout/default"/>
    <dgm:cxn modelId="{790A51A2-AF45-874D-98FD-635380630E57}" srcId="{6C64BD83-5FCE-5B4B-ACB0-3ABF8D0583D4}" destId="{08DFC4D0-48D6-2D4A-AE38-BF6C87AFF9A7}" srcOrd="3" destOrd="0" parTransId="{212F203E-2DF8-3940-B26E-C96773E3DB00}" sibTransId="{152A0F41-F9A5-6447-B964-FCC6E62EAC8D}"/>
    <dgm:cxn modelId="{F345E6A9-40CE-8846-8412-855C8D6484D0}" type="presOf" srcId="{97CFC7EC-7567-C94E-9549-7256059B7A84}" destId="{4DE562DA-F07C-9C40-B395-73E893D32788}" srcOrd="0" destOrd="0" presId="urn:microsoft.com/office/officeart/2005/8/layout/default"/>
    <dgm:cxn modelId="{EB3342AD-63BC-824E-8D48-AAAE7FA29928}" srcId="{6C64BD83-5FCE-5B4B-ACB0-3ABF8D0583D4}" destId="{97CFC7EC-7567-C94E-9549-7256059B7A84}" srcOrd="5" destOrd="0" parTransId="{6CA33D92-E854-474D-A6B4-5ECC031D91E0}" sibTransId="{234FD878-3C1A-3F47-A2C6-88FDC50D8CBE}"/>
    <dgm:cxn modelId="{F2C5DCAD-F29C-3C4F-91D8-E19D15291572}" type="presOf" srcId="{C6EA6239-A755-184C-BAB1-1947E7AF1681}" destId="{69738DE0-E0B7-104D-8449-E653E653DE64}" srcOrd="0" destOrd="0" presId="urn:microsoft.com/office/officeart/2005/8/layout/default"/>
    <dgm:cxn modelId="{C44A04AE-AA52-1A48-B7D2-84F3B0A61680}" type="presOf" srcId="{3DCAF913-33E2-4746-9980-236E196E08D2}" destId="{4DE562DA-F07C-9C40-B395-73E893D32788}" srcOrd="0" destOrd="1" presId="urn:microsoft.com/office/officeart/2005/8/layout/default"/>
    <dgm:cxn modelId="{D0EC90D6-CD2A-8D49-8D77-AE8F34B42C84}" type="presOf" srcId="{26E574DC-13E2-1C4A-959D-69F20E3ACB14}" destId="{E479D4EC-E125-4944-8C6E-3A9A73341D35}" srcOrd="0" destOrd="2" presId="urn:microsoft.com/office/officeart/2005/8/layout/default"/>
    <dgm:cxn modelId="{4E0308E0-6F4D-9B42-B6DE-92A7FA7DBB4C}" type="presOf" srcId="{6C64BD83-5FCE-5B4B-ACB0-3ABF8D0583D4}" destId="{771AF636-AF28-A745-8CA9-0C6EF76CB9AD}" srcOrd="0" destOrd="0" presId="urn:microsoft.com/office/officeart/2005/8/layout/default"/>
    <dgm:cxn modelId="{10CC9FE1-36E4-BB40-80B3-13F962AA777D}" type="presOf" srcId="{3EE22256-7543-B746-A846-374610C92886}" destId="{69738DE0-E0B7-104D-8449-E653E653DE64}" srcOrd="0" destOrd="3" presId="urn:microsoft.com/office/officeart/2005/8/layout/default"/>
    <dgm:cxn modelId="{C915D9F1-04DB-1644-AF25-A3D055384E94}" type="presOf" srcId="{9E0316FE-7245-8F43-B12F-D7C17134136E}" destId="{69738DE0-E0B7-104D-8449-E653E653DE64}" srcOrd="0" destOrd="1" presId="urn:microsoft.com/office/officeart/2005/8/layout/default"/>
    <dgm:cxn modelId="{CC097138-6EED-4041-99AE-068498BB9412}" type="presParOf" srcId="{771AF636-AF28-A745-8CA9-0C6EF76CB9AD}" destId="{F3C6F900-0B88-F742-9F17-0F4FABF68306}" srcOrd="0" destOrd="0" presId="urn:microsoft.com/office/officeart/2005/8/layout/default"/>
    <dgm:cxn modelId="{D8F6260A-4BBC-2143-83D4-1F2EE40DF999}" type="presParOf" srcId="{771AF636-AF28-A745-8CA9-0C6EF76CB9AD}" destId="{124DAACD-F81D-494A-B39C-EC8BFAC15271}" srcOrd="1" destOrd="0" presId="urn:microsoft.com/office/officeart/2005/8/layout/default"/>
    <dgm:cxn modelId="{2E130D09-9211-AC43-8B48-0F69DCAF8BC7}" type="presParOf" srcId="{771AF636-AF28-A745-8CA9-0C6EF76CB9AD}" destId="{B4571258-8DC7-4F4A-9568-6C4694CD8112}" srcOrd="2" destOrd="0" presId="urn:microsoft.com/office/officeart/2005/8/layout/default"/>
    <dgm:cxn modelId="{AF092C18-3782-7B44-93D6-0136D0257E85}" type="presParOf" srcId="{771AF636-AF28-A745-8CA9-0C6EF76CB9AD}" destId="{F6DFBE6B-CD00-A840-A6B2-2A133E89D4AE}" srcOrd="3" destOrd="0" presId="urn:microsoft.com/office/officeart/2005/8/layout/default"/>
    <dgm:cxn modelId="{9643866B-147B-8049-B202-7AF30EF3DBF4}" type="presParOf" srcId="{771AF636-AF28-A745-8CA9-0C6EF76CB9AD}" destId="{69738DE0-E0B7-104D-8449-E653E653DE64}" srcOrd="4" destOrd="0" presId="urn:microsoft.com/office/officeart/2005/8/layout/default"/>
    <dgm:cxn modelId="{7943858B-24BA-7448-BC12-A4450D3267A9}" type="presParOf" srcId="{771AF636-AF28-A745-8CA9-0C6EF76CB9AD}" destId="{75C8EEF1-2955-844D-9BDD-6785DC5DD123}" srcOrd="5" destOrd="0" presId="urn:microsoft.com/office/officeart/2005/8/layout/default"/>
    <dgm:cxn modelId="{CDF17AD4-C471-474F-B95B-937C0DB4FCD6}" type="presParOf" srcId="{771AF636-AF28-A745-8CA9-0C6EF76CB9AD}" destId="{E479D4EC-E125-4944-8C6E-3A9A73341D35}" srcOrd="6" destOrd="0" presId="urn:microsoft.com/office/officeart/2005/8/layout/default"/>
    <dgm:cxn modelId="{3618FECC-0220-604F-9E42-F37FA7EE251E}" type="presParOf" srcId="{771AF636-AF28-A745-8CA9-0C6EF76CB9AD}" destId="{E0F7B2AB-BB4C-5640-8B62-8E2DADBD9B7F}" srcOrd="7" destOrd="0" presId="urn:microsoft.com/office/officeart/2005/8/layout/default"/>
    <dgm:cxn modelId="{C3D148B4-82F8-6C43-8CD9-9912323D3F1B}" type="presParOf" srcId="{771AF636-AF28-A745-8CA9-0C6EF76CB9AD}" destId="{BDB07F90-539C-AF40-A1B5-4063AD4AFB40}" srcOrd="8" destOrd="0" presId="urn:microsoft.com/office/officeart/2005/8/layout/default"/>
    <dgm:cxn modelId="{599CC3F9-1133-8845-AA7B-ECC971A38B41}" type="presParOf" srcId="{771AF636-AF28-A745-8CA9-0C6EF76CB9AD}" destId="{774BF0EB-5FB3-294C-9EA2-678DF46636F6}" srcOrd="9" destOrd="0" presId="urn:microsoft.com/office/officeart/2005/8/layout/default"/>
    <dgm:cxn modelId="{8F5268DC-E217-114E-A6FA-61BD93E27EA0}" type="presParOf" srcId="{771AF636-AF28-A745-8CA9-0C6EF76CB9AD}" destId="{4DE562DA-F07C-9C40-B395-73E893D3278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GB" sz="1600"/>
            <a:t>Language</a:t>
          </a:r>
          <a:r>
            <a:rPr lang="en-GB" sz="2400"/>
            <a:t>s</a:t>
          </a:r>
          <a:endParaRPr lang="en-GB"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GB" sz="1600"/>
            <a:t>Monitor</a:t>
          </a:r>
          <a:r>
            <a:rPr lang="en-GB" sz="2400"/>
            <a:t>s</a:t>
          </a:r>
          <a:endParaRPr lang="en-GB"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2A4D9ABF-CF35-7941-9FB6-3E944AAE4C5F}">
      <dgm:prSet phldrT="[Text]" custT="1"/>
      <dgm:spPr/>
      <dgm:t>
        <a:bodyPr/>
        <a:lstStyle/>
        <a:p>
          <a:r>
            <a:rPr lang="en-GB" sz="1600"/>
            <a:t>Platform</a:t>
          </a:r>
          <a:r>
            <a:rPr lang="en-GB" sz="2400"/>
            <a:t>s</a:t>
          </a:r>
          <a:endParaRPr lang="en-GB" sz="1600" dirty="0"/>
        </a:p>
      </dgm:t>
    </dgm:pt>
    <dgm:pt modelId="{2DD10564-CD51-EF44-BC28-549503781440}" type="parTrans" cxnId="{B85FFEAD-2DF3-BA49-8427-D464D8C1F3E2}">
      <dgm:prSet/>
      <dgm:spPr/>
      <dgm:t>
        <a:bodyPr/>
        <a:lstStyle/>
        <a:p>
          <a:endParaRPr lang="en-GB" sz="1800"/>
        </a:p>
      </dgm:t>
    </dgm:pt>
    <dgm:pt modelId="{5F88632E-8A4E-574A-BE5D-76DA7BC4ADC1}" type="sibTrans" cxnId="{B85FFEAD-2DF3-BA49-8427-D464D8C1F3E2}">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3">
        <dgm:presLayoutVars>
          <dgm:chMax val="1"/>
          <dgm:bulletEnabled val="1"/>
        </dgm:presLayoutVars>
      </dgm:prSet>
      <dgm:spPr/>
    </dgm:pt>
    <dgm:pt modelId="{77CBA8B4-9AAD-4448-BF7D-46D6E39C029E}" type="pres">
      <dgm:prSet presAssocID="{E8113FDE-70E2-2E4D-9F10-CD4BE6BF1B74}" presName="gear1srcNode" presStyleLbl="node1" presStyleIdx="0" presStyleCnt="3"/>
      <dgm:spPr/>
    </dgm:pt>
    <dgm:pt modelId="{C8D118D4-5F69-C44E-8073-057D8C751195}" type="pres">
      <dgm:prSet presAssocID="{E8113FDE-70E2-2E4D-9F10-CD4BE6BF1B74}" presName="gear1dstNode" presStyleLbl="node1" presStyleIdx="0" presStyleCnt="3"/>
      <dgm:spPr/>
    </dgm:pt>
    <dgm:pt modelId="{817BE381-7570-D841-B1DB-C056D3A7B539}" type="pres">
      <dgm:prSet presAssocID="{21C7F314-A11D-5241-82E8-834C02DD1374}" presName="gear2" presStyleLbl="node1" presStyleIdx="1" presStyleCnt="3">
        <dgm:presLayoutVars>
          <dgm:chMax val="1"/>
          <dgm:bulletEnabled val="1"/>
        </dgm:presLayoutVars>
      </dgm:prSet>
      <dgm:spPr/>
    </dgm:pt>
    <dgm:pt modelId="{41F2B3F6-D63A-0F4A-8898-AAB61E3D1961}" type="pres">
      <dgm:prSet presAssocID="{21C7F314-A11D-5241-82E8-834C02DD1374}" presName="gear2srcNode" presStyleLbl="node1" presStyleIdx="1" presStyleCnt="3"/>
      <dgm:spPr/>
    </dgm:pt>
    <dgm:pt modelId="{C9152D08-A624-DF48-AC03-356C61AF3A8F}" type="pres">
      <dgm:prSet presAssocID="{21C7F314-A11D-5241-82E8-834C02DD1374}" presName="gear2dstNode" presStyleLbl="node1" presStyleIdx="1" presStyleCnt="3"/>
      <dgm:spPr/>
    </dgm:pt>
    <dgm:pt modelId="{D53513F8-D2FF-3844-98A8-7690FED08438}" type="pres">
      <dgm:prSet presAssocID="{2A4D9ABF-CF35-7941-9FB6-3E944AAE4C5F}" presName="gear3" presStyleLbl="node1" presStyleIdx="2" presStyleCnt="3"/>
      <dgm:spPr/>
    </dgm:pt>
    <dgm:pt modelId="{A3F96222-267E-D342-B28F-F7C18EF36FB0}" type="pres">
      <dgm:prSet presAssocID="{2A4D9ABF-CF35-7941-9FB6-3E944AAE4C5F}" presName="gear3tx" presStyleLbl="node1" presStyleIdx="2" presStyleCnt="3">
        <dgm:presLayoutVars>
          <dgm:chMax val="1"/>
          <dgm:bulletEnabled val="1"/>
        </dgm:presLayoutVars>
      </dgm:prSet>
      <dgm:spPr/>
    </dgm:pt>
    <dgm:pt modelId="{5BEC957B-D2CD-8F42-AA91-A6952E507A75}" type="pres">
      <dgm:prSet presAssocID="{2A4D9ABF-CF35-7941-9FB6-3E944AAE4C5F}" presName="gear3srcNode" presStyleLbl="node1" presStyleIdx="2" presStyleCnt="3"/>
      <dgm:spPr/>
    </dgm:pt>
    <dgm:pt modelId="{33D29CB7-4B81-6B4D-A9A2-0C9238ED1A92}" type="pres">
      <dgm:prSet presAssocID="{2A4D9ABF-CF35-7941-9FB6-3E944AAE4C5F}" presName="gear3dstNode" presStyleLbl="node1" presStyleIdx="2" presStyleCnt="3"/>
      <dgm:spPr/>
    </dgm:pt>
    <dgm:pt modelId="{D392DB99-11B3-3247-AE08-51AB69EA943A}" type="pres">
      <dgm:prSet presAssocID="{28ADA740-BA08-5F46-B5FC-B0DE4DAACC6B}" presName="connector1" presStyleLbl="sibTrans2D1" presStyleIdx="0" presStyleCnt="3"/>
      <dgm:spPr/>
    </dgm:pt>
    <dgm:pt modelId="{814C0FB5-7BCE-FF49-8794-F8C30CDC3ABF}" type="pres">
      <dgm:prSet presAssocID="{F966C6F2-39C1-3040-BDB5-97752F034313}" presName="connector2" presStyleLbl="sibTrans2D1" presStyleIdx="1" presStyleCnt="3"/>
      <dgm:spPr/>
    </dgm:pt>
    <dgm:pt modelId="{DC17833D-1324-8541-A8E0-8165A86A78C1}" type="pres">
      <dgm:prSet presAssocID="{5F88632E-8A4E-574A-BE5D-76DA7BC4ADC1}" presName="connector3" presStyleLbl="sibTrans2D1" presStyleIdx="2" presStyleCnt="3"/>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3FADEF66-6997-9749-A9E8-3B7DA15CE3D5}" type="presOf" srcId="{2A4D9ABF-CF35-7941-9FB6-3E944AAE4C5F}" destId="{33D29CB7-4B81-6B4D-A9A2-0C9238ED1A92}" srcOrd="3" destOrd="0" presId="urn:microsoft.com/office/officeart/2005/8/layout/gear1"/>
    <dgm:cxn modelId="{5F84A56C-ECBB-E94F-AAD0-D9D2A0CFAD09}" type="presOf" srcId="{2A4D9ABF-CF35-7941-9FB6-3E944AAE4C5F}" destId="{D53513F8-D2FF-3844-98A8-7690FED08438}"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AED6D5A6-A041-E342-82A0-66EAE51A1AF8}" type="presOf" srcId="{5F88632E-8A4E-574A-BE5D-76DA7BC4ADC1}" destId="{DC17833D-1324-8541-A8E0-8165A86A78C1}" srcOrd="0" destOrd="0" presId="urn:microsoft.com/office/officeart/2005/8/layout/gear1"/>
    <dgm:cxn modelId="{B85FFEAD-2DF3-BA49-8427-D464D8C1F3E2}" srcId="{A65DFB16-CA3F-E44D-80A0-7F3CDD605865}" destId="{2A4D9ABF-CF35-7941-9FB6-3E944AAE4C5F}" srcOrd="2" destOrd="0" parTransId="{2DD10564-CD51-EF44-BC28-549503781440}" sibTransId="{5F88632E-8A4E-574A-BE5D-76DA7BC4ADC1}"/>
    <dgm:cxn modelId="{BAF076B0-CA10-B14A-B5C1-D323FA9B0010}" type="presOf" srcId="{A65DFB16-CA3F-E44D-80A0-7F3CDD605865}" destId="{7062F8A2-67E8-3A41-9E95-0BFD21FE1A13}" srcOrd="0" destOrd="0" presId="urn:microsoft.com/office/officeart/2005/8/layout/gear1"/>
    <dgm:cxn modelId="{81A233C1-CF94-3743-B397-73E20F89B5C0}" type="presOf" srcId="{2A4D9ABF-CF35-7941-9FB6-3E944AAE4C5F}" destId="{5BEC957B-D2CD-8F42-AA91-A6952E507A75}" srcOrd="2"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707EE5F1-6246-0341-A8DF-DB12DB8BEA2F}" type="presOf" srcId="{2A4D9ABF-CF35-7941-9FB6-3E944AAE4C5F}" destId="{A3F96222-267E-D342-B28F-F7C18EF36FB0}" srcOrd="1"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3FC1DEBF-2ABA-754A-BAEB-56BE69711B8C}" type="presParOf" srcId="{7062F8A2-67E8-3A41-9E95-0BFD21FE1A13}" destId="{D53513F8-D2FF-3844-98A8-7690FED08438}" srcOrd="6" destOrd="0" presId="urn:microsoft.com/office/officeart/2005/8/layout/gear1"/>
    <dgm:cxn modelId="{09AF06F7-0D55-5745-A6B2-F9195F9F0ADB}" type="presParOf" srcId="{7062F8A2-67E8-3A41-9E95-0BFD21FE1A13}" destId="{A3F96222-267E-D342-B28F-F7C18EF36FB0}" srcOrd="7" destOrd="0" presId="urn:microsoft.com/office/officeart/2005/8/layout/gear1"/>
    <dgm:cxn modelId="{482592A8-771C-F64A-B7C1-3CBE07C82951}" type="presParOf" srcId="{7062F8A2-67E8-3A41-9E95-0BFD21FE1A13}" destId="{5BEC957B-D2CD-8F42-AA91-A6952E507A75}" srcOrd="8" destOrd="0" presId="urn:microsoft.com/office/officeart/2005/8/layout/gear1"/>
    <dgm:cxn modelId="{05797C2E-0737-C940-B5F8-27F340E6C0E9}" type="presParOf" srcId="{7062F8A2-67E8-3A41-9E95-0BFD21FE1A13}" destId="{33D29CB7-4B81-6B4D-A9A2-0C9238ED1A92}" srcOrd="9" destOrd="0" presId="urn:microsoft.com/office/officeart/2005/8/layout/gear1"/>
    <dgm:cxn modelId="{F1077661-EBE8-C34F-A50A-03FC775F5276}" type="presParOf" srcId="{7062F8A2-67E8-3A41-9E95-0BFD21FE1A13}" destId="{D392DB99-11B3-3247-AE08-51AB69EA943A}" srcOrd="10" destOrd="0" presId="urn:microsoft.com/office/officeart/2005/8/layout/gear1"/>
    <dgm:cxn modelId="{1242466B-DD60-3145-80D2-4BECBB2A0165}" type="presParOf" srcId="{7062F8A2-67E8-3A41-9E95-0BFD21FE1A13}" destId="{814C0FB5-7BCE-FF49-8794-F8C30CDC3ABF}" srcOrd="11" destOrd="0" presId="urn:microsoft.com/office/officeart/2005/8/layout/gear1"/>
    <dgm:cxn modelId="{5C6E5E80-EFB9-EA46-9792-87D81E565041}" type="presParOf" srcId="{7062F8A2-67E8-3A41-9E95-0BFD21FE1A13}" destId="{DC17833D-1324-8541-A8E0-8165A86A78C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GB" sz="1600"/>
            <a:t>Language</a:t>
          </a:r>
          <a:r>
            <a:rPr lang="en-GB" sz="2400"/>
            <a:t>s</a:t>
          </a:r>
          <a:endParaRPr lang="en-GB"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GB" sz="1600"/>
            <a:t>Monitor</a:t>
          </a:r>
          <a:r>
            <a:rPr lang="en-GB" sz="2400"/>
            <a:t>s</a:t>
          </a:r>
          <a:endParaRPr lang="en-GB"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2A4D9ABF-CF35-7941-9FB6-3E944AAE4C5F}">
      <dgm:prSet phldrT="[Text]" custT="1"/>
      <dgm:spPr/>
      <dgm:t>
        <a:bodyPr/>
        <a:lstStyle/>
        <a:p>
          <a:r>
            <a:rPr lang="en-GB" sz="1600"/>
            <a:t>Platform</a:t>
          </a:r>
          <a:r>
            <a:rPr lang="en-GB" sz="2400"/>
            <a:t>s</a:t>
          </a:r>
          <a:endParaRPr lang="en-GB" sz="1600" dirty="0"/>
        </a:p>
      </dgm:t>
    </dgm:pt>
    <dgm:pt modelId="{2DD10564-CD51-EF44-BC28-549503781440}" type="parTrans" cxnId="{B85FFEAD-2DF3-BA49-8427-D464D8C1F3E2}">
      <dgm:prSet/>
      <dgm:spPr/>
      <dgm:t>
        <a:bodyPr/>
        <a:lstStyle/>
        <a:p>
          <a:endParaRPr lang="en-GB" sz="1800"/>
        </a:p>
      </dgm:t>
    </dgm:pt>
    <dgm:pt modelId="{5F88632E-8A4E-574A-BE5D-76DA7BC4ADC1}" type="sibTrans" cxnId="{B85FFEAD-2DF3-BA49-8427-D464D8C1F3E2}">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3">
        <dgm:presLayoutVars>
          <dgm:chMax val="1"/>
          <dgm:bulletEnabled val="1"/>
        </dgm:presLayoutVars>
      </dgm:prSet>
      <dgm:spPr/>
    </dgm:pt>
    <dgm:pt modelId="{77CBA8B4-9AAD-4448-BF7D-46D6E39C029E}" type="pres">
      <dgm:prSet presAssocID="{E8113FDE-70E2-2E4D-9F10-CD4BE6BF1B74}" presName="gear1srcNode" presStyleLbl="node1" presStyleIdx="0" presStyleCnt="3"/>
      <dgm:spPr/>
    </dgm:pt>
    <dgm:pt modelId="{C8D118D4-5F69-C44E-8073-057D8C751195}" type="pres">
      <dgm:prSet presAssocID="{E8113FDE-70E2-2E4D-9F10-CD4BE6BF1B74}" presName="gear1dstNode" presStyleLbl="node1" presStyleIdx="0" presStyleCnt="3"/>
      <dgm:spPr/>
    </dgm:pt>
    <dgm:pt modelId="{817BE381-7570-D841-B1DB-C056D3A7B539}" type="pres">
      <dgm:prSet presAssocID="{21C7F314-A11D-5241-82E8-834C02DD1374}" presName="gear2" presStyleLbl="node1" presStyleIdx="1" presStyleCnt="3">
        <dgm:presLayoutVars>
          <dgm:chMax val="1"/>
          <dgm:bulletEnabled val="1"/>
        </dgm:presLayoutVars>
      </dgm:prSet>
      <dgm:spPr/>
    </dgm:pt>
    <dgm:pt modelId="{41F2B3F6-D63A-0F4A-8898-AAB61E3D1961}" type="pres">
      <dgm:prSet presAssocID="{21C7F314-A11D-5241-82E8-834C02DD1374}" presName="gear2srcNode" presStyleLbl="node1" presStyleIdx="1" presStyleCnt="3"/>
      <dgm:spPr/>
    </dgm:pt>
    <dgm:pt modelId="{C9152D08-A624-DF48-AC03-356C61AF3A8F}" type="pres">
      <dgm:prSet presAssocID="{21C7F314-A11D-5241-82E8-834C02DD1374}" presName="gear2dstNode" presStyleLbl="node1" presStyleIdx="1" presStyleCnt="3"/>
      <dgm:spPr/>
    </dgm:pt>
    <dgm:pt modelId="{D53513F8-D2FF-3844-98A8-7690FED08438}" type="pres">
      <dgm:prSet presAssocID="{2A4D9ABF-CF35-7941-9FB6-3E944AAE4C5F}" presName="gear3" presStyleLbl="node1" presStyleIdx="2" presStyleCnt="3"/>
      <dgm:spPr/>
    </dgm:pt>
    <dgm:pt modelId="{A3F96222-267E-D342-B28F-F7C18EF36FB0}" type="pres">
      <dgm:prSet presAssocID="{2A4D9ABF-CF35-7941-9FB6-3E944AAE4C5F}" presName="gear3tx" presStyleLbl="node1" presStyleIdx="2" presStyleCnt="3">
        <dgm:presLayoutVars>
          <dgm:chMax val="1"/>
          <dgm:bulletEnabled val="1"/>
        </dgm:presLayoutVars>
      </dgm:prSet>
      <dgm:spPr/>
    </dgm:pt>
    <dgm:pt modelId="{5BEC957B-D2CD-8F42-AA91-A6952E507A75}" type="pres">
      <dgm:prSet presAssocID="{2A4D9ABF-CF35-7941-9FB6-3E944AAE4C5F}" presName="gear3srcNode" presStyleLbl="node1" presStyleIdx="2" presStyleCnt="3"/>
      <dgm:spPr/>
    </dgm:pt>
    <dgm:pt modelId="{33D29CB7-4B81-6B4D-A9A2-0C9238ED1A92}" type="pres">
      <dgm:prSet presAssocID="{2A4D9ABF-CF35-7941-9FB6-3E944AAE4C5F}" presName="gear3dstNode" presStyleLbl="node1" presStyleIdx="2" presStyleCnt="3"/>
      <dgm:spPr/>
    </dgm:pt>
    <dgm:pt modelId="{D392DB99-11B3-3247-AE08-51AB69EA943A}" type="pres">
      <dgm:prSet presAssocID="{28ADA740-BA08-5F46-B5FC-B0DE4DAACC6B}" presName="connector1" presStyleLbl="sibTrans2D1" presStyleIdx="0" presStyleCnt="3"/>
      <dgm:spPr/>
    </dgm:pt>
    <dgm:pt modelId="{814C0FB5-7BCE-FF49-8794-F8C30CDC3ABF}" type="pres">
      <dgm:prSet presAssocID="{F966C6F2-39C1-3040-BDB5-97752F034313}" presName="connector2" presStyleLbl="sibTrans2D1" presStyleIdx="1" presStyleCnt="3"/>
      <dgm:spPr/>
    </dgm:pt>
    <dgm:pt modelId="{DC17833D-1324-8541-A8E0-8165A86A78C1}" type="pres">
      <dgm:prSet presAssocID="{5F88632E-8A4E-574A-BE5D-76DA7BC4ADC1}" presName="connector3" presStyleLbl="sibTrans2D1" presStyleIdx="2" presStyleCnt="3"/>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3FADEF66-6997-9749-A9E8-3B7DA15CE3D5}" type="presOf" srcId="{2A4D9ABF-CF35-7941-9FB6-3E944AAE4C5F}" destId="{33D29CB7-4B81-6B4D-A9A2-0C9238ED1A92}" srcOrd="3" destOrd="0" presId="urn:microsoft.com/office/officeart/2005/8/layout/gear1"/>
    <dgm:cxn modelId="{5F84A56C-ECBB-E94F-AAD0-D9D2A0CFAD09}" type="presOf" srcId="{2A4D9ABF-CF35-7941-9FB6-3E944AAE4C5F}" destId="{D53513F8-D2FF-3844-98A8-7690FED08438}"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AED6D5A6-A041-E342-82A0-66EAE51A1AF8}" type="presOf" srcId="{5F88632E-8A4E-574A-BE5D-76DA7BC4ADC1}" destId="{DC17833D-1324-8541-A8E0-8165A86A78C1}" srcOrd="0" destOrd="0" presId="urn:microsoft.com/office/officeart/2005/8/layout/gear1"/>
    <dgm:cxn modelId="{B85FFEAD-2DF3-BA49-8427-D464D8C1F3E2}" srcId="{A65DFB16-CA3F-E44D-80A0-7F3CDD605865}" destId="{2A4D9ABF-CF35-7941-9FB6-3E944AAE4C5F}" srcOrd="2" destOrd="0" parTransId="{2DD10564-CD51-EF44-BC28-549503781440}" sibTransId="{5F88632E-8A4E-574A-BE5D-76DA7BC4ADC1}"/>
    <dgm:cxn modelId="{BAF076B0-CA10-B14A-B5C1-D323FA9B0010}" type="presOf" srcId="{A65DFB16-CA3F-E44D-80A0-7F3CDD605865}" destId="{7062F8A2-67E8-3A41-9E95-0BFD21FE1A13}" srcOrd="0" destOrd="0" presId="urn:microsoft.com/office/officeart/2005/8/layout/gear1"/>
    <dgm:cxn modelId="{81A233C1-CF94-3743-B397-73E20F89B5C0}" type="presOf" srcId="{2A4D9ABF-CF35-7941-9FB6-3E944AAE4C5F}" destId="{5BEC957B-D2CD-8F42-AA91-A6952E507A75}" srcOrd="2"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707EE5F1-6246-0341-A8DF-DB12DB8BEA2F}" type="presOf" srcId="{2A4D9ABF-CF35-7941-9FB6-3E944AAE4C5F}" destId="{A3F96222-267E-D342-B28F-F7C18EF36FB0}" srcOrd="1"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3FC1DEBF-2ABA-754A-BAEB-56BE69711B8C}" type="presParOf" srcId="{7062F8A2-67E8-3A41-9E95-0BFD21FE1A13}" destId="{D53513F8-D2FF-3844-98A8-7690FED08438}" srcOrd="6" destOrd="0" presId="urn:microsoft.com/office/officeart/2005/8/layout/gear1"/>
    <dgm:cxn modelId="{09AF06F7-0D55-5745-A6B2-F9195F9F0ADB}" type="presParOf" srcId="{7062F8A2-67E8-3A41-9E95-0BFD21FE1A13}" destId="{A3F96222-267E-D342-B28F-F7C18EF36FB0}" srcOrd="7" destOrd="0" presId="urn:microsoft.com/office/officeart/2005/8/layout/gear1"/>
    <dgm:cxn modelId="{482592A8-771C-F64A-B7C1-3CBE07C82951}" type="presParOf" srcId="{7062F8A2-67E8-3A41-9E95-0BFD21FE1A13}" destId="{5BEC957B-D2CD-8F42-AA91-A6952E507A75}" srcOrd="8" destOrd="0" presId="urn:microsoft.com/office/officeart/2005/8/layout/gear1"/>
    <dgm:cxn modelId="{05797C2E-0737-C940-B5F8-27F340E6C0E9}" type="presParOf" srcId="{7062F8A2-67E8-3A41-9E95-0BFD21FE1A13}" destId="{33D29CB7-4B81-6B4D-A9A2-0C9238ED1A92}" srcOrd="9" destOrd="0" presId="urn:microsoft.com/office/officeart/2005/8/layout/gear1"/>
    <dgm:cxn modelId="{F1077661-EBE8-C34F-A50A-03FC775F5276}" type="presParOf" srcId="{7062F8A2-67E8-3A41-9E95-0BFD21FE1A13}" destId="{D392DB99-11B3-3247-AE08-51AB69EA943A}" srcOrd="10" destOrd="0" presId="urn:microsoft.com/office/officeart/2005/8/layout/gear1"/>
    <dgm:cxn modelId="{1242466B-DD60-3145-80D2-4BECBB2A0165}" type="presParOf" srcId="{7062F8A2-67E8-3A41-9E95-0BFD21FE1A13}" destId="{814C0FB5-7BCE-FF49-8794-F8C30CDC3ABF}" srcOrd="11" destOrd="0" presId="urn:microsoft.com/office/officeart/2005/8/layout/gear1"/>
    <dgm:cxn modelId="{5C6E5E80-EFB9-EA46-9792-87D81E565041}" type="presParOf" srcId="{7062F8A2-67E8-3A41-9E95-0BFD21FE1A13}" destId="{DC17833D-1324-8541-A8E0-8165A86A78C1}"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2879-A937-CD49-8F4B-E5ED0FD06708}">
      <dsp:nvSpPr>
        <dsp:cNvPr id="0" name=""/>
        <dsp:cNvSpPr/>
      </dsp:nvSpPr>
      <dsp:spPr>
        <a:xfrm>
          <a:off x="0" y="3245802"/>
          <a:ext cx="10515600" cy="10655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Domain-specific languages</a:t>
          </a:r>
          <a:r>
            <a:rPr lang="en-US" sz="3200" kern="1200" dirty="0"/>
            <a:t> enable </a:t>
          </a:r>
        </a:p>
      </dsp:txBody>
      <dsp:txXfrm>
        <a:off x="0" y="3245802"/>
        <a:ext cx="10515600" cy="575383"/>
      </dsp:txXfrm>
    </dsp:sp>
    <dsp:sp modelId="{1F671CC8-6F1F-694D-80E4-170E57648C3F}">
      <dsp:nvSpPr>
        <dsp:cNvPr id="0" name=""/>
        <dsp:cNvSpPr/>
      </dsp:nvSpPr>
      <dsp:spPr>
        <a:xfrm>
          <a:off x="0" y="3738767"/>
          <a:ext cx="5257799" cy="6123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accent1"/>
              </a:solidFill>
            </a:rPr>
            <a:t>abstractions</a:t>
          </a:r>
          <a:r>
            <a:rPr lang="en-GB" sz="2000" kern="1200" dirty="0"/>
            <a:t> (models) focused</a:t>
          </a:r>
          <a:r>
            <a:rPr lang="en-US" sz="2000" kern="1200" dirty="0"/>
            <a:t> on the domain of discourse.</a:t>
          </a:r>
        </a:p>
      </dsp:txBody>
      <dsp:txXfrm>
        <a:off x="0" y="3738767"/>
        <a:ext cx="5257799" cy="612358"/>
      </dsp:txXfrm>
    </dsp:sp>
    <dsp:sp modelId="{C3971D8F-AF43-B04C-BD8E-2528BEB0E846}">
      <dsp:nvSpPr>
        <dsp:cNvPr id="0" name=""/>
        <dsp:cNvSpPr/>
      </dsp:nvSpPr>
      <dsp:spPr>
        <a:xfrm>
          <a:off x="5257800" y="3739975"/>
          <a:ext cx="5257799" cy="6099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solidFill>
            </a:rPr>
            <a:t>tools</a:t>
          </a:r>
          <a:r>
            <a:rPr lang="en-US" sz="2000" kern="1200" dirty="0"/>
            <a:t> (conceptual or computer-assisted) adapted to the domain</a:t>
          </a:r>
        </a:p>
      </dsp:txBody>
      <dsp:txXfrm>
        <a:off x="5257800" y="3739975"/>
        <a:ext cx="5257799" cy="609942"/>
      </dsp:txXfrm>
    </dsp:sp>
    <dsp:sp modelId="{CC739CF9-A707-5043-A62E-1C67D05267D9}">
      <dsp:nvSpPr>
        <dsp:cNvPr id="0" name=""/>
        <dsp:cNvSpPr/>
      </dsp:nvSpPr>
      <dsp:spPr>
        <a:xfrm rot="10800000">
          <a:off x="0" y="1623007"/>
          <a:ext cx="10515600" cy="163877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Domain experts rely on </a:t>
          </a:r>
          <a:r>
            <a:rPr lang="en-US" sz="3200" i="1" kern="1200" dirty="0">
              <a:solidFill>
                <a:schemeClr val="tx1"/>
              </a:solidFill>
            </a:rPr>
            <a:t>a shared </a:t>
          </a:r>
          <a:r>
            <a:rPr lang="en-US" sz="3200" b="1" i="0" u="none" kern="1200" dirty="0">
              <a:solidFill>
                <a:schemeClr val="tx1"/>
              </a:solidFill>
            </a:rPr>
            <a:t>domain-specific language </a:t>
          </a:r>
          <a:r>
            <a:rPr lang="en-US" sz="3200" kern="1200" dirty="0"/>
            <a:t>to alleviate these problems. </a:t>
          </a:r>
        </a:p>
      </dsp:txBody>
      <dsp:txXfrm rot="10800000">
        <a:off x="0" y="1623007"/>
        <a:ext cx="10515600" cy="1064829"/>
      </dsp:txXfrm>
    </dsp:sp>
    <dsp:sp modelId="{517EE3D8-B629-FB4B-B6ED-105C4272E0D7}">
      <dsp:nvSpPr>
        <dsp:cNvPr id="0" name=""/>
        <dsp:cNvSpPr/>
      </dsp:nvSpPr>
      <dsp:spPr>
        <a:xfrm rot="10800000">
          <a:off x="0" y="212"/>
          <a:ext cx="10515600" cy="1638778"/>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General-purpose languages introduce </a:t>
          </a:r>
          <a:r>
            <a:rPr lang="en-US" sz="2800" b="1" i="1" kern="1200" dirty="0">
              <a:solidFill>
                <a:srgbClr val="FF0000"/>
              </a:solidFill>
            </a:rPr>
            <a:t>accidental</a:t>
          </a:r>
          <a:r>
            <a:rPr lang="en-US" sz="2800" b="1" kern="1200" dirty="0">
              <a:solidFill>
                <a:srgbClr val="FF0000"/>
              </a:solidFill>
            </a:rPr>
            <a:t> complexities</a:t>
          </a:r>
          <a:r>
            <a:rPr lang="en-US" sz="2800" kern="1200" dirty="0">
              <a:solidFill>
                <a:schemeClr val="tx1"/>
              </a:solidFill>
            </a:rPr>
            <a:t>.</a:t>
          </a:r>
        </a:p>
      </dsp:txBody>
      <dsp:txXfrm rot="10800000">
        <a:off x="0" y="212"/>
        <a:ext cx="10515600" cy="1064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F5BAB-7C0F-4C42-8089-E5E48C0B0641}">
      <dsp:nvSpPr>
        <dsp:cNvPr id="0" name=""/>
        <dsp:cNvSpPr/>
      </dsp:nvSpPr>
      <dsp:spPr>
        <a:xfrm>
          <a:off x="1425844" y="198520"/>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dirty="0"/>
            <a:t>Physical processes</a:t>
          </a:r>
          <a:endParaRPr lang="en-GB" sz="2000" kern="1200" dirty="0"/>
        </a:p>
        <a:p>
          <a:pPr marL="171450" lvl="1" indent="-171450" algn="l" defTabSz="711200">
            <a:lnSpc>
              <a:spcPct val="90000"/>
            </a:lnSpc>
            <a:spcBef>
              <a:spcPct val="0"/>
            </a:spcBef>
            <a:spcAft>
              <a:spcPct val="15000"/>
            </a:spcAft>
            <a:buChar char="•"/>
          </a:pPr>
          <a:r>
            <a:rPr lang="en-FR" sz="1600" kern="1200" dirty="0"/>
            <a:t>Calculus [Newton and Leibniz]</a:t>
          </a:r>
          <a:endParaRPr lang="en-GB" sz="1600" kern="1200" dirty="0"/>
        </a:p>
      </dsp:txBody>
      <dsp:txXfrm>
        <a:off x="1425844" y="198520"/>
        <a:ext cx="3751111" cy="1172222"/>
      </dsp:txXfrm>
    </dsp:sp>
    <dsp:sp modelId="{385D4DA9-BF7D-EB4F-9310-5A3D04B65CD1}">
      <dsp:nvSpPr>
        <dsp:cNvPr id="0" name=""/>
        <dsp:cNvSpPr/>
      </dsp:nvSpPr>
      <dsp:spPr>
        <a:xfrm>
          <a:off x="1269548" y="29199"/>
          <a:ext cx="820555" cy="1230833"/>
        </a:xfrm>
        <a:prstGeom prst="roundRect">
          <a:avLst/>
        </a:prstGeom>
        <a:blipFill dpi="0" rotWithShape="1">
          <a:blip xmlns:r="http://schemas.openxmlformats.org/officeDocument/2006/relationships" r:embed="rId1"/>
          <a:srcRect/>
          <a:stretch>
            <a:fillRect l="15405" r="154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96E4F-AFCC-6C40-83E8-02BCB0097BBD}">
      <dsp:nvSpPr>
        <dsp:cNvPr id="0" name=""/>
        <dsp:cNvSpPr/>
      </dsp:nvSpPr>
      <dsp:spPr>
        <a:xfrm>
          <a:off x="5494940" y="198520"/>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Temporal logic </a:t>
          </a:r>
          <a:endParaRPr lang="en-FR" sz="2000" kern="1200" dirty="0"/>
        </a:p>
        <a:p>
          <a:pPr marL="171450" lvl="1" indent="-171450" algn="l" defTabSz="711200">
            <a:lnSpc>
              <a:spcPct val="90000"/>
            </a:lnSpc>
            <a:spcBef>
              <a:spcPct val="0"/>
            </a:spcBef>
            <a:spcAft>
              <a:spcPct val="15000"/>
            </a:spcAft>
            <a:buChar char="•"/>
          </a:pPr>
          <a:r>
            <a:rPr lang="en-FR" sz="1600" kern="1200"/>
            <a:t>LTL</a:t>
          </a:r>
          <a:endParaRPr lang="en-FR" sz="1600" kern="1200" dirty="0"/>
        </a:p>
        <a:p>
          <a:pPr marL="171450" lvl="1" indent="-171450" algn="l" defTabSz="711200">
            <a:lnSpc>
              <a:spcPct val="90000"/>
            </a:lnSpc>
            <a:spcBef>
              <a:spcPct val="0"/>
            </a:spcBef>
            <a:spcAft>
              <a:spcPct val="15000"/>
            </a:spcAft>
            <a:buChar char="•"/>
          </a:pPr>
          <a:r>
            <a:rPr lang="en-FR" sz="1600" kern="1200"/>
            <a:t>CTL*</a:t>
          </a:r>
          <a:endParaRPr lang="en-FR" sz="1600" kern="1200" dirty="0"/>
        </a:p>
        <a:p>
          <a:pPr marL="171450" lvl="1" indent="-171450" algn="l" defTabSz="711200">
            <a:lnSpc>
              <a:spcPct val="90000"/>
            </a:lnSpc>
            <a:spcBef>
              <a:spcPct val="0"/>
            </a:spcBef>
            <a:spcAft>
              <a:spcPct val="15000"/>
            </a:spcAft>
            <a:buChar char="•"/>
          </a:pPr>
          <a:r>
            <a:rPr lang="en-FR" sz="1600" kern="1200"/>
            <a:t>Temporal Logic of Actions (TLA+)</a:t>
          </a:r>
          <a:endParaRPr lang="en-FR" sz="1600" kern="1200" dirty="0"/>
        </a:p>
      </dsp:txBody>
      <dsp:txXfrm>
        <a:off x="5494940" y="198520"/>
        <a:ext cx="3751111" cy="1172222"/>
      </dsp:txXfrm>
    </dsp:sp>
    <dsp:sp modelId="{522B69B8-FE68-6548-BE69-D6BBE46D48DE}">
      <dsp:nvSpPr>
        <dsp:cNvPr id="0" name=""/>
        <dsp:cNvSpPr/>
      </dsp:nvSpPr>
      <dsp:spPr>
        <a:xfrm>
          <a:off x="5338643" y="29199"/>
          <a:ext cx="820555" cy="123083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389D32-BA25-514A-BDB4-3BDC6B169765}">
      <dsp:nvSpPr>
        <dsp:cNvPr id="0" name=""/>
        <dsp:cNvSpPr/>
      </dsp:nvSpPr>
      <dsp:spPr>
        <a:xfrm>
          <a:off x="1425844" y="167421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Computable functions</a:t>
          </a:r>
          <a:endParaRPr lang="en-FR" sz="2000" kern="1200" dirty="0"/>
        </a:p>
        <a:p>
          <a:pPr marL="171450" lvl="1" indent="-171450" algn="l" defTabSz="711200">
            <a:lnSpc>
              <a:spcPct val="90000"/>
            </a:lnSpc>
            <a:spcBef>
              <a:spcPct val="0"/>
            </a:spcBef>
            <a:spcAft>
              <a:spcPct val="15000"/>
            </a:spcAft>
            <a:buChar char="•"/>
          </a:pPr>
          <a:r>
            <a:rPr lang="en-FR" sz="1600" kern="1200"/>
            <a:t>Lambda calculus</a:t>
          </a:r>
          <a:endParaRPr lang="en-FR" sz="1600" kern="1200" dirty="0"/>
        </a:p>
        <a:p>
          <a:pPr marL="171450" lvl="1" indent="-171450" algn="l" defTabSz="711200">
            <a:lnSpc>
              <a:spcPct val="90000"/>
            </a:lnSpc>
            <a:spcBef>
              <a:spcPct val="0"/>
            </a:spcBef>
            <a:spcAft>
              <a:spcPct val="15000"/>
            </a:spcAft>
            <a:buChar char="•"/>
          </a:pPr>
          <a:r>
            <a:rPr lang="en-FR" sz="1600" kern="1200" dirty="0"/>
            <a:t>Turing machines</a:t>
          </a:r>
        </a:p>
      </dsp:txBody>
      <dsp:txXfrm>
        <a:off x="1425844" y="1674218"/>
        <a:ext cx="3751111" cy="1172222"/>
      </dsp:txXfrm>
    </dsp:sp>
    <dsp:sp modelId="{0EEC3A81-B29E-1849-A1B7-44AF5EAE58D8}">
      <dsp:nvSpPr>
        <dsp:cNvPr id="0" name=""/>
        <dsp:cNvSpPr/>
      </dsp:nvSpPr>
      <dsp:spPr>
        <a:xfrm>
          <a:off x="1269548" y="1504897"/>
          <a:ext cx="820555" cy="123083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0F8EA-5E35-6E4A-B288-7BD73AA3D85D}">
      <dsp:nvSpPr>
        <dsp:cNvPr id="0" name=""/>
        <dsp:cNvSpPr/>
      </dsp:nvSpPr>
      <dsp:spPr>
        <a:xfrm>
          <a:off x="5494940" y="167421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Automata</a:t>
          </a:r>
          <a:endParaRPr lang="en-FR" sz="2000" kern="1200" dirty="0"/>
        </a:p>
        <a:p>
          <a:pPr marL="171450" lvl="1" indent="-171450" algn="l" defTabSz="711200">
            <a:lnSpc>
              <a:spcPct val="90000"/>
            </a:lnSpc>
            <a:spcBef>
              <a:spcPct val="0"/>
            </a:spcBef>
            <a:spcAft>
              <a:spcPct val="15000"/>
            </a:spcAft>
            <a:buChar char="•"/>
          </a:pPr>
          <a:r>
            <a:rPr lang="en-FR" sz="1600" kern="1200"/>
            <a:t>NFA</a:t>
          </a:r>
          <a:endParaRPr lang="en-FR" sz="1600" kern="1200" dirty="0"/>
        </a:p>
        <a:p>
          <a:pPr marL="171450" lvl="1" indent="-171450" algn="l" defTabSz="711200">
            <a:lnSpc>
              <a:spcPct val="90000"/>
            </a:lnSpc>
            <a:spcBef>
              <a:spcPct val="0"/>
            </a:spcBef>
            <a:spcAft>
              <a:spcPct val="15000"/>
            </a:spcAft>
            <a:buChar char="•"/>
          </a:pPr>
          <a:r>
            <a:rPr lang="en-FR" sz="1600" kern="1200"/>
            <a:t>PDA</a:t>
          </a:r>
          <a:endParaRPr lang="en-FR" sz="1600" kern="1200" dirty="0"/>
        </a:p>
        <a:p>
          <a:pPr marL="171450" lvl="1" indent="-171450" algn="l" defTabSz="711200">
            <a:lnSpc>
              <a:spcPct val="90000"/>
            </a:lnSpc>
            <a:spcBef>
              <a:spcPct val="0"/>
            </a:spcBef>
            <a:spcAft>
              <a:spcPct val="15000"/>
            </a:spcAft>
            <a:buChar char="•"/>
          </a:pPr>
          <a:r>
            <a:rPr lang="en-FR" sz="1600" kern="1200"/>
            <a:t>Statecharts</a:t>
          </a:r>
          <a:endParaRPr lang="en-FR" sz="1600" kern="1200" dirty="0"/>
        </a:p>
      </dsp:txBody>
      <dsp:txXfrm>
        <a:off x="5494940" y="1674218"/>
        <a:ext cx="3751111" cy="1172222"/>
      </dsp:txXfrm>
    </dsp:sp>
    <dsp:sp modelId="{053CF0C3-DD39-5A4A-8428-DB008ADBDA51}">
      <dsp:nvSpPr>
        <dsp:cNvPr id="0" name=""/>
        <dsp:cNvSpPr/>
      </dsp:nvSpPr>
      <dsp:spPr>
        <a:xfrm>
          <a:off x="5338643" y="1504897"/>
          <a:ext cx="820555" cy="1230833"/>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0E700-3AB6-AA45-ADAA-4EB4F1A48849}">
      <dsp:nvSpPr>
        <dsp:cNvPr id="0" name=""/>
        <dsp:cNvSpPr/>
      </dsp:nvSpPr>
      <dsp:spPr>
        <a:xfrm>
          <a:off x="1425844"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Concurrency</a:t>
          </a:r>
          <a:endParaRPr lang="en-FR" sz="2000" kern="1200" dirty="0"/>
        </a:p>
        <a:p>
          <a:pPr marL="171450" lvl="1" indent="-171450" algn="l" defTabSz="711200">
            <a:lnSpc>
              <a:spcPct val="90000"/>
            </a:lnSpc>
            <a:spcBef>
              <a:spcPct val="0"/>
            </a:spcBef>
            <a:spcAft>
              <a:spcPct val="15000"/>
            </a:spcAft>
            <a:buChar char="•"/>
          </a:pPr>
          <a:r>
            <a:rPr lang="en-FR" sz="1600" kern="1200" dirty="0"/>
            <a:t>Petri nets</a:t>
          </a:r>
        </a:p>
        <a:p>
          <a:pPr marL="171450" lvl="1" indent="-171450" algn="l" defTabSz="711200">
            <a:lnSpc>
              <a:spcPct val="90000"/>
            </a:lnSpc>
            <a:spcBef>
              <a:spcPct val="0"/>
            </a:spcBef>
            <a:spcAft>
              <a:spcPct val="15000"/>
            </a:spcAft>
            <a:buChar char="•"/>
          </a:pPr>
          <a:r>
            <a:rPr lang="en-FR" sz="1600" kern="1200" dirty="0"/>
            <a:t>CSP – Hoare </a:t>
          </a:r>
        </a:p>
        <a:p>
          <a:pPr marL="171450" lvl="1" indent="-171450" algn="l" defTabSz="711200">
            <a:lnSpc>
              <a:spcPct val="90000"/>
            </a:lnSpc>
            <a:spcBef>
              <a:spcPct val="0"/>
            </a:spcBef>
            <a:spcAft>
              <a:spcPct val="15000"/>
            </a:spcAft>
            <a:buChar char="•"/>
          </a:pPr>
          <a:r>
            <a:rPr lang="en-FR" sz="1600" kern="1200" dirty="0"/>
            <a:t>Actor models – Hewitt</a:t>
          </a:r>
        </a:p>
      </dsp:txBody>
      <dsp:txXfrm>
        <a:off x="1425844" y="3149916"/>
        <a:ext cx="3751111" cy="1172222"/>
      </dsp:txXfrm>
    </dsp:sp>
    <dsp:sp modelId="{C0A2F9CC-FAED-AE4F-8B63-E0D0E30C5AEF}">
      <dsp:nvSpPr>
        <dsp:cNvPr id="0" name=""/>
        <dsp:cNvSpPr/>
      </dsp:nvSpPr>
      <dsp:spPr>
        <a:xfrm>
          <a:off x="1269548" y="2980595"/>
          <a:ext cx="820555" cy="1230833"/>
        </a:xfrm>
        <a:prstGeom prst="rect">
          <a:avLst/>
        </a:prstGeom>
        <a:blipFill dpi="0" rotWithShape="1">
          <a:blip xmlns:r="http://schemas.openxmlformats.org/officeDocument/2006/relationships" r:embed="rId5"/>
          <a:srcRect/>
          <a:stretch>
            <a:fillRect t="26727" b="2672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C133F-62DA-AA46-A64A-6658B21267ED}">
      <dsp:nvSpPr>
        <dsp:cNvPr id="0" name=""/>
        <dsp:cNvSpPr/>
      </dsp:nvSpPr>
      <dsp:spPr>
        <a:xfrm>
          <a:off x="5494940"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HDLs</a:t>
          </a:r>
          <a:endParaRPr lang="en-FR" sz="2000" kern="1200" dirty="0"/>
        </a:p>
        <a:p>
          <a:pPr marL="171450" lvl="1" indent="-171450" algn="l" defTabSz="711200">
            <a:lnSpc>
              <a:spcPct val="90000"/>
            </a:lnSpc>
            <a:spcBef>
              <a:spcPct val="0"/>
            </a:spcBef>
            <a:spcAft>
              <a:spcPct val="15000"/>
            </a:spcAft>
            <a:buChar char="•"/>
          </a:pPr>
          <a:r>
            <a:rPr lang="en-FR" sz="1600" kern="1200"/>
            <a:t>VHDL</a:t>
          </a:r>
          <a:r>
            <a:rPr lang="en-FR" sz="1600" kern="1200">
              <a:solidFill>
                <a:schemeClr val="tx1">
                  <a:lumMod val="50000"/>
                  <a:lumOff val="50000"/>
                </a:schemeClr>
              </a:solidFill>
            </a:rPr>
            <a:t>[-AMS]</a:t>
          </a:r>
          <a:endParaRPr lang="en-FR" sz="1600" kern="1200" dirty="0">
            <a:solidFill>
              <a:schemeClr val="tx1">
                <a:lumMod val="50000"/>
                <a:lumOff val="50000"/>
              </a:schemeClr>
            </a:solidFill>
          </a:endParaRPr>
        </a:p>
        <a:p>
          <a:pPr marL="171450" lvl="1" indent="-171450" algn="l" defTabSz="711200">
            <a:lnSpc>
              <a:spcPct val="90000"/>
            </a:lnSpc>
            <a:spcBef>
              <a:spcPct val="0"/>
            </a:spcBef>
            <a:spcAft>
              <a:spcPct val="15000"/>
            </a:spcAft>
            <a:buChar char="•"/>
          </a:pPr>
          <a:r>
            <a:rPr lang="en-FR" sz="1600" kern="1200" dirty="0">
              <a:solidFill>
                <a:schemeClr val="tx1">
                  <a:lumMod val="50000"/>
                  <a:lumOff val="50000"/>
                </a:schemeClr>
              </a:solidFill>
            </a:rPr>
            <a:t>[System-]</a:t>
          </a:r>
          <a:r>
            <a:rPr lang="en-FR" sz="1600" kern="1200" dirty="0"/>
            <a:t>Verilog</a:t>
          </a:r>
          <a:r>
            <a:rPr lang="en-FR" sz="1600" kern="1200" dirty="0">
              <a:solidFill>
                <a:schemeClr val="tx1">
                  <a:lumMod val="50000"/>
                  <a:lumOff val="50000"/>
                </a:schemeClr>
              </a:solidFill>
            </a:rPr>
            <a:t>[-A]</a:t>
          </a:r>
          <a:endParaRPr lang="en-FR" sz="1600" kern="1200" dirty="0"/>
        </a:p>
      </dsp:txBody>
      <dsp:txXfrm>
        <a:off x="5494940" y="3149916"/>
        <a:ext cx="3751111" cy="1172222"/>
      </dsp:txXfrm>
    </dsp:sp>
    <dsp:sp modelId="{9FCD8440-C518-1942-BB31-E8B859E765CA}">
      <dsp:nvSpPr>
        <dsp:cNvPr id="0" name=""/>
        <dsp:cNvSpPr/>
      </dsp:nvSpPr>
      <dsp:spPr>
        <a:xfrm>
          <a:off x="5338643" y="2980595"/>
          <a:ext cx="820555" cy="1230833"/>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6F900-0B88-F742-9F17-0F4FABF68306}">
      <dsp:nvSpPr>
        <dsp:cNvPr id="0" name=""/>
        <dsp:cNvSpPr/>
      </dsp:nvSpPr>
      <dsp:spPr>
        <a:xfrm>
          <a:off x="170414" y="1334"/>
          <a:ext cx="2418156" cy="145089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rPr>
            <a:t>Executor</a:t>
          </a:r>
        </a:p>
      </dsp:txBody>
      <dsp:txXfrm>
        <a:off x="170414" y="1334"/>
        <a:ext cx="2418156" cy="1450894"/>
      </dsp:txXfrm>
    </dsp:sp>
    <dsp:sp modelId="{B4571258-8DC7-4F4A-9568-6C4694CD8112}">
      <dsp:nvSpPr>
        <dsp:cNvPr id="0" name=""/>
        <dsp:cNvSpPr/>
      </dsp:nvSpPr>
      <dsp:spPr>
        <a:xfrm>
          <a:off x="2830387" y="1334"/>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Runtime</a:t>
          </a:r>
        </a:p>
        <a:p>
          <a:pPr marL="0" lvl="0" indent="0" algn="ctr" defTabSz="977900">
            <a:lnSpc>
              <a:spcPct val="90000"/>
            </a:lnSpc>
            <a:spcBef>
              <a:spcPct val="0"/>
            </a:spcBef>
            <a:spcAft>
              <a:spcPct val="35000"/>
            </a:spcAft>
            <a:buNone/>
          </a:pPr>
          <a:r>
            <a:rPr lang="en-GB" sz="2200" kern="1200" dirty="0"/>
            <a:t>Monitor</a:t>
          </a:r>
        </a:p>
      </dsp:txBody>
      <dsp:txXfrm>
        <a:off x="2830387" y="1334"/>
        <a:ext cx="2418156" cy="1450894"/>
      </dsp:txXfrm>
    </dsp:sp>
    <dsp:sp modelId="{69738DE0-E0B7-104D-8449-E653E653DE64}">
      <dsp:nvSpPr>
        <dsp:cNvPr id="0" name=""/>
        <dsp:cNvSpPr/>
      </dsp:nvSpPr>
      <dsp:spPr>
        <a:xfrm>
          <a:off x="5490360" y="1334"/>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Debugger</a:t>
          </a:r>
        </a:p>
        <a:p>
          <a:pPr marL="171450" lvl="1" indent="-171450" algn="l" defTabSz="755650">
            <a:lnSpc>
              <a:spcPct val="90000"/>
            </a:lnSpc>
            <a:spcBef>
              <a:spcPct val="0"/>
            </a:spcBef>
            <a:spcAft>
              <a:spcPct val="15000"/>
            </a:spcAft>
            <a:buChar char="•"/>
          </a:pPr>
          <a:r>
            <a:rPr lang="en-GB" sz="1700" kern="1200" dirty="0" err="1"/>
            <a:t>Moldable</a:t>
          </a:r>
          <a:r>
            <a:rPr lang="en-GB" sz="1700" kern="1200" dirty="0"/>
            <a:t> [1]</a:t>
          </a:r>
        </a:p>
        <a:p>
          <a:pPr marL="171450" lvl="1" indent="-171450" algn="l" defTabSz="755650">
            <a:lnSpc>
              <a:spcPct val="90000"/>
            </a:lnSpc>
            <a:spcBef>
              <a:spcPct val="0"/>
            </a:spcBef>
            <a:spcAft>
              <a:spcPct val="15000"/>
            </a:spcAft>
            <a:buChar char="•"/>
          </a:pPr>
          <a:r>
            <a:rPr lang="en-GB" sz="1700" kern="1200" dirty="0"/>
            <a:t>Omniscient [2]</a:t>
          </a:r>
        </a:p>
        <a:p>
          <a:pPr marL="171450" lvl="1" indent="-171450" algn="l" defTabSz="755650">
            <a:lnSpc>
              <a:spcPct val="90000"/>
            </a:lnSpc>
            <a:spcBef>
              <a:spcPct val="0"/>
            </a:spcBef>
            <a:spcAft>
              <a:spcPct val="15000"/>
            </a:spcAft>
            <a:buChar char="•"/>
          </a:pPr>
          <a:r>
            <a:rPr lang="en-GB" sz="1700" b="1" kern="1200" dirty="0"/>
            <a:t>Multiverse</a:t>
          </a:r>
          <a:r>
            <a:rPr lang="en-GB" sz="1700" kern="1200" dirty="0"/>
            <a:t> [3]</a:t>
          </a:r>
        </a:p>
      </dsp:txBody>
      <dsp:txXfrm>
        <a:off x="5490360" y="1334"/>
        <a:ext cx="2418156" cy="1450894"/>
      </dsp:txXfrm>
    </dsp:sp>
    <dsp:sp modelId="{E479D4EC-E125-4944-8C6E-3A9A73341D35}">
      <dsp:nvSpPr>
        <dsp:cNvPr id="0" name=""/>
        <dsp:cNvSpPr/>
      </dsp:nvSpPr>
      <dsp:spPr>
        <a:xfrm>
          <a:off x="170414" y="1694043"/>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Profiler</a:t>
          </a:r>
        </a:p>
        <a:p>
          <a:pPr marL="171450" lvl="1" indent="-171450" algn="l" defTabSz="755650">
            <a:lnSpc>
              <a:spcPct val="90000"/>
            </a:lnSpc>
            <a:spcBef>
              <a:spcPct val="0"/>
            </a:spcBef>
            <a:spcAft>
              <a:spcPct val="15000"/>
            </a:spcAft>
            <a:buChar char="•"/>
          </a:pPr>
          <a:r>
            <a:rPr lang="en-GB" sz="1700" kern="1200" dirty="0" err="1"/>
            <a:t>MetaSpy</a:t>
          </a:r>
          <a:r>
            <a:rPr lang="en-GB" sz="1700" kern="1200" dirty="0"/>
            <a:t> [4]</a:t>
          </a:r>
        </a:p>
        <a:p>
          <a:pPr marL="171450" lvl="1" indent="-171450" algn="l" defTabSz="755650">
            <a:lnSpc>
              <a:spcPct val="90000"/>
            </a:lnSpc>
            <a:spcBef>
              <a:spcPct val="0"/>
            </a:spcBef>
            <a:spcAft>
              <a:spcPct val="15000"/>
            </a:spcAft>
            <a:buChar char="•"/>
          </a:pPr>
          <a:r>
            <a:rPr lang="en-GB" sz="1700" kern="1200" dirty="0" err="1"/>
            <a:t>DSProfile</a:t>
          </a:r>
          <a:r>
            <a:rPr lang="en-GB" sz="1700" kern="1200" dirty="0"/>
            <a:t> [5]</a:t>
          </a:r>
        </a:p>
      </dsp:txBody>
      <dsp:txXfrm>
        <a:off x="170414" y="1694043"/>
        <a:ext cx="2418156" cy="1450894"/>
      </dsp:txXfrm>
    </dsp:sp>
    <dsp:sp modelId="{BDB07F90-539C-AF40-A1B5-4063AD4AFB40}">
      <dsp:nvSpPr>
        <dsp:cNvPr id="0" name=""/>
        <dsp:cNvSpPr/>
      </dsp:nvSpPr>
      <dsp:spPr>
        <a:xfrm>
          <a:off x="2830387" y="1694043"/>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Tracer</a:t>
          </a:r>
        </a:p>
      </dsp:txBody>
      <dsp:txXfrm>
        <a:off x="2830387" y="1694043"/>
        <a:ext cx="2418156" cy="1450894"/>
      </dsp:txXfrm>
    </dsp:sp>
    <dsp:sp modelId="{4DE562DA-F07C-9C40-B395-73E893D32788}">
      <dsp:nvSpPr>
        <dsp:cNvPr id="0" name=""/>
        <dsp:cNvSpPr/>
      </dsp:nvSpPr>
      <dsp:spPr>
        <a:xfrm>
          <a:off x="5490360" y="1694043"/>
          <a:ext cx="2418156" cy="145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Model-checker</a:t>
          </a:r>
        </a:p>
        <a:p>
          <a:pPr marL="171450" lvl="1" indent="-171450" algn="l" defTabSz="755650">
            <a:lnSpc>
              <a:spcPct val="90000"/>
            </a:lnSpc>
            <a:spcBef>
              <a:spcPct val="0"/>
            </a:spcBef>
            <a:spcAft>
              <a:spcPct val="15000"/>
            </a:spcAft>
            <a:buChar char="•"/>
          </a:pPr>
          <a:r>
            <a:rPr lang="en-GB" sz="1700" kern="1200" dirty="0" err="1"/>
            <a:t>LTSmin</a:t>
          </a:r>
          <a:r>
            <a:rPr lang="en-GB" sz="1700" kern="1200" dirty="0"/>
            <a:t> [6]</a:t>
          </a:r>
        </a:p>
      </dsp:txBody>
      <dsp:txXfrm>
        <a:off x="5490360" y="1694043"/>
        <a:ext cx="2418156" cy="1450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870262" y="3091645"/>
          <a:ext cx="3778678" cy="3778678"/>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Language</a:t>
          </a:r>
          <a:r>
            <a:rPr lang="en-GB" sz="2400" kern="1200"/>
            <a:t>s</a:t>
          </a:r>
          <a:endParaRPr lang="en-GB" sz="1600" kern="1200" dirty="0"/>
        </a:p>
      </dsp:txBody>
      <dsp:txXfrm>
        <a:off x="5629944" y="3976782"/>
        <a:ext cx="2259314" cy="1942319"/>
      </dsp:txXfrm>
    </dsp:sp>
    <dsp:sp modelId="{817BE381-7570-D841-B1DB-C056D3A7B539}">
      <dsp:nvSpPr>
        <dsp:cNvPr id="0" name=""/>
        <dsp:cNvSpPr/>
      </dsp:nvSpPr>
      <dsp:spPr>
        <a:xfrm>
          <a:off x="2671758" y="2198503"/>
          <a:ext cx="2748129" cy="2748129"/>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r>
            <a:rPr lang="en-GB" sz="2400" kern="1200"/>
            <a:t>s</a:t>
          </a:r>
          <a:endParaRPr lang="en-GB" sz="1600" kern="1200" dirty="0"/>
        </a:p>
      </dsp:txBody>
      <dsp:txXfrm>
        <a:off x="3363608" y="2894534"/>
        <a:ext cx="1364429" cy="1356067"/>
      </dsp:txXfrm>
    </dsp:sp>
    <dsp:sp modelId="{D53513F8-D2FF-3844-98A8-7690FED08438}">
      <dsp:nvSpPr>
        <dsp:cNvPr id="0" name=""/>
        <dsp:cNvSpPr/>
      </dsp:nvSpPr>
      <dsp:spPr>
        <a:xfrm rot="20700000">
          <a:off x="4210991" y="302574"/>
          <a:ext cx="2692606" cy="26926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Platform</a:t>
          </a:r>
          <a:r>
            <a:rPr lang="en-GB" sz="2400" kern="1200"/>
            <a:t>s</a:t>
          </a:r>
          <a:endParaRPr lang="en-GB" sz="1600" kern="1200" dirty="0"/>
        </a:p>
      </dsp:txBody>
      <dsp:txXfrm rot="-20700000">
        <a:off x="4801559" y="893142"/>
        <a:ext cx="1511471" cy="1511471"/>
      </dsp:txXfrm>
    </dsp:sp>
    <dsp:sp modelId="{D392DB99-11B3-3247-AE08-51AB69EA943A}">
      <dsp:nvSpPr>
        <dsp:cNvPr id="0" name=""/>
        <dsp:cNvSpPr/>
      </dsp:nvSpPr>
      <dsp:spPr>
        <a:xfrm>
          <a:off x="4610044" y="2504029"/>
          <a:ext cx="4836708" cy="4836708"/>
        </a:xfrm>
        <a:prstGeom prst="circularArrow">
          <a:avLst>
            <a:gd name="adj1" fmla="val 4687"/>
            <a:gd name="adj2" fmla="val 299029"/>
            <a:gd name="adj3" fmla="val 2556861"/>
            <a:gd name="adj4" fmla="val 1577624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2185070" y="1578962"/>
          <a:ext cx="3514170" cy="35141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7833D-1324-8541-A8E0-8165A86A78C1}">
      <dsp:nvSpPr>
        <dsp:cNvPr id="0" name=""/>
        <dsp:cNvSpPr/>
      </dsp:nvSpPr>
      <dsp:spPr>
        <a:xfrm>
          <a:off x="3588164" y="-298691"/>
          <a:ext cx="3788983" cy="378898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870262" y="3091645"/>
          <a:ext cx="3778678" cy="3778678"/>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Language</a:t>
          </a:r>
          <a:r>
            <a:rPr lang="en-GB" sz="2400" kern="1200"/>
            <a:t>s</a:t>
          </a:r>
          <a:endParaRPr lang="en-GB" sz="1600" kern="1200" dirty="0"/>
        </a:p>
      </dsp:txBody>
      <dsp:txXfrm>
        <a:off x="5629944" y="3976782"/>
        <a:ext cx="2259314" cy="1942319"/>
      </dsp:txXfrm>
    </dsp:sp>
    <dsp:sp modelId="{817BE381-7570-D841-B1DB-C056D3A7B539}">
      <dsp:nvSpPr>
        <dsp:cNvPr id="0" name=""/>
        <dsp:cNvSpPr/>
      </dsp:nvSpPr>
      <dsp:spPr>
        <a:xfrm>
          <a:off x="2671758" y="2198503"/>
          <a:ext cx="2748129" cy="2748129"/>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r>
            <a:rPr lang="en-GB" sz="2400" kern="1200"/>
            <a:t>s</a:t>
          </a:r>
          <a:endParaRPr lang="en-GB" sz="1600" kern="1200" dirty="0"/>
        </a:p>
      </dsp:txBody>
      <dsp:txXfrm>
        <a:off x="3363608" y="2894534"/>
        <a:ext cx="1364429" cy="1356067"/>
      </dsp:txXfrm>
    </dsp:sp>
    <dsp:sp modelId="{D53513F8-D2FF-3844-98A8-7690FED08438}">
      <dsp:nvSpPr>
        <dsp:cNvPr id="0" name=""/>
        <dsp:cNvSpPr/>
      </dsp:nvSpPr>
      <dsp:spPr>
        <a:xfrm rot="20700000">
          <a:off x="4210991" y="302574"/>
          <a:ext cx="2692606" cy="26926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Platform</a:t>
          </a:r>
          <a:r>
            <a:rPr lang="en-GB" sz="2400" kern="1200"/>
            <a:t>s</a:t>
          </a:r>
          <a:endParaRPr lang="en-GB" sz="1600" kern="1200" dirty="0"/>
        </a:p>
      </dsp:txBody>
      <dsp:txXfrm rot="-20700000">
        <a:off x="4801559" y="893142"/>
        <a:ext cx="1511471" cy="1511471"/>
      </dsp:txXfrm>
    </dsp:sp>
    <dsp:sp modelId="{D392DB99-11B3-3247-AE08-51AB69EA943A}">
      <dsp:nvSpPr>
        <dsp:cNvPr id="0" name=""/>
        <dsp:cNvSpPr/>
      </dsp:nvSpPr>
      <dsp:spPr>
        <a:xfrm>
          <a:off x="4610044" y="2504029"/>
          <a:ext cx="4836708" cy="4836708"/>
        </a:xfrm>
        <a:prstGeom prst="circularArrow">
          <a:avLst>
            <a:gd name="adj1" fmla="val 4687"/>
            <a:gd name="adj2" fmla="val 299029"/>
            <a:gd name="adj3" fmla="val 2556861"/>
            <a:gd name="adj4" fmla="val 1577624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2185070" y="1578962"/>
          <a:ext cx="3514170" cy="35141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7833D-1324-8541-A8E0-8165A86A78C1}">
      <dsp:nvSpPr>
        <dsp:cNvPr id="0" name=""/>
        <dsp:cNvSpPr/>
      </dsp:nvSpPr>
      <dsp:spPr>
        <a:xfrm>
          <a:off x="3588164" y="-298691"/>
          <a:ext cx="3788983" cy="378898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9T13:29:13.873"/>
    </inkml:context>
    <inkml:brush xml:id="br0">
      <inkml:brushProperty name="width" value="0.025" units="cm"/>
      <inkml:brushProperty name="height" value="0.02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555F7D8-BBA1-DC49-B728-345B8FA7EDF9}" type="datetimeFigureOut">
              <a:rPr lang="en-FR" smtClean="0"/>
              <a:t>05/04/2023</a:t>
            </a:fld>
            <a:endParaRPr lang="en-F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722A231-CBE5-6B4A-BA76-7E317067C6AF}" type="slidenum">
              <a:rPr lang="en-FR" smtClean="0"/>
              <a:t>‹#›</a:t>
            </a:fld>
            <a:endParaRPr lang="en-FR"/>
          </a:p>
        </p:txBody>
      </p:sp>
    </p:spTree>
    <p:extLst>
      <p:ext uri="{BB962C8B-B14F-4D97-AF65-F5344CB8AC3E}">
        <p14:creationId xmlns:p14="http://schemas.microsoft.com/office/powerpoint/2010/main" val="3946072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B559-FDBC-890B-92AB-412566D26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2EC53EE4-E09A-425F-CA8E-3D61A3883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8A0F3D42-2D62-202D-2649-3A254C8422E1}"/>
              </a:ext>
            </a:extLst>
          </p:cNvPr>
          <p:cNvSpPr>
            <a:spLocks noGrp="1"/>
          </p:cNvSpPr>
          <p:nvPr>
            <p:ph type="dt" sz="half" idx="10"/>
          </p:nvPr>
        </p:nvSpPr>
        <p:spPr>
          <a:xfrm>
            <a:off x="2193184" y="6356350"/>
            <a:ext cx="1388215" cy="365125"/>
          </a:xfrm>
          <a:prstGeom prst="rect">
            <a:avLst/>
          </a:prstGeom>
        </p:spPr>
        <p:txBody>
          <a:bodyPr/>
          <a:lstStyle/>
          <a:p>
            <a:fld id="{9A23FA39-62B7-8E4E-9808-8F8C11B4173C}" type="datetime1">
              <a:rPr lang="fr-FR" smtClean="0"/>
              <a:t>05/04/2023</a:t>
            </a:fld>
            <a:endParaRPr lang="en-FR"/>
          </a:p>
        </p:txBody>
      </p:sp>
      <p:sp>
        <p:nvSpPr>
          <p:cNvPr id="5" name="Footer Placeholder 4">
            <a:extLst>
              <a:ext uri="{FF2B5EF4-FFF2-40B4-BE49-F238E27FC236}">
                <a16:creationId xmlns:a16="http://schemas.microsoft.com/office/drawing/2014/main" id="{F21E6FEF-B8FD-D681-FCD9-04F83680799D}"/>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B5D7E70E-0971-D773-DAD3-2EC5039EE0A8}"/>
              </a:ext>
            </a:extLst>
          </p:cNvPr>
          <p:cNvSpPr>
            <a:spLocks noGrp="1"/>
          </p:cNvSpPr>
          <p:nvPr>
            <p:ph type="sldNum" sz="quarter" idx="12"/>
          </p:nvPr>
        </p:nvSpPr>
        <p:spPr/>
        <p:txBody>
          <a:bodyPr/>
          <a:lstStyle/>
          <a:p>
            <a:fld id="{68BB762D-DE17-D14D-9882-FCBAF9182C7B}" type="slidenum">
              <a:rPr lang="en-FR" smtClean="0"/>
              <a:t>‹#›</a:t>
            </a:fld>
            <a:r>
              <a:rPr lang="en-FR" dirty="0"/>
              <a:t>/50</a:t>
            </a:r>
          </a:p>
        </p:txBody>
      </p:sp>
      <p:pic>
        <p:nvPicPr>
          <p:cNvPr id="7" name="Picture 11" descr="logo-labsticc">
            <a:extLst>
              <a:ext uri="{FF2B5EF4-FFF2-40B4-BE49-F238E27FC236}">
                <a16:creationId xmlns:a16="http://schemas.microsoft.com/office/drawing/2014/main" id="{A5CDA729-6618-C5BD-03C4-0275EE59C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229" y="6237352"/>
            <a:ext cx="1184806"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8.jpg" descr="Fichier:Logo ENSTA Bretagne.jpg">
            <a:extLst>
              <a:ext uri="{FF2B5EF4-FFF2-40B4-BE49-F238E27FC236}">
                <a16:creationId xmlns:a16="http://schemas.microsoft.com/office/drawing/2014/main" id="{7C313C9E-4769-FBC4-F4B4-61BDE81170D7}"/>
              </a:ext>
            </a:extLst>
          </p:cNvPr>
          <p:cNvPicPr>
            <a:picLocks noChangeAspect="1"/>
          </p:cNvPicPr>
          <p:nvPr userDrawn="1"/>
        </p:nvPicPr>
        <p:blipFill>
          <a:blip r:embed="rId3"/>
          <a:stretch>
            <a:fillRect/>
          </a:stretch>
        </p:blipFill>
        <p:spPr>
          <a:xfrm>
            <a:off x="225121" y="6219337"/>
            <a:ext cx="490959" cy="551969"/>
          </a:xfrm>
          <a:prstGeom prst="rect">
            <a:avLst/>
          </a:prstGeom>
          <a:ln w="12700">
            <a:miter lim="400000"/>
          </a:ln>
        </p:spPr>
      </p:pic>
    </p:spTree>
    <p:extLst>
      <p:ext uri="{BB962C8B-B14F-4D97-AF65-F5344CB8AC3E}">
        <p14:creationId xmlns:p14="http://schemas.microsoft.com/office/powerpoint/2010/main" val="86041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4BDD-3538-9809-DEBF-45C931E4B6A1}"/>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7C16648-9E74-3544-CE74-67B3537C621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39A8911-C214-712B-9FC4-89EE5D884382}"/>
              </a:ext>
            </a:extLst>
          </p:cNvPr>
          <p:cNvSpPr>
            <a:spLocks noGrp="1"/>
          </p:cNvSpPr>
          <p:nvPr>
            <p:ph type="dt" sz="half" idx="10"/>
          </p:nvPr>
        </p:nvSpPr>
        <p:spPr>
          <a:xfrm>
            <a:off x="838200" y="6356350"/>
            <a:ext cx="2743200" cy="365125"/>
          </a:xfrm>
          <a:prstGeom prst="rect">
            <a:avLst/>
          </a:prstGeom>
        </p:spPr>
        <p:txBody>
          <a:bodyPr/>
          <a:lstStyle/>
          <a:p>
            <a:fld id="{629CEFA2-037E-2446-B4D3-F54F48CE7FB2}" type="datetime1">
              <a:rPr lang="fr-FR" smtClean="0"/>
              <a:t>05/04/2023</a:t>
            </a:fld>
            <a:endParaRPr lang="en-FR"/>
          </a:p>
        </p:txBody>
      </p:sp>
      <p:sp>
        <p:nvSpPr>
          <p:cNvPr id="5" name="Footer Placeholder 4">
            <a:extLst>
              <a:ext uri="{FF2B5EF4-FFF2-40B4-BE49-F238E27FC236}">
                <a16:creationId xmlns:a16="http://schemas.microsoft.com/office/drawing/2014/main" id="{E5BFE5A6-3654-78A6-3DCC-8B76C9410A5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F7EEA430-7ECF-C519-67D8-9535EF878655}"/>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0408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77267-D332-95F8-8CE3-46E624017B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5863084C-7EAE-515E-D1BC-A6D8E6EBCC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7709136D-EEDF-381C-D550-610A001BCB57}"/>
              </a:ext>
            </a:extLst>
          </p:cNvPr>
          <p:cNvSpPr>
            <a:spLocks noGrp="1"/>
          </p:cNvSpPr>
          <p:nvPr>
            <p:ph type="dt" sz="half" idx="10"/>
          </p:nvPr>
        </p:nvSpPr>
        <p:spPr>
          <a:xfrm>
            <a:off x="838200" y="6356350"/>
            <a:ext cx="2743200" cy="365125"/>
          </a:xfrm>
          <a:prstGeom prst="rect">
            <a:avLst/>
          </a:prstGeom>
        </p:spPr>
        <p:txBody>
          <a:bodyPr/>
          <a:lstStyle/>
          <a:p>
            <a:fld id="{1F110484-C432-9040-9CD9-7A747EEDF2E2}" type="datetime1">
              <a:rPr lang="fr-FR" smtClean="0"/>
              <a:t>05/04/2023</a:t>
            </a:fld>
            <a:endParaRPr lang="en-FR"/>
          </a:p>
        </p:txBody>
      </p:sp>
      <p:sp>
        <p:nvSpPr>
          <p:cNvPr id="5" name="Footer Placeholder 4">
            <a:extLst>
              <a:ext uri="{FF2B5EF4-FFF2-40B4-BE49-F238E27FC236}">
                <a16:creationId xmlns:a16="http://schemas.microsoft.com/office/drawing/2014/main" id="{D7F3F751-0C5E-5342-1704-EC88B59D56E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243AB8C-F21F-9C24-C7F2-605402DEE173}"/>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89806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8968-34F0-85F3-3624-3FD23D53600A}"/>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78C30DDE-4AAC-2319-95A0-DB19D31977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EA2234B-A65B-8A39-B817-4D70BB60B395}"/>
              </a:ext>
            </a:extLst>
          </p:cNvPr>
          <p:cNvSpPr>
            <a:spLocks noGrp="1"/>
          </p:cNvSpPr>
          <p:nvPr>
            <p:ph type="dt" sz="half" idx="10"/>
          </p:nvPr>
        </p:nvSpPr>
        <p:spPr>
          <a:xfrm>
            <a:off x="838200" y="6356350"/>
            <a:ext cx="2743200" cy="365125"/>
          </a:xfrm>
          <a:prstGeom prst="rect">
            <a:avLst/>
          </a:prstGeom>
        </p:spPr>
        <p:txBody>
          <a:bodyPr/>
          <a:lstStyle/>
          <a:p>
            <a:fld id="{7B07EDBD-C70F-F04C-BD45-6F9B426D4DC0}" type="datetime1">
              <a:rPr lang="fr-FR" smtClean="0"/>
              <a:t>05/04/2023</a:t>
            </a:fld>
            <a:endParaRPr lang="en-FR"/>
          </a:p>
        </p:txBody>
      </p:sp>
      <p:sp>
        <p:nvSpPr>
          <p:cNvPr id="5" name="Footer Placeholder 4">
            <a:extLst>
              <a:ext uri="{FF2B5EF4-FFF2-40B4-BE49-F238E27FC236}">
                <a16:creationId xmlns:a16="http://schemas.microsoft.com/office/drawing/2014/main" id="{ED784498-E6FC-1C5C-7CC7-D3EDFB093851}"/>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D25879A-00AC-C2CB-F93E-148C2B4C1ABD}"/>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422464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85EC-37BA-6D8A-C27D-0AF52E1A09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BF05C9A6-DCA2-D029-4C01-C76BE0EC3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917D-355A-BED7-865B-34A54A1FCE3C}"/>
              </a:ext>
            </a:extLst>
          </p:cNvPr>
          <p:cNvSpPr>
            <a:spLocks noGrp="1"/>
          </p:cNvSpPr>
          <p:nvPr>
            <p:ph type="dt" sz="half" idx="10"/>
          </p:nvPr>
        </p:nvSpPr>
        <p:spPr>
          <a:xfrm>
            <a:off x="838200" y="6356350"/>
            <a:ext cx="2743200" cy="365125"/>
          </a:xfrm>
          <a:prstGeom prst="rect">
            <a:avLst/>
          </a:prstGeom>
        </p:spPr>
        <p:txBody>
          <a:bodyPr/>
          <a:lstStyle/>
          <a:p>
            <a:fld id="{7385A7A5-7165-7B4B-9475-221B965DE3AA}" type="datetime1">
              <a:rPr lang="fr-FR" smtClean="0"/>
              <a:t>05/04/2023</a:t>
            </a:fld>
            <a:endParaRPr lang="en-FR"/>
          </a:p>
        </p:txBody>
      </p:sp>
      <p:sp>
        <p:nvSpPr>
          <p:cNvPr id="5" name="Footer Placeholder 4">
            <a:extLst>
              <a:ext uri="{FF2B5EF4-FFF2-40B4-BE49-F238E27FC236}">
                <a16:creationId xmlns:a16="http://schemas.microsoft.com/office/drawing/2014/main" id="{24498DAB-D911-769C-95F6-7FC1320BDDF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83460B94-A002-92B1-8A73-9E94530E8529}"/>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79872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445C-EBCF-2988-62A2-C17844769D39}"/>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7486948-E7E6-F570-8F90-292029CBF7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81C6F9A-7BF9-68FF-56DA-20AAC004EF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142E30F9-1BEF-4AED-AC19-C38E8D6CF49F}"/>
              </a:ext>
            </a:extLst>
          </p:cNvPr>
          <p:cNvSpPr>
            <a:spLocks noGrp="1"/>
          </p:cNvSpPr>
          <p:nvPr>
            <p:ph type="dt" sz="half" idx="10"/>
          </p:nvPr>
        </p:nvSpPr>
        <p:spPr>
          <a:xfrm>
            <a:off x="838200" y="6356350"/>
            <a:ext cx="2743200" cy="365125"/>
          </a:xfrm>
          <a:prstGeom prst="rect">
            <a:avLst/>
          </a:prstGeom>
        </p:spPr>
        <p:txBody>
          <a:bodyPr/>
          <a:lstStyle/>
          <a:p>
            <a:fld id="{B8477FA7-CBFD-224E-BC67-67031F5C78C8}" type="datetime1">
              <a:rPr lang="fr-FR" smtClean="0"/>
              <a:t>05/04/2023</a:t>
            </a:fld>
            <a:endParaRPr lang="en-FR"/>
          </a:p>
        </p:txBody>
      </p:sp>
      <p:sp>
        <p:nvSpPr>
          <p:cNvPr id="6" name="Footer Placeholder 5">
            <a:extLst>
              <a:ext uri="{FF2B5EF4-FFF2-40B4-BE49-F238E27FC236}">
                <a16:creationId xmlns:a16="http://schemas.microsoft.com/office/drawing/2014/main" id="{F27CE512-FA93-AF7F-675D-43BEEE746FFA}"/>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B87A7BD6-1F7F-2F26-56E7-48D70F8920E9}"/>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3333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4F8D-ED7B-5696-B4BD-6E760F35243C}"/>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53A2C5F6-60FA-0E65-E482-38EFD4796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7E569E-8C6A-EB1D-026D-95155EED5F7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E6DC0817-CBC9-D13D-08D0-DFB6A977B1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F03CAE-5C61-12EC-649A-52EEFF7368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567CD5F3-1792-C26F-00F2-EFC31887EF61}"/>
              </a:ext>
            </a:extLst>
          </p:cNvPr>
          <p:cNvSpPr>
            <a:spLocks noGrp="1"/>
          </p:cNvSpPr>
          <p:nvPr>
            <p:ph type="dt" sz="half" idx="10"/>
          </p:nvPr>
        </p:nvSpPr>
        <p:spPr>
          <a:xfrm>
            <a:off x="838200" y="6356350"/>
            <a:ext cx="2743200" cy="365125"/>
          </a:xfrm>
          <a:prstGeom prst="rect">
            <a:avLst/>
          </a:prstGeom>
        </p:spPr>
        <p:txBody>
          <a:bodyPr/>
          <a:lstStyle/>
          <a:p>
            <a:fld id="{50F8E2E3-3ABD-B946-8FD1-552B9798C467}" type="datetime1">
              <a:rPr lang="fr-FR" smtClean="0"/>
              <a:t>05/04/2023</a:t>
            </a:fld>
            <a:endParaRPr lang="en-FR"/>
          </a:p>
        </p:txBody>
      </p:sp>
      <p:sp>
        <p:nvSpPr>
          <p:cNvPr id="8" name="Footer Placeholder 7">
            <a:extLst>
              <a:ext uri="{FF2B5EF4-FFF2-40B4-BE49-F238E27FC236}">
                <a16:creationId xmlns:a16="http://schemas.microsoft.com/office/drawing/2014/main" id="{F2AA1873-5D5F-69B6-3BFD-DAB5FFA2B3B3}"/>
              </a:ext>
            </a:extLst>
          </p:cNvPr>
          <p:cNvSpPr>
            <a:spLocks noGrp="1"/>
          </p:cNvSpPr>
          <p:nvPr>
            <p:ph type="ftr" sz="quarter" idx="11"/>
          </p:nvPr>
        </p:nvSpPr>
        <p:spPr/>
        <p:txBody>
          <a:bodyPr/>
          <a:lstStyle/>
          <a:p>
            <a:endParaRPr lang="en-FR"/>
          </a:p>
        </p:txBody>
      </p:sp>
      <p:sp>
        <p:nvSpPr>
          <p:cNvPr id="9" name="Slide Number Placeholder 8">
            <a:extLst>
              <a:ext uri="{FF2B5EF4-FFF2-40B4-BE49-F238E27FC236}">
                <a16:creationId xmlns:a16="http://schemas.microsoft.com/office/drawing/2014/main" id="{B6D2B2BF-F47B-36FC-5346-64FFD9C50657}"/>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410823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DBAA-E6DC-E6A9-EA37-7A017E3AEAAD}"/>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60FF2429-268C-F2FD-8BEE-5C981F05043F}"/>
              </a:ext>
            </a:extLst>
          </p:cNvPr>
          <p:cNvSpPr>
            <a:spLocks noGrp="1"/>
          </p:cNvSpPr>
          <p:nvPr>
            <p:ph type="dt" sz="half" idx="10"/>
          </p:nvPr>
        </p:nvSpPr>
        <p:spPr>
          <a:xfrm>
            <a:off x="838200" y="6356350"/>
            <a:ext cx="2743200" cy="365125"/>
          </a:xfrm>
          <a:prstGeom prst="rect">
            <a:avLst/>
          </a:prstGeom>
        </p:spPr>
        <p:txBody>
          <a:bodyPr/>
          <a:lstStyle/>
          <a:p>
            <a:fld id="{E6FDB3FA-BA25-B34A-8723-F16AD661051D}" type="datetime1">
              <a:rPr lang="fr-FR" smtClean="0"/>
              <a:t>05/04/2023</a:t>
            </a:fld>
            <a:endParaRPr lang="en-FR"/>
          </a:p>
        </p:txBody>
      </p:sp>
      <p:sp>
        <p:nvSpPr>
          <p:cNvPr id="4" name="Footer Placeholder 3">
            <a:extLst>
              <a:ext uri="{FF2B5EF4-FFF2-40B4-BE49-F238E27FC236}">
                <a16:creationId xmlns:a16="http://schemas.microsoft.com/office/drawing/2014/main" id="{285C7FD1-A519-136F-C6A2-8CB402DFACE9}"/>
              </a:ext>
            </a:extLst>
          </p:cNvPr>
          <p:cNvSpPr>
            <a:spLocks noGrp="1"/>
          </p:cNvSpPr>
          <p:nvPr>
            <p:ph type="ftr" sz="quarter" idx="11"/>
          </p:nvPr>
        </p:nvSpPr>
        <p:spPr/>
        <p:txBody>
          <a:bodyPr/>
          <a:lstStyle/>
          <a:p>
            <a:endParaRPr lang="en-FR"/>
          </a:p>
        </p:txBody>
      </p:sp>
      <p:sp>
        <p:nvSpPr>
          <p:cNvPr id="5" name="Slide Number Placeholder 4">
            <a:extLst>
              <a:ext uri="{FF2B5EF4-FFF2-40B4-BE49-F238E27FC236}">
                <a16:creationId xmlns:a16="http://schemas.microsoft.com/office/drawing/2014/main" id="{C3F6E655-47FE-6767-7F0A-EED4A326145A}"/>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23771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1C3EA-3438-88A2-AE9E-7B08583391A3}"/>
              </a:ext>
            </a:extLst>
          </p:cNvPr>
          <p:cNvSpPr>
            <a:spLocks noGrp="1"/>
          </p:cNvSpPr>
          <p:nvPr>
            <p:ph type="dt" sz="half" idx="10"/>
          </p:nvPr>
        </p:nvSpPr>
        <p:spPr>
          <a:xfrm>
            <a:off x="838200" y="6356350"/>
            <a:ext cx="2743200" cy="365125"/>
          </a:xfrm>
          <a:prstGeom prst="rect">
            <a:avLst/>
          </a:prstGeom>
        </p:spPr>
        <p:txBody>
          <a:bodyPr/>
          <a:lstStyle/>
          <a:p>
            <a:fld id="{025749DE-D724-ED44-BFDF-1D9186837399}" type="datetime1">
              <a:rPr lang="fr-FR" smtClean="0"/>
              <a:t>05/04/2023</a:t>
            </a:fld>
            <a:endParaRPr lang="en-FR"/>
          </a:p>
        </p:txBody>
      </p:sp>
      <p:sp>
        <p:nvSpPr>
          <p:cNvPr id="3" name="Footer Placeholder 2">
            <a:extLst>
              <a:ext uri="{FF2B5EF4-FFF2-40B4-BE49-F238E27FC236}">
                <a16:creationId xmlns:a16="http://schemas.microsoft.com/office/drawing/2014/main" id="{5A4627FF-163D-F78B-AF4A-7A0943068063}"/>
              </a:ext>
            </a:extLst>
          </p:cNvPr>
          <p:cNvSpPr>
            <a:spLocks noGrp="1"/>
          </p:cNvSpPr>
          <p:nvPr>
            <p:ph type="ftr" sz="quarter" idx="11"/>
          </p:nvPr>
        </p:nvSpPr>
        <p:spPr/>
        <p:txBody>
          <a:bodyPr/>
          <a:lstStyle/>
          <a:p>
            <a:endParaRPr lang="en-FR"/>
          </a:p>
        </p:txBody>
      </p:sp>
      <p:sp>
        <p:nvSpPr>
          <p:cNvPr id="4" name="Slide Number Placeholder 3">
            <a:extLst>
              <a:ext uri="{FF2B5EF4-FFF2-40B4-BE49-F238E27FC236}">
                <a16:creationId xmlns:a16="http://schemas.microsoft.com/office/drawing/2014/main" id="{A55F14C3-F77E-0569-9EE3-A47A5CC0AA3F}"/>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09683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469C-725B-54B0-D231-1AA5EFEB72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838789A9-212C-F974-23BE-800B231F1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4C68225B-1EFB-B039-8BD0-A19F6F496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67D919-817E-4F6A-32D3-44A70309CFE6}"/>
              </a:ext>
            </a:extLst>
          </p:cNvPr>
          <p:cNvSpPr>
            <a:spLocks noGrp="1"/>
          </p:cNvSpPr>
          <p:nvPr>
            <p:ph type="dt" sz="half" idx="10"/>
          </p:nvPr>
        </p:nvSpPr>
        <p:spPr>
          <a:xfrm>
            <a:off x="838200" y="6356350"/>
            <a:ext cx="2743200" cy="365125"/>
          </a:xfrm>
          <a:prstGeom prst="rect">
            <a:avLst/>
          </a:prstGeom>
        </p:spPr>
        <p:txBody>
          <a:bodyPr/>
          <a:lstStyle/>
          <a:p>
            <a:fld id="{BE05F252-E1B0-6B4D-909B-289C122E006E}" type="datetime1">
              <a:rPr lang="fr-FR" smtClean="0"/>
              <a:t>05/04/2023</a:t>
            </a:fld>
            <a:endParaRPr lang="en-FR"/>
          </a:p>
        </p:txBody>
      </p:sp>
      <p:sp>
        <p:nvSpPr>
          <p:cNvPr id="6" name="Footer Placeholder 5">
            <a:extLst>
              <a:ext uri="{FF2B5EF4-FFF2-40B4-BE49-F238E27FC236}">
                <a16:creationId xmlns:a16="http://schemas.microsoft.com/office/drawing/2014/main" id="{FF062B01-D0E8-87BC-94DF-52071DA49FE0}"/>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32D30160-6D44-665B-6DB9-417D08E47EF4}"/>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03177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5BD9-0420-0183-3EA9-B2EAED51C0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ADD4A573-E6FB-D08B-B733-B2BCA94370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F6140C1E-2A05-C112-4CD8-15D65384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B6AAAB-628A-DB1C-CD6D-2D2F322AFA2E}"/>
              </a:ext>
            </a:extLst>
          </p:cNvPr>
          <p:cNvSpPr>
            <a:spLocks noGrp="1"/>
          </p:cNvSpPr>
          <p:nvPr>
            <p:ph type="dt" sz="half" idx="10"/>
          </p:nvPr>
        </p:nvSpPr>
        <p:spPr>
          <a:xfrm>
            <a:off x="838200" y="6356350"/>
            <a:ext cx="2743200" cy="365125"/>
          </a:xfrm>
          <a:prstGeom prst="rect">
            <a:avLst/>
          </a:prstGeom>
        </p:spPr>
        <p:txBody>
          <a:bodyPr/>
          <a:lstStyle/>
          <a:p>
            <a:fld id="{EE06E293-C9E5-714D-B91B-030F29A48A36}" type="datetime1">
              <a:rPr lang="fr-FR" smtClean="0"/>
              <a:t>05/04/2023</a:t>
            </a:fld>
            <a:endParaRPr lang="en-FR"/>
          </a:p>
        </p:txBody>
      </p:sp>
      <p:sp>
        <p:nvSpPr>
          <p:cNvPr id="6" name="Footer Placeholder 5">
            <a:extLst>
              <a:ext uri="{FF2B5EF4-FFF2-40B4-BE49-F238E27FC236}">
                <a16:creationId xmlns:a16="http://schemas.microsoft.com/office/drawing/2014/main" id="{92DAEA36-F6C6-8AB0-F967-00C95C23BF7E}"/>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50033A34-C4D0-10DC-D5D3-6EADD003C41B}"/>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02753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07004-7C56-0C39-632E-86258657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3AD1F28C-7422-2C4A-04A8-B8235F28B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Footer Placeholder 4">
            <a:extLst>
              <a:ext uri="{FF2B5EF4-FFF2-40B4-BE49-F238E27FC236}">
                <a16:creationId xmlns:a16="http://schemas.microsoft.com/office/drawing/2014/main" id="{36E4D277-A2B5-F958-6218-E5373D781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a:extLst>
              <a:ext uri="{FF2B5EF4-FFF2-40B4-BE49-F238E27FC236}">
                <a16:creationId xmlns:a16="http://schemas.microsoft.com/office/drawing/2014/main" id="{B84FB3E3-37E4-8DD7-804B-F7060FCA4AE6}"/>
              </a:ext>
            </a:extLst>
          </p:cNvPr>
          <p:cNvSpPr>
            <a:spLocks noGrp="1"/>
          </p:cNvSpPr>
          <p:nvPr>
            <p:ph type="sldNum" sz="quarter" idx="4"/>
          </p:nvPr>
        </p:nvSpPr>
        <p:spPr>
          <a:xfrm>
            <a:off x="11454062" y="6356350"/>
            <a:ext cx="6325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B762D-DE17-D14D-9882-FCBAF9182C7B}" type="slidenum">
              <a:rPr lang="en-FR" smtClean="0"/>
              <a:t>‹#›</a:t>
            </a:fld>
            <a:r>
              <a:rPr lang="en-FR" dirty="0"/>
              <a:t>/50</a:t>
            </a:r>
          </a:p>
        </p:txBody>
      </p:sp>
      <p:sp>
        <p:nvSpPr>
          <p:cNvPr id="8" name="Date Placeholder 3">
            <a:extLst>
              <a:ext uri="{FF2B5EF4-FFF2-40B4-BE49-F238E27FC236}">
                <a16:creationId xmlns:a16="http://schemas.microsoft.com/office/drawing/2014/main" id="{D0E38497-8D00-0E14-854C-2CB39058B970}"/>
              </a:ext>
            </a:extLst>
          </p:cNvPr>
          <p:cNvSpPr>
            <a:spLocks noGrp="1"/>
          </p:cNvSpPr>
          <p:nvPr>
            <p:ph type="dt" sz="half" idx="2"/>
          </p:nvPr>
        </p:nvSpPr>
        <p:spPr>
          <a:xfrm>
            <a:off x="2193184" y="6356350"/>
            <a:ext cx="1388215" cy="365125"/>
          </a:xfrm>
          <a:prstGeom prst="rect">
            <a:avLst/>
          </a:prstGeom>
        </p:spPr>
        <p:txBody>
          <a:bodyPr/>
          <a:lstStyle/>
          <a:p>
            <a:fld id="{9A23FA39-62B7-8E4E-9808-8F8C11B4173C}" type="datetime1">
              <a:rPr lang="fr-FR" smtClean="0"/>
              <a:t>05/04/2023</a:t>
            </a:fld>
            <a:endParaRPr lang="en-FR" dirty="0"/>
          </a:p>
        </p:txBody>
      </p:sp>
      <p:pic>
        <p:nvPicPr>
          <p:cNvPr id="9" name="Picture 11" descr="logo-labsticc">
            <a:extLst>
              <a:ext uri="{FF2B5EF4-FFF2-40B4-BE49-F238E27FC236}">
                <a16:creationId xmlns:a16="http://schemas.microsoft.com/office/drawing/2014/main" id="{01EC4FD2-A23B-B37E-2BC2-3F7F5BB5CCB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2229" y="6237352"/>
            <a:ext cx="1184806"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8.jpg" descr="Fichier:Logo ENSTA Bretagne.jpg">
            <a:extLst>
              <a:ext uri="{FF2B5EF4-FFF2-40B4-BE49-F238E27FC236}">
                <a16:creationId xmlns:a16="http://schemas.microsoft.com/office/drawing/2014/main" id="{D9C6FD88-6CCB-14F1-D901-54C8D919B3AE}"/>
              </a:ext>
            </a:extLst>
          </p:cNvPr>
          <p:cNvPicPr>
            <a:picLocks noChangeAspect="1"/>
          </p:cNvPicPr>
          <p:nvPr userDrawn="1"/>
        </p:nvPicPr>
        <p:blipFill>
          <a:blip r:embed="rId14"/>
          <a:stretch>
            <a:fillRect/>
          </a:stretch>
        </p:blipFill>
        <p:spPr>
          <a:xfrm>
            <a:off x="225121" y="6219337"/>
            <a:ext cx="490959" cy="551969"/>
          </a:xfrm>
          <a:prstGeom prst="rect">
            <a:avLst/>
          </a:prstGeom>
          <a:ln w="12700">
            <a:miter lim="400000"/>
          </a:ln>
        </p:spPr>
      </p:pic>
    </p:spTree>
    <p:extLst>
      <p:ext uri="{BB962C8B-B14F-4D97-AF65-F5344CB8AC3E}">
        <p14:creationId xmlns:p14="http://schemas.microsoft.com/office/powerpoint/2010/main" val="11536618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nsta-bretagne.fr/teodorov" TargetMode="Externa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hyperlink" Target="http://www.obpcdl.org/"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image" Target="../media/image15.emf"/><Relationship Id="rId9" Type="http://schemas.openxmlformats.org/officeDocument/2006/relationships/image" Target="../media/image20.emf"/></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emf"/><Relationship Id="rId7"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5.emf"/><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4.gif"/><Relationship Id="rId26" Type="http://schemas.openxmlformats.org/officeDocument/2006/relationships/image" Target="../media/image42.png"/><Relationship Id="rId3" Type="http://schemas.openxmlformats.org/officeDocument/2006/relationships/customXml" Target="../ink/ink1.xml"/><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3.gif"/><Relationship Id="rId25" Type="http://schemas.openxmlformats.org/officeDocument/2006/relationships/image" Target="../media/image41.png"/><Relationship Id="rId2" Type="http://schemas.openxmlformats.org/officeDocument/2006/relationships/image" Target="../media/image3.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0.png"/><Relationship Id="rId5" Type="http://schemas.openxmlformats.org/officeDocument/2006/relationships/image" Target="../media/image22.png"/><Relationship Id="rId15" Type="http://schemas.openxmlformats.org/officeDocument/2006/relationships/hyperlink" Target="https://animuml.kher.nl/AnimUML.html" TargetMode="External"/><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8.jpg"/><Relationship Id="rId19"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7.svg"/><Relationship Id="rId14" Type="http://schemas.openxmlformats.org/officeDocument/2006/relationships/hyperlink" Target="http://www.obpcdl.org/bare-metal-uml/" TargetMode="External"/><Relationship Id="rId22" Type="http://schemas.openxmlformats.org/officeDocument/2006/relationships/image" Target="../media/image38.png"/><Relationship Id="rId27"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59.em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ithub.com/teodorov" TargetMode="External"/><Relationship Id="rId1" Type="http://schemas.openxmlformats.org/officeDocument/2006/relationships/slideLayout" Target="../slideLayouts/slideLayout2.xml"/><Relationship Id="rId4" Type="http://schemas.openxmlformats.org/officeDocument/2006/relationships/hyperlink" Target="http://www.obpcdl.org/" TargetMode="External"/></Relationships>
</file>

<file path=ppt/slides/_rels/slide57.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4.png"/><Relationship Id="rId39" Type="http://schemas.openxmlformats.org/officeDocument/2006/relationships/image" Target="../media/image86.png"/><Relationship Id="rId21" Type="http://schemas.openxmlformats.org/officeDocument/2006/relationships/image" Target="../media/image42.png"/><Relationship Id="rId34" Type="http://schemas.openxmlformats.org/officeDocument/2006/relationships/image" Target="../media/image81.png"/><Relationship Id="rId42" Type="http://schemas.openxmlformats.org/officeDocument/2006/relationships/image" Target="../media/image89.png"/><Relationship Id="rId7" Type="http://schemas.openxmlformats.org/officeDocument/2006/relationships/image" Target="../media/image60.png"/><Relationship Id="rId2" Type="http://schemas.openxmlformats.org/officeDocument/2006/relationships/image" Target="../media/image35.png"/><Relationship Id="rId16" Type="http://schemas.openxmlformats.org/officeDocument/2006/relationships/image" Target="../media/image67.png"/><Relationship Id="rId20" Type="http://schemas.openxmlformats.org/officeDocument/2006/relationships/image" Target="../media/image41.png"/><Relationship Id="rId29" Type="http://schemas.openxmlformats.org/officeDocument/2006/relationships/image" Target="../media/image43.png"/><Relationship Id="rId41"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2.png"/><Relationship Id="rId24" Type="http://schemas.openxmlformats.org/officeDocument/2006/relationships/image" Target="../media/image72.png"/><Relationship Id="rId32" Type="http://schemas.openxmlformats.org/officeDocument/2006/relationships/image" Target="../media/image79.png"/><Relationship Id="rId37" Type="http://schemas.openxmlformats.org/officeDocument/2006/relationships/image" Target="../media/image84.png"/><Relationship Id="rId40" Type="http://schemas.openxmlformats.org/officeDocument/2006/relationships/image" Target="../media/image87.png"/><Relationship Id="rId5" Type="http://schemas.openxmlformats.org/officeDocument/2006/relationships/image" Target="../media/image39.png"/><Relationship Id="rId15" Type="http://schemas.openxmlformats.org/officeDocument/2006/relationships/image" Target="../media/image66.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3.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78.png"/><Relationship Id="rId4" Type="http://schemas.openxmlformats.org/officeDocument/2006/relationships/image" Target="../media/image37.png"/><Relationship Id="rId9" Type="http://schemas.openxmlformats.org/officeDocument/2006/relationships/image" Target="../media/image55.png"/><Relationship Id="rId14" Type="http://schemas.openxmlformats.org/officeDocument/2006/relationships/image" Target="../media/image65.png"/><Relationship Id="rId22" Type="http://schemas.openxmlformats.org/officeDocument/2006/relationships/image" Target="../media/image44.png"/><Relationship Id="rId27" Type="http://schemas.openxmlformats.org/officeDocument/2006/relationships/image" Target="../media/image75.png"/><Relationship Id="rId30" Type="http://schemas.openxmlformats.org/officeDocument/2006/relationships/image" Target="../media/image77.png"/><Relationship Id="rId35" Type="http://schemas.openxmlformats.org/officeDocument/2006/relationships/image" Target="../media/image82.png"/><Relationship Id="rId8" Type="http://schemas.openxmlformats.org/officeDocument/2006/relationships/image" Target="../media/image38.png"/><Relationship Id="rId3" Type="http://schemas.openxmlformats.org/officeDocument/2006/relationships/image" Target="../media/image36.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3.png"/><Relationship Id="rId33" Type="http://schemas.openxmlformats.org/officeDocument/2006/relationships/image" Target="../media/image80.png"/><Relationship Id="rId38"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Yp3j_jk8Q"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merriam-webster.com/dictionary/descriptive"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hyperlink" Target="http://dx.doi.org/10.1145/113445.11347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2CE6-23EA-0F4C-923F-6F75E845827F}"/>
              </a:ext>
            </a:extLst>
          </p:cNvPr>
          <p:cNvSpPr>
            <a:spLocks noGrp="1"/>
          </p:cNvSpPr>
          <p:nvPr>
            <p:ph type="ctrTitle"/>
          </p:nvPr>
        </p:nvSpPr>
        <p:spPr>
          <a:xfrm>
            <a:off x="636905" y="1824719"/>
            <a:ext cx="10913594" cy="2387600"/>
          </a:xfrm>
        </p:spPr>
        <p:txBody>
          <a:bodyPr anchor="b">
            <a:normAutofit/>
          </a:bodyPr>
          <a:lstStyle/>
          <a:p>
            <a:r>
              <a:rPr lang="en-GB" sz="4800" dirty="0" err="1"/>
              <a:t>G∀min</a:t>
            </a:r>
            <a:r>
              <a:rPr lang="en-GB" sz="4800" dirty="0"/>
              <a:t>∃: </a:t>
            </a:r>
            <a:r>
              <a:rPr lang="en-FR" sz="4600" dirty="0"/>
              <a:t>Exploring the Boundary between Executable Specification Languages &amp; Behavior Analysis Tools</a:t>
            </a:r>
          </a:p>
        </p:txBody>
      </p:sp>
      <p:sp>
        <p:nvSpPr>
          <p:cNvPr id="3" name="Subtitle 2">
            <a:extLst>
              <a:ext uri="{FF2B5EF4-FFF2-40B4-BE49-F238E27FC236}">
                <a16:creationId xmlns:a16="http://schemas.microsoft.com/office/drawing/2014/main" id="{6ADBC2CF-8511-FC47-9CED-51466DB97848}"/>
              </a:ext>
            </a:extLst>
          </p:cNvPr>
          <p:cNvSpPr>
            <a:spLocks noGrp="1"/>
          </p:cNvSpPr>
          <p:nvPr>
            <p:ph type="subTitle" idx="1"/>
          </p:nvPr>
        </p:nvSpPr>
        <p:spPr>
          <a:xfrm>
            <a:off x="1521702" y="4408587"/>
            <a:ext cx="9144000" cy="2387599"/>
          </a:xfrm>
        </p:spPr>
        <p:txBody>
          <a:bodyPr anchor="t">
            <a:normAutofit fontScale="47500" lnSpcReduction="20000"/>
          </a:bodyPr>
          <a:lstStyle/>
          <a:p>
            <a:r>
              <a:rPr lang="en-FR" sz="4000" dirty="0"/>
              <a:t>Habilitation à diriger des recherches</a:t>
            </a:r>
          </a:p>
          <a:p>
            <a:endParaRPr lang="en-FR" sz="1000" dirty="0"/>
          </a:p>
          <a:p>
            <a:r>
              <a:rPr lang="en-FR" sz="4400" b="1" dirty="0"/>
              <a:t>Ciprian TEODOROV</a:t>
            </a:r>
          </a:p>
          <a:p>
            <a:r>
              <a:rPr lang="en-GB" sz="4400" dirty="0">
                <a:hlinkClick r:id="rId2"/>
              </a:rPr>
              <a:t>https://www.ensta-bretagne.fr/teodorov</a:t>
            </a:r>
            <a:endParaRPr lang="en-GB" sz="4400" dirty="0"/>
          </a:p>
          <a:p>
            <a:r>
              <a:rPr lang="en-GB" sz="4400" dirty="0"/>
              <a:t>c</a:t>
            </a:r>
            <a:r>
              <a:rPr lang="en-FR" sz="4400" dirty="0"/>
              <a:t>iprian.teodorov@ensta-bretagne.fr</a:t>
            </a:r>
          </a:p>
          <a:p>
            <a:r>
              <a:rPr lang="en-FR" sz="4400" dirty="0"/>
              <a:t>P4S, Lab-STICC, UMR CNRS 6285</a:t>
            </a:r>
          </a:p>
          <a:p>
            <a:endParaRPr lang="en-FR" sz="1800" dirty="0"/>
          </a:p>
          <a:p>
            <a:r>
              <a:rPr lang="en-FR" sz="2900" dirty="0"/>
              <a:t>3 april 2023</a:t>
            </a:r>
          </a:p>
        </p:txBody>
      </p:sp>
      <p:pic>
        <p:nvPicPr>
          <p:cNvPr id="4" name="Picture 3">
            <a:extLst>
              <a:ext uri="{FF2B5EF4-FFF2-40B4-BE49-F238E27FC236}">
                <a16:creationId xmlns:a16="http://schemas.microsoft.com/office/drawing/2014/main" id="{78B6CC96-C08A-6F4B-99EB-DA3FAC3B6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66" y="262209"/>
            <a:ext cx="3570467" cy="2078123"/>
          </a:xfrm>
          <a:prstGeom prst="rect">
            <a:avLst/>
          </a:prstGeom>
        </p:spPr>
      </p:pic>
      <p:sp>
        <p:nvSpPr>
          <p:cNvPr id="7" name="TextBox 6">
            <a:extLst>
              <a:ext uri="{FF2B5EF4-FFF2-40B4-BE49-F238E27FC236}">
                <a16:creationId xmlns:a16="http://schemas.microsoft.com/office/drawing/2014/main" id="{81EEE8AF-F3B5-2C14-31A6-66D2C5789037}"/>
              </a:ext>
            </a:extLst>
          </p:cNvPr>
          <p:cNvSpPr txBox="1"/>
          <p:nvPr/>
        </p:nvSpPr>
        <p:spPr>
          <a:xfrm>
            <a:off x="4638363" y="774655"/>
            <a:ext cx="1775882" cy="307777"/>
          </a:xfrm>
          <a:prstGeom prst="rect">
            <a:avLst/>
          </a:prstGeom>
          <a:solidFill>
            <a:schemeClr val="bg1">
              <a:alpha val="0"/>
            </a:schemeClr>
          </a:solidFill>
        </p:spPr>
        <p:txBody>
          <a:bodyPr wrap="square" anchor="ctr" anchorCtr="0">
            <a:spAutoFit/>
          </a:bodyPr>
          <a:lstStyle/>
          <a:p>
            <a:pPr algn="ctr"/>
            <a:r>
              <a:rPr lang="en-FR" sz="1400" dirty="0">
                <a:hlinkClick r:id="rId4">
                  <a:extLst>
                    <a:ext uri="{A12FA001-AC4F-418D-AE19-62706E023703}">
                      <ahyp:hlinkClr xmlns:ahyp="http://schemas.microsoft.com/office/drawing/2018/hyperlinkcolor" val="tx"/>
                    </a:ext>
                  </a:extLst>
                </a:hlinkClick>
              </a:rPr>
              <a:t>www.obpcdl.org</a:t>
            </a:r>
            <a:r>
              <a:rPr lang="en-FR" sz="1400" dirty="0">
                <a:solidFill>
                  <a:schemeClr val="bg1"/>
                </a:solidFill>
              </a:rPr>
              <a:t> </a:t>
            </a:r>
          </a:p>
        </p:txBody>
      </p:sp>
      <p:pic>
        <p:nvPicPr>
          <p:cNvPr id="6" name="Image 19">
            <a:extLst>
              <a:ext uri="{FF2B5EF4-FFF2-40B4-BE49-F238E27FC236}">
                <a16:creationId xmlns:a16="http://schemas.microsoft.com/office/drawing/2014/main" id="{3300E32A-7123-3850-16DF-7AF6064D2C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256"/>
            <a:ext cx="736600" cy="1831975"/>
          </a:xfrm>
          <a:prstGeom prst="rect">
            <a:avLst/>
          </a:prstGeom>
        </p:spPr>
      </p:pic>
      <p:pic>
        <p:nvPicPr>
          <p:cNvPr id="8" name="Content Placeholder 3">
            <a:extLst>
              <a:ext uri="{FF2B5EF4-FFF2-40B4-BE49-F238E27FC236}">
                <a16:creationId xmlns:a16="http://schemas.microsoft.com/office/drawing/2014/main" id="{A4D4FC48-618C-0AAD-2E89-97C9D767E1CB}"/>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b="8383"/>
          <a:stretch/>
        </p:blipFill>
        <p:spPr>
          <a:xfrm rot="18900000">
            <a:off x="8390702" y="3302750"/>
            <a:ext cx="3474069" cy="3448549"/>
          </a:xfrm>
          <a:prstGeom prst="rect">
            <a:avLst/>
          </a:prstGeom>
        </p:spPr>
      </p:pic>
    </p:spTree>
    <p:extLst>
      <p:ext uri="{BB962C8B-B14F-4D97-AF65-F5344CB8AC3E}">
        <p14:creationId xmlns:p14="http://schemas.microsoft.com/office/powerpoint/2010/main" val="215871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7E3B-A975-8706-BBB3-CEC133E4EFE3}"/>
              </a:ext>
            </a:extLst>
          </p:cNvPr>
          <p:cNvSpPr>
            <a:spLocks noGrp="1"/>
          </p:cNvSpPr>
          <p:nvPr>
            <p:ph type="title"/>
          </p:nvPr>
        </p:nvSpPr>
        <p:spPr/>
        <p:txBody>
          <a:bodyPr/>
          <a:lstStyle/>
          <a:p>
            <a:r>
              <a:rPr lang="en-GB" dirty="0"/>
              <a:t>a Zoo of Language Monitors</a:t>
            </a:r>
            <a:endParaRPr lang="en-FR" dirty="0"/>
          </a:p>
        </p:txBody>
      </p:sp>
      <p:graphicFrame>
        <p:nvGraphicFramePr>
          <p:cNvPr id="5" name="Content Placeholder 4">
            <a:extLst>
              <a:ext uri="{FF2B5EF4-FFF2-40B4-BE49-F238E27FC236}">
                <a16:creationId xmlns:a16="http://schemas.microsoft.com/office/drawing/2014/main" id="{B03C56C4-1595-2499-DE42-7AABBC80D87A}"/>
              </a:ext>
            </a:extLst>
          </p:cNvPr>
          <p:cNvGraphicFramePr>
            <a:graphicFrameLocks noGrp="1"/>
          </p:cNvGraphicFramePr>
          <p:nvPr>
            <p:ph idx="1"/>
            <p:extLst>
              <p:ext uri="{D42A27DB-BD31-4B8C-83A1-F6EECF244321}">
                <p14:modId xmlns:p14="http://schemas.microsoft.com/office/powerpoint/2010/main" val="1997740387"/>
              </p:ext>
            </p:extLst>
          </p:nvPr>
        </p:nvGraphicFramePr>
        <p:xfrm>
          <a:off x="2056534" y="1690688"/>
          <a:ext cx="8078932" cy="3146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8C3252C-4511-6E0A-24EB-5872A27A633D}"/>
              </a:ext>
            </a:extLst>
          </p:cNvPr>
          <p:cNvSpPr>
            <a:spLocks noGrp="1"/>
          </p:cNvSpPr>
          <p:nvPr>
            <p:ph type="sldNum" sz="quarter" idx="12"/>
          </p:nvPr>
        </p:nvSpPr>
        <p:spPr/>
        <p:txBody>
          <a:bodyPr/>
          <a:lstStyle/>
          <a:p>
            <a:fld id="{68BB762D-DE17-D14D-9882-FCBAF9182C7B}" type="slidenum">
              <a:rPr lang="en-FR" smtClean="0"/>
              <a:t>10</a:t>
            </a:fld>
            <a:r>
              <a:rPr lang="en-FR"/>
              <a:t>/50</a:t>
            </a:r>
            <a:endParaRPr lang="en-FR" dirty="0"/>
          </a:p>
        </p:txBody>
      </p:sp>
      <p:sp>
        <p:nvSpPr>
          <p:cNvPr id="6" name="TextBox 5">
            <a:extLst>
              <a:ext uri="{FF2B5EF4-FFF2-40B4-BE49-F238E27FC236}">
                <a16:creationId xmlns:a16="http://schemas.microsoft.com/office/drawing/2014/main" id="{6F9CD78E-5FA3-2A5B-1FF8-E4AA6176304E}"/>
              </a:ext>
            </a:extLst>
          </p:cNvPr>
          <p:cNvSpPr txBox="1"/>
          <p:nvPr/>
        </p:nvSpPr>
        <p:spPr>
          <a:xfrm>
            <a:off x="1629979" y="4971355"/>
            <a:ext cx="9951763" cy="1384995"/>
          </a:xfrm>
          <a:prstGeom prst="rect">
            <a:avLst/>
          </a:prstGeom>
          <a:noFill/>
        </p:spPr>
        <p:txBody>
          <a:bodyPr wrap="none" rtlCol="0">
            <a:spAutoFit/>
          </a:bodyPr>
          <a:lstStyle/>
          <a:p>
            <a:r>
              <a:rPr lang="en-GB" sz="1400" dirty="0">
                <a:solidFill>
                  <a:srgbClr val="222222"/>
                </a:solidFill>
                <a:latin typeface="Arial" panose="020B0604020202020204" pitchFamily="34" charset="0"/>
              </a:rPr>
              <a:t>[1] </a:t>
            </a:r>
            <a:r>
              <a:rPr lang="en-GB" sz="1400" dirty="0" err="1">
                <a:solidFill>
                  <a:srgbClr val="222222"/>
                </a:solidFill>
                <a:latin typeface="Arial" panose="020B0604020202020204" pitchFamily="34" charset="0"/>
              </a:rPr>
              <a:t>Chiş</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The </a:t>
            </a:r>
            <a:r>
              <a:rPr lang="en-GB" sz="1400" i="1" dirty="0" err="1">
                <a:solidFill>
                  <a:srgbClr val="222222"/>
                </a:solidFill>
                <a:latin typeface="Arial" panose="020B0604020202020204" pitchFamily="34" charset="0"/>
              </a:rPr>
              <a:t>Moldable</a:t>
            </a:r>
            <a:r>
              <a:rPr lang="en-GB" sz="1400" i="1" dirty="0">
                <a:solidFill>
                  <a:srgbClr val="222222"/>
                </a:solidFill>
                <a:latin typeface="Arial" panose="020B0604020202020204" pitchFamily="34" charset="0"/>
              </a:rPr>
              <a:t> Debugger: A Framework for Developing Domain-Specific Debuggers.</a:t>
            </a:r>
            <a:r>
              <a:rPr lang="en-GB" sz="1400" dirty="0">
                <a:solidFill>
                  <a:srgbClr val="222222"/>
                </a:solidFill>
                <a:latin typeface="Arial" panose="020B0604020202020204" pitchFamily="34" charset="0"/>
              </a:rPr>
              <a:t>” SLE 2014. </a:t>
            </a:r>
          </a:p>
          <a:p>
            <a:r>
              <a:rPr lang="en-GB" sz="1400" dirty="0">
                <a:solidFill>
                  <a:srgbClr val="222222"/>
                </a:solidFill>
                <a:latin typeface="Arial" panose="020B0604020202020204" pitchFamily="34" charset="0"/>
              </a:rPr>
              <a:t>[2] </a:t>
            </a:r>
            <a:r>
              <a:rPr lang="en-GB" sz="1400" dirty="0" err="1">
                <a:solidFill>
                  <a:srgbClr val="222222"/>
                </a:solidFill>
                <a:latin typeface="Arial" panose="020B0604020202020204" pitchFamily="34" charset="0"/>
              </a:rPr>
              <a:t>Bousse</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Omniscient Debugging for Executable DSLs.</a:t>
            </a:r>
            <a:r>
              <a:rPr lang="en-GB" sz="1400" dirty="0">
                <a:solidFill>
                  <a:srgbClr val="222222"/>
                </a:solidFill>
                <a:latin typeface="Arial" panose="020B0604020202020204" pitchFamily="34" charset="0"/>
              </a:rPr>
              <a:t>” JSS 2018.</a:t>
            </a:r>
          </a:p>
          <a:p>
            <a:r>
              <a:rPr lang="en-GB" sz="1400" dirty="0">
                <a:solidFill>
                  <a:srgbClr val="222222"/>
                </a:solidFill>
                <a:latin typeface="Arial" panose="020B0604020202020204" pitchFamily="34" charset="0"/>
              </a:rPr>
              <a:t>[3] Torres Lopez et al. "</a:t>
            </a:r>
            <a:r>
              <a:rPr lang="en-GB" sz="1400" i="1" dirty="0">
                <a:solidFill>
                  <a:srgbClr val="222222"/>
                </a:solidFill>
                <a:latin typeface="Arial" panose="020B0604020202020204" pitchFamily="34" charset="0"/>
              </a:rPr>
              <a:t>Multiverse debugging: Non-deterministic debugging for non-deterministic programs.</a:t>
            </a:r>
            <a:r>
              <a:rPr lang="en-GB" sz="1400" dirty="0">
                <a:solidFill>
                  <a:srgbClr val="222222"/>
                </a:solidFill>
                <a:latin typeface="Arial" panose="020B0604020202020204" pitchFamily="34" charset="0"/>
              </a:rPr>
              <a:t>" ECOOP 2019.</a:t>
            </a:r>
          </a:p>
          <a:p>
            <a:r>
              <a:rPr lang="en-GB" sz="1400" dirty="0">
                <a:solidFill>
                  <a:srgbClr val="222222"/>
                </a:solidFill>
                <a:latin typeface="Arial" panose="020B0604020202020204" pitchFamily="34" charset="0"/>
              </a:rPr>
              <a:t>[4] </a:t>
            </a:r>
            <a:r>
              <a:rPr lang="en-GB" sz="1400" dirty="0" err="1">
                <a:solidFill>
                  <a:srgbClr val="222222"/>
                </a:solidFill>
                <a:latin typeface="Arial" panose="020B0604020202020204" pitchFamily="34" charset="0"/>
              </a:rPr>
              <a:t>Bergel</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Domain-specific profiling.</a:t>
            </a:r>
            <a:r>
              <a:rPr lang="en-GB" sz="1400" dirty="0">
                <a:solidFill>
                  <a:srgbClr val="222222"/>
                </a:solidFill>
                <a:latin typeface="Arial" panose="020B0604020202020204" pitchFamily="34" charset="0"/>
              </a:rPr>
              <a:t>" TOOLS 2011.</a:t>
            </a:r>
          </a:p>
          <a:p>
            <a:r>
              <a:rPr lang="en-GB" sz="1400" dirty="0">
                <a:solidFill>
                  <a:srgbClr val="222222"/>
                </a:solidFill>
                <a:latin typeface="Arial" panose="020B0604020202020204" pitchFamily="34" charset="0"/>
              </a:rPr>
              <a:t>[</a:t>
            </a:r>
            <a:r>
              <a:rPr lang="en-GB" sz="1400" b="0" i="0" dirty="0">
                <a:solidFill>
                  <a:srgbClr val="222222"/>
                </a:solidFill>
                <a:effectLst/>
                <a:latin typeface="Arial" panose="020B0604020202020204" pitchFamily="34" charset="0"/>
              </a:rPr>
              <a:t>5] Sloane e</a:t>
            </a:r>
            <a:r>
              <a:rPr lang="en-GB" sz="1400" dirty="0">
                <a:solidFill>
                  <a:srgbClr val="222222"/>
                </a:solidFill>
                <a:latin typeface="Arial" panose="020B0604020202020204" pitchFamily="34" charset="0"/>
              </a:rPr>
              <a:t>t al</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Domain-specific program profiling and its application to attribute grammars and term rewriting.</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SCP</a:t>
            </a:r>
            <a:r>
              <a:rPr lang="en-GB" sz="1400" dirty="0">
                <a:solidFill>
                  <a:srgbClr val="222222"/>
                </a:solidFill>
                <a:latin typeface="Arial" panose="020B0604020202020204" pitchFamily="34" charset="0"/>
              </a:rPr>
              <a:t> </a:t>
            </a:r>
            <a:r>
              <a:rPr lang="en-GB" sz="1400" b="0" i="0" dirty="0">
                <a:solidFill>
                  <a:srgbClr val="222222"/>
                </a:solidFill>
                <a:effectLst/>
                <a:latin typeface="Arial" panose="020B0604020202020204" pitchFamily="34" charset="0"/>
              </a:rPr>
              <a:t>2014.</a:t>
            </a:r>
          </a:p>
          <a:p>
            <a:r>
              <a:rPr lang="en-GB" sz="1400" dirty="0">
                <a:solidFill>
                  <a:srgbClr val="222222"/>
                </a:solidFill>
                <a:latin typeface="Arial" panose="020B0604020202020204" pitchFamily="34" charset="0"/>
              </a:rPr>
              <a:t>[6] Kant et al. ”</a:t>
            </a:r>
            <a:r>
              <a:rPr lang="en-GB" sz="1400" i="1" dirty="0" err="1">
                <a:solidFill>
                  <a:srgbClr val="222222"/>
                </a:solidFill>
                <a:latin typeface="Arial" panose="020B0604020202020204" pitchFamily="34" charset="0"/>
              </a:rPr>
              <a:t>LTSmin</a:t>
            </a:r>
            <a:r>
              <a:rPr lang="en-GB" sz="1400" i="1" dirty="0">
                <a:solidFill>
                  <a:srgbClr val="222222"/>
                </a:solidFill>
                <a:latin typeface="Arial" panose="020B0604020202020204" pitchFamily="34" charset="0"/>
              </a:rPr>
              <a:t>: High-Performance Language-Independent Model Checking.</a:t>
            </a:r>
            <a:r>
              <a:rPr lang="en-GB" sz="1400" dirty="0">
                <a:solidFill>
                  <a:srgbClr val="222222"/>
                </a:solidFill>
                <a:latin typeface="Arial" panose="020B0604020202020204" pitchFamily="34" charset="0"/>
              </a:rPr>
              <a:t>” TACAS 2015.</a:t>
            </a:r>
          </a:p>
        </p:txBody>
      </p:sp>
    </p:spTree>
    <p:extLst>
      <p:ext uri="{BB962C8B-B14F-4D97-AF65-F5344CB8AC3E}">
        <p14:creationId xmlns:p14="http://schemas.microsoft.com/office/powerpoint/2010/main" val="343336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D34C-4600-0FCF-4973-6D86EEF4A9CC}"/>
              </a:ext>
            </a:extLst>
          </p:cNvPr>
          <p:cNvSpPr>
            <a:spLocks noGrp="1"/>
          </p:cNvSpPr>
          <p:nvPr>
            <p:ph type="title"/>
          </p:nvPr>
        </p:nvSpPr>
        <p:spPr/>
        <p:txBody>
          <a:bodyPr/>
          <a:lstStyle/>
          <a:p>
            <a:r>
              <a:rPr lang="en-FR" dirty="0"/>
              <a:t>Questions to ponder</a:t>
            </a:r>
          </a:p>
        </p:txBody>
      </p:sp>
      <p:sp>
        <p:nvSpPr>
          <p:cNvPr id="3" name="Content Placeholder 2">
            <a:extLst>
              <a:ext uri="{FF2B5EF4-FFF2-40B4-BE49-F238E27FC236}">
                <a16:creationId xmlns:a16="http://schemas.microsoft.com/office/drawing/2014/main" id="{EF7630D6-8F6E-647E-A981-1B4B1C6F29C5}"/>
              </a:ext>
            </a:extLst>
          </p:cNvPr>
          <p:cNvSpPr>
            <a:spLocks noGrp="1"/>
          </p:cNvSpPr>
          <p:nvPr>
            <p:ph idx="1"/>
          </p:nvPr>
        </p:nvSpPr>
        <p:spPr>
          <a:xfrm>
            <a:off x="838200" y="1690688"/>
            <a:ext cx="10515600" cy="4351338"/>
          </a:xfrm>
        </p:spPr>
        <p:txBody>
          <a:bodyPr>
            <a:normAutofit/>
          </a:bodyPr>
          <a:lstStyle/>
          <a:p>
            <a:pPr marL="0" indent="0">
              <a:lnSpc>
                <a:spcPct val="150000"/>
              </a:lnSpc>
              <a:buNone/>
            </a:pPr>
            <a:r>
              <a:rPr lang="en-FR" dirty="0"/>
              <a:t>Does your favorite specification language: </a:t>
            </a:r>
          </a:p>
          <a:p>
            <a:pPr>
              <a:lnSpc>
                <a:spcPct val="120000"/>
              </a:lnSpc>
            </a:pPr>
            <a:r>
              <a:rPr lang="en-GB" dirty="0"/>
              <a:t>has a </a:t>
            </a:r>
            <a:r>
              <a:rPr lang="en-GB" dirty="0">
                <a:solidFill>
                  <a:schemeClr val="accent1"/>
                </a:solidFill>
              </a:rPr>
              <a:t>debugger</a:t>
            </a:r>
            <a:r>
              <a:rPr lang="en-GB" dirty="0"/>
              <a:t>? Can it go back in time?</a:t>
            </a:r>
          </a:p>
          <a:p>
            <a:pPr>
              <a:lnSpc>
                <a:spcPct val="120000"/>
              </a:lnSpc>
            </a:pPr>
            <a:r>
              <a:rPr lang="en-US" dirty="0"/>
              <a:t>comes</a:t>
            </a:r>
            <a:r>
              <a:rPr lang="en-FR" dirty="0"/>
              <a:t> with a </a:t>
            </a:r>
            <a:r>
              <a:rPr lang="en-FR" dirty="0">
                <a:solidFill>
                  <a:schemeClr val="accent1"/>
                </a:solidFill>
              </a:rPr>
              <a:t>model-checker</a:t>
            </a:r>
            <a:r>
              <a:rPr lang="en-FR" dirty="0"/>
              <a:t>?			</a:t>
            </a:r>
          </a:p>
          <a:p>
            <a:pPr>
              <a:lnSpc>
                <a:spcPct val="120000"/>
              </a:lnSpc>
            </a:pPr>
            <a:r>
              <a:rPr lang="en-GB" dirty="0"/>
              <a:t>o</a:t>
            </a:r>
            <a:r>
              <a:rPr lang="en-FR" dirty="0"/>
              <a:t>ffers support for </a:t>
            </a:r>
            <a:r>
              <a:rPr lang="en-FR" dirty="0">
                <a:solidFill>
                  <a:schemeClr val="accent1"/>
                </a:solidFill>
              </a:rPr>
              <a:t>random testing</a:t>
            </a:r>
            <a:r>
              <a:rPr lang="en-FR" dirty="0"/>
              <a:t>?</a:t>
            </a:r>
          </a:p>
          <a:p>
            <a:pPr marL="0" indent="0" algn="ctr">
              <a:lnSpc>
                <a:spcPct val="150000"/>
              </a:lnSpc>
              <a:buNone/>
            </a:pPr>
            <a:r>
              <a:rPr lang="en-GB" sz="3200" dirty="0"/>
              <a:t>Why do we still </a:t>
            </a:r>
            <a:r>
              <a:rPr lang="en-GB" sz="3200" dirty="0">
                <a:solidFill>
                  <a:schemeClr val="accent1"/>
                </a:solidFill>
              </a:rPr>
              <a:t>lack these basic tools </a:t>
            </a:r>
            <a:r>
              <a:rPr lang="en-GB" sz="3200" dirty="0"/>
              <a:t>for so many </a:t>
            </a:r>
            <a:r>
              <a:rPr lang="en-GB" sz="3200" b="1" dirty="0"/>
              <a:t>practically important </a:t>
            </a:r>
            <a:r>
              <a:rPr lang="en-GB" sz="3200" dirty="0"/>
              <a:t>specification languages? </a:t>
            </a:r>
          </a:p>
          <a:p>
            <a:pPr>
              <a:lnSpc>
                <a:spcPct val="150000"/>
              </a:lnSpc>
            </a:pPr>
            <a:endParaRPr lang="en-FR" dirty="0"/>
          </a:p>
        </p:txBody>
      </p:sp>
      <p:sp>
        <p:nvSpPr>
          <p:cNvPr id="4" name="Slide Number Placeholder 3">
            <a:extLst>
              <a:ext uri="{FF2B5EF4-FFF2-40B4-BE49-F238E27FC236}">
                <a16:creationId xmlns:a16="http://schemas.microsoft.com/office/drawing/2014/main" id="{62C5CA71-E5E1-9084-A7BE-801694F0EFCD}"/>
              </a:ext>
            </a:extLst>
          </p:cNvPr>
          <p:cNvSpPr>
            <a:spLocks noGrp="1"/>
          </p:cNvSpPr>
          <p:nvPr>
            <p:ph type="sldNum" sz="quarter" idx="12"/>
          </p:nvPr>
        </p:nvSpPr>
        <p:spPr/>
        <p:txBody>
          <a:bodyPr/>
          <a:lstStyle/>
          <a:p>
            <a:fld id="{68BB762D-DE17-D14D-9882-FCBAF9182C7B}" type="slidenum">
              <a:rPr lang="en-FR" smtClean="0"/>
              <a:t>11</a:t>
            </a:fld>
            <a:r>
              <a:rPr lang="en-FR"/>
              <a:t>/50</a:t>
            </a:r>
            <a:endParaRPr lang="en-FR" dirty="0"/>
          </a:p>
        </p:txBody>
      </p:sp>
    </p:spTree>
    <p:extLst>
      <p:ext uri="{BB962C8B-B14F-4D97-AF65-F5344CB8AC3E}">
        <p14:creationId xmlns:p14="http://schemas.microsoft.com/office/powerpoint/2010/main" val="114742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extLst>
              <p:ext uri="{D42A27DB-BD31-4B8C-83A1-F6EECF244321}">
                <p14:modId xmlns:p14="http://schemas.microsoft.com/office/powerpoint/2010/main" val="3345944121"/>
              </p:ext>
            </p:extLst>
          </p:nvPr>
        </p:nvGraphicFramePr>
        <p:xfrm>
          <a:off x="-2203559" y="-12324"/>
          <a:ext cx="10427557" cy="687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2661006" y="2011230"/>
            <a:ext cx="9236467" cy="2540223"/>
          </a:xfrm>
          <a:solidFill>
            <a:srgbClr val="E7E6E6">
              <a:alpha val="90000"/>
            </a:srgbClr>
          </a:solidFill>
        </p:spPr>
        <p:txBody>
          <a:bodyPr>
            <a:noAutofit/>
          </a:bodyPr>
          <a:lstStyle/>
          <a:p>
            <a:r>
              <a:rPr lang="en-FR" sz="3600" dirty="0"/>
              <a:t>How to bridge the gap between</a:t>
            </a:r>
            <a:br>
              <a:rPr lang="en-FR" sz="3600" dirty="0"/>
            </a:br>
            <a:r>
              <a:rPr lang="en-FR" sz="3600" dirty="0"/>
              <a:t>	the </a:t>
            </a:r>
            <a:r>
              <a:rPr lang="en-FR" sz="3600" b="1" dirty="0"/>
              <a:t>specification languages</a:t>
            </a:r>
            <a:br>
              <a:rPr lang="en-FR" sz="3600" b="1" dirty="0"/>
            </a:br>
            <a:r>
              <a:rPr lang="en-FR" sz="3600" dirty="0"/>
              <a:t>and the </a:t>
            </a:r>
            <a:r>
              <a:rPr lang="en-FR" sz="3600" b="1" dirty="0"/>
              <a:t>language monitors </a:t>
            </a:r>
            <a:br>
              <a:rPr lang="en-FR" sz="3600" b="1" dirty="0"/>
            </a:br>
            <a:r>
              <a:rPr lang="en-FR" sz="3600" dirty="0"/>
              <a:t>running on ever more heterogeneous </a:t>
            </a:r>
            <a:r>
              <a:rPr lang="en-FR" sz="3600" b="1" dirty="0"/>
              <a:t>platforms</a:t>
            </a:r>
            <a:r>
              <a:rPr lang="en-FR" sz="3600" dirty="0"/>
              <a:t>?</a:t>
            </a:r>
          </a:p>
        </p:txBody>
      </p:sp>
      <p:sp>
        <p:nvSpPr>
          <p:cNvPr id="5" name="Slide Number Placeholder 4">
            <a:extLst>
              <a:ext uri="{FF2B5EF4-FFF2-40B4-BE49-F238E27FC236}">
                <a16:creationId xmlns:a16="http://schemas.microsoft.com/office/drawing/2014/main" id="{FC255A28-803F-1DD9-7990-CAFD43D915EA}"/>
              </a:ext>
            </a:extLst>
          </p:cNvPr>
          <p:cNvSpPr>
            <a:spLocks noGrp="1"/>
          </p:cNvSpPr>
          <p:nvPr>
            <p:ph type="sldNum" sz="quarter" idx="12"/>
          </p:nvPr>
        </p:nvSpPr>
        <p:spPr/>
        <p:txBody>
          <a:bodyPr/>
          <a:lstStyle/>
          <a:p>
            <a:fld id="{68BB762D-DE17-D14D-9882-FCBAF9182C7B}" type="slidenum">
              <a:rPr lang="en-FR" smtClean="0"/>
              <a:t>12</a:t>
            </a:fld>
            <a:r>
              <a:rPr lang="en-FR"/>
              <a:t>/50</a:t>
            </a:r>
            <a:endParaRPr lang="en-FR" dirty="0"/>
          </a:p>
        </p:txBody>
      </p:sp>
    </p:spTree>
    <p:extLst>
      <p:ext uri="{BB962C8B-B14F-4D97-AF65-F5344CB8AC3E}">
        <p14:creationId xmlns:p14="http://schemas.microsoft.com/office/powerpoint/2010/main" val="98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058E-59D7-1690-FCDF-E4F1537FF754}"/>
              </a:ext>
            </a:extLst>
          </p:cNvPr>
          <p:cNvSpPr>
            <a:spLocks noGrp="1"/>
          </p:cNvSpPr>
          <p:nvPr>
            <p:ph type="title"/>
          </p:nvPr>
        </p:nvSpPr>
        <p:spPr/>
        <p:txBody>
          <a:bodyPr>
            <a:normAutofit/>
          </a:bodyPr>
          <a:lstStyle/>
          <a:p>
            <a:r>
              <a:rPr lang="en-FR" dirty="0"/>
              <a:t>2. The </a:t>
            </a:r>
            <a:r>
              <a:rPr lang="en-FR" u="sng" dirty="0"/>
              <a:t>Shy Semantics </a:t>
            </a:r>
            <a:br>
              <a:rPr lang="en-FR" u="sng" dirty="0"/>
            </a:br>
            <a:r>
              <a:rPr lang="en-FR" dirty="0"/>
              <a:t>and the </a:t>
            </a:r>
            <a:r>
              <a:rPr lang="en-FR" u="sng" dirty="0"/>
              <a:t>Inaccessible Monitors</a:t>
            </a:r>
            <a:r>
              <a:rPr lang="en-FR" dirty="0"/>
              <a:t>.</a:t>
            </a:r>
          </a:p>
        </p:txBody>
      </p:sp>
      <p:sp>
        <p:nvSpPr>
          <p:cNvPr id="3" name="Text Placeholder 2">
            <a:extLst>
              <a:ext uri="{FF2B5EF4-FFF2-40B4-BE49-F238E27FC236}">
                <a16:creationId xmlns:a16="http://schemas.microsoft.com/office/drawing/2014/main" id="{B78A6268-AF67-BEE9-96D0-E549F71B857D}"/>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endParaRPr lang="en-GB" dirty="0">
              <a:solidFill>
                <a:schemeClr val="tx1"/>
              </a:solidFill>
            </a:endParaRPr>
          </a:p>
          <a:p>
            <a:pPr marL="342900" indent="-342900">
              <a:buFont typeface="Arial" panose="020B0604020202020204" pitchFamily="34" charset="0"/>
              <a:buChar char="•"/>
            </a:pPr>
            <a:r>
              <a:rPr lang="en-GB" sz="3200" dirty="0">
                <a:solidFill>
                  <a:schemeClr val="tx1"/>
                </a:solidFill>
              </a:rPr>
              <a:t>U</a:t>
            </a:r>
            <a:r>
              <a:rPr lang="en-FR" sz="3200" dirty="0">
                <a:solidFill>
                  <a:schemeClr val="tx1"/>
                </a:solidFill>
              </a:rPr>
              <a:t>nderstanding the problem</a:t>
            </a:r>
          </a:p>
          <a:p>
            <a:pPr marL="342900" indent="-342900">
              <a:buFont typeface="Arial" panose="020B0604020202020204" pitchFamily="34" charset="0"/>
              <a:buChar char="•"/>
            </a:pPr>
            <a:r>
              <a:rPr lang="en-FR" sz="3200" dirty="0">
                <a:solidFill>
                  <a:schemeClr val="tx1"/>
                </a:solidFill>
              </a:rPr>
              <a:t>Looking for high-level solutions</a:t>
            </a:r>
          </a:p>
        </p:txBody>
      </p:sp>
      <p:sp>
        <p:nvSpPr>
          <p:cNvPr id="5" name="Slide Number Placeholder 4">
            <a:extLst>
              <a:ext uri="{FF2B5EF4-FFF2-40B4-BE49-F238E27FC236}">
                <a16:creationId xmlns:a16="http://schemas.microsoft.com/office/drawing/2014/main" id="{F94C8C27-10A6-2FD9-C8E3-5B73CFCE6F52}"/>
              </a:ext>
            </a:extLst>
          </p:cNvPr>
          <p:cNvSpPr>
            <a:spLocks noGrp="1"/>
          </p:cNvSpPr>
          <p:nvPr>
            <p:ph type="sldNum" sz="quarter" idx="12"/>
          </p:nvPr>
        </p:nvSpPr>
        <p:spPr/>
        <p:txBody>
          <a:bodyPr/>
          <a:lstStyle/>
          <a:p>
            <a:fld id="{68BB762D-DE17-D14D-9882-FCBAF9182C7B}" type="slidenum">
              <a:rPr lang="en-FR" smtClean="0"/>
              <a:t>13</a:t>
            </a:fld>
            <a:r>
              <a:rPr lang="en-FR"/>
              <a:t>/50</a:t>
            </a:r>
            <a:endParaRPr lang="en-FR" dirty="0"/>
          </a:p>
        </p:txBody>
      </p:sp>
    </p:spTree>
    <p:extLst>
      <p:ext uri="{BB962C8B-B14F-4D97-AF65-F5344CB8AC3E}">
        <p14:creationId xmlns:p14="http://schemas.microsoft.com/office/powerpoint/2010/main" val="1644283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7245B9-C6D6-01AF-3EBD-171194F62FFA}"/>
              </a:ext>
            </a:extLst>
          </p:cNvPr>
          <p:cNvSpPr/>
          <p:nvPr/>
        </p:nvSpPr>
        <p:spPr>
          <a:xfrm>
            <a:off x="4150037"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36" name="Rectangle 35">
            <a:extLst>
              <a:ext uri="{FF2B5EF4-FFF2-40B4-BE49-F238E27FC236}">
                <a16:creationId xmlns:a16="http://schemas.microsoft.com/office/drawing/2014/main" id="{4A89F130-CC5F-681B-6295-163533B5B60E}"/>
              </a:ext>
            </a:extLst>
          </p:cNvPr>
          <p:cNvSpPr/>
          <p:nvPr/>
        </p:nvSpPr>
        <p:spPr>
          <a:xfrm>
            <a:off x="8362735" y="3977997"/>
            <a:ext cx="720000" cy="2880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2" name="Title 1">
            <a:extLst>
              <a:ext uri="{FF2B5EF4-FFF2-40B4-BE49-F238E27FC236}">
                <a16:creationId xmlns:a16="http://schemas.microsoft.com/office/drawing/2014/main" id="{757E5D01-E2CE-BFC8-DB77-BA63E6C9A7C9}"/>
              </a:ext>
            </a:extLst>
          </p:cNvPr>
          <p:cNvSpPr>
            <a:spLocks noGrp="1"/>
          </p:cNvSpPr>
          <p:nvPr>
            <p:ph type="title"/>
          </p:nvPr>
        </p:nvSpPr>
        <p:spPr>
          <a:xfrm>
            <a:off x="237647" y="329807"/>
            <a:ext cx="10515600" cy="1325563"/>
          </a:xfrm>
        </p:spPr>
        <p:txBody>
          <a:bodyPr/>
          <a:lstStyle/>
          <a:p>
            <a:r>
              <a:rPr lang="en-FR" dirty="0"/>
              <a:t>Many semantics            </a:t>
            </a:r>
            <a:r>
              <a:rPr lang="en-FR" dirty="0">
                <a:solidFill>
                  <a:schemeClr val="accent6"/>
                </a:solidFill>
              </a:rPr>
              <a:t>Many Monitors</a:t>
            </a:r>
          </a:p>
        </p:txBody>
      </p:sp>
      <p:sp>
        <p:nvSpPr>
          <p:cNvPr id="4" name="Slide Number Placeholder 3">
            <a:extLst>
              <a:ext uri="{FF2B5EF4-FFF2-40B4-BE49-F238E27FC236}">
                <a16:creationId xmlns:a16="http://schemas.microsoft.com/office/drawing/2014/main" id="{EB01519A-3019-9EA5-C543-1ED091053786}"/>
              </a:ext>
            </a:extLst>
          </p:cNvPr>
          <p:cNvSpPr>
            <a:spLocks noGrp="1"/>
          </p:cNvSpPr>
          <p:nvPr>
            <p:ph type="sldNum" sz="quarter" idx="12"/>
          </p:nvPr>
        </p:nvSpPr>
        <p:spPr/>
        <p:txBody>
          <a:bodyPr/>
          <a:lstStyle/>
          <a:p>
            <a:fld id="{68BB762D-DE17-D14D-9882-FCBAF9182C7B}" type="slidenum">
              <a:rPr lang="en-FR" smtClean="0"/>
              <a:t>14</a:t>
            </a:fld>
            <a:r>
              <a:rPr lang="en-FR"/>
              <a:t>/50</a:t>
            </a:r>
            <a:endParaRPr lang="en-FR" dirty="0"/>
          </a:p>
        </p:txBody>
      </p:sp>
      <p:sp>
        <p:nvSpPr>
          <p:cNvPr id="6" name="Rounded Rectangle 5">
            <a:extLst>
              <a:ext uri="{FF2B5EF4-FFF2-40B4-BE49-F238E27FC236}">
                <a16:creationId xmlns:a16="http://schemas.microsoft.com/office/drawing/2014/main" id="{B30FF5CB-64BB-10F8-1EC2-9DFD0C770BE2}"/>
              </a:ext>
            </a:extLst>
          </p:cNvPr>
          <p:cNvSpPr/>
          <p:nvPr/>
        </p:nvSpPr>
        <p:spPr>
          <a:xfrm>
            <a:off x="1468806" y="1823937"/>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Formal</a:t>
            </a:r>
            <a:br>
              <a:rPr lang="en-FR" dirty="0">
                <a:solidFill>
                  <a:schemeClr val="tx1"/>
                </a:solidFill>
              </a:rPr>
            </a:br>
            <a:r>
              <a:rPr lang="en-FR" dirty="0">
                <a:solidFill>
                  <a:schemeClr val="tx1"/>
                </a:solidFill>
              </a:rPr>
              <a:t>Semantics</a:t>
            </a:r>
          </a:p>
        </p:txBody>
      </p:sp>
      <p:sp>
        <p:nvSpPr>
          <p:cNvPr id="8" name="Snip Single Corner of Rectangle 7">
            <a:extLst>
              <a:ext uri="{FF2B5EF4-FFF2-40B4-BE49-F238E27FC236}">
                <a16:creationId xmlns:a16="http://schemas.microsoft.com/office/drawing/2014/main" id="{2C8C4E56-E314-8D7D-B8EF-374F6B403AB9}"/>
              </a:ext>
            </a:extLst>
          </p:cNvPr>
          <p:cNvSpPr/>
          <p:nvPr/>
        </p:nvSpPr>
        <p:spPr>
          <a:xfrm>
            <a:off x="1390339" y="3661799"/>
            <a:ext cx="1463842" cy="671332"/>
          </a:xfrm>
          <a:custGeom>
            <a:avLst/>
            <a:gdLst>
              <a:gd name="connsiteX0" fmla="*/ 0 w 1463842"/>
              <a:gd name="connsiteY0" fmla="*/ 0 h 671332"/>
              <a:gd name="connsiteX1" fmla="*/ 437131 w 1463842"/>
              <a:gd name="connsiteY1" fmla="*/ 0 h 671332"/>
              <a:gd name="connsiteX2" fmla="*/ 847223 w 1463842"/>
              <a:gd name="connsiteY2" fmla="*/ 0 h 671332"/>
              <a:gd name="connsiteX3" fmla="*/ 1351951 w 1463842"/>
              <a:gd name="connsiteY3" fmla="*/ 0 h 671332"/>
              <a:gd name="connsiteX4" fmla="*/ 1463842 w 1463842"/>
              <a:gd name="connsiteY4" fmla="*/ 111891 h 671332"/>
              <a:gd name="connsiteX5" fmla="*/ 1463842 w 1463842"/>
              <a:gd name="connsiteY5" fmla="*/ 671332 h 671332"/>
              <a:gd name="connsiteX6" fmla="*/ 946618 w 1463842"/>
              <a:gd name="connsiteY6" fmla="*/ 671332 h 671332"/>
              <a:gd name="connsiteX7" fmla="*/ 429394 w 1463842"/>
              <a:gd name="connsiteY7" fmla="*/ 671332 h 671332"/>
              <a:gd name="connsiteX8" fmla="*/ 0 w 1463842"/>
              <a:gd name="connsiteY8" fmla="*/ 671332 h 671332"/>
              <a:gd name="connsiteX9" fmla="*/ 0 w 1463842"/>
              <a:gd name="connsiteY9" fmla="*/ 322239 h 671332"/>
              <a:gd name="connsiteX10" fmla="*/ 0 w 1463842"/>
              <a:gd name="connsiteY10" fmla="*/ 0 h 6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42" h="671332" extrusionOk="0">
                <a:moveTo>
                  <a:pt x="0" y="0"/>
                </a:moveTo>
                <a:cubicBezTo>
                  <a:pt x="167257" y="-14927"/>
                  <a:pt x="293276" y="24702"/>
                  <a:pt x="437131" y="0"/>
                </a:cubicBezTo>
                <a:cubicBezTo>
                  <a:pt x="580986" y="-24702"/>
                  <a:pt x="670634" y="5504"/>
                  <a:pt x="847223" y="0"/>
                </a:cubicBezTo>
                <a:cubicBezTo>
                  <a:pt x="1023812" y="-5504"/>
                  <a:pt x="1116272" y="38758"/>
                  <a:pt x="1351951" y="0"/>
                </a:cubicBezTo>
                <a:cubicBezTo>
                  <a:pt x="1392361" y="39376"/>
                  <a:pt x="1406916" y="59706"/>
                  <a:pt x="1463842" y="111891"/>
                </a:cubicBezTo>
                <a:cubicBezTo>
                  <a:pt x="1485103" y="389297"/>
                  <a:pt x="1456434" y="430551"/>
                  <a:pt x="1463842" y="671332"/>
                </a:cubicBezTo>
                <a:cubicBezTo>
                  <a:pt x="1356991" y="673539"/>
                  <a:pt x="1132002" y="633229"/>
                  <a:pt x="946618" y="671332"/>
                </a:cubicBezTo>
                <a:cubicBezTo>
                  <a:pt x="761234" y="709435"/>
                  <a:pt x="658461" y="670282"/>
                  <a:pt x="429394" y="671332"/>
                </a:cubicBezTo>
                <a:cubicBezTo>
                  <a:pt x="200327" y="672382"/>
                  <a:pt x="110391" y="660325"/>
                  <a:pt x="0" y="671332"/>
                </a:cubicBezTo>
                <a:cubicBezTo>
                  <a:pt x="-9394" y="500525"/>
                  <a:pt x="25190" y="494017"/>
                  <a:pt x="0" y="322239"/>
                </a:cubicBezTo>
                <a:cubicBezTo>
                  <a:pt x="-25190" y="150461"/>
                  <a:pt x="7537" y="9242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cxnSp>
        <p:nvCxnSpPr>
          <p:cNvPr id="9" name="Straight Arrow Connector 8">
            <a:extLst>
              <a:ext uri="{FF2B5EF4-FFF2-40B4-BE49-F238E27FC236}">
                <a16:creationId xmlns:a16="http://schemas.microsoft.com/office/drawing/2014/main" id="{03DA56E6-CF99-BDE5-2025-2352BCF89B26}"/>
              </a:ext>
            </a:extLst>
          </p:cNvPr>
          <p:cNvCxnSpPr>
            <a:cxnSpLocks/>
            <a:stCxn id="6" idx="2"/>
            <a:endCxn id="8" idx="3"/>
          </p:cNvCxnSpPr>
          <p:nvPr/>
        </p:nvCxnSpPr>
        <p:spPr>
          <a:xfrm>
            <a:off x="2099627" y="2495269"/>
            <a:ext cx="22633" cy="1166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29A03D-3B9D-66AF-6169-C05492C0E596}"/>
              </a:ext>
            </a:extLst>
          </p:cNvPr>
          <p:cNvCxnSpPr>
            <a:cxnSpLocks/>
            <a:stCxn id="7" idx="0"/>
            <a:endCxn id="8" idx="1"/>
          </p:cNvCxnSpPr>
          <p:nvPr/>
        </p:nvCxnSpPr>
        <p:spPr>
          <a:xfrm flipV="1">
            <a:off x="1013871" y="4333131"/>
            <a:ext cx="1108389" cy="65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DD0628C-C0B1-5CCE-0E62-FD5552E6947A}"/>
              </a:ext>
            </a:extLst>
          </p:cNvPr>
          <p:cNvCxnSpPr>
            <a:cxnSpLocks/>
            <a:stCxn id="19" idx="0"/>
            <a:endCxn id="23" idx="2"/>
          </p:cNvCxnSpPr>
          <p:nvPr/>
        </p:nvCxnSpPr>
        <p:spPr>
          <a:xfrm flipV="1">
            <a:off x="7057141" y="4703966"/>
            <a:ext cx="3780761" cy="18570"/>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B972A619-2283-0CE1-A801-7C772506CEE3}"/>
              </a:ext>
            </a:extLst>
          </p:cNvPr>
          <p:cNvCxnSpPr>
            <a:cxnSpLocks/>
            <a:stCxn id="25" idx="0"/>
            <a:endCxn id="23" idx="2"/>
          </p:cNvCxnSpPr>
          <p:nvPr/>
        </p:nvCxnSpPr>
        <p:spPr>
          <a:xfrm flipV="1">
            <a:off x="7057141" y="4703966"/>
            <a:ext cx="3780761" cy="1353920"/>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117" name="Group 116">
            <a:extLst>
              <a:ext uri="{FF2B5EF4-FFF2-40B4-BE49-F238E27FC236}">
                <a16:creationId xmlns:a16="http://schemas.microsoft.com/office/drawing/2014/main" id="{D55E19E4-E3C2-AC04-5ADC-2BDFF8C55057}"/>
              </a:ext>
            </a:extLst>
          </p:cNvPr>
          <p:cNvGrpSpPr/>
          <p:nvPr/>
        </p:nvGrpSpPr>
        <p:grpSpPr>
          <a:xfrm>
            <a:off x="5891954" y="4509850"/>
            <a:ext cx="1261641" cy="1760721"/>
            <a:chOff x="5890090" y="4047596"/>
            <a:chExt cx="1261641" cy="1760721"/>
          </a:xfrm>
        </p:grpSpPr>
        <p:sp>
          <p:nvSpPr>
            <p:cNvPr id="18" name="Rectangle 17">
              <a:extLst>
                <a:ext uri="{FF2B5EF4-FFF2-40B4-BE49-F238E27FC236}">
                  <a16:creationId xmlns:a16="http://schemas.microsoft.com/office/drawing/2014/main" id="{1B2783D2-DC8E-E6D2-F6A8-7AB00468EC2E}"/>
                </a:ext>
              </a:extLst>
            </p:cNvPr>
            <p:cNvSpPr/>
            <p:nvPr/>
          </p:nvSpPr>
          <p:spPr>
            <a:xfrm>
              <a:off x="5890090" y="4582925"/>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2</a:t>
              </a:r>
            </a:p>
          </p:txBody>
        </p:sp>
        <p:sp>
          <p:nvSpPr>
            <p:cNvPr id="19" name="Snip Single Corner of Rectangle 18">
              <a:extLst>
                <a:ext uri="{FF2B5EF4-FFF2-40B4-BE49-F238E27FC236}">
                  <a16:creationId xmlns:a16="http://schemas.microsoft.com/office/drawing/2014/main" id="{54D4A65B-D89B-62AC-01F2-F6CDBAB5F1A6}"/>
                </a:ext>
              </a:extLst>
            </p:cNvPr>
            <p:cNvSpPr/>
            <p:nvPr/>
          </p:nvSpPr>
          <p:spPr>
            <a:xfrm>
              <a:off x="5986546" y="4047596"/>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2</a:t>
              </a:r>
            </a:p>
          </p:txBody>
        </p:sp>
        <p:cxnSp>
          <p:nvCxnSpPr>
            <p:cNvPr id="20" name="Straight Connector 19">
              <a:extLst>
                <a:ext uri="{FF2B5EF4-FFF2-40B4-BE49-F238E27FC236}">
                  <a16:creationId xmlns:a16="http://schemas.microsoft.com/office/drawing/2014/main" id="{B0283439-2A03-4C58-7CE6-BCA1C555D9AB}"/>
                </a:ext>
              </a:extLst>
            </p:cNvPr>
            <p:cNvCxnSpPr>
              <a:stCxn id="19" idx="1"/>
              <a:endCxn id="18" idx="0"/>
            </p:cNvCxnSpPr>
            <p:nvPr/>
          </p:nvCxnSpPr>
          <p:spPr>
            <a:xfrm flipH="1">
              <a:off x="6520911" y="4472967"/>
              <a:ext cx="1" cy="109958"/>
            </a:xfrm>
            <a:prstGeom prst="line">
              <a:avLst/>
            </a:prstGeom>
          </p:spPr>
          <p:style>
            <a:lnRef idx="1">
              <a:schemeClr val="dk1"/>
            </a:lnRef>
            <a:fillRef idx="0">
              <a:schemeClr val="dk1"/>
            </a:fillRef>
            <a:effectRef idx="0">
              <a:schemeClr val="dk1"/>
            </a:effectRef>
            <a:fontRef idx="minor">
              <a:schemeClr val="tx1"/>
            </a:fontRef>
          </p:style>
        </p:cxnSp>
        <p:sp>
          <p:nvSpPr>
            <p:cNvPr id="25" name="Snip Single Corner of Rectangle 24">
              <a:extLst>
                <a:ext uri="{FF2B5EF4-FFF2-40B4-BE49-F238E27FC236}">
                  <a16:creationId xmlns:a16="http://schemas.microsoft.com/office/drawing/2014/main" id="{9257307B-CCBB-DC13-BA3C-9A8F9CBC69AB}"/>
                </a:ext>
              </a:extLst>
            </p:cNvPr>
            <p:cNvSpPr/>
            <p:nvPr/>
          </p:nvSpPr>
          <p:spPr>
            <a:xfrm>
              <a:off x="5986546" y="5382946"/>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2</a:t>
              </a:r>
            </a:p>
          </p:txBody>
        </p:sp>
        <p:cxnSp>
          <p:nvCxnSpPr>
            <p:cNvPr id="27" name="Straight Connector 26">
              <a:extLst>
                <a:ext uri="{FF2B5EF4-FFF2-40B4-BE49-F238E27FC236}">
                  <a16:creationId xmlns:a16="http://schemas.microsoft.com/office/drawing/2014/main" id="{740C356F-4E79-51A2-C45D-BDB1D33F26C4}"/>
                </a:ext>
              </a:extLst>
            </p:cNvPr>
            <p:cNvCxnSpPr>
              <a:cxnSpLocks/>
              <a:stCxn id="18" idx="2"/>
              <a:endCxn id="25" idx="3"/>
            </p:cNvCxnSpPr>
            <p:nvPr/>
          </p:nvCxnSpPr>
          <p:spPr>
            <a:xfrm>
              <a:off x="6520911" y="5254257"/>
              <a:ext cx="1" cy="128689"/>
            </a:xfrm>
            <a:prstGeom prst="line">
              <a:avLst/>
            </a:prstGeom>
          </p:spPr>
          <p:style>
            <a:lnRef idx="1">
              <a:schemeClr val="dk1"/>
            </a:lnRef>
            <a:fillRef idx="0">
              <a:schemeClr val="dk1"/>
            </a:fillRef>
            <a:effectRef idx="0">
              <a:schemeClr val="dk1"/>
            </a:effectRef>
            <a:fontRef idx="minor">
              <a:schemeClr val="tx1"/>
            </a:fontRef>
          </p:style>
        </p:cxnSp>
      </p:grpSp>
      <p:cxnSp>
        <p:nvCxnSpPr>
          <p:cNvPr id="30" name="Straight Arrow Connector 29">
            <a:extLst>
              <a:ext uri="{FF2B5EF4-FFF2-40B4-BE49-F238E27FC236}">
                <a16:creationId xmlns:a16="http://schemas.microsoft.com/office/drawing/2014/main" id="{A051E3A0-7829-96E3-EC8C-B95211251031}"/>
              </a:ext>
            </a:extLst>
          </p:cNvPr>
          <p:cNvCxnSpPr>
            <a:cxnSpLocks/>
            <a:stCxn id="8" idx="0"/>
            <a:endCxn id="19" idx="2"/>
          </p:cNvCxnSpPr>
          <p:nvPr/>
        </p:nvCxnSpPr>
        <p:spPr>
          <a:xfrm>
            <a:off x="2854181" y="3997465"/>
            <a:ext cx="3134229" cy="725071"/>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B390C54-F15F-DE62-A901-D0D2FE864246}"/>
              </a:ext>
            </a:extLst>
          </p:cNvPr>
          <p:cNvCxnSpPr>
            <a:cxnSpLocks/>
            <a:stCxn id="8" idx="0"/>
            <a:endCxn id="15" idx="2"/>
          </p:cNvCxnSpPr>
          <p:nvPr/>
        </p:nvCxnSpPr>
        <p:spPr>
          <a:xfrm flipV="1">
            <a:off x="2854181" y="1712220"/>
            <a:ext cx="3898324" cy="2285245"/>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528C2B7E-01BE-68FE-6874-005252DA6C50}"/>
              </a:ext>
            </a:extLst>
          </p:cNvPr>
          <p:cNvCxnSpPr>
            <a:cxnSpLocks/>
            <a:stCxn id="14" idx="1"/>
            <a:endCxn id="6" idx="3"/>
          </p:cNvCxnSpPr>
          <p:nvPr/>
        </p:nvCxnSpPr>
        <p:spPr>
          <a:xfrm flipH="1" flipV="1">
            <a:off x="2730447" y="2159603"/>
            <a:ext cx="3925604" cy="226842"/>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23714895-2DBB-5297-B2B6-5CFBF827C357}"/>
              </a:ext>
            </a:extLst>
          </p:cNvPr>
          <p:cNvCxnSpPr>
            <a:cxnSpLocks/>
            <a:stCxn id="18" idx="1"/>
            <a:endCxn id="6" idx="3"/>
          </p:cNvCxnSpPr>
          <p:nvPr/>
        </p:nvCxnSpPr>
        <p:spPr>
          <a:xfrm flipH="1" flipV="1">
            <a:off x="2730447" y="2159603"/>
            <a:ext cx="3161507" cy="3221242"/>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E5B939F4-95BB-9FE3-EC13-2081B5F3A3FB}"/>
              </a:ext>
            </a:extLst>
          </p:cNvPr>
          <p:cNvCxnSpPr>
            <a:cxnSpLocks/>
            <a:stCxn id="22" idx="1"/>
            <a:endCxn id="6" idx="3"/>
          </p:cNvCxnSpPr>
          <p:nvPr/>
        </p:nvCxnSpPr>
        <p:spPr>
          <a:xfrm flipH="1" flipV="1">
            <a:off x="2730447" y="2159603"/>
            <a:ext cx="8011002" cy="3215693"/>
          </a:xfrm>
          <a:prstGeom prst="straightConnector1">
            <a:avLst/>
          </a:prstGeom>
          <a:ln w="1016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nvGrpSpPr>
          <p:cNvPr id="159" name="Group 158">
            <a:extLst>
              <a:ext uri="{FF2B5EF4-FFF2-40B4-BE49-F238E27FC236}">
                <a16:creationId xmlns:a16="http://schemas.microsoft.com/office/drawing/2014/main" id="{2C10CD47-D876-005E-66EB-01B369CD0C63}"/>
              </a:ext>
            </a:extLst>
          </p:cNvPr>
          <p:cNvGrpSpPr/>
          <p:nvPr/>
        </p:nvGrpSpPr>
        <p:grpSpPr>
          <a:xfrm>
            <a:off x="6656051" y="1499534"/>
            <a:ext cx="1261641" cy="1760721"/>
            <a:chOff x="6656051" y="1499534"/>
            <a:chExt cx="1261641" cy="1760721"/>
          </a:xfrm>
        </p:grpSpPr>
        <p:sp>
          <p:nvSpPr>
            <p:cNvPr id="14" name="Rectangle 13">
              <a:extLst>
                <a:ext uri="{FF2B5EF4-FFF2-40B4-BE49-F238E27FC236}">
                  <a16:creationId xmlns:a16="http://schemas.microsoft.com/office/drawing/2014/main" id="{E5025625-989F-728A-FE7F-CBBDC05B6BED}"/>
                </a:ext>
              </a:extLst>
            </p:cNvPr>
            <p:cNvSpPr/>
            <p:nvPr/>
          </p:nvSpPr>
          <p:spPr>
            <a:xfrm>
              <a:off x="6656051" y="2050779"/>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1</a:t>
              </a:r>
            </a:p>
          </p:txBody>
        </p:sp>
        <p:sp>
          <p:nvSpPr>
            <p:cNvPr id="15" name="Snip Single Corner of Rectangle 14">
              <a:extLst>
                <a:ext uri="{FF2B5EF4-FFF2-40B4-BE49-F238E27FC236}">
                  <a16:creationId xmlns:a16="http://schemas.microsoft.com/office/drawing/2014/main" id="{306ECC15-F631-D6DA-C078-73A758679F7A}"/>
                </a:ext>
              </a:extLst>
            </p:cNvPr>
            <p:cNvSpPr/>
            <p:nvPr/>
          </p:nvSpPr>
          <p:spPr>
            <a:xfrm>
              <a:off x="6752505" y="1499534"/>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1</a:t>
              </a:r>
            </a:p>
          </p:txBody>
        </p:sp>
        <p:cxnSp>
          <p:nvCxnSpPr>
            <p:cNvPr id="16" name="Straight Connector 15">
              <a:extLst>
                <a:ext uri="{FF2B5EF4-FFF2-40B4-BE49-F238E27FC236}">
                  <a16:creationId xmlns:a16="http://schemas.microsoft.com/office/drawing/2014/main" id="{AAE1BF76-04A6-92AA-44FF-918F985F0A73}"/>
                </a:ext>
              </a:extLst>
            </p:cNvPr>
            <p:cNvCxnSpPr>
              <a:stCxn id="15" idx="1"/>
              <a:endCxn id="14" idx="0"/>
            </p:cNvCxnSpPr>
            <p:nvPr/>
          </p:nvCxnSpPr>
          <p:spPr>
            <a:xfrm>
              <a:off x="7286871" y="1924905"/>
              <a:ext cx="1" cy="125874"/>
            </a:xfrm>
            <a:prstGeom prst="line">
              <a:avLst/>
            </a:prstGeom>
          </p:spPr>
          <p:style>
            <a:lnRef idx="1">
              <a:schemeClr val="dk1"/>
            </a:lnRef>
            <a:fillRef idx="0">
              <a:schemeClr val="dk1"/>
            </a:fillRef>
            <a:effectRef idx="0">
              <a:schemeClr val="dk1"/>
            </a:effectRef>
            <a:fontRef idx="minor">
              <a:schemeClr val="tx1"/>
            </a:fontRef>
          </p:style>
        </p:cxnSp>
        <p:sp>
          <p:nvSpPr>
            <p:cNvPr id="57" name="Snip Single Corner of Rectangle 56">
              <a:extLst>
                <a:ext uri="{FF2B5EF4-FFF2-40B4-BE49-F238E27FC236}">
                  <a16:creationId xmlns:a16="http://schemas.microsoft.com/office/drawing/2014/main" id="{ADDB82CD-B210-C4EF-FBAB-8C5DDDC278D5}"/>
                </a:ext>
              </a:extLst>
            </p:cNvPr>
            <p:cNvSpPr/>
            <p:nvPr/>
          </p:nvSpPr>
          <p:spPr>
            <a:xfrm>
              <a:off x="6752505" y="2834884"/>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1</a:t>
              </a:r>
            </a:p>
          </p:txBody>
        </p:sp>
        <p:cxnSp>
          <p:nvCxnSpPr>
            <p:cNvPr id="58" name="Straight Connector 57">
              <a:extLst>
                <a:ext uri="{FF2B5EF4-FFF2-40B4-BE49-F238E27FC236}">
                  <a16:creationId xmlns:a16="http://schemas.microsoft.com/office/drawing/2014/main" id="{7B2AB80C-A2BD-B286-81AA-E323848AD528}"/>
                </a:ext>
              </a:extLst>
            </p:cNvPr>
            <p:cNvCxnSpPr>
              <a:cxnSpLocks/>
              <a:stCxn id="14" idx="2"/>
              <a:endCxn id="57" idx="3"/>
            </p:cNvCxnSpPr>
            <p:nvPr/>
          </p:nvCxnSpPr>
          <p:spPr>
            <a:xfrm flipH="1">
              <a:off x="7286871" y="2722111"/>
              <a:ext cx="1" cy="112773"/>
            </a:xfrm>
            <a:prstGeom prst="line">
              <a:avLst/>
            </a:prstGeom>
          </p:spPr>
          <p:style>
            <a:lnRef idx="1">
              <a:schemeClr val="dk1"/>
            </a:lnRef>
            <a:fillRef idx="0">
              <a:schemeClr val="dk1"/>
            </a:fillRef>
            <a:effectRef idx="0">
              <a:schemeClr val="dk1"/>
            </a:effectRef>
            <a:fontRef idx="minor">
              <a:schemeClr val="tx1"/>
            </a:fontRef>
          </p:style>
        </p:cxnSp>
      </p:grpSp>
      <p:grpSp>
        <p:nvGrpSpPr>
          <p:cNvPr id="160" name="Group 159">
            <a:extLst>
              <a:ext uri="{FF2B5EF4-FFF2-40B4-BE49-F238E27FC236}">
                <a16:creationId xmlns:a16="http://schemas.microsoft.com/office/drawing/2014/main" id="{F4B3935B-0EC4-85C9-4DCB-15F20BC3897F}"/>
              </a:ext>
            </a:extLst>
          </p:cNvPr>
          <p:cNvGrpSpPr/>
          <p:nvPr/>
        </p:nvGrpSpPr>
        <p:grpSpPr>
          <a:xfrm>
            <a:off x="10741449" y="4491280"/>
            <a:ext cx="1261641" cy="1771857"/>
            <a:chOff x="10656795" y="3322274"/>
            <a:chExt cx="1261641" cy="1771857"/>
          </a:xfrm>
        </p:grpSpPr>
        <p:sp>
          <p:nvSpPr>
            <p:cNvPr id="22" name="Rectangle 21">
              <a:extLst>
                <a:ext uri="{FF2B5EF4-FFF2-40B4-BE49-F238E27FC236}">
                  <a16:creationId xmlns:a16="http://schemas.microsoft.com/office/drawing/2014/main" id="{ECB65AEB-590C-A109-B096-96EECF9EFBA6}"/>
                </a:ext>
              </a:extLst>
            </p:cNvPr>
            <p:cNvSpPr/>
            <p:nvPr/>
          </p:nvSpPr>
          <p:spPr>
            <a:xfrm>
              <a:off x="10656795" y="387062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3</a:t>
              </a:r>
            </a:p>
          </p:txBody>
        </p:sp>
        <p:sp>
          <p:nvSpPr>
            <p:cNvPr id="23" name="Snip Single Corner of Rectangle 22">
              <a:extLst>
                <a:ext uri="{FF2B5EF4-FFF2-40B4-BE49-F238E27FC236}">
                  <a16:creationId xmlns:a16="http://schemas.microsoft.com/office/drawing/2014/main" id="{ED06414D-B191-77F5-FA1E-055C823A118F}"/>
                </a:ext>
              </a:extLst>
            </p:cNvPr>
            <p:cNvSpPr/>
            <p:nvPr/>
          </p:nvSpPr>
          <p:spPr>
            <a:xfrm>
              <a:off x="10753248" y="3322274"/>
              <a:ext cx="1068731" cy="425371"/>
            </a:xfrm>
            <a:custGeom>
              <a:avLst/>
              <a:gdLst>
                <a:gd name="connsiteX0" fmla="*/ 0 w 1068731"/>
                <a:gd name="connsiteY0" fmla="*/ 0 h 425371"/>
                <a:gd name="connsiteX1" fmla="*/ 478960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34366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08369" y="-6198"/>
                    <a:pt x="247603" y="50442"/>
                    <a:pt x="478960" y="0"/>
                  </a:cubicBezTo>
                  <a:cubicBezTo>
                    <a:pt x="710317" y="-50442"/>
                    <a:pt x="852005" y="19164"/>
                    <a:pt x="997834" y="0"/>
                  </a:cubicBezTo>
                  <a:cubicBezTo>
                    <a:pt x="1032875" y="26049"/>
                    <a:pt x="1029407" y="48555"/>
                    <a:pt x="1068731" y="70897"/>
                  </a:cubicBezTo>
                  <a:cubicBezTo>
                    <a:pt x="1069344" y="143975"/>
                    <a:pt x="1063270" y="272797"/>
                    <a:pt x="1068731" y="425371"/>
                  </a:cubicBezTo>
                  <a:cubicBezTo>
                    <a:pt x="912689" y="451921"/>
                    <a:pt x="651590" y="390169"/>
                    <a:pt x="534366" y="425371"/>
                  </a:cubicBezTo>
                  <a:cubicBezTo>
                    <a:pt x="417143" y="460573"/>
                    <a:pt x="169485" y="368733"/>
                    <a:pt x="0" y="425371"/>
                  </a:cubicBezTo>
                  <a:cubicBezTo>
                    <a:pt x="-16632" y="310855"/>
                    <a:pt x="38688" y="166037"/>
                    <a:pt x="0" y="0"/>
                  </a:cubicBezTo>
                  <a:close/>
                </a:path>
              </a:pathLst>
            </a:custGeom>
            <a:noFill/>
            <a:ln>
              <a:solidFill>
                <a:schemeClr val="tx1"/>
              </a:solidFill>
              <a:extLst>
                <a:ext uri="{C807C97D-BFC1-408E-A445-0C87EB9F89A2}">
                  <ask:lineSketchStyleProps xmlns:ask="http://schemas.microsoft.com/office/drawing/2018/sketchyshapes" sd="1555396448">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3</a:t>
              </a:r>
            </a:p>
          </p:txBody>
        </p:sp>
        <p:cxnSp>
          <p:nvCxnSpPr>
            <p:cNvPr id="29" name="Straight Connector 28">
              <a:extLst>
                <a:ext uri="{FF2B5EF4-FFF2-40B4-BE49-F238E27FC236}">
                  <a16:creationId xmlns:a16="http://schemas.microsoft.com/office/drawing/2014/main" id="{7A2C5792-0730-355C-4236-B09D36810645}"/>
                </a:ext>
              </a:extLst>
            </p:cNvPr>
            <p:cNvCxnSpPr>
              <a:stCxn id="23" idx="1"/>
              <a:endCxn id="22" idx="0"/>
            </p:cNvCxnSpPr>
            <p:nvPr/>
          </p:nvCxnSpPr>
          <p:spPr>
            <a:xfrm>
              <a:off x="11287614" y="3747645"/>
              <a:ext cx="2" cy="122979"/>
            </a:xfrm>
            <a:prstGeom prst="line">
              <a:avLst/>
            </a:prstGeom>
          </p:spPr>
          <p:style>
            <a:lnRef idx="1">
              <a:schemeClr val="dk1"/>
            </a:lnRef>
            <a:fillRef idx="0">
              <a:schemeClr val="dk1"/>
            </a:fillRef>
            <a:effectRef idx="0">
              <a:schemeClr val="dk1"/>
            </a:effectRef>
            <a:fontRef idx="minor">
              <a:schemeClr val="tx1"/>
            </a:fontRef>
          </p:style>
        </p:cxnSp>
        <p:sp>
          <p:nvSpPr>
            <p:cNvPr id="61" name="Snip Single Corner of Rectangle 60">
              <a:extLst>
                <a:ext uri="{FF2B5EF4-FFF2-40B4-BE49-F238E27FC236}">
                  <a16:creationId xmlns:a16="http://schemas.microsoft.com/office/drawing/2014/main" id="{F6705766-DEAE-113A-D59E-AC35033A4A22}"/>
                </a:ext>
              </a:extLst>
            </p:cNvPr>
            <p:cNvSpPr/>
            <p:nvPr/>
          </p:nvSpPr>
          <p:spPr>
            <a:xfrm>
              <a:off x="10753247" y="4668760"/>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3</a:t>
              </a:r>
            </a:p>
          </p:txBody>
        </p:sp>
        <p:cxnSp>
          <p:nvCxnSpPr>
            <p:cNvPr id="62" name="Straight Connector 61">
              <a:extLst>
                <a:ext uri="{FF2B5EF4-FFF2-40B4-BE49-F238E27FC236}">
                  <a16:creationId xmlns:a16="http://schemas.microsoft.com/office/drawing/2014/main" id="{834AA7D0-8883-FC2F-5C53-B3012CDC9E1C}"/>
                </a:ext>
              </a:extLst>
            </p:cNvPr>
            <p:cNvCxnSpPr>
              <a:cxnSpLocks/>
              <a:stCxn id="22" idx="2"/>
              <a:endCxn id="61" idx="3"/>
            </p:cNvCxnSpPr>
            <p:nvPr/>
          </p:nvCxnSpPr>
          <p:spPr>
            <a:xfrm flipH="1">
              <a:off x="11287613" y="4541956"/>
              <a:ext cx="3" cy="126804"/>
            </a:xfrm>
            <a:prstGeom prst="line">
              <a:avLst/>
            </a:prstGeom>
          </p:spPr>
          <p:style>
            <a:lnRef idx="1">
              <a:schemeClr val="dk1"/>
            </a:lnRef>
            <a:fillRef idx="0">
              <a:schemeClr val="dk1"/>
            </a:fillRef>
            <a:effectRef idx="0">
              <a:schemeClr val="dk1"/>
            </a:effectRef>
            <a:fontRef idx="minor">
              <a:schemeClr val="tx1"/>
            </a:fontRef>
          </p:style>
        </p:cxnSp>
      </p:grpSp>
      <p:cxnSp>
        <p:nvCxnSpPr>
          <p:cNvPr id="73" name="Straight Arrow Connector 72">
            <a:extLst>
              <a:ext uri="{FF2B5EF4-FFF2-40B4-BE49-F238E27FC236}">
                <a16:creationId xmlns:a16="http://schemas.microsoft.com/office/drawing/2014/main" id="{3AEE47CE-162C-5647-FA49-B5965F2E40D5}"/>
              </a:ext>
            </a:extLst>
          </p:cNvPr>
          <p:cNvCxnSpPr>
            <a:cxnSpLocks/>
            <a:stCxn id="8" idx="1"/>
            <a:endCxn id="78" idx="3"/>
          </p:cNvCxnSpPr>
          <p:nvPr/>
        </p:nvCxnSpPr>
        <p:spPr>
          <a:xfrm>
            <a:off x="2122260" y="4333131"/>
            <a:ext cx="1186968" cy="712376"/>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83" name="Group 82">
            <a:extLst>
              <a:ext uri="{FF2B5EF4-FFF2-40B4-BE49-F238E27FC236}">
                <a16:creationId xmlns:a16="http://schemas.microsoft.com/office/drawing/2014/main" id="{DB652B5E-CB61-CD9E-B456-F960F6DD432B}"/>
              </a:ext>
            </a:extLst>
          </p:cNvPr>
          <p:cNvGrpSpPr/>
          <p:nvPr/>
        </p:nvGrpSpPr>
        <p:grpSpPr>
          <a:xfrm>
            <a:off x="2678406" y="5045507"/>
            <a:ext cx="1261641" cy="884018"/>
            <a:chOff x="2069182" y="5411506"/>
            <a:chExt cx="1261641" cy="884018"/>
          </a:xfrm>
        </p:grpSpPr>
        <p:sp>
          <p:nvSpPr>
            <p:cNvPr id="77" name="Rectangle 76">
              <a:extLst>
                <a:ext uri="{FF2B5EF4-FFF2-40B4-BE49-F238E27FC236}">
                  <a16:creationId xmlns:a16="http://schemas.microsoft.com/office/drawing/2014/main" id="{FAD92018-206E-24C9-007D-AA0879731C21}"/>
                </a:ext>
              </a:extLst>
            </p:cNvPr>
            <p:cNvSpPr/>
            <p:nvPr/>
          </p:nvSpPr>
          <p:spPr>
            <a:xfrm>
              <a:off x="2069182" y="5946835"/>
              <a:ext cx="1261641" cy="3486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Processor</a:t>
              </a:r>
            </a:p>
          </p:txBody>
        </p:sp>
        <p:sp>
          <p:nvSpPr>
            <p:cNvPr id="78" name="Snip Single Corner of Rectangle 77">
              <a:extLst>
                <a:ext uri="{FF2B5EF4-FFF2-40B4-BE49-F238E27FC236}">
                  <a16:creationId xmlns:a16="http://schemas.microsoft.com/office/drawing/2014/main" id="{6735E31C-D9E4-030B-B58E-04F70C996098}"/>
                </a:ext>
              </a:extLst>
            </p:cNvPr>
            <p:cNvSpPr/>
            <p:nvPr/>
          </p:nvSpPr>
          <p:spPr>
            <a:xfrm>
              <a:off x="2165638" y="5411506"/>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code</a:t>
              </a:r>
            </a:p>
          </p:txBody>
        </p:sp>
        <p:cxnSp>
          <p:nvCxnSpPr>
            <p:cNvPr id="79" name="Straight Connector 78">
              <a:extLst>
                <a:ext uri="{FF2B5EF4-FFF2-40B4-BE49-F238E27FC236}">
                  <a16:creationId xmlns:a16="http://schemas.microsoft.com/office/drawing/2014/main" id="{95C5A8E2-931C-5BE2-15A2-CB9F35578312}"/>
                </a:ext>
              </a:extLst>
            </p:cNvPr>
            <p:cNvCxnSpPr>
              <a:cxnSpLocks/>
              <a:stCxn id="78" idx="1"/>
              <a:endCxn id="77" idx="0"/>
            </p:cNvCxnSpPr>
            <p:nvPr/>
          </p:nvCxnSpPr>
          <p:spPr>
            <a:xfrm flipH="1">
              <a:off x="2700003" y="5836877"/>
              <a:ext cx="1" cy="109958"/>
            </a:xfrm>
            <a:prstGeom prst="line">
              <a:avLst/>
            </a:prstGeom>
          </p:spPr>
          <p:style>
            <a:lnRef idx="1">
              <a:schemeClr val="dk1"/>
            </a:lnRef>
            <a:fillRef idx="0">
              <a:schemeClr val="dk1"/>
            </a:fillRef>
            <a:effectRef idx="0">
              <a:schemeClr val="dk1"/>
            </a:effectRef>
            <a:fontRef idx="minor">
              <a:schemeClr val="tx1"/>
            </a:fontRef>
          </p:style>
        </p:cxnSp>
      </p:grpSp>
      <p:grpSp>
        <p:nvGrpSpPr>
          <p:cNvPr id="125" name="Group 124">
            <a:extLst>
              <a:ext uri="{FF2B5EF4-FFF2-40B4-BE49-F238E27FC236}">
                <a16:creationId xmlns:a16="http://schemas.microsoft.com/office/drawing/2014/main" id="{6FD5D6BD-4493-1B97-95DC-7988FC2B3613}"/>
              </a:ext>
            </a:extLst>
          </p:cNvPr>
          <p:cNvGrpSpPr/>
          <p:nvPr/>
        </p:nvGrpSpPr>
        <p:grpSpPr>
          <a:xfrm>
            <a:off x="383050" y="4987206"/>
            <a:ext cx="1267335" cy="1006998"/>
            <a:chOff x="374691" y="4771961"/>
            <a:chExt cx="1267335" cy="1006998"/>
          </a:xfrm>
        </p:grpSpPr>
        <p:sp>
          <p:nvSpPr>
            <p:cNvPr id="7" name="Rounded Rectangle 6">
              <a:extLst>
                <a:ext uri="{FF2B5EF4-FFF2-40B4-BE49-F238E27FC236}">
                  <a16:creationId xmlns:a16="http://schemas.microsoft.com/office/drawing/2014/main" id="{44CEDDA0-31CA-5FC7-D95D-A22E5192C60C}"/>
                </a:ext>
              </a:extLst>
            </p:cNvPr>
            <p:cNvSpPr/>
            <p:nvPr/>
          </p:nvSpPr>
          <p:spPr>
            <a:xfrm>
              <a:off x="374691" y="4771961"/>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Semantics</a:t>
              </a:r>
            </a:p>
          </p:txBody>
        </p:sp>
        <p:sp>
          <p:nvSpPr>
            <p:cNvPr id="87" name="Rectangle 86">
              <a:extLst>
                <a:ext uri="{FF2B5EF4-FFF2-40B4-BE49-F238E27FC236}">
                  <a16:creationId xmlns:a16="http://schemas.microsoft.com/office/drawing/2014/main" id="{E84CA641-6C71-A56F-E615-1DDBAE318F73}"/>
                </a:ext>
              </a:extLst>
            </p:cNvPr>
            <p:cNvSpPr/>
            <p:nvPr/>
          </p:nvSpPr>
          <p:spPr>
            <a:xfrm>
              <a:off x="380385" y="5428677"/>
              <a:ext cx="1261641" cy="3502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Processor</a:t>
              </a:r>
            </a:p>
          </p:txBody>
        </p:sp>
      </p:grpSp>
      <p:cxnSp>
        <p:nvCxnSpPr>
          <p:cNvPr id="92" name="Straight Arrow Connector 91">
            <a:extLst>
              <a:ext uri="{FF2B5EF4-FFF2-40B4-BE49-F238E27FC236}">
                <a16:creationId xmlns:a16="http://schemas.microsoft.com/office/drawing/2014/main" id="{1E4C0C90-3BDC-22BA-BB7C-453BE3758E53}"/>
              </a:ext>
            </a:extLst>
          </p:cNvPr>
          <p:cNvCxnSpPr>
            <a:cxnSpLocks/>
            <a:stCxn id="7" idx="0"/>
            <a:endCxn id="6" idx="2"/>
          </p:cNvCxnSpPr>
          <p:nvPr/>
        </p:nvCxnSpPr>
        <p:spPr>
          <a:xfrm flipV="1">
            <a:off x="1013871" y="2495269"/>
            <a:ext cx="1085756" cy="2491937"/>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98" name="Straight Arrow Connector 97">
            <a:extLst>
              <a:ext uri="{FF2B5EF4-FFF2-40B4-BE49-F238E27FC236}">
                <a16:creationId xmlns:a16="http://schemas.microsoft.com/office/drawing/2014/main" id="{E8C79959-2DD9-3831-920C-3E783C339792}"/>
              </a:ext>
            </a:extLst>
          </p:cNvPr>
          <p:cNvCxnSpPr>
            <a:cxnSpLocks/>
          </p:cNvCxnSpPr>
          <p:nvPr/>
        </p:nvCxnSpPr>
        <p:spPr>
          <a:xfrm>
            <a:off x="10595006" y="547225"/>
            <a:ext cx="1175314" cy="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00" name="TextBox 99">
            <a:extLst>
              <a:ext uri="{FF2B5EF4-FFF2-40B4-BE49-F238E27FC236}">
                <a16:creationId xmlns:a16="http://schemas.microsoft.com/office/drawing/2014/main" id="{2FFECCB2-1784-09E9-C252-A2774B44359F}"/>
              </a:ext>
            </a:extLst>
          </p:cNvPr>
          <p:cNvSpPr txBox="1"/>
          <p:nvPr/>
        </p:nvSpPr>
        <p:spPr>
          <a:xfrm>
            <a:off x="10531599" y="572259"/>
            <a:ext cx="1311385" cy="646331"/>
          </a:xfrm>
          <a:prstGeom prst="rect">
            <a:avLst/>
          </a:prstGeom>
          <a:noFill/>
        </p:spPr>
        <p:txBody>
          <a:bodyPr wrap="none" rtlCol="0">
            <a:spAutoFit/>
          </a:bodyPr>
          <a:lstStyle/>
          <a:p>
            <a:pPr algn="ctr"/>
            <a:r>
              <a:rPr lang="en-GB" dirty="0"/>
              <a:t>e</a:t>
            </a:r>
            <a:r>
              <a:rPr lang="en-FR" dirty="0"/>
              <a:t>quivalence</a:t>
            </a:r>
            <a:br>
              <a:rPr lang="en-FR" dirty="0"/>
            </a:br>
            <a:r>
              <a:rPr lang="en-FR" dirty="0"/>
              <a:t>needed</a:t>
            </a:r>
          </a:p>
        </p:txBody>
      </p:sp>
      <p:cxnSp>
        <p:nvCxnSpPr>
          <p:cNvPr id="101" name="Straight Arrow Connector 100">
            <a:extLst>
              <a:ext uri="{FF2B5EF4-FFF2-40B4-BE49-F238E27FC236}">
                <a16:creationId xmlns:a16="http://schemas.microsoft.com/office/drawing/2014/main" id="{53CD9E95-F6A8-A73B-E7AE-D85B311CE1DA}"/>
              </a:ext>
            </a:extLst>
          </p:cNvPr>
          <p:cNvCxnSpPr>
            <a:cxnSpLocks/>
          </p:cNvCxnSpPr>
          <p:nvPr/>
        </p:nvCxnSpPr>
        <p:spPr>
          <a:xfrm flipV="1">
            <a:off x="10613764" y="1455561"/>
            <a:ext cx="1156556" cy="13306"/>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81ABAA96-A6E1-3E4D-B7E2-05DD3D3B352C}"/>
              </a:ext>
            </a:extLst>
          </p:cNvPr>
          <p:cNvSpPr txBox="1"/>
          <p:nvPr/>
        </p:nvSpPr>
        <p:spPr>
          <a:xfrm>
            <a:off x="10360447" y="1553279"/>
            <a:ext cx="1802673" cy="646331"/>
          </a:xfrm>
          <a:prstGeom prst="rect">
            <a:avLst/>
          </a:prstGeom>
          <a:noFill/>
        </p:spPr>
        <p:txBody>
          <a:bodyPr wrap="none" rtlCol="0">
            <a:spAutoFit/>
          </a:bodyPr>
          <a:lstStyle/>
          <a:p>
            <a:r>
              <a:rPr lang="en-GB" dirty="0"/>
              <a:t>   t</a:t>
            </a:r>
            <a:r>
              <a:rPr lang="en-FR" dirty="0"/>
              <a:t>ransformation</a:t>
            </a:r>
          </a:p>
          <a:p>
            <a:r>
              <a:rPr lang="en-FR" dirty="0"/>
              <a:t>| compilation</a:t>
            </a:r>
          </a:p>
        </p:txBody>
      </p:sp>
      <p:sp>
        <p:nvSpPr>
          <p:cNvPr id="108" name="TextBox 107">
            <a:extLst>
              <a:ext uri="{FF2B5EF4-FFF2-40B4-BE49-F238E27FC236}">
                <a16:creationId xmlns:a16="http://schemas.microsoft.com/office/drawing/2014/main" id="{CA6ED90F-6625-4B1B-1DAA-C085FB0C2148}"/>
              </a:ext>
            </a:extLst>
          </p:cNvPr>
          <p:cNvSpPr txBox="1"/>
          <p:nvPr/>
        </p:nvSpPr>
        <p:spPr>
          <a:xfrm>
            <a:off x="1354098" y="4651540"/>
            <a:ext cx="905504" cy="307777"/>
          </a:xfrm>
          <a:prstGeom prst="rect">
            <a:avLst/>
          </a:prstGeom>
          <a:noFill/>
        </p:spPr>
        <p:txBody>
          <a:bodyPr wrap="none" rtlCol="0">
            <a:spAutoFit/>
          </a:bodyPr>
          <a:lstStyle/>
          <a:p>
            <a:r>
              <a:rPr lang="en-FR" sz="1400" dirty="0"/>
              <a:t>interprets</a:t>
            </a:r>
          </a:p>
        </p:txBody>
      </p:sp>
      <p:sp>
        <p:nvSpPr>
          <p:cNvPr id="109" name="TextBox 108">
            <a:extLst>
              <a:ext uri="{FF2B5EF4-FFF2-40B4-BE49-F238E27FC236}">
                <a16:creationId xmlns:a16="http://schemas.microsoft.com/office/drawing/2014/main" id="{5D32EB4D-4543-A1F1-B88B-B861CCF0E102}"/>
              </a:ext>
            </a:extLst>
          </p:cNvPr>
          <p:cNvSpPr txBox="1"/>
          <p:nvPr/>
        </p:nvSpPr>
        <p:spPr>
          <a:xfrm>
            <a:off x="1782426" y="3100259"/>
            <a:ext cx="819455" cy="523220"/>
          </a:xfrm>
          <a:prstGeom prst="rect">
            <a:avLst/>
          </a:prstGeom>
          <a:noFill/>
        </p:spPr>
        <p:txBody>
          <a:bodyPr wrap="none" rtlCol="0">
            <a:spAutoFit/>
          </a:bodyPr>
          <a:lstStyle/>
          <a:p>
            <a:r>
              <a:rPr lang="en-GB" sz="1400" dirty="0"/>
              <a:t>gives</a:t>
            </a:r>
            <a:br>
              <a:rPr lang="en-FR" sz="1400" dirty="0"/>
            </a:br>
            <a:r>
              <a:rPr lang="en-FR" sz="1400" dirty="0"/>
              <a:t>meaning</a:t>
            </a:r>
          </a:p>
        </p:txBody>
      </p:sp>
      <p:cxnSp>
        <p:nvCxnSpPr>
          <p:cNvPr id="142" name="Straight Arrow Connector 141">
            <a:extLst>
              <a:ext uri="{FF2B5EF4-FFF2-40B4-BE49-F238E27FC236}">
                <a16:creationId xmlns:a16="http://schemas.microsoft.com/office/drawing/2014/main" id="{64545EA9-5AF4-4F94-37AE-EE160FC63D20}"/>
              </a:ext>
            </a:extLst>
          </p:cNvPr>
          <p:cNvCxnSpPr>
            <a:cxnSpLocks/>
            <a:stCxn id="78" idx="3"/>
            <a:endCxn id="6" idx="2"/>
          </p:cNvCxnSpPr>
          <p:nvPr/>
        </p:nvCxnSpPr>
        <p:spPr>
          <a:xfrm flipH="1" flipV="1">
            <a:off x="2099627" y="2495269"/>
            <a:ext cx="1209601" cy="2550238"/>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15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6" grpId="0" animBg="1"/>
      <p:bldP spid="100" grpId="0"/>
      <p:bldP spid="104" grpId="0"/>
      <p:bldP spid="108" grpId="0"/>
      <p:bldP spid="1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5203B-E38F-4B4C-924F-D2013C7A3D9E}"/>
              </a:ext>
            </a:extLst>
          </p:cNvPr>
          <p:cNvPicPr>
            <a:picLocks noChangeAspect="1"/>
          </p:cNvPicPr>
          <p:nvPr/>
        </p:nvPicPr>
        <p:blipFill>
          <a:blip r:embed="rId2">
            <a:clrChange>
              <a:clrFrom>
                <a:srgbClr val="FFFFFF">
                  <a:alpha val="0"/>
                </a:srgbClr>
              </a:clrFrom>
              <a:clrTo>
                <a:srgbClr val="FFFFFF">
                  <a:alpha val="0"/>
                </a:srgbClr>
              </a:clrTo>
            </a:clrChange>
          </a:blip>
          <a:stretch>
            <a:fillRect/>
          </a:stretch>
        </p:blipFill>
        <p:spPr>
          <a:xfrm>
            <a:off x="1187678" y="53219"/>
            <a:ext cx="1256114" cy="426718"/>
          </a:xfrm>
          <a:prstGeom prst="rect">
            <a:avLst/>
          </a:prstGeom>
          <a:solidFill>
            <a:schemeClr val="bg1"/>
          </a:solidFill>
        </p:spPr>
      </p:pic>
      <p:pic>
        <p:nvPicPr>
          <p:cNvPr id="5" name="Content Placeholder 4">
            <a:extLst>
              <a:ext uri="{FF2B5EF4-FFF2-40B4-BE49-F238E27FC236}">
                <a16:creationId xmlns:a16="http://schemas.microsoft.com/office/drawing/2014/main" id="{9EAF6442-3B96-2A46-A663-45419F554F46}"/>
              </a:ext>
            </a:extLst>
          </p:cNvPr>
          <p:cNvPicPr>
            <a:picLocks noGrp="1" noChangeAspect="1"/>
          </p:cNvPicPr>
          <p:nvPr>
            <p:ph idx="1"/>
          </p:nvPr>
        </p:nvPicPr>
        <p:blipFill>
          <a:blip r:embed="rId3"/>
          <a:stretch>
            <a:fillRect/>
          </a:stretch>
        </p:blipFill>
        <p:spPr>
          <a:xfrm>
            <a:off x="196729" y="365125"/>
            <a:ext cx="3393831" cy="1943100"/>
          </a:xfrm>
        </p:spPr>
      </p:pic>
      <p:pic>
        <p:nvPicPr>
          <p:cNvPr id="7" name="Picture 6">
            <a:extLst>
              <a:ext uri="{FF2B5EF4-FFF2-40B4-BE49-F238E27FC236}">
                <a16:creationId xmlns:a16="http://schemas.microsoft.com/office/drawing/2014/main" id="{56BA5ED7-F170-CC46-93E0-76798CB7251F}"/>
              </a:ext>
            </a:extLst>
          </p:cNvPr>
          <p:cNvPicPr>
            <a:picLocks noChangeAspect="1"/>
          </p:cNvPicPr>
          <p:nvPr/>
        </p:nvPicPr>
        <p:blipFill>
          <a:blip r:embed="rId4"/>
          <a:stretch>
            <a:fillRect/>
          </a:stretch>
        </p:blipFill>
        <p:spPr>
          <a:xfrm>
            <a:off x="196729" y="2562638"/>
            <a:ext cx="3342649" cy="2007406"/>
          </a:xfrm>
          <a:prstGeom prst="rect">
            <a:avLst/>
          </a:prstGeom>
        </p:spPr>
      </p:pic>
      <p:pic>
        <p:nvPicPr>
          <p:cNvPr id="9" name="Picture 8">
            <a:extLst>
              <a:ext uri="{FF2B5EF4-FFF2-40B4-BE49-F238E27FC236}">
                <a16:creationId xmlns:a16="http://schemas.microsoft.com/office/drawing/2014/main" id="{B8B2E643-D571-1B45-A0DB-194AAB16876F}"/>
              </a:ext>
            </a:extLst>
          </p:cNvPr>
          <p:cNvPicPr>
            <a:picLocks noChangeAspect="1"/>
          </p:cNvPicPr>
          <p:nvPr/>
        </p:nvPicPr>
        <p:blipFill>
          <a:blip r:embed="rId5"/>
          <a:stretch>
            <a:fillRect/>
          </a:stretch>
        </p:blipFill>
        <p:spPr>
          <a:xfrm>
            <a:off x="196729" y="4668591"/>
            <a:ext cx="4091179" cy="1668420"/>
          </a:xfrm>
          <a:prstGeom prst="rect">
            <a:avLst/>
          </a:prstGeom>
        </p:spPr>
      </p:pic>
      <p:pic>
        <p:nvPicPr>
          <p:cNvPr id="11" name="Picture 10">
            <a:extLst>
              <a:ext uri="{FF2B5EF4-FFF2-40B4-BE49-F238E27FC236}">
                <a16:creationId xmlns:a16="http://schemas.microsoft.com/office/drawing/2014/main" id="{DE03A65A-7307-0846-9875-8584C3D81899}"/>
              </a:ext>
            </a:extLst>
          </p:cNvPr>
          <p:cNvPicPr>
            <a:picLocks noChangeAspect="1"/>
          </p:cNvPicPr>
          <p:nvPr/>
        </p:nvPicPr>
        <p:blipFill>
          <a:blip r:embed="rId6"/>
          <a:stretch>
            <a:fillRect/>
          </a:stretch>
        </p:blipFill>
        <p:spPr>
          <a:xfrm>
            <a:off x="9627488" y="258753"/>
            <a:ext cx="2264713" cy="2049472"/>
          </a:xfrm>
          <a:prstGeom prst="rect">
            <a:avLst/>
          </a:prstGeom>
        </p:spPr>
      </p:pic>
      <p:pic>
        <p:nvPicPr>
          <p:cNvPr id="13" name="Picture 12">
            <a:extLst>
              <a:ext uri="{FF2B5EF4-FFF2-40B4-BE49-F238E27FC236}">
                <a16:creationId xmlns:a16="http://schemas.microsoft.com/office/drawing/2014/main" id="{50B0E449-04F6-9548-86DF-EA068151C840}"/>
              </a:ext>
            </a:extLst>
          </p:cNvPr>
          <p:cNvPicPr>
            <a:picLocks noChangeAspect="1"/>
          </p:cNvPicPr>
          <p:nvPr/>
        </p:nvPicPr>
        <p:blipFill>
          <a:blip r:embed="rId7"/>
          <a:stretch>
            <a:fillRect/>
          </a:stretch>
        </p:blipFill>
        <p:spPr>
          <a:xfrm>
            <a:off x="8955954" y="2494244"/>
            <a:ext cx="2936247" cy="2268119"/>
          </a:xfrm>
          <a:prstGeom prst="rect">
            <a:avLst/>
          </a:prstGeom>
        </p:spPr>
      </p:pic>
      <p:pic>
        <p:nvPicPr>
          <p:cNvPr id="15" name="Picture 14">
            <a:extLst>
              <a:ext uri="{FF2B5EF4-FFF2-40B4-BE49-F238E27FC236}">
                <a16:creationId xmlns:a16="http://schemas.microsoft.com/office/drawing/2014/main" id="{4A7B400B-A791-6041-AF9F-961B146A1BF0}"/>
              </a:ext>
            </a:extLst>
          </p:cNvPr>
          <p:cNvPicPr>
            <a:picLocks noChangeAspect="1"/>
          </p:cNvPicPr>
          <p:nvPr/>
        </p:nvPicPr>
        <p:blipFill>
          <a:blip r:embed="rId8"/>
          <a:stretch>
            <a:fillRect/>
          </a:stretch>
        </p:blipFill>
        <p:spPr>
          <a:xfrm>
            <a:off x="7258721" y="4792517"/>
            <a:ext cx="4633480" cy="1544493"/>
          </a:xfrm>
          <a:prstGeom prst="rect">
            <a:avLst/>
          </a:prstGeom>
        </p:spPr>
      </p:pic>
      <p:pic>
        <p:nvPicPr>
          <p:cNvPr id="17" name="Picture 16">
            <a:extLst>
              <a:ext uri="{FF2B5EF4-FFF2-40B4-BE49-F238E27FC236}">
                <a16:creationId xmlns:a16="http://schemas.microsoft.com/office/drawing/2014/main" id="{C6995805-14E1-0C48-97E5-6F36FEC545BD}"/>
              </a:ext>
            </a:extLst>
          </p:cNvPr>
          <p:cNvPicPr>
            <a:picLocks noChangeAspect="1"/>
          </p:cNvPicPr>
          <p:nvPr/>
        </p:nvPicPr>
        <p:blipFill>
          <a:blip r:embed="rId9"/>
          <a:stretch>
            <a:fillRect/>
          </a:stretch>
        </p:blipFill>
        <p:spPr>
          <a:xfrm>
            <a:off x="4549262" y="365124"/>
            <a:ext cx="3385038" cy="2007406"/>
          </a:xfrm>
          <a:prstGeom prst="rect">
            <a:avLst/>
          </a:prstGeom>
        </p:spPr>
      </p:pic>
      <p:sp>
        <p:nvSpPr>
          <p:cNvPr id="18" name="TextBox 17">
            <a:extLst>
              <a:ext uri="{FF2B5EF4-FFF2-40B4-BE49-F238E27FC236}">
                <a16:creationId xmlns:a16="http://schemas.microsoft.com/office/drawing/2014/main" id="{5B006047-DD7E-A84A-9BB7-7BE5CBAEB7FA}"/>
              </a:ext>
            </a:extLst>
          </p:cNvPr>
          <p:cNvSpPr txBox="1"/>
          <p:nvPr/>
        </p:nvSpPr>
        <p:spPr>
          <a:xfrm>
            <a:off x="196729" y="284857"/>
            <a:ext cx="679994" cy="461665"/>
          </a:xfrm>
          <a:prstGeom prst="rect">
            <a:avLst/>
          </a:prstGeom>
          <a:noFill/>
        </p:spPr>
        <p:txBody>
          <a:bodyPr wrap="none" rtlCol="0">
            <a:spAutoFit/>
          </a:bodyPr>
          <a:lstStyle/>
          <a:p>
            <a:r>
              <a:rPr lang="en-FR" sz="2400" b="1" dirty="0"/>
              <a:t>A#1</a:t>
            </a:r>
          </a:p>
        </p:txBody>
      </p:sp>
      <p:sp>
        <p:nvSpPr>
          <p:cNvPr id="19" name="TextBox 18">
            <a:extLst>
              <a:ext uri="{FF2B5EF4-FFF2-40B4-BE49-F238E27FC236}">
                <a16:creationId xmlns:a16="http://schemas.microsoft.com/office/drawing/2014/main" id="{1F35E682-98AA-AD49-9777-CBD8FD1925BF}"/>
              </a:ext>
            </a:extLst>
          </p:cNvPr>
          <p:cNvSpPr txBox="1"/>
          <p:nvPr/>
        </p:nvSpPr>
        <p:spPr>
          <a:xfrm>
            <a:off x="196729" y="2359562"/>
            <a:ext cx="679994" cy="461665"/>
          </a:xfrm>
          <a:prstGeom prst="rect">
            <a:avLst/>
          </a:prstGeom>
          <a:noFill/>
        </p:spPr>
        <p:txBody>
          <a:bodyPr wrap="none" rtlCol="0">
            <a:spAutoFit/>
          </a:bodyPr>
          <a:lstStyle/>
          <a:p>
            <a:r>
              <a:rPr lang="en-FR" sz="2400" b="1" dirty="0"/>
              <a:t>A#2</a:t>
            </a:r>
          </a:p>
        </p:txBody>
      </p:sp>
      <p:sp>
        <p:nvSpPr>
          <p:cNvPr id="20" name="TextBox 19">
            <a:extLst>
              <a:ext uri="{FF2B5EF4-FFF2-40B4-BE49-F238E27FC236}">
                <a16:creationId xmlns:a16="http://schemas.microsoft.com/office/drawing/2014/main" id="{972EA423-6FDA-124C-AC56-971D1E779264}"/>
              </a:ext>
            </a:extLst>
          </p:cNvPr>
          <p:cNvSpPr txBox="1"/>
          <p:nvPr/>
        </p:nvSpPr>
        <p:spPr>
          <a:xfrm>
            <a:off x="196729" y="4668591"/>
            <a:ext cx="679994" cy="461665"/>
          </a:xfrm>
          <a:prstGeom prst="rect">
            <a:avLst/>
          </a:prstGeom>
          <a:noFill/>
        </p:spPr>
        <p:txBody>
          <a:bodyPr wrap="none" rtlCol="0">
            <a:spAutoFit/>
          </a:bodyPr>
          <a:lstStyle/>
          <a:p>
            <a:r>
              <a:rPr lang="en-FR" sz="2400" b="1" dirty="0"/>
              <a:t>A#3</a:t>
            </a:r>
          </a:p>
        </p:txBody>
      </p:sp>
      <p:sp>
        <p:nvSpPr>
          <p:cNvPr id="21" name="TextBox 20">
            <a:extLst>
              <a:ext uri="{FF2B5EF4-FFF2-40B4-BE49-F238E27FC236}">
                <a16:creationId xmlns:a16="http://schemas.microsoft.com/office/drawing/2014/main" id="{29DCDEF8-B951-8044-BE4D-E2057433CF08}"/>
              </a:ext>
            </a:extLst>
          </p:cNvPr>
          <p:cNvSpPr txBox="1"/>
          <p:nvPr/>
        </p:nvSpPr>
        <p:spPr>
          <a:xfrm>
            <a:off x="8893002" y="284857"/>
            <a:ext cx="679994" cy="461665"/>
          </a:xfrm>
          <a:prstGeom prst="rect">
            <a:avLst/>
          </a:prstGeom>
          <a:noFill/>
        </p:spPr>
        <p:txBody>
          <a:bodyPr wrap="none" rtlCol="0">
            <a:spAutoFit/>
          </a:bodyPr>
          <a:lstStyle/>
          <a:p>
            <a:r>
              <a:rPr lang="en-FR" sz="2400" b="1" dirty="0"/>
              <a:t>A#4</a:t>
            </a:r>
          </a:p>
        </p:txBody>
      </p:sp>
      <p:sp>
        <p:nvSpPr>
          <p:cNvPr id="22" name="TextBox 21">
            <a:extLst>
              <a:ext uri="{FF2B5EF4-FFF2-40B4-BE49-F238E27FC236}">
                <a16:creationId xmlns:a16="http://schemas.microsoft.com/office/drawing/2014/main" id="{CB58E725-1159-464A-9DE8-CF73B1FF0082}"/>
              </a:ext>
            </a:extLst>
          </p:cNvPr>
          <p:cNvSpPr txBox="1"/>
          <p:nvPr/>
        </p:nvSpPr>
        <p:spPr>
          <a:xfrm>
            <a:off x="8893003" y="2359562"/>
            <a:ext cx="679994" cy="461665"/>
          </a:xfrm>
          <a:prstGeom prst="rect">
            <a:avLst/>
          </a:prstGeom>
          <a:noFill/>
        </p:spPr>
        <p:txBody>
          <a:bodyPr wrap="none" rtlCol="0">
            <a:spAutoFit/>
          </a:bodyPr>
          <a:lstStyle/>
          <a:p>
            <a:r>
              <a:rPr lang="en-FR" sz="2400" b="1" dirty="0"/>
              <a:t>A#5</a:t>
            </a:r>
          </a:p>
        </p:txBody>
      </p:sp>
      <p:sp>
        <p:nvSpPr>
          <p:cNvPr id="23" name="TextBox 22">
            <a:extLst>
              <a:ext uri="{FF2B5EF4-FFF2-40B4-BE49-F238E27FC236}">
                <a16:creationId xmlns:a16="http://schemas.microsoft.com/office/drawing/2014/main" id="{D0B33D87-4464-074A-88B2-07543478D799}"/>
              </a:ext>
            </a:extLst>
          </p:cNvPr>
          <p:cNvSpPr txBox="1"/>
          <p:nvPr/>
        </p:nvSpPr>
        <p:spPr>
          <a:xfrm>
            <a:off x="6918724" y="4668591"/>
            <a:ext cx="679994" cy="461665"/>
          </a:xfrm>
          <a:prstGeom prst="rect">
            <a:avLst/>
          </a:prstGeom>
          <a:noFill/>
        </p:spPr>
        <p:txBody>
          <a:bodyPr wrap="none" rtlCol="0">
            <a:spAutoFit/>
          </a:bodyPr>
          <a:lstStyle/>
          <a:p>
            <a:r>
              <a:rPr lang="en-FR" sz="2400" b="1" dirty="0"/>
              <a:t>A#6</a:t>
            </a:r>
          </a:p>
        </p:txBody>
      </p:sp>
      <p:sp>
        <p:nvSpPr>
          <p:cNvPr id="24" name="TextBox 23">
            <a:extLst>
              <a:ext uri="{FF2B5EF4-FFF2-40B4-BE49-F238E27FC236}">
                <a16:creationId xmlns:a16="http://schemas.microsoft.com/office/drawing/2014/main" id="{4130E265-83A1-364C-B499-F9B913D96463}"/>
              </a:ext>
            </a:extLst>
          </p:cNvPr>
          <p:cNvSpPr txBox="1"/>
          <p:nvPr/>
        </p:nvSpPr>
        <p:spPr>
          <a:xfrm>
            <a:off x="4010861" y="284857"/>
            <a:ext cx="679994" cy="461665"/>
          </a:xfrm>
          <a:prstGeom prst="rect">
            <a:avLst/>
          </a:prstGeom>
          <a:noFill/>
        </p:spPr>
        <p:txBody>
          <a:bodyPr wrap="none" rtlCol="0">
            <a:spAutoFit/>
          </a:bodyPr>
          <a:lstStyle/>
          <a:p>
            <a:r>
              <a:rPr lang="en-FR" sz="2400" b="1" dirty="0"/>
              <a:t>A#7</a:t>
            </a:r>
          </a:p>
        </p:txBody>
      </p:sp>
      <p:sp>
        <p:nvSpPr>
          <p:cNvPr id="28" name="TextBox 27">
            <a:extLst>
              <a:ext uri="{FF2B5EF4-FFF2-40B4-BE49-F238E27FC236}">
                <a16:creationId xmlns:a16="http://schemas.microsoft.com/office/drawing/2014/main" id="{67BF5E1D-CBDE-8D44-B2BD-654380EA861D}"/>
              </a:ext>
            </a:extLst>
          </p:cNvPr>
          <p:cNvSpPr txBox="1"/>
          <p:nvPr/>
        </p:nvSpPr>
        <p:spPr>
          <a:xfrm>
            <a:off x="2344765" y="6430183"/>
            <a:ext cx="7824578" cy="430887"/>
          </a:xfrm>
          <a:prstGeom prst="rect">
            <a:avLst/>
          </a:prstGeom>
          <a:noFill/>
        </p:spPr>
        <p:txBody>
          <a:bodyPr wrap="none" rtlCol="0">
            <a:spAutoFit/>
          </a:bodyPr>
          <a:lstStyle/>
          <a:p>
            <a:r>
              <a:rPr lang="en-GB" sz="1100" dirty="0"/>
              <a:t>V. BESNARD, “</a:t>
            </a:r>
            <a:r>
              <a:rPr lang="en-GB" sz="1100" b="1" dirty="0"/>
              <a:t>EMI: Une </a:t>
            </a:r>
            <a:r>
              <a:rPr lang="en-GB" sz="1100" b="1" dirty="0" err="1"/>
              <a:t>approche</a:t>
            </a:r>
            <a:r>
              <a:rPr lang="en-GB" sz="1100" b="1" dirty="0"/>
              <a:t> pour unifier </a:t>
            </a:r>
            <a:r>
              <a:rPr lang="en-GB" sz="1100" b="1" dirty="0" err="1"/>
              <a:t>l’analyse</a:t>
            </a:r>
            <a:r>
              <a:rPr lang="en-GB" sz="1100" b="1" dirty="0"/>
              <a:t> et </a:t>
            </a:r>
            <a:r>
              <a:rPr lang="en-GB" sz="1100" b="1" dirty="0" err="1"/>
              <a:t>l’exécution</a:t>
            </a:r>
            <a:r>
              <a:rPr lang="en-GB" sz="1100" b="1" dirty="0"/>
              <a:t> </a:t>
            </a:r>
            <a:r>
              <a:rPr lang="en-GB" sz="1100" b="1" dirty="0" err="1"/>
              <a:t>embarquée</a:t>
            </a:r>
            <a:r>
              <a:rPr lang="en-GB" sz="1100" b="1" dirty="0"/>
              <a:t> </a:t>
            </a:r>
            <a:r>
              <a:rPr lang="en-GB" sz="1100" b="1" dirty="0" err="1"/>
              <a:t>à</a:t>
            </a:r>
            <a:r>
              <a:rPr lang="en-GB" sz="1100" b="1" dirty="0"/>
              <a:t> </a:t>
            </a:r>
            <a:r>
              <a:rPr lang="en-GB" sz="1100" b="1" dirty="0" err="1"/>
              <a:t>l’aide</a:t>
            </a:r>
            <a:r>
              <a:rPr lang="en-GB" sz="1100" b="1" dirty="0"/>
              <a:t> d’un </a:t>
            </a:r>
            <a:r>
              <a:rPr lang="en-GB" sz="1100" b="1" dirty="0" err="1"/>
              <a:t>interpréteur</a:t>
            </a:r>
            <a:r>
              <a:rPr lang="en-GB" sz="1100" b="1" dirty="0"/>
              <a:t> de </a:t>
            </a:r>
            <a:r>
              <a:rPr lang="en-GB" sz="1100" b="1" dirty="0" err="1"/>
              <a:t>modèles</a:t>
            </a:r>
            <a:r>
              <a:rPr lang="en-GB" sz="1100" b="1" dirty="0"/>
              <a:t> pilotable</a:t>
            </a:r>
            <a:r>
              <a:rPr lang="en-GB" sz="1100" dirty="0"/>
              <a:t>”, </a:t>
            </a:r>
            <a:br>
              <a:rPr lang="en-GB" sz="1100" dirty="0"/>
            </a:br>
            <a:r>
              <a:rPr lang="en-GB" sz="1100" dirty="0"/>
              <a:t>Application aux </a:t>
            </a:r>
            <a:r>
              <a:rPr lang="en-GB" sz="1100" dirty="0" err="1"/>
              <a:t>modèles</a:t>
            </a:r>
            <a:r>
              <a:rPr lang="en-GB" sz="1100" dirty="0"/>
              <a:t> UML des </a:t>
            </a:r>
            <a:r>
              <a:rPr lang="en-GB" sz="1100" dirty="0" err="1"/>
              <a:t>systèmes</a:t>
            </a:r>
            <a:r>
              <a:rPr lang="en-GB" sz="1100" dirty="0"/>
              <a:t> </a:t>
            </a:r>
            <a:r>
              <a:rPr lang="en-GB" sz="1100" dirty="0" err="1"/>
              <a:t>embarqués</a:t>
            </a:r>
            <a:r>
              <a:rPr lang="en-GB" sz="1100" dirty="0"/>
              <a:t>, </a:t>
            </a:r>
            <a:r>
              <a:rPr lang="en-GB" sz="1100" i="1" dirty="0"/>
              <a:t>Ph.D. Thesis</a:t>
            </a:r>
            <a:r>
              <a:rPr lang="en-GB" sz="1100" dirty="0"/>
              <a:t>, Dec. 2020.</a:t>
            </a:r>
            <a:endParaRPr lang="en-FR" sz="1100" dirty="0"/>
          </a:p>
        </p:txBody>
      </p:sp>
      <p:sp>
        <p:nvSpPr>
          <p:cNvPr id="4" name="Rectangle 3">
            <a:extLst>
              <a:ext uri="{FF2B5EF4-FFF2-40B4-BE49-F238E27FC236}">
                <a16:creationId xmlns:a16="http://schemas.microsoft.com/office/drawing/2014/main" id="{D6BD35EF-52DA-AF49-B564-A246C9A30C50}"/>
              </a:ext>
            </a:extLst>
          </p:cNvPr>
          <p:cNvSpPr/>
          <p:nvPr/>
        </p:nvSpPr>
        <p:spPr>
          <a:xfrm>
            <a:off x="1348840" y="2372530"/>
            <a:ext cx="1386918" cy="369332"/>
          </a:xfrm>
          <a:prstGeom prst="rect">
            <a:avLst/>
          </a:prstGeom>
          <a:solidFill>
            <a:schemeClr val="bg1"/>
          </a:solidFill>
        </p:spPr>
        <p:txBody>
          <a:bodyPr wrap="none">
            <a:spAutoFit/>
          </a:bodyPr>
          <a:lstStyle/>
          <a:p>
            <a:r>
              <a:rPr lang="en-GB" dirty="0">
                <a:latin typeface="NimbusSanL"/>
              </a:rPr>
              <a:t>Spin [Hol97] </a:t>
            </a:r>
            <a:endParaRPr lang="en-GB" dirty="0"/>
          </a:p>
        </p:txBody>
      </p:sp>
      <p:sp>
        <p:nvSpPr>
          <p:cNvPr id="6" name="Rectangle 5">
            <a:extLst>
              <a:ext uri="{FF2B5EF4-FFF2-40B4-BE49-F238E27FC236}">
                <a16:creationId xmlns:a16="http://schemas.microsoft.com/office/drawing/2014/main" id="{96F2605E-BB19-5942-8CFC-EECEA00962F2}"/>
              </a:ext>
            </a:extLst>
          </p:cNvPr>
          <p:cNvSpPr/>
          <p:nvPr/>
        </p:nvSpPr>
        <p:spPr>
          <a:xfrm>
            <a:off x="2625241" y="4663216"/>
            <a:ext cx="1686680" cy="369332"/>
          </a:xfrm>
          <a:prstGeom prst="rect">
            <a:avLst/>
          </a:prstGeom>
          <a:solidFill>
            <a:schemeClr val="bg1"/>
          </a:solidFill>
        </p:spPr>
        <p:txBody>
          <a:bodyPr wrap="none">
            <a:spAutoFit/>
          </a:bodyPr>
          <a:lstStyle/>
          <a:p>
            <a:r>
              <a:rPr lang="en-GB" dirty="0">
                <a:latin typeface="NimbusSanL"/>
              </a:rPr>
              <a:t>Divine [Bar+17] </a:t>
            </a:r>
            <a:endParaRPr lang="en-GB" dirty="0"/>
          </a:p>
        </p:txBody>
      </p:sp>
      <p:sp>
        <p:nvSpPr>
          <p:cNvPr id="8" name="Rectangle 7">
            <a:extLst>
              <a:ext uri="{FF2B5EF4-FFF2-40B4-BE49-F238E27FC236}">
                <a16:creationId xmlns:a16="http://schemas.microsoft.com/office/drawing/2014/main" id="{AFD9F5E0-3DBC-184B-B4D7-0BA429FE7238}"/>
              </a:ext>
            </a:extLst>
          </p:cNvPr>
          <p:cNvSpPr/>
          <p:nvPr/>
        </p:nvSpPr>
        <p:spPr>
          <a:xfrm>
            <a:off x="8687250" y="7018"/>
            <a:ext cx="3069174" cy="369332"/>
          </a:xfrm>
          <a:prstGeom prst="rect">
            <a:avLst/>
          </a:prstGeom>
          <a:noFill/>
        </p:spPr>
        <p:txBody>
          <a:bodyPr wrap="none">
            <a:spAutoFit/>
          </a:bodyPr>
          <a:lstStyle/>
          <a:p>
            <a:r>
              <a:rPr lang="en-GB" dirty="0">
                <a:latin typeface="NimbusSanL"/>
              </a:rPr>
              <a:t>SPOT [DP04], </a:t>
            </a:r>
            <a:r>
              <a:rPr lang="en-GB" dirty="0" err="1">
                <a:latin typeface="NimbusSanL"/>
              </a:rPr>
              <a:t>LTSmin</a:t>
            </a:r>
            <a:r>
              <a:rPr lang="en-GB" dirty="0">
                <a:latin typeface="NimbusSanL"/>
              </a:rPr>
              <a:t> [Kan+15] </a:t>
            </a:r>
            <a:endParaRPr lang="en-GB" dirty="0"/>
          </a:p>
        </p:txBody>
      </p:sp>
      <p:pic>
        <p:nvPicPr>
          <p:cNvPr id="10" name="Picture 9">
            <a:extLst>
              <a:ext uri="{FF2B5EF4-FFF2-40B4-BE49-F238E27FC236}">
                <a16:creationId xmlns:a16="http://schemas.microsoft.com/office/drawing/2014/main" id="{DE92E721-63B4-334C-B577-4E379B8FA918}"/>
              </a:ext>
            </a:extLst>
          </p:cNvPr>
          <p:cNvPicPr>
            <a:picLocks noChangeAspect="1"/>
          </p:cNvPicPr>
          <p:nvPr/>
        </p:nvPicPr>
        <p:blipFill>
          <a:blip r:embed="rId10"/>
          <a:stretch>
            <a:fillRect/>
          </a:stretch>
        </p:blipFill>
        <p:spPr>
          <a:xfrm>
            <a:off x="9760045" y="2276312"/>
            <a:ext cx="1185887" cy="435863"/>
          </a:xfrm>
          <a:prstGeom prst="rect">
            <a:avLst/>
          </a:prstGeom>
          <a:solidFill>
            <a:schemeClr val="bg1"/>
          </a:solidFill>
        </p:spPr>
      </p:pic>
      <p:sp>
        <p:nvSpPr>
          <p:cNvPr id="12" name="Rectangle 11">
            <a:extLst>
              <a:ext uri="{FF2B5EF4-FFF2-40B4-BE49-F238E27FC236}">
                <a16:creationId xmlns:a16="http://schemas.microsoft.com/office/drawing/2014/main" id="{357C9BCE-10AE-A845-89DF-179600BC6E54}"/>
              </a:ext>
            </a:extLst>
          </p:cNvPr>
          <p:cNvSpPr/>
          <p:nvPr/>
        </p:nvSpPr>
        <p:spPr>
          <a:xfrm>
            <a:off x="7898412" y="4754455"/>
            <a:ext cx="2555700" cy="369332"/>
          </a:xfrm>
          <a:prstGeom prst="rect">
            <a:avLst/>
          </a:prstGeom>
          <a:solidFill>
            <a:schemeClr val="bg1"/>
          </a:solidFill>
        </p:spPr>
        <p:txBody>
          <a:bodyPr wrap="square">
            <a:spAutoFit/>
          </a:bodyPr>
          <a:lstStyle/>
          <a:p>
            <a:r>
              <a:rPr lang="en-GB" dirty="0">
                <a:latin typeface="NimbusSanL"/>
              </a:rPr>
              <a:t>Java </a:t>
            </a:r>
            <a:r>
              <a:rPr lang="en-GB" dirty="0" err="1">
                <a:latin typeface="NimbusSanL"/>
              </a:rPr>
              <a:t>PathFinder</a:t>
            </a:r>
            <a:r>
              <a:rPr lang="en-GB" dirty="0">
                <a:latin typeface="NimbusSanL"/>
              </a:rPr>
              <a:t> [Bra+00] </a:t>
            </a:r>
            <a:endParaRPr lang="en-GB" dirty="0"/>
          </a:p>
        </p:txBody>
      </p:sp>
      <p:sp>
        <p:nvSpPr>
          <p:cNvPr id="25" name="Rectangle 24">
            <a:extLst>
              <a:ext uri="{FF2B5EF4-FFF2-40B4-BE49-F238E27FC236}">
                <a16:creationId xmlns:a16="http://schemas.microsoft.com/office/drawing/2014/main" id="{7A21ECB8-9621-C74F-BAEF-4E802684BEED}"/>
              </a:ext>
            </a:extLst>
          </p:cNvPr>
          <p:cNvSpPr/>
          <p:nvPr/>
        </p:nvSpPr>
        <p:spPr>
          <a:xfrm>
            <a:off x="6504865" y="795771"/>
            <a:ext cx="2880917" cy="646331"/>
          </a:xfrm>
          <a:prstGeom prst="rect">
            <a:avLst/>
          </a:prstGeom>
          <a:solidFill>
            <a:srgbClr val="E7E6E6"/>
          </a:solidFill>
        </p:spPr>
        <p:txBody>
          <a:bodyPr wrap="none" rtlCol="0">
            <a:spAutoFit/>
          </a:bodyPr>
          <a:lstStyle/>
          <a:p>
            <a:r>
              <a:rPr lang="en-GB" b="1" i="1" dirty="0" err="1">
                <a:solidFill>
                  <a:srgbClr val="111111"/>
                </a:solidFill>
                <a:latin typeface="Helvetica Neue" panose="02000503000000020004" pitchFamily="2" charset="0"/>
              </a:rPr>
              <a:t>AnimUML</a:t>
            </a:r>
            <a:r>
              <a:rPr lang="en-GB" b="1" i="1" dirty="0">
                <a:solidFill>
                  <a:srgbClr val="111111"/>
                </a:solidFill>
                <a:latin typeface="Helvetica Neue" panose="02000503000000020004" pitchFamily="2" charset="0"/>
              </a:rPr>
              <a:t> </a:t>
            </a:r>
            <a:r>
              <a:rPr lang="en-GB" dirty="0">
                <a:solidFill>
                  <a:schemeClr val="accent1"/>
                </a:solidFill>
                <a:latin typeface="Courier New" panose="02070309020205020404" pitchFamily="49" charset="0"/>
                <a:ea typeface="Menlo" panose="020B0609030804020204" pitchFamily="49" charset="0"/>
                <a:cs typeface="Courier New" panose="02070309020205020404" pitchFamily="49" charset="0"/>
              </a:rPr>
              <a:t>[MODELS’20]</a:t>
            </a:r>
          </a:p>
          <a:p>
            <a:r>
              <a:rPr lang="en-GB" b="1" i="1" dirty="0">
                <a:solidFill>
                  <a:srgbClr val="111111"/>
                </a:solidFill>
                <a:latin typeface="Helvetica Neue" panose="02000503000000020004" pitchFamily="2" charset="0"/>
              </a:rPr>
              <a:t>EMI </a:t>
            </a:r>
            <a:r>
              <a:rPr lang="en-GB" dirty="0">
                <a:solidFill>
                  <a:schemeClr val="accent1"/>
                </a:solidFill>
                <a:latin typeface="Courier New" panose="02070309020205020404" pitchFamily="49" charset="0"/>
                <a:ea typeface="Menlo" panose="020B0609030804020204" pitchFamily="49" charset="0"/>
                <a:cs typeface="Courier New" panose="02070309020205020404" pitchFamily="49" charset="0"/>
              </a:rPr>
              <a:t>[SoSyM’21]</a:t>
            </a:r>
            <a:r>
              <a:rPr lang="en-GB" dirty="0">
                <a:solidFill>
                  <a:schemeClr val="accent1"/>
                </a:solidFill>
                <a:latin typeface="Menlo" panose="020B0609030804020204" pitchFamily="49" charset="0"/>
                <a:ea typeface="Menlo" panose="020B0609030804020204" pitchFamily="49" charset="0"/>
                <a:cs typeface="Menlo" panose="020B0609030804020204" pitchFamily="49" charset="0"/>
              </a:rPr>
              <a:t> </a:t>
            </a:r>
          </a:p>
        </p:txBody>
      </p:sp>
      <p:sp>
        <p:nvSpPr>
          <p:cNvPr id="27" name="TextBox 26">
            <a:extLst>
              <a:ext uri="{FF2B5EF4-FFF2-40B4-BE49-F238E27FC236}">
                <a16:creationId xmlns:a16="http://schemas.microsoft.com/office/drawing/2014/main" id="{0790FB1C-2F29-B141-A36D-BE4A82ECDD44}"/>
              </a:ext>
            </a:extLst>
          </p:cNvPr>
          <p:cNvSpPr txBox="1"/>
          <p:nvPr/>
        </p:nvSpPr>
        <p:spPr>
          <a:xfrm>
            <a:off x="3590560" y="2590394"/>
            <a:ext cx="5332988" cy="1754326"/>
          </a:xfrm>
          <a:prstGeom prst="rect">
            <a:avLst/>
          </a:prstGeom>
          <a:solidFill>
            <a:schemeClr val="tx1"/>
          </a:solidFill>
        </p:spPr>
        <p:txBody>
          <a:bodyPr wrap="square" rtlCol="0">
            <a:spAutoFit/>
          </a:bodyPr>
          <a:lstStyle/>
          <a:p>
            <a:pPr marL="9525">
              <a:tabLst>
                <a:tab pos="392113" algn="l"/>
              </a:tabLst>
            </a:pPr>
            <a:r>
              <a:rPr lang="en-FR" b="1" dirty="0">
                <a:solidFill>
                  <a:srgbClr val="FF0000"/>
                </a:solidFill>
              </a:rPr>
              <a:t>P#1</a:t>
            </a:r>
            <a:r>
              <a:rPr lang="en-FR" dirty="0">
                <a:solidFill>
                  <a:schemeClr val="bg1"/>
                </a:solidFill>
              </a:rPr>
              <a:t> </a:t>
            </a:r>
            <a:r>
              <a:rPr lang="en-FR" b="1" dirty="0">
                <a:solidFill>
                  <a:schemeClr val="bg1"/>
                </a:solidFill>
              </a:rPr>
              <a:t>Semantic gap</a:t>
            </a:r>
            <a:r>
              <a:rPr lang="en-FR" dirty="0">
                <a:solidFill>
                  <a:schemeClr val="bg1"/>
                </a:solidFill>
              </a:rPr>
              <a:t> between design model and analysis 	model</a:t>
            </a:r>
            <a:br>
              <a:rPr lang="en-FR" dirty="0">
                <a:solidFill>
                  <a:schemeClr val="bg1"/>
                </a:solidFill>
              </a:rPr>
            </a:br>
            <a:r>
              <a:rPr lang="en-FR" b="1" dirty="0">
                <a:solidFill>
                  <a:srgbClr val="FF0000"/>
                </a:solidFill>
              </a:rPr>
              <a:t>P#2</a:t>
            </a:r>
            <a:r>
              <a:rPr lang="en-FR" dirty="0">
                <a:solidFill>
                  <a:schemeClr val="bg1"/>
                </a:solidFill>
              </a:rPr>
              <a:t> </a:t>
            </a:r>
            <a:r>
              <a:rPr lang="en-FR" b="1" dirty="0">
                <a:solidFill>
                  <a:schemeClr val="bg1"/>
                </a:solidFill>
              </a:rPr>
              <a:t>Semantic gap</a:t>
            </a:r>
            <a:r>
              <a:rPr lang="en-FR" dirty="0">
                <a:solidFill>
                  <a:schemeClr val="bg1"/>
                </a:solidFill>
              </a:rPr>
              <a:t> between design model and 	executable code</a:t>
            </a:r>
            <a:br>
              <a:rPr lang="en-FR" dirty="0">
                <a:solidFill>
                  <a:schemeClr val="bg1"/>
                </a:solidFill>
              </a:rPr>
            </a:br>
            <a:r>
              <a:rPr lang="en-FR" b="1" dirty="0">
                <a:solidFill>
                  <a:srgbClr val="FF0000"/>
                </a:solidFill>
              </a:rPr>
              <a:t>P#3</a:t>
            </a:r>
            <a:r>
              <a:rPr lang="en-FR" dirty="0">
                <a:solidFill>
                  <a:schemeClr val="bg1"/>
                </a:solidFill>
              </a:rPr>
              <a:t> </a:t>
            </a:r>
            <a:r>
              <a:rPr lang="en-FR" b="1" dirty="0">
                <a:solidFill>
                  <a:schemeClr val="bg1"/>
                </a:solidFill>
              </a:rPr>
              <a:t>Equivalence problems </a:t>
            </a:r>
            <a:r>
              <a:rPr lang="en-FR" dirty="0">
                <a:solidFill>
                  <a:schemeClr val="bg1"/>
                </a:solidFill>
              </a:rPr>
              <a:t>between the analysis model 	and executable code</a:t>
            </a:r>
          </a:p>
        </p:txBody>
      </p:sp>
      <p:sp>
        <p:nvSpPr>
          <p:cNvPr id="16" name="Rectangle 15">
            <a:extLst>
              <a:ext uri="{FF2B5EF4-FFF2-40B4-BE49-F238E27FC236}">
                <a16:creationId xmlns:a16="http://schemas.microsoft.com/office/drawing/2014/main" id="{CE48A3E8-A1E1-8047-84E3-4C62FB101227}"/>
              </a:ext>
            </a:extLst>
          </p:cNvPr>
          <p:cNvSpPr/>
          <p:nvPr/>
        </p:nvSpPr>
        <p:spPr>
          <a:xfrm>
            <a:off x="2278304" y="90301"/>
            <a:ext cx="1946367" cy="369332"/>
          </a:xfrm>
          <a:prstGeom prst="rect">
            <a:avLst/>
          </a:prstGeom>
          <a:noFill/>
        </p:spPr>
        <p:txBody>
          <a:bodyPr wrap="none">
            <a:spAutoFit/>
          </a:bodyPr>
          <a:lstStyle/>
          <a:p>
            <a:r>
              <a:rPr lang="en-GB" dirty="0">
                <a:latin typeface="NimbusSanL"/>
              </a:rPr>
              <a:t>, IF [</a:t>
            </a:r>
            <a:r>
              <a:rPr lang="en-GB" dirty="0"/>
              <a:t>Dragomir</a:t>
            </a:r>
            <a:r>
              <a:rPr lang="en-GB" dirty="0">
                <a:latin typeface="NimbusSanL"/>
              </a:rPr>
              <a:t>+22] </a:t>
            </a:r>
            <a:endParaRPr lang="en-GB" dirty="0"/>
          </a:p>
        </p:txBody>
      </p:sp>
      <p:sp>
        <p:nvSpPr>
          <p:cNvPr id="14" name="Slide Number Placeholder 13">
            <a:extLst>
              <a:ext uri="{FF2B5EF4-FFF2-40B4-BE49-F238E27FC236}">
                <a16:creationId xmlns:a16="http://schemas.microsoft.com/office/drawing/2014/main" id="{D07F1463-86DF-2C55-8255-1F6E9B5D4AA2}"/>
              </a:ext>
            </a:extLst>
          </p:cNvPr>
          <p:cNvSpPr>
            <a:spLocks noGrp="1"/>
          </p:cNvSpPr>
          <p:nvPr>
            <p:ph type="sldNum" sz="quarter" idx="12"/>
          </p:nvPr>
        </p:nvSpPr>
        <p:spPr/>
        <p:txBody>
          <a:bodyPr/>
          <a:lstStyle/>
          <a:p>
            <a:fld id="{68BB762D-DE17-D14D-9882-FCBAF9182C7B}" type="slidenum">
              <a:rPr lang="en-FR" smtClean="0"/>
              <a:t>15</a:t>
            </a:fld>
            <a:r>
              <a:rPr lang="en-FR"/>
              <a:t>/50</a:t>
            </a:r>
            <a:endParaRPr lang="en-FR" dirty="0"/>
          </a:p>
        </p:txBody>
      </p:sp>
    </p:spTree>
    <p:extLst>
      <p:ext uri="{BB962C8B-B14F-4D97-AF65-F5344CB8AC3E}">
        <p14:creationId xmlns:p14="http://schemas.microsoft.com/office/powerpoint/2010/main" val="37975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9" presetClass="emph" presetSubtype="0" nodeType="withEffect">
                                  <p:stCondLst>
                                    <p:cond delay="0"/>
                                  </p:stCondLst>
                                  <p:childTnLst>
                                    <p:set>
                                      <p:cBhvr>
                                        <p:cTn id="22" dur="indefinite"/>
                                        <p:tgtEl>
                                          <p:spTgt spid="5"/>
                                        </p:tgtEl>
                                        <p:attrNameLst>
                                          <p:attrName>style.opacity</p:attrName>
                                        </p:attrNameLst>
                                      </p:cBhvr>
                                      <p:to>
                                        <p:strVal val="0.25"/>
                                      </p:to>
                                    </p:set>
                                    <p:animEffect filter="image" prLst="opacity: 0.25">
                                      <p:cBhvr rctx="IE">
                                        <p:cTn id="23" dur="indefinite"/>
                                        <p:tgtEl>
                                          <p:spTgt spid="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9" presetClass="emph" presetSubtype="0" nodeType="withEffect">
                                  <p:stCondLst>
                                    <p:cond delay="0"/>
                                  </p:stCondLst>
                                  <p:childTnLst>
                                    <p:set>
                                      <p:cBhvr>
                                        <p:cTn id="31" dur="indefinite"/>
                                        <p:tgtEl>
                                          <p:spTgt spid="7"/>
                                        </p:tgtEl>
                                        <p:attrNameLst>
                                          <p:attrName>style.opacity</p:attrName>
                                        </p:attrNameLst>
                                      </p:cBhvr>
                                      <p:to>
                                        <p:strVal val="0.25"/>
                                      </p:to>
                                    </p:set>
                                    <p:animEffect filter="image" prLst="opacity: 0.25">
                                      <p:cBhvr rctx="IE">
                                        <p:cTn id="32" dur="indefinite"/>
                                        <p:tgtEl>
                                          <p:spTgt spid="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9" presetClass="emph" presetSubtype="0" nodeType="withEffect">
                                  <p:stCondLst>
                                    <p:cond delay="0"/>
                                  </p:stCondLst>
                                  <p:childTnLst>
                                    <p:set>
                                      <p:cBhvr>
                                        <p:cTn id="40" dur="indefinite"/>
                                        <p:tgtEl>
                                          <p:spTgt spid="9"/>
                                        </p:tgtEl>
                                        <p:attrNameLst>
                                          <p:attrName>style.opacity</p:attrName>
                                        </p:attrNameLst>
                                      </p:cBhvr>
                                      <p:to>
                                        <p:strVal val="0.25"/>
                                      </p:to>
                                    </p:set>
                                    <p:animEffect filter="image" prLst="opacity: 0.25">
                                      <p:cBhvr rctx="IE">
                                        <p:cTn id="41" dur="indefinite"/>
                                        <p:tgtEl>
                                          <p:spTgt spid="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9" presetClass="emph" presetSubtype="0" nodeType="withEffect">
                                  <p:stCondLst>
                                    <p:cond delay="0"/>
                                  </p:stCondLst>
                                  <p:childTnLst>
                                    <p:set>
                                      <p:cBhvr>
                                        <p:cTn id="49" dur="indefinite"/>
                                        <p:tgtEl>
                                          <p:spTgt spid="11"/>
                                        </p:tgtEl>
                                        <p:attrNameLst>
                                          <p:attrName>style.opacity</p:attrName>
                                        </p:attrNameLst>
                                      </p:cBhvr>
                                      <p:to>
                                        <p:strVal val="0.25"/>
                                      </p:to>
                                    </p:set>
                                    <p:animEffect filter="image" prLst="opacity: 0.25">
                                      <p:cBhvr rctx="IE">
                                        <p:cTn id="50" dur="indefinite"/>
                                        <p:tgtEl>
                                          <p:spTgt spid="11"/>
                                        </p:tgtEl>
                                      </p:cBhvr>
                                    </p:animEffec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25"/>
                                      </p:to>
                                    </p:set>
                                    <p:animEffect filter="image" prLst="opacity: 0.25">
                                      <p:cBhvr rctx="IE">
                                        <p:cTn id="59" dur="indefinite"/>
                                        <p:tgtEl>
                                          <p:spTgt spid="13"/>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9" presetClass="emph" presetSubtype="0" nodeType="withEffect">
                                  <p:stCondLst>
                                    <p:cond delay="0"/>
                                  </p:stCondLst>
                                  <p:childTnLst>
                                    <p:set>
                                      <p:cBhvr>
                                        <p:cTn id="63" dur="indefinite"/>
                                        <p:tgtEl>
                                          <p:spTgt spid="15"/>
                                        </p:tgtEl>
                                        <p:attrNameLst>
                                          <p:attrName>style.opacity</p:attrName>
                                        </p:attrNameLst>
                                      </p:cBhvr>
                                      <p:to>
                                        <p:strVal val="0.25"/>
                                      </p:to>
                                    </p:set>
                                    <p:animEffect filter="image" prLst="opacity: 0.25">
                                      <p:cBhvr rctx="IE">
                                        <p:cTn id="64" dur="indefinite"/>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4" grpId="0" animBg="1"/>
      <p:bldP spid="6" grpId="0" animBg="1"/>
      <p:bldP spid="8" grpId="0" animBg="1"/>
      <p:bldP spid="12" grpId="0" animBg="1"/>
      <p:bldP spid="25" grpId="0"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3145AD1-1D1E-E644-B2A1-406F6DFA6764}"/>
              </a:ext>
            </a:extLst>
          </p:cNvPr>
          <p:cNvPicPr>
            <a:picLocks noChangeAspect="1"/>
          </p:cNvPicPr>
          <p:nvPr/>
        </p:nvPicPr>
        <p:blipFill>
          <a:blip r:embed="rId2"/>
          <a:stretch>
            <a:fillRect/>
          </a:stretch>
        </p:blipFill>
        <p:spPr>
          <a:xfrm>
            <a:off x="196729" y="4668591"/>
            <a:ext cx="4091179" cy="1668420"/>
          </a:xfrm>
          <a:prstGeom prst="rect">
            <a:avLst/>
          </a:prstGeom>
        </p:spPr>
      </p:pic>
      <p:pic>
        <p:nvPicPr>
          <p:cNvPr id="28" name="Picture 27">
            <a:extLst>
              <a:ext uri="{FF2B5EF4-FFF2-40B4-BE49-F238E27FC236}">
                <a16:creationId xmlns:a16="http://schemas.microsoft.com/office/drawing/2014/main" id="{371CE053-2A23-DF4A-A905-7712268E35C4}"/>
              </a:ext>
            </a:extLst>
          </p:cNvPr>
          <p:cNvPicPr>
            <a:picLocks noChangeAspect="1"/>
          </p:cNvPicPr>
          <p:nvPr/>
        </p:nvPicPr>
        <p:blipFill>
          <a:blip r:embed="rId3"/>
          <a:stretch>
            <a:fillRect/>
          </a:stretch>
        </p:blipFill>
        <p:spPr>
          <a:xfrm>
            <a:off x="7258721" y="4792517"/>
            <a:ext cx="4633480" cy="1544493"/>
          </a:xfrm>
          <a:prstGeom prst="rect">
            <a:avLst/>
          </a:prstGeom>
        </p:spPr>
      </p:pic>
      <p:pic>
        <p:nvPicPr>
          <p:cNvPr id="5" name="Content Placeholder 4">
            <a:extLst>
              <a:ext uri="{FF2B5EF4-FFF2-40B4-BE49-F238E27FC236}">
                <a16:creationId xmlns:a16="http://schemas.microsoft.com/office/drawing/2014/main" id="{9EAF6442-3B96-2A46-A663-45419F554F46}"/>
              </a:ext>
            </a:extLst>
          </p:cNvPr>
          <p:cNvPicPr>
            <a:picLocks noGrp="1" noChangeAspect="1"/>
          </p:cNvPicPr>
          <p:nvPr>
            <p:ph idx="1"/>
          </p:nvPr>
        </p:nvPicPr>
        <p:blipFill>
          <a:blip r:embed="rId4"/>
          <a:stretch>
            <a:fillRect/>
          </a:stretch>
        </p:blipFill>
        <p:spPr>
          <a:xfrm>
            <a:off x="196729" y="365125"/>
            <a:ext cx="3393831" cy="1943100"/>
          </a:xfrm>
        </p:spPr>
      </p:pic>
      <p:pic>
        <p:nvPicPr>
          <p:cNvPr id="7" name="Picture 6">
            <a:extLst>
              <a:ext uri="{FF2B5EF4-FFF2-40B4-BE49-F238E27FC236}">
                <a16:creationId xmlns:a16="http://schemas.microsoft.com/office/drawing/2014/main" id="{56BA5ED7-F170-CC46-93E0-76798CB7251F}"/>
              </a:ext>
            </a:extLst>
          </p:cNvPr>
          <p:cNvPicPr>
            <a:picLocks noChangeAspect="1"/>
          </p:cNvPicPr>
          <p:nvPr/>
        </p:nvPicPr>
        <p:blipFill>
          <a:blip r:embed="rId5"/>
          <a:stretch>
            <a:fillRect/>
          </a:stretch>
        </p:blipFill>
        <p:spPr>
          <a:xfrm>
            <a:off x="196729" y="2562638"/>
            <a:ext cx="3342649" cy="2007406"/>
          </a:xfrm>
          <a:prstGeom prst="rect">
            <a:avLst/>
          </a:prstGeom>
        </p:spPr>
      </p:pic>
      <p:pic>
        <p:nvPicPr>
          <p:cNvPr id="11" name="Picture 10">
            <a:extLst>
              <a:ext uri="{FF2B5EF4-FFF2-40B4-BE49-F238E27FC236}">
                <a16:creationId xmlns:a16="http://schemas.microsoft.com/office/drawing/2014/main" id="{DE03A65A-7307-0846-9875-8584C3D81899}"/>
              </a:ext>
            </a:extLst>
          </p:cNvPr>
          <p:cNvPicPr>
            <a:picLocks noChangeAspect="1"/>
          </p:cNvPicPr>
          <p:nvPr/>
        </p:nvPicPr>
        <p:blipFill>
          <a:blip r:embed="rId6"/>
          <a:stretch>
            <a:fillRect/>
          </a:stretch>
        </p:blipFill>
        <p:spPr>
          <a:xfrm>
            <a:off x="9627488" y="258753"/>
            <a:ext cx="2264713" cy="2049472"/>
          </a:xfrm>
          <a:prstGeom prst="rect">
            <a:avLst/>
          </a:prstGeom>
        </p:spPr>
      </p:pic>
      <p:pic>
        <p:nvPicPr>
          <p:cNvPr id="13" name="Picture 12">
            <a:extLst>
              <a:ext uri="{FF2B5EF4-FFF2-40B4-BE49-F238E27FC236}">
                <a16:creationId xmlns:a16="http://schemas.microsoft.com/office/drawing/2014/main" id="{50B0E449-04F6-9548-86DF-EA068151C840}"/>
              </a:ext>
            </a:extLst>
          </p:cNvPr>
          <p:cNvPicPr>
            <a:picLocks noChangeAspect="1"/>
          </p:cNvPicPr>
          <p:nvPr/>
        </p:nvPicPr>
        <p:blipFill>
          <a:blip r:embed="rId7"/>
          <a:stretch>
            <a:fillRect/>
          </a:stretch>
        </p:blipFill>
        <p:spPr>
          <a:xfrm>
            <a:off x="8955954" y="2494244"/>
            <a:ext cx="2936247" cy="2268119"/>
          </a:xfrm>
          <a:prstGeom prst="rect">
            <a:avLst/>
          </a:prstGeom>
        </p:spPr>
      </p:pic>
      <p:pic>
        <p:nvPicPr>
          <p:cNvPr id="17" name="Picture 16">
            <a:extLst>
              <a:ext uri="{FF2B5EF4-FFF2-40B4-BE49-F238E27FC236}">
                <a16:creationId xmlns:a16="http://schemas.microsoft.com/office/drawing/2014/main" id="{C6995805-14E1-0C48-97E5-6F36FEC545BD}"/>
              </a:ext>
            </a:extLst>
          </p:cNvPr>
          <p:cNvPicPr>
            <a:picLocks noChangeAspect="1"/>
          </p:cNvPicPr>
          <p:nvPr/>
        </p:nvPicPr>
        <p:blipFill>
          <a:blip r:embed="rId8"/>
          <a:stretch>
            <a:fillRect/>
          </a:stretch>
        </p:blipFill>
        <p:spPr>
          <a:xfrm>
            <a:off x="4549262" y="365124"/>
            <a:ext cx="3385038" cy="2007406"/>
          </a:xfrm>
          <a:prstGeom prst="rect">
            <a:avLst/>
          </a:prstGeom>
        </p:spPr>
      </p:pic>
      <p:sp>
        <p:nvSpPr>
          <p:cNvPr id="26" name="Rectangle 25">
            <a:extLst>
              <a:ext uri="{FF2B5EF4-FFF2-40B4-BE49-F238E27FC236}">
                <a16:creationId xmlns:a16="http://schemas.microsoft.com/office/drawing/2014/main" id="{BE2EC589-DF9C-EE4A-BA65-AC44DE839C9A}"/>
              </a:ext>
            </a:extLst>
          </p:cNvPr>
          <p:cNvSpPr/>
          <p:nvPr/>
        </p:nvSpPr>
        <p:spPr>
          <a:xfrm>
            <a:off x="0" y="0"/>
            <a:ext cx="12192000" cy="6430183"/>
          </a:xfrm>
          <a:prstGeom prst="rect">
            <a:avLst/>
          </a:prstGeom>
          <a:solidFill>
            <a:schemeClr val="bg1">
              <a:lumMod val="95000"/>
              <a:alpha val="54000"/>
            </a:schemeClr>
          </a:solidFill>
          <a:ln>
            <a:solidFill>
              <a:schemeClr val="bg1">
                <a:lumMod val="95000"/>
                <a:alpha val="296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8" name="TextBox 17">
            <a:extLst>
              <a:ext uri="{FF2B5EF4-FFF2-40B4-BE49-F238E27FC236}">
                <a16:creationId xmlns:a16="http://schemas.microsoft.com/office/drawing/2014/main" id="{5B006047-DD7E-A84A-9BB7-7BE5CBAEB7FA}"/>
              </a:ext>
            </a:extLst>
          </p:cNvPr>
          <p:cNvSpPr txBox="1"/>
          <p:nvPr/>
        </p:nvSpPr>
        <p:spPr>
          <a:xfrm>
            <a:off x="196729" y="284857"/>
            <a:ext cx="679994" cy="461665"/>
          </a:xfrm>
          <a:prstGeom prst="rect">
            <a:avLst/>
          </a:prstGeom>
          <a:noFill/>
        </p:spPr>
        <p:txBody>
          <a:bodyPr wrap="none" rtlCol="0">
            <a:spAutoFit/>
          </a:bodyPr>
          <a:lstStyle/>
          <a:p>
            <a:r>
              <a:rPr lang="en-FR" sz="2400" b="1" dirty="0"/>
              <a:t>A#1</a:t>
            </a:r>
          </a:p>
        </p:txBody>
      </p:sp>
      <p:sp>
        <p:nvSpPr>
          <p:cNvPr id="19" name="TextBox 18">
            <a:extLst>
              <a:ext uri="{FF2B5EF4-FFF2-40B4-BE49-F238E27FC236}">
                <a16:creationId xmlns:a16="http://schemas.microsoft.com/office/drawing/2014/main" id="{1F35E682-98AA-AD49-9777-CBD8FD1925BF}"/>
              </a:ext>
            </a:extLst>
          </p:cNvPr>
          <p:cNvSpPr txBox="1"/>
          <p:nvPr/>
        </p:nvSpPr>
        <p:spPr>
          <a:xfrm>
            <a:off x="196729" y="2359562"/>
            <a:ext cx="679994" cy="461665"/>
          </a:xfrm>
          <a:prstGeom prst="rect">
            <a:avLst/>
          </a:prstGeom>
          <a:noFill/>
        </p:spPr>
        <p:txBody>
          <a:bodyPr wrap="none" rtlCol="0">
            <a:spAutoFit/>
          </a:bodyPr>
          <a:lstStyle/>
          <a:p>
            <a:r>
              <a:rPr lang="en-FR" sz="2400" b="1" dirty="0"/>
              <a:t>A#2</a:t>
            </a:r>
          </a:p>
        </p:txBody>
      </p:sp>
      <p:sp>
        <p:nvSpPr>
          <p:cNvPr id="21" name="TextBox 20">
            <a:extLst>
              <a:ext uri="{FF2B5EF4-FFF2-40B4-BE49-F238E27FC236}">
                <a16:creationId xmlns:a16="http://schemas.microsoft.com/office/drawing/2014/main" id="{29DCDEF8-B951-8044-BE4D-E2057433CF08}"/>
              </a:ext>
            </a:extLst>
          </p:cNvPr>
          <p:cNvSpPr txBox="1"/>
          <p:nvPr/>
        </p:nvSpPr>
        <p:spPr>
          <a:xfrm>
            <a:off x="8893002" y="284857"/>
            <a:ext cx="679994" cy="461665"/>
          </a:xfrm>
          <a:prstGeom prst="rect">
            <a:avLst/>
          </a:prstGeom>
          <a:noFill/>
        </p:spPr>
        <p:txBody>
          <a:bodyPr wrap="none" rtlCol="0">
            <a:spAutoFit/>
          </a:bodyPr>
          <a:lstStyle/>
          <a:p>
            <a:r>
              <a:rPr lang="en-FR" sz="2400" b="1" dirty="0"/>
              <a:t>A#4</a:t>
            </a:r>
          </a:p>
        </p:txBody>
      </p:sp>
      <p:sp>
        <p:nvSpPr>
          <p:cNvPr id="22" name="TextBox 21">
            <a:extLst>
              <a:ext uri="{FF2B5EF4-FFF2-40B4-BE49-F238E27FC236}">
                <a16:creationId xmlns:a16="http://schemas.microsoft.com/office/drawing/2014/main" id="{CB58E725-1159-464A-9DE8-CF73B1FF0082}"/>
              </a:ext>
            </a:extLst>
          </p:cNvPr>
          <p:cNvSpPr txBox="1"/>
          <p:nvPr/>
        </p:nvSpPr>
        <p:spPr>
          <a:xfrm>
            <a:off x="8893003" y="2359562"/>
            <a:ext cx="679994" cy="461665"/>
          </a:xfrm>
          <a:prstGeom prst="rect">
            <a:avLst/>
          </a:prstGeom>
          <a:noFill/>
        </p:spPr>
        <p:txBody>
          <a:bodyPr wrap="none" rtlCol="0">
            <a:spAutoFit/>
          </a:bodyPr>
          <a:lstStyle/>
          <a:p>
            <a:r>
              <a:rPr lang="en-FR" sz="2400" b="1" dirty="0"/>
              <a:t>A#5</a:t>
            </a:r>
          </a:p>
        </p:txBody>
      </p:sp>
      <p:sp>
        <p:nvSpPr>
          <p:cNvPr id="24" name="TextBox 23">
            <a:extLst>
              <a:ext uri="{FF2B5EF4-FFF2-40B4-BE49-F238E27FC236}">
                <a16:creationId xmlns:a16="http://schemas.microsoft.com/office/drawing/2014/main" id="{4130E265-83A1-364C-B499-F9B913D96463}"/>
              </a:ext>
            </a:extLst>
          </p:cNvPr>
          <p:cNvSpPr txBox="1"/>
          <p:nvPr/>
        </p:nvSpPr>
        <p:spPr>
          <a:xfrm>
            <a:off x="4010861" y="284857"/>
            <a:ext cx="679994" cy="461665"/>
          </a:xfrm>
          <a:prstGeom prst="rect">
            <a:avLst/>
          </a:prstGeom>
          <a:noFill/>
        </p:spPr>
        <p:txBody>
          <a:bodyPr wrap="none" rtlCol="0">
            <a:spAutoFit/>
          </a:bodyPr>
          <a:lstStyle/>
          <a:p>
            <a:r>
              <a:rPr lang="en-FR" sz="2400" b="1" dirty="0"/>
              <a:t>A#7</a:t>
            </a:r>
          </a:p>
        </p:txBody>
      </p:sp>
      <p:graphicFrame>
        <p:nvGraphicFramePr>
          <p:cNvPr id="25" name="Table 25">
            <a:extLst>
              <a:ext uri="{FF2B5EF4-FFF2-40B4-BE49-F238E27FC236}">
                <a16:creationId xmlns:a16="http://schemas.microsoft.com/office/drawing/2014/main" id="{8CC2F538-0B17-1A46-947F-36264F9C809B}"/>
              </a:ext>
            </a:extLst>
          </p:cNvPr>
          <p:cNvGraphicFramePr>
            <a:graphicFrameLocks noGrp="1"/>
          </p:cNvGraphicFramePr>
          <p:nvPr/>
        </p:nvGraphicFramePr>
        <p:xfrm>
          <a:off x="3657138" y="2590393"/>
          <a:ext cx="5235864" cy="1843872"/>
        </p:xfrm>
        <a:graphic>
          <a:graphicData uri="http://schemas.openxmlformats.org/drawingml/2006/table">
            <a:tbl>
              <a:tblPr firstRow="1" bandRow="1">
                <a:tableStyleId>{073A0DAA-6AF3-43AB-8588-CEC1D06C72B9}</a:tableStyleId>
              </a:tblPr>
              <a:tblGrid>
                <a:gridCol w="654483">
                  <a:extLst>
                    <a:ext uri="{9D8B030D-6E8A-4147-A177-3AD203B41FA5}">
                      <a16:colId xmlns:a16="http://schemas.microsoft.com/office/drawing/2014/main" val="1207746519"/>
                    </a:ext>
                  </a:extLst>
                </a:gridCol>
                <a:gridCol w="654483">
                  <a:extLst>
                    <a:ext uri="{9D8B030D-6E8A-4147-A177-3AD203B41FA5}">
                      <a16:colId xmlns:a16="http://schemas.microsoft.com/office/drawing/2014/main" val="2523337482"/>
                    </a:ext>
                  </a:extLst>
                </a:gridCol>
                <a:gridCol w="654483">
                  <a:extLst>
                    <a:ext uri="{9D8B030D-6E8A-4147-A177-3AD203B41FA5}">
                      <a16:colId xmlns:a16="http://schemas.microsoft.com/office/drawing/2014/main" val="448193743"/>
                    </a:ext>
                  </a:extLst>
                </a:gridCol>
                <a:gridCol w="654483">
                  <a:extLst>
                    <a:ext uri="{9D8B030D-6E8A-4147-A177-3AD203B41FA5}">
                      <a16:colId xmlns:a16="http://schemas.microsoft.com/office/drawing/2014/main" val="2094592098"/>
                    </a:ext>
                  </a:extLst>
                </a:gridCol>
                <a:gridCol w="654483">
                  <a:extLst>
                    <a:ext uri="{9D8B030D-6E8A-4147-A177-3AD203B41FA5}">
                      <a16:colId xmlns:a16="http://schemas.microsoft.com/office/drawing/2014/main" val="1783564265"/>
                    </a:ext>
                  </a:extLst>
                </a:gridCol>
                <a:gridCol w="654483">
                  <a:extLst>
                    <a:ext uri="{9D8B030D-6E8A-4147-A177-3AD203B41FA5}">
                      <a16:colId xmlns:a16="http://schemas.microsoft.com/office/drawing/2014/main" val="4244956759"/>
                    </a:ext>
                  </a:extLst>
                </a:gridCol>
                <a:gridCol w="654483">
                  <a:extLst>
                    <a:ext uri="{9D8B030D-6E8A-4147-A177-3AD203B41FA5}">
                      <a16:colId xmlns:a16="http://schemas.microsoft.com/office/drawing/2014/main" val="3885647037"/>
                    </a:ext>
                  </a:extLst>
                </a:gridCol>
                <a:gridCol w="654483">
                  <a:extLst>
                    <a:ext uri="{9D8B030D-6E8A-4147-A177-3AD203B41FA5}">
                      <a16:colId xmlns:a16="http://schemas.microsoft.com/office/drawing/2014/main" val="3214678350"/>
                    </a:ext>
                  </a:extLst>
                </a:gridCol>
              </a:tblGrid>
              <a:tr h="460968">
                <a:tc>
                  <a:txBody>
                    <a:bodyPr/>
                    <a:lstStyle/>
                    <a:p>
                      <a:pPr algn="ctr"/>
                      <a:endParaRPr lang="en-FR" dirty="0"/>
                    </a:p>
                  </a:txBody>
                  <a:tcPr/>
                </a:tc>
                <a:tc>
                  <a:txBody>
                    <a:bodyPr/>
                    <a:lstStyle/>
                    <a:p>
                      <a:pPr algn="ctr"/>
                      <a:r>
                        <a:rPr lang="en-FR" dirty="0"/>
                        <a:t>A#1</a:t>
                      </a:r>
                    </a:p>
                  </a:txBody>
                  <a:tcPr/>
                </a:tc>
                <a:tc>
                  <a:txBody>
                    <a:bodyPr/>
                    <a:lstStyle/>
                    <a:p>
                      <a:pPr algn="ctr"/>
                      <a:r>
                        <a:rPr lang="en-FR" dirty="0"/>
                        <a:t>A#2</a:t>
                      </a:r>
                    </a:p>
                  </a:txBody>
                  <a:tcPr/>
                </a:tc>
                <a:tc>
                  <a:txBody>
                    <a:bodyPr/>
                    <a:lstStyle/>
                    <a:p>
                      <a:pPr algn="ctr"/>
                      <a:r>
                        <a:rPr lang="en-FR" dirty="0"/>
                        <a:t>A#3</a:t>
                      </a:r>
                    </a:p>
                  </a:txBody>
                  <a:tcPr/>
                </a:tc>
                <a:tc>
                  <a:txBody>
                    <a:bodyPr/>
                    <a:lstStyle/>
                    <a:p>
                      <a:pPr algn="ctr"/>
                      <a:r>
                        <a:rPr lang="en-FR" dirty="0"/>
                        <a:t>A#4</a:t>
                      </a:r>
                    </a:p>
                  </a:txBody>
                  <a:tcPr/>
                </a:tc>
                <a:tc>
                  <a:txBody>
                    <a:bodyPr/>
                    <a:lstStyle/>
                    <a:p>
                      <a:pPr algn="ctr"/>
                      <a:r>
                        <a:rPr lang="en-FR" dirty="0"/>
                        <a:t>A#5</a:t>
                      </a:r>
                    </a:p>
                  </a:txBody>
                  <a:tcPr/>
                </a:tc>
                <a:tc>
                  <a:txBody>
                    <a:bodyPr/>
                    <a:lstStyle/>
                    <a:p>
                      <a:pPr algn="ctr"/>
                      <a:r>
                        <a:rPr lang="en-FR" dirty="0"/>
                        <a:t>A#6</a:t>
                      </a:r>
                    </a:p>
                  </a:txBody>
                  <a:tcPr/>
                </a:tc>
                <a:tc>
                  <a:txBody>
                    <a:bodyPr/>
                    <a:lstStyle/>
                    <a:p>
                      <a:pPr algn="ctr"/>
                      <a:r>
                        <a:rPr lang="en-FR" dirty="0"/>
                        <a:t>A#7</a:t>
                      </a:r>
                    </a:p>
                  </a:txBody>
                  <a:tcPr/>
                </a:tc>
                <a:extLst>
                  <a:ext uri="{0D108BD9-81ED-4DB2-BD59-A6C34878D82A}">
                    <a16:rowId xmlns:a16="http://schemas.microsoft.com/office/drawing/2014/main" val="2817179543"/>
                  </a:ext>
                </a:extLst>
              </a:tr>
              <a:tr h="460968">
                <a:tc>
                  <a:txBody>
                    <a:bodyPr/>
                    <a:lstStyle/>
                    <a:p>
                      <a:pPr algn="ctr"/>
                      <a:r>
                        <a:rPr lang="en-FR" b="1" dirty="0">
                          <a:solidFill>
                            <a:srgbClr val="FF0000"/>
                          </a:solidFill>
                        </a:rPr>
                        <a:t>P#1</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extLst>
                  <a:ext uri="{0D108BD9-81ED-4DB2-BD59-A6C34878D82A}">
                    <a16:rowId xmlns:a16="http://schemas.microsoft.com/office/drawing/2014/main" val="59678237"/>
                  </a:ext>
                </a:extLst>
              </a:tr>
              <a:tr h="460968">
                <a:tc>
                  <a:txBody>
                    <a:bodyPr/>
                    <a:lstStyle/>
                    <a:p>
                      <a:pPr algn="ctr"/>
                      <a:r>
                        <a:rPr lang="en-FR" b="1" dirty="0">
                          <a:solidFill>
                            <a:srgbClr val="FF0000"/>
                          </a:solidFill>
                        </a:rPr>
                        <a:t>P#2</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ln w="28575">
                            <a:solidFill>
                              <a:srgbClr val="00B050"/>
                            </a:solidFill>
                          </a:ln>
                          <a:solidFill>
                            <a:srgbClr val="00B050"/>
                          </a:solidFill>
                        </a:rPr>
                        <a:t>✓</a:t>
                      </a:r>
                      <a:endParaRPr lang="en-FR" dirty="0">
                        <a:ln w="28575">
                          <a:solidFill>
                            <a:srgbClr val="00B050"/>
                          </a:solidFill>
                        </a:ln>
                      </a:endParaRPr>
                    </a:p>
                  </a:txBody>
                  <a:tcPr/>
                </a:tc>
                <a:tc>
                  <a:txBody>
                    <a:bodyPr/>
                    <a:lstStyle/>
                    <a:p>
                      <a:pPr algn="ctr"/>
                      <a:r>
                        <a:rPr lang="en-FR" dirty="0">
                          <a:ln w="28575">
                            <a:solidFill>
                              <a:srgbClr val="00B050"/>
                            </a:solidFill>
                          </a:ln>
                          <a:solidFill>
                            <a:srgbClr val="00B050"/>
                          </a:solidFill>
                        </a:rPr>
                        <a:t>✓</a:t>
                      </a:r>
                    </a:p>
                  </a:txBody>
                  <a:tcPr/>
                </a:tc>
                <a:extLst>
                  <a:ext uri="{0D108BD9-81ED-4DB2-BD59-A6C34878D82A}">
                    <a16:rowId xmlns:a16="http://schemas.microsoft.com/office/drawing/2014/main" val="100456112"/>
                  </a:ext>
                </a:extLst>
              </a:tr>
              <a:tr h="460968">
                <a:tc>
                  <a:txBody>
                    <a:bodyPr/>
                    <a:lstStyle/>
                    <a:p>
                      <a:pPr algn="ctr"/>
                      <a:r>
                        <a:rPr lang="en-FR" b="1" dirty="0">
                          <a:solidFill>
                            <a:srgbClr val="FF0000"/>
                          </a:solidFill>
                        </a:rPr>
                        <a:t>P#3</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ln w="28575">
                            <a:solidFill>
                              <a:srgbClr val="00B050"/>
                            </a:solidFill>
                          </a:ln>
                          <a:solidFill>
                            <a:srgbClr val="00B050"/>
                          </a:solidFill>
                        </a:rPr>
                        <a:t>✓</a:t>
                      </a:r>
                    </a:p>
                  </a:txBody>
                  <a:tcPr/>
                </a:tc>
                <a:extLst>
                  <a:ext uri="{0D108BD9-81ED-4DB2-BD59-A6C34878D82A}">
                    <a16:rowId xmlns:a16="http://schemas.microsoft.com/office/drawing/2014/main" val="3326257709"/>
                  </a:ext>
                </a:extLst>
              </a:tr>
            </a:tbl>
          </a:graphicData>
        </a:graphic>
      </p:graphicFrame>
      <p:sp>
        <p:nvSpPr>
          <p:cNvPr id="29" name="TextBox 28">
            <a:extLst>
              <a:ext uri="{FF2B5EF4-FFF2-40B4-BE49-F238E27FC236}">
                <a16:creationId xmlns:a16="http://schemas.microsoft.com/office/drawing/2014/main" id="{9E7FD9D9-6B58-2A42-9D4C-A241155ED143}"/>
              </a:ext>
            </a:extLst>
          </p:cNvPr>
          <p:cNvSpPr txBox="1"/>
          <p:nvPr/>
        </p:nvSpPr>
        <p:spPr>
          <a:xfrm>
            <a:off x="196729" y="4668591"/>
            <a:ext cx="679994" cy="461665"/>
          </a:xfrm>
          <a:prstGeom prst="rect">
            <a:avLst/>
          </a:prstGeom>
          <a:noFill/>
        </p:spPr>
        <p:txBody>
          <a:bodyPr wrap="none" rtlCol="0">
            <a:spAutoFit/>
          </a:bodyPr>
          <a:lstStyle/>
          <a:p>
            <a:r>
              <a:rPr lang="en-FR" sz="2400" b="1" dirty="0"/>
              <a:t>A#3</a:t>
            </a:r>
          </a:p>
        </p:txBody>
      </p:sp>
      <p:sp>
        <p:nvSpPr>
          <p:cNvPr id="30" name="TextBox 29">
            <a:extLst>
              <a:ext uri="{FF2B5EF4-FFF2-40B4-BE49-F238E27FC236}">
                <a16:creationId xmlns:a16="http://schemas.microsoft.com/office/drawing/2014/main" id="{A32CACF8-9F18-3944-AC5E-1C4E11950422}"/>
              </a:ext>
            </a:extLst>
          </p:cNvPr>
          <p:cNvSpPr txBox="1"/>
          <p:nvPr/>
        </p:nvSpPr>
        <p:spPr>
          <a:xfrm>
            <a:off x="6918724" y="4668591"/>
            <a:ext cx="679994" cy="461665"/>
          </a:xfrm>
          <a:prstGeom prst="rect">
            <a:avLst/>
          </a:prstGeom>
          <a:noFill/>
        </p:spPr>
        <p:txBody>
          <a:bodyPr wrap="none" rtlCol="0">
            <a:spAutoFit/>
          </a:bodyPr>
          <a:lstStyle/>
          <a:p>
            <a:r>
              <a:rPr lang="en-FR" sz="2400" b="1" dirty="0"/>
              <a:t>A#6</a:t>
            </a:r>
          </a:p>
        </p:txBody>
      </p:sp>
      <p:sp>
        <p:nvSpPr>
          <p:cNvPr id="31" name="TextBox 30">
            <a:extLst>
              <a:ext uri="{FF2B5EF4-FFF2-40B4-BE49-F238E27FC236}">
                <a16:creationId xmlns:a16="http://schemas.microsoft.com/office/drawing/2014/main" id="{DF5BF24A-1E8D-134B-A954-32F2F8B51914}"/>
              </a:ext>
            </a:extLst>
          </p:cNvPr>
          <p:cNvSpPr txBox="1"/>
          <p:nvPr/>
        </p:nvSpPr>
        <p:spPr>
          <a:xfrm>
            <a:off x="2344765" y="6430183"/>
            <a:ext cx="7824578" cy="430887"/>
          </a:xfrm>
          <a:prstGeom prst="rect">
            <a:avLst/>
          </a:prstGeom>
          <a:noFill/>
        </p:spPr>
        <p:txBody>
          <a:bodyPr wrap="none" rtlCol="0">
            <a:spAutoFit/>
          </a:bodyPr>
          <a:lstStyle/>
          <a:p>
            <a:r>
              <a:rPr lang="en-GB" sz="1100" dirty="0"/>
              <a:t>V. BESNARD, “</a:t>
            </a:r>
            <a:r>
              <a:rPr lang="en-GB" sz="1100" b="1" dirty="0"/>
              <a:t>EMI: Une </a:t>
            </a:r>
            <a:r>
              <a:rPr lang="en-GB" sz="1100" b="1" dirty="0" err="1"/>
              <a:t>approche</a:t>
            </a:r>
            <a:r>
              <a:rPr lang="en-GB" sz="1100" b="1" dirty="0"/>
              <a:t> pour unifier </a:t>
            </a:r>
            <a:r>
              <a:rPr lang="en-GB" sz="1100" b="1" dirty="0" err="1"/>
              <a:t>l’analyse</a:t>
            </a:r>
            <a:r>
              <a:rPr lang="en-GB" sz="1100" b="1" dirty="0"/>
              <a:t> et </a:t>
            </a:r>
            <a:r>
              <a:rPr lang="en-GB" sz="1100" b="1" dirty="0" err="1"/>
              <a:t>l’exécution</a:t>
            </a:r>
            <a:r>
              <a:rPr lang="en-GB" sz="1100" b="1" dirty="0"/>
              <a:t> </a:t>
            </a:r>
            <a:r>
              <a:rPr lang="en-GB" sz="1100" b="1" dirty="0" err="1"/>
              <a:t>embarquée</a:t>
            </a:r>
            <a:r>
              <a:rPr lang="en-GB" sz="1100" b="1" dirty="0"/>
              <a:t> </a:t>
            </a:r>
            <a:r>
              <a:rPr lang="en-GB" sz="1100" b="1" dirty="0" err="1"/>
              <a:t>à</a:t>
            </a:r>
            <a:r>
              <a:rPr lang="en-GB" sz="1100" b="1" dirty="0"/>
              <a:t> </a:t>
            </a:r>
            <a:r>
              <a:rPr lang="en-GB" sz="1100" b="1" dirty="0" err="1"/>
              <a:t>l’aide</a:t>
            </a:r>
            <a:r>
              <a:rPr lang="en-GB" sz="1100" b="1" dirty="0"/>
              <a:t> d’un </a:t>
            </a:r>
            <a:r>
              <a:rPr lang="en-GB" sz="1100" b="1" dirty="0" err="1"/>
              <a:t>interpréteur</a:t>
            </a:r>
            <a:r>
              <a:rPr lang="en-GB" sz="1100" b="1" dirty="0"/>
              <a:t> de </a:t>
            </a:r>
            <a:r>
              <a:rPr lang="en-GB" sz="1100" b="1" dirty="0" err="1"/>
              <a:t>modèles</a:t>
            </a:r>
            <a:r>
              <a:rPr lang="en-GB" sz="1100" b="1" dirty="0"/>
              <a:t> pilotable</a:t>
            </a:r>
            <a:r>
              <a:rPr lang="en-GB" sz="1100" dirty="0"/>
              <a:t>”, </a:t>
            </a:r>
            <a:br>
              <a:rPr lang="en-GB" sz="1100" dirty="0"/>
            </a:br>
            <a:r>
              <a:rPr lang="en-GB" sz="1100" dirty="0"/>
              <a:t>Application aux </a:t>
            </a:r>
            <a:r>
              <a:rPr lang="en-GB" sz="1100" dirty="0" err="1"/>
              <a:t>modèles</a:t>
            </a:r>
            <a:r>
              <a:rPr lang="en-GB" sz="1100" dirty="0"/>
              <a:t> UML des </a:t>
            </a:r>
            <a:r>
              <a:rPr lang="en-GB" sz="1100" dirty="0" err="1"/>
              <a:t>systèmes</a:t>
            </a:r>
            <a:r>
              <a:rPr lang="en-GB" sz="1100" dirty="0"/>
              <a:t> </a:t>
            </a:r>
            <a:r>
              <a:rPr lang="en-GB" sz="1100" dirty="0" err="1"/>
              <a:t>embarqués</a:t>
            </a:r>
            <a:r>
              <a:rPr lang="en-GB" sz="1100" dirty="0"/>
              <a:t>, </a:t>
            </a:r>
            <a:r>
              <a:rPr lang="en-GB" sz="1100" i="1" dirty="0"/>
              <a:t>Ph.D. Thesis</a:t>
            </a:r>
            <a:r>
              <a:rPr lang="en-GB" sz="1100" dirty="0"/>
              <a:t>, Dec. 2020.</a:t>
            </a:r>
            <a:endParaRPr lang="en-FR" sz="1100" dirty="0"/>
          </a:p>
        </p:txBody>
      </p:sp>
      <p:sp>
        <p:nvSpPr>
          <p:cNvPr id="3" name="Slide Number Placeholder 2">
            <a:extLst>
              <a:ext uri="{FF2B5EF4-FFF2-40B4-BE49-F238E27FC236}">
                <a16:creationId xmlns:a16="http://schemas.microsoft.com/office/drawing/2014/main" id="{1359D347-C2EE-5CA8-77BB-66A09E513EB1}"/>
              </a:ext>
            </a:extLst>
          </p:cNvPr>
          <p:cNvSpPr>
            <a:spLocks noGrp="1"/>
          </p:cNvSpPr>
          <p:nvPr>
            <p:ph type="sldNum" sz="quarter" idx="12"/>
          </p:nvPr>
        </p:nvSpPr>
        <p:spPr/>
        <p:txBody>
          <a:bodyPr/>
          <a:lstStyle/>
          <a:p>
            <a:fld id="{68BB762D-DE17-D14D-9882-FCBAF9182C7B}" type="slidenum">
              <a:rPr lang="en-FR" smtClean="0"/>
              <a:t>16</a:t>
            </a:fld>
            <a:r>
              <a:rPr lang="en-FR"/>
              <a:t>/50</a:t>
            </a:r>
            <a:endParaRPr lang="en-FR" dirty="0"/>
          </a:p>
        </p:txBody>
      </p:sp>
    </p:spTree>
    <p:extLst>
      <p:ext uri="{BB962C8B-B14F-4D97-AF65-F5344CB8AC3E}">
        <p14:creationId xmlns:p14="http://schemas.microsoft.com/office/powerpoint/2010/main" val="90731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4AAB-79FE-314E-D5F8-AE9760D0F601}"/>
              </a:ext>
            </a:extLst>
          </p:cNvPr>
          <p:cNvSpPr>
            <a:spLocks noGrp="1"/>
          </p:cNvSpPr>
          <p:nvPr>
            <p:ph type="title"/>
          </p:nvPr>
        </p:nvSpPr>
        <p:spPr>
          <a:xfrm>
            <a:off x="831850" y="1709738"/>
            <a:ext cx="10750550" cy="2852737"/>
          </a:xfrm>
        </p:spPr>
        <p:txBody>
          <a:bodyPr>
            <a:normAutofit/>
          </a:bodyPr>
          <a:lstStyle/>
          <a:p>
            <a:r>
              <a:rPr lang="en-FR" dirty="0"/>
              <a:t>3. </a:t>
            </a:r>
            <a:r>
              <a:rPr lang="en-GB" sz="6000" dirty="0" err="1"/>
              <a:t>G∀min</a:t>
            </a:r>
            <a:r>
              <a:rPr lang="en-GB" sz="6000" dirty="0"/>
              <a:t>∃: </a:t>
            </a:r>
            <a:r>
              <a:rPr lang="en-FR" dirty="0"/>
              <a:t>If </a:t>
            </a:r>
            <a:br>
              <a:rPr lang="en-FR" dirty="0"/>
            </a:br>
            <a:r>
              <a:rPr lang="en-FR" dirty="0"/>
              <a:t>the </a:t>
            </a:r>
            <a:r>
              <a:rPr lang="en-FR" u="sng" dirty="0"/>
              <a:t>Semantics Opens Up</a:t>
            </a:r>
            <a:r>
              <a:rPr lang="en-FR" dirty="0"/>
              <a:t> the </a:t>
            </a:r>
            <a:r>
              <a:rPr lang="en-FR" u="sng" dirty="0"/>
              <a:t>Monitors are Interested</a:t>
            </a:r>
            <a:r>
              <a:rPr lang="en-FR" dirty="0"/>
              <a:t>.</a:t>
            </a:r>
          </a:p>
        </p:txBody>
      </p:sp>
      <p:sp>
        <p:nvSpPr>
          <p:cNvPr id="3" name="Text Placeholder 2">
            <a:extLst>
              <a:ext uri="{FF2B5EF4-FFF2-40B4-BE49-F238E27FC236}">
                <a16:creationId xmlns:a16="http://schemas.microsoft.com/office/drawing/2014/main" id="{39F30951-0BEE-F7D6-DE24-E6FF46BD98A9}"/>
              </a:ext>
            </a:extLst>
          </p:cNvPr>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FR" sz="3200" dirty="0"/>
              <a:t>Requirements</a:t>
            </a:r>
          </a:p>
          <a:p>
            <a:pPr marL="342900" indent="-342900">
              <a:buFont typeface="Arial" panose="020B0604020202020204" pitchFamily="34" charset="0"/>
              <a:buChar char="•"/>
            </a:pPr>
            <a:r>
              <a:rPr lang="en-GB" sz="3200" dirty="0" err="1"/>
              <a:t>G∀min</a:t>
            </a:r>
            <a:r>
              <a:rPr lang="en-GB" sz="3200" dirty="0"/>
              <a:t>∃</a:t>
            </a:r>
            <a:r>
              <a:rPr lang="en-FR" sz="3200" dirty="0"/>
              <a:t> Semantic Language Interface</a:t>
            </a:r>
          </a:p>
          <a:p>
            <a:pPr marL="342900" indent="-342900">
              <a:buFont typeface="Arial" panose="020B0604020202020204" pitchFamily="34" charset="0"/>
              <a:buChar char="•"/>
            </a:pPr>
            <a:r>
              <a:rPr lang="en-FR" sz="3200" dirty="0"/>
              <a:t>An illustration</a:t>
            </a:r>
          </a:p>
        </p:txBody>
      </p:sp>
      <p:sp>
        <p:nvSpPr>
          <p:cNvPr id="5" name="Slide Number Placeholder 4">
            <a:extLst>
              <a:ext uri="{FF2B5EF4-FFF2-40B4-BE49-F238E27FC236}">
                <a16:creationId xmlns:a16="http://schemas.microsoft.com/office/drawing/2014/main" id="{F5F26EAB-26A0-FA98-2F4B-45AA53A37552}"/>
              </a:ext>
            </a:extLst>
          </p:cNvPr>
          <p:cNvSpPr>
            <a:spLocks noGrp="1"/>
          </p:cNvSpPr>
          <p:nvPr>
            <p:ph type="sldNum" sz="quarter" idx="12"/>
          </p:nvPr>
        </p:nvSpPr>
        <p:spPr/>
        <p:txBody>
          <a:bodyPr/>
          <a:lstStyle/>
          <a:p>
            <a:fld id="{68BB762D-DE17-D14D-9882-FCBAF9182C7B}" type="slidenum">
              <a:rPr lang="en-FR" smtClean="0"/>
              <a:t>17</a:t>
            </a:fld>
            <a:r>
              <a:rPr lang="en-FR"/>
              <a:t>/50</a:t>
            </a:r>
            <a:endParaRPr lang="en-FR" dirty="0"/>
          </a:p>
        </p:txBody>
      </p:sp>
    </p:spTree>
    <p:extLst>
      <p:ext uri="{BB962C8B-B14F-4D97-AF65-F5344CB8AC3E}">
        <p14:creationId xmlns:p14="http://schemas.microsoft.com/office/powerpoint/2010/main" val="41355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FB91B0CF-B242-F1BA-BCCB-A9D498BB0093}"/>
              </a:ext>
            </a:extLst>
          </p:cNvPr>
          <p:cNvSpPr/>
          <p:nvPr/>
        </p:nvSpPr>
        <p:spPr>
          <a:xfrm>
            <a:off x="6454104" y="365125"/>
            <a:ext cx="4611332" cy="62948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42" name="Rectangle 141">
            <a:extLst>
              <a:ext uri="{FF2B5EF4-FFF2-40B4-BE49-F238E27FC236}">
                <a16:creationId xmlns:a16="http://schemas.microsoft.com/office/drawing/2014/main" id="{6D7AA5AB-7F47-C1C6-1468-E864CF0DFB15}"/>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0" name="Rectangle 139">
            <a:extLst>
              <a:ext uri="{FF2B5EF4-FFF2-40B4-BE49-F238E27FC236}">
                <a16:creationId xmlns:a16="http://schemas.microsoft.com/office/drawing/2014/main" id="{51DFF90D-D9E7-B1A0-C840-3597462BB4F8}"/>
              </a:ext>
            </a:extLst>
          </p:cNvPr>
          <p:cNvSpPr/>
          <p:nvPr/>
        </p:nvSpPr>
        <p:spPr>
          <a:xfrm>
            <a:off x="979200" y="1764000"/>
            <a:ext cx="4745236"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Make it simple</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18</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R" b="1" dirty="0"/>
              <a:t>Monitor</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grpSp>
        <p:nvGrpSpPr>
          <p:cNvPr id="24" name="Group 23">
            <a:extLst>
              <a:ext uri="{FF2B5EF4-FFF2-40B4-BE49-F238E27FC236}">
                <a16:creationId xmlns:a16="http://schemas.microsoft.com/office/drawing/2014/main" id="{4129C920-C9E4-F561-E86A-22A696C32228}"/>
              </a:ext>
            </a:extLst>
          </p:cNvPr>
          <p:cNvGrpSpPr/>
          <p:nvPr/>
        </p:nvGrpSpPr>
        <p:grpSpPr>
          <a:xfrm>
            <a:off x="7907522" y="1264790"/>
            <a:ext cx="1597071" cy="1771776"/>
            <a:chOff x="7907522" y="1264790"/>
            <a:chExt cx="1597071" cy="1771776"/>
          </a:xfrm>
        </p:grpSpPr>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Properties</a:t>
              </a:r>
              <a:br>
                <a:rPr lang="en-FR" dirty="0">
                  <a:solidFill>
                    <a:schemeClr val="tx1"/>
                  </a:solidFill>
                </a:rPr>
              </a:br>
              <a:r>
                <a:rPr lang="en-FR"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endCxn id="3" idx="1"/>
            </p:cNvCxnSpPr>
            <p:nvPr/>
          </p:nvCxnSpPr>
          <p:spPr>
            <a:xfrm flipH="1" flipV="1">
              <a:off x="8614429" y="1977960"/>
              <a:ext cx="2" cy="10586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0371" y="2363565"/>
              <a:ext cx="904222" cy="307777"/>
            </a:xfrm>
            <a:prstGeom prst="rect">
              <a:avLst/>
            </a:prstGeom>
            <a:noFill/>
          </p:spPr>
          <p:txBody>
            <a:bodyPr wrap="none" rtlCol="0">
              <a:spAutoFit/>
            </a:bodyPr>
            <a:lstStyle/>
            <a:p>
              <a:r>
                <a:rPr lang="en-FR" sz="1400" dirty="0"/>
                <a:t>computes</a:t>
              </a:r>
            </a:p>
          </p:txBody>
        </p:sp>
      </p:grpSp>
      <p:sp>
        <p:nvSpPr>
          <p:cNvPr id="26" name="TextBox 25">
            <a:extLst>
              <a:ext uri="{FF2B5EF4-FFF2-40B4-BE49-F238E27FC236}">
                <a16:creationId xmlns:a16="http://schemas.microsoft.com/office/drawing/2014/main" id="{70FF6CEB-A65C-8406-0BE4-06DB5FF03BCC}"/>
              </a:ext>
            </a:extLst>
          </p:cNvPr>
          <p:cNvSpPr txBox="1"/>
          <p:nvPr/>
        </p:nvSpPr>
        <p:spPr>
          <a:xfrm>
            <a:off x="958993" y="4126804"/>
            <a:ext cx="6097656" cy="1695208"/>
          </a:xfrm>
          <a:prstGeom prst="rect">
            <a:avLst/>
          </a:prstGeom>
          <a:noFill/>
        </p:spPr>
        <p:txBody>
          <a:bodyPr wrap="square">
            <a:spAutoFit/>
          </a:bodyPr>
          <a:lstStyle/>
          <a:p>
            <a:pPr>
              <a:lnSpc>
                <a:spcPct val="200000"/>
              </a:lnSpc>
            </a:pPr>
            <a:r>
              <a:rPr lang="en-FR" sz="2800" dirty="0">
                <a:solidFill>
                  <a:srgbClr val="FF0000"/>
                </a:solidFill>
              </a:rPr>
              <a:t>Q1: What is the SLI interface?</a:t>
            </a:r>
          </a:p>
          <a:p>
            <a:pPr>
              <a:lnSpc>
                <a:spcPct val="200000"/>
              </a:lnSpc>
            </a:pPr>
            <a:r>
              <a:rPr lang="en-FR" sz="2800" dirty="0">
                <a:solidFill>
                  <a:srgbClr val="FF0000"/>
                </a:solidFill>
              </a:rPr>
              <a:t>Q2: How to build the monitors?</a:t>
            </a:r>
          </a:p>
        </p:txBody>
      </p:sp>
    </p:spTree>
    <p:extLst>
      <p:ext uri="{BB962C8B-B14F-4D97-AF65-F5344CB8AC3E}">
        <p14:creationId xmlns:p14="http://schemas.microsoft.com/office/powerpoint/2010/main" val="20237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0" grpId="0" animBg="1"/>
      <p:bldP spid="5" grpId="0" animBg="1"/>
      <p:bldP spid="6" grpId="0" animBg="1"/>
      <p:bldP spid="68" grpId="0"/>
      <p:bldP spid="2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BE59FC-3552-BF87-12F8-DA59335EC5C8}"/>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1" name="Rectangle 140">
            <a:extLst>
              <a:ext uri="{FF2B5EF4-FFF2-40B4-BE49-F238E27FC236}">
                <a16:creationId xmlns:a16="http://schemas.microsoft.com/office/drawing/2014/main" id="{FB91B0CF-B242-F1BA-BCCB-A9D498BB0093}"/>
              </a:ext>
            </a:extLst>
          </p:cNvPr>
          <p:cNvSpPr/>
          <p:nvPr/>
        </p:nvSpPr>
        <p:spPr>
          <a:xfrm>
            <a:off x="6456000" y="365125"/>
            <a:ext cx="4609435" cy="62948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745235"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SLI Goals</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19</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R" b="1" dirty="0"/>
              <a:t>Monitor</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grpSp>
        <p:nvGrpSpPr>
          <p:cNvPr id="24" name="Group 23">
            <a:extLst>
              <a:ext uri="{FF2B5EF4-FFF2-40B4-BE49-F238E27FC236}">
                <a16:creationId xmlns:a16="http://schemas.microsoft.com/office/drawing/2014/main" id="{4129C920-C9E4-F561-E86A-22A696C32228}"/>
              </a:ext>
            </a:extLst>
          </p:cNvPr>
          <p:cNvGrpSpPr/>
          <p:nvPr/>
        </p:nvGrpSpPr>
        <p:grpSpPr>
          <a:xfrm>
            <a:off x="7907522" y="1264790"/>
            <a:ext cx="1597071" cy="1771776"/>
            <a:chOff x="7907522" y="1264790"/>
            <a:chExt cx="1597071" cy="1771776"/>
          </a:xfrm>
        </p:grpSpPr>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Properties</a:t>
              </a:r>
              <a:br>
                <a:rPr lang="en-FR" dirty="0">
                  <a:solidFill>
                    <a:schemeClr val="tx1"/>
                  </a:solidFill>
                </a:rPr>
              </a:br>
              <a:r>
                <a:rPr lang="en-FR"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endCxn id="3" idx="1"/>
            </p:cNvCxnSpPr>
            <p:nvPr/>
          </p:nvCxnSpPr>
          <p:spPr>
            <a:xfrm flipH="1" flipV="1">
              <a:off x="8614429" y="1977960"/>
              <a:ext cx="2" cy="10586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0371" y="2363565"/>
              <a:ext cx="904222" cy="307777"/>
            </a:xfrm>
            <a:prstGeom prst="rect">
              <a:avLst/>
            </a:prstGeom>
            <a:noFill/>
          </p:spPr>
          <p:txBody>
            <a:bodyPr wrap="none" rtlCol="0">
              <a:spAutoFit/>
            </a:bodyPr>
            <a:lstStyle/>
            <a:p>
              <a:r>
                <a:rPr lang="en-FR" sz="1400" dirty="0"/>
                <a:t>computes</a:t>
              </a:r>
            </a:p>
          </p:txBody>
        </p:sp>
      </p:grpSp>
      <p:sp>
        <p:nvSpPr>
          <p:cNvPr id="11" name="TextBox 10">
            <a:extLst>
              <a:ext uri="{FF2B5EF4-FFF2-40B4-BE49-F238E27FC236}">
                <a16:creationId xmlns:a16="http://schemas.microsoft.com/office/drawing/2014/main" id="{1D930166-920E-AB99-6068-6AAEFC3ECFAF}"/>
              </a:ext>
            </a:extLst>
          </p:cNvPr>
          <p:cNvSpPr txBox="1"/>
          <p:nvPr/>
        </p:nvSpPr>
        <p:spPr>
          <a:xfrm>
            <a:off x="1480741" y="4126497"/>
            <a:ext cx="3220002" cy="646331"/>
          </a:xfrm>
          <a:prstGeom prst="rect">
            <a:avLst/>
          </a:prstGeom>
          <a:solidFill>
            <a:schemeClr val="bg1">
              <a:alpha val="70000"/>
            </a:schemeClr>
          </a:solidFill>
        </p:spPr>
        <p:txBody>
          <a:bodyPr wrap="square">
            <a:spAutoFit/>
          </a:bodyPr>
          <a:lstStyle/>
          <a:p>
            <a:pPr marL="0" indent="0">
              <a:buFont typeface="Arial"/>
              <a:buNone/>
            </a:pPr>
            <a:r>
              <a:rPr lang="en-US" sz="1800" i="1" dirty="0">
                <a:solidFill>
                  <a:schemeClr val="accent3"/>
                </a:solidFill>
              </a:rPr>
              <a:t>[G01]</a:t>
            </a:r>
            <a:r>
              <a:rPr lang="en-US" sz="1800" i="1" dirty="0">
                <a:solidFill>
                  <a:schemeClr val="bg1">
                    <a:lumMod val="50000"/>
                  </a:schemeClr>
                </a:solidFill>
              </a:rPr>
              <a:t> </a:t>
            </a:r>
            <a:r>
              <a:rPr lang="en-US" sz="1800" dirty="0"/>
              <a:t>Completeness</a:t>
            </a:r>
          </a:p>
          <a:p>
            <a:pPr marL="0" indent="0">
              <a:buFont typeface="Arial"/>
              <a:buNone/>
            </a:pPr>
            <a:r>
              <a:rPr lang="en-US" sz="1800" i="1" dirty="0">
                <a:solidFill>
                  <a:schemeClr val="accent3"/>
                </a:solidFill>
              </a:rPr>
              <a:t>[G02]</a:t>
            </a:r>
            <a:r>
              <a:rPr lang="en-US" sz="1800" dirty="0"/>
              <a:t> Non-Interference</a:t>
            </a:r>
          </a:p>
        </p:txBody>
      </p:sp>
      <p:sp>
        <p:nvSpPr>
          <p:cNvPr id="17" name="TextBox 16">
            <a:extLst>
              <a:ext uri="{FF2B5EF4-FFF2-40B4-BE49-F238E27FC236}">
                <a16:creationId xmlns:a16="http://schemas.microsoft.com/office/drawing/2014/main" id="{815D57A2-0929-219C-D8C8-B59264E514E1}"/>
              </a:ext>
            </a:extLst>
          </p:cNvPr>
          <p:cNvSpPr txBox="1"/>
          <p:nvPr/>
        </p:nvSpPr>
        <p:spPr>
          <a:xfrm>
            <a:off x="3738550" y="377501"/>
            <a:ext cx="1042273" cy="369332"/>
          </a:xfrm>
          <a:prstGeom prst="rect">
            <a:avLst/>
          </a:prstGeom>
          <a:solidFill>
            <a:srgbClr val="E7E6E6"/>
          </a:solidFill>
        </p:spPr>
        <p:txBody>
          <a:bodyPr wrap="none" rtlCol="0">
            <a:spAutoFit/>
          </a:bodyPr>
          <a:lstStyle/>
          <a:p>
            <a:r>
              <a:rPr lang="en-FR" dirty="0">
                <a:solidFill>
                  <a:schemeClr val="accent1"/>
                </a:solidFill>
                <a:latin typeface="Helvetica Neue" panose="02000503000000020004" pitchFamily="2" charset="0"/>
              </a:rPr>
              <a:t>[SLE’16]</a:t>
            </a:r>
          </a:p>
        </p:txBody>
      </p:sp>
      <p:sp>
        <p:nvSpPr>
          <p:cNvPr id="19" name="TextBox 18">
            <a:extLst>
              <a:ext uri="{FF2B5EF4-FFF2-40B4-BE49-F238E27FC236}">
                <a16:creationId xmlns:a16="http://schemas.microsoft.com/office/drawing/2014/main" id="{F385F479-C1C0-A981-8333-C9902ADD7AFB}"/>
              </a:ext>
            </a:extLst>
          </p:cNvPr>
          <p:cNvSpPr txBox="1"/>
          <p:nvPr/>
        </p:nvSpPr>
        <p:spPr>
          <a:xfrm>
            <a:off x="4485999" y="4958339"/>
            <a:ext cx="3220002" cy="1477328"/>
          </a:xfrm>
          <a:prstGeom prst="rect">
            <a:avLst/>
          </a:prstGeom>
          <a:solidFill>
            <a:schemeClr val="bg1">
              <a:alpha val="95000"/>
            </a:schemeClr>
          </a:solidFill>
        </p:spPr>
        <p:txBody>
          <a:bodyPr wrap="square">
            <a:spAutoFit/>
          </a:bodyPr>
          <a:lstStyle/>
          <a:p>
            <a:r>
              <a:rPr lang="en-US" i="1" dirty="0">
                <a:solidFill>
                  <a:schemeClr val="accent3"/>
                </a:solidFill>
              </a:rPr>
              <a:t>[G05]</a:t>
            </a:r>
            <a:r>
              <a:rPr lang="en-US" dirty="0"/>
              <a:t> Composability</a:t>
            </a:r>
          </a:p>
          <a:p>
            <a:r>
              <a:rPr lang="en-US" i="1" dirty="0">
                <a:solidFill>
                  <a:schemeClr val="accent3"/>
                </a:solidFill>
              </a:rPr>
              <a:t>[G06] </a:t>
            </a:r>
            <a:r>
              <a:rPr lang="en-US" dirty="0"/>
              <a:t>Portability</a:t>
            </a:r>
          </a:p>
          <a:p>
            <a:r>
              <a:rPr lang="en-US" i="1" dirty="0">
                <a:solidFill>
                  <a:schemeClr val="accent3"/>
                </a:solidFill>
              </a:rPr>
              <a:t>[G07]</a:t>
            </a:r>
            <a:r>
              <a:rPr lang="en-US" dirty="0"/>
              <a:t> Genericity</a:t>
            </a:r>
          </a:p>
          <a:p>
            <a:r>
              <a:rPr lang="en-US" i="1" dirty="0">
                <a:solidFill>
                  <a:schemeClr val="accent3"/>
                </a:solidFill>
              </a:rPr>
              <a:t>[G08]</a:t>
            </a:r>
            <a:r>
              <a:rPr lang="en-US" dirty="0"/>
              <a:t> Unanticipated Monitoring</a:t>
            </a:r>
          </a:p>
          <a:p>
            <a:r>
              <a:rPr lang="en-US" i="1" dirty="0">
                <a:solidFill>
                  <a:schemeClr val="accent3"/>
                </a:solidFill>
              </a:rPr>
              <a:t>[G09] </a:t>
            </a:r>
            <a:r>
              <a:rPr lang="en-US" i="1" dirty="0"/>
              <a:t>Ease the</a:t>
            </a:r>
            <a:r>
              <a:rPr lang="en-US" i="1" dirty="0">
                <a:solidFill>
                  <a:schemeClr val="accent3"/>
                </a:solidFill>
              </a:rPr>
              <a:t> </a:t>
            </a:r>
            <a:r>
              <a:rPr lang="en-US" dirty="0"/>
              <a:t>Integration</a:t>
            </a:r>
          </a:p>
        </p:txBody>
      </p:sp>
      <p:sp>
        <p:nvSpPr>
          <p:cNvPr id="12" name="TextBox 11">
            <a:extLst>
              <a:ext uri="{FF2B5EF4-FFF2-40B4-BE49-F238E27FC236}">
                <a16:creationId xmlns:a16="http://schemas.microsoft.com/office/drawing/2014/main" id="{F9155552-1173-0F47-EC79-4818EA217494}"/>
              </a:ext>
            </a:extLst>
          </p:cNvPr>
          <p:cNvSpPr txBox="1"/>
          <p:nvPr/>
        </p:nvSpPr>
        <p:spPr>
          <a:xfrm>
            <a:off x="7122007" y="4126497"/>
            <a:ext cx="3268514" cy="646331"/>
          </a:xfrm>
          <a:prstGeom prst="rect">
            <a:avLst/>
          </a:prstGeom>
          <a:solidFill>
            <a:schemeClr val="bg1">
              <a:alpha val="90000"/>
            </a:schemeClr>
          </a:solidFill>
        </p:spPr>
        <p:txBody>
          <a:bodyPr wrap="square">
            <a:spAutoFit/>
          </a:bodyPr>
          <a:lstStyle/>
          <a:p>
            <a:r>
              <a:rPr lang="en-US" i="1" dirty="0">
                <a:solidFill>
                  <a:schemeClr val="accent3"/>
                </a:solidFill>
              </a:rPr>
              <a:t>[G03]</a:t>
            </a:r>
            <a:r>
              <a:rPr lang="en-US" dirty="0"/>
              <a:t> Break the Rules</a:t>
            </a:r>
            <a:endParaRPr lang="en-US" sz="1800" i="1" dirty="0">
              <a:solidFill>
                <a:schemeClr val="accent3"/>
              </a:solidFill>
            </a:endParaRPr>
          </a:p>
          <a:p>
            <a:pPr marL="0" indent="0">
              <a:buFont typeface="Arial"/>
              <a:buNone/>
            </a:pPr>
            <a:r>
              <a:rPr lang="en-US" sz="1800" i="1" dirty="0">
                <a:solidFill>
                  <a:schemeClr val="accent3"/>
                </a:solidFill>
              </a:rPr>
              <a:t>[G04]</a:t>
            </a:r>
            <a:r>
              <a:rPr lang="en-US" sz="1800" dirty="0"/>
              <a:t> Minimize the Gap</a:t>
            </a:r>
          </a:p>
        </p:txBody>
      </p:sp>
    </p:spTree>
    <p:extLst>
      <p:ext uri="{BB962C8B-B14F-4D97-AF65-F5344CB8AC3E}">
        <p14:creationId xmlns:p14="http://schemas.microsoft.com/office/powerpoint/2010/main" val="13287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uiExpand="1" build="p"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F211B1-C66F-4913-7837-0315D0606286}"/>
              </a:ext>
            </a:extLst>
          </p:cNvPr>
          <p:cNvSpPr>
            <a:spLocks noGrp="1"/>
          </p:cNvSpPr>
          <p:nvPr>
            <p:ph idx="1"/>
          </p:nvPr>
        </p:nvSpPr>
        <p:spPr>
          <a:xfrm>
            <a:off x="463898" y="1253331"/>
            <a:ext cx="11264203" cy="4351338"/>
          </a:xfrm>
        </p:spPr>
        <p:txBody>
          <a:bodyPr>
            <a:normAutofit/>
          </a:bodyPr>
          <a:lstStyle/>
          <a:p>
            <a:pPr marL="0" indent="0">
              <a:buNone/>
            </a:pPr>
            <a:r>
              <a:rPr lang="en-FR" sz="2400" dirty="0"/>
              <a:t>Thank you </a:t>
            </a:r>
            <a:r>
              <a:rPr lang="en-FR" sz="2400" b="1" dirty="0">
                <a:solidFill>
                  <a:schemeClr val="accent1"/>
                </a:solidFill>
              </a:rPr>
              <a:t>Frédéric, Stéphane, Hans, Jeff, Frank, Alain, Emmanuel </a:t>
            </a:r>
            <a:r>
              <a:rPr lang="en-FR" sz="2400" dirty="0"/>
              <a:t>for accepting my invitation to this jury.</a:t>
            </a:r>
          </a:p>
          <a:p>
            <a:pPr marL="0" indent="0">
              <a:buNone/>
            </a:pPr>
            <a:endParaRPr lang="en-FR" sz="2400" dirty="0"/>
          </a:p>
          <a:p>
            <a:pPr marL="0" indent="0">
              <a:buNone/>
            </a:pPr>
            <a:r>
              <a:rPr lang="en-FR" sz="2400" dirty="0"/>
              <a:t>Thank you </a:t>
            </a:r>
            <a:r>
              <a:rPr lang="en-FR" sz="2400" b="1" dirty="0">
                <a:solidFill>
                  <a:schemeClr val="accent1"/>
                </a:solidFill>
              </a:rPr>
              <a:t>colleagues</a:t>
            </a:r>
            <a:r>
              <a:rPr lang="en-FR" sz="2400" dirty="0"/>
              <a:t> from the </a:t>
            </a:r>
            <a:r>
              <a:rPr lang="en-FR" sz="2400" b="1" dirty="0">
                <a:solidFill>
                  <a:schemeClr val="accent1"/>
                </a:solidFill>
              </a:rPr>
              <a:t>SHARP pole of Lab-STICC</a:t>
            </a:r>
            <a:r>
              <a:rPr lang="en-FR" sz="2400" dirty="0"/>
              <a:t> and dear </a:t>
            </a:r>
            <a:r>
              <a:rPr lang="en-FR" sz="2400" b="1" dirty="0">
                <a:solidFill>
                  <a:schemeClr val="accent1"/>
                </a:solidFill>
              </a:rPr>
              <a:t>collaborators from academia &amp; </a:t>
            </a:r>
            <a:r>
              <a:rPr lang="en-GB" sz="2400" b="1" dirty="0">
                <a:solidFill>
                  <a:schemeClr val="accent1"/>
                </a:solidFill>
              </a:rPr>
              <a:t>industry</a:t>
            </a:r>
            <a:r>
              <a:rPr lang="en-FR" sz="2400" dirty="0"/>
              <a:t>.</a:t>
            </a:r>
          </a:p>
          <a:p>
            <a:pPr marL="0" indent="0">
              <a:buNone/>
            </a:pPr>
            <a:r>
              <a:rPr lang="en-FR" sz="2400" b="1" dirty="0">
                <a:solidFill>
                  <a:schemeClr val="accent1"/>
                </a:solidFill>
              </a:rPr>
              <a:t>You</a:t>
            </a:r>
            <a:r>
              <a:rPr lang="en-FR" sz="2400" dirty="0"/>
              <a:t> and the numerous </a:t>
            </a:r>
            <a:r>
              <a:rPr lang="en-FR" sz="2400" b="1" dirty="0">
                <a:solidFill>
                  <a:schemeClr val="accent1"/>
                </a:solidFill>
              </a:rPr>
              <a:t>organizations</a:t>
            </a:r>
            <a:r>
              <a:rPr lang="en-FR" sz="2400" dirty="0"/>
              <a:t> that </a:t>
            </a:r>
            <a:r>
              <a:rPr lang="en-FR" sz="2400" b="1" dirty="0">
                <a:solidFill>
                  <a:schemeClr val="accent1"/>
                </a:solidFill>
              </a:rPr>
              <a:t>financed</a:t>
            </a:r>
            <a:r>
              <a:rPr lang="en-FR" sz="2400" dirty="0"/>
              <a:t> our projects made my work possible. </a:t>
            </a:r>
          </a:p>
          <a:p>
            <a:pPr marL="0" indent="0">
              <a:buNone/>
            </a:pPr>
            <a:endParaRPr lang="en-FR" sz="2400" dirty="0"/>
          </a:p>
          <a:p>
            <a:pPr marL="0" indent="0">
              <a:buNone/>
            </a:pPr>
            <a:r>
              <a:rPr lang="en-FR" sz="2400" dirty="0"/>
              <a:t>Special thanks to </a:t>
            </a:r>
            <a:r>
              <a:rPr lang="en-FR" sz="2400" b="1" dirty="0">
                <a:solidFill>
                  <a:schemeClr val="accent1"/>
                </a:solidFill>
              </a:rPr>
              <a:t>Patricia, Michèle</a:t>
            </a:r>
            <a:r>
              <a:rPr lang="en-FR" sz="2400" dirty="0"/>
              <a:t> &amp; </a:t>
            </a:r>
            <a:r>
              <a:rPr lang="en-FR" sz="2400" b="1" dirty="0">
                <a:solidFill>
                  <a:schemeClr val="accent1"/>
                </a:solidFill>
              </a:rPr>
              <a:t>Annick</a:t>
            </a:r>
            <a:r>
              <a:rPr lang="en-FR" sz="2400" dirty="0"/>
              <a:t> for smoothing over the whole experience.</a:t>
            </a:r>
          </a:p>
        </p:txBody>
      </p:sp>
      <p:sp>
        <p:nvSpPr>
          <p:cNvPr id="4" name="Slide Number Placeholder 3">
            <a:extLst>
              <a:ext uri="{FF2B5EF4-FFF2-40B4-BE49-F238E27FC236}">
                <a16:creationId xmlns:a16="http://schemas.microsoft.com/office/drawing/2014/main" id="{ED7767F8-0C1D-7003-690E-F829AA96F944}"/>
              </a:ext>
            </a:extLst>
          </p:cNvPr>
          <p:cNvSpPr>
            <a:spLocks noGrp="1"/>
          </p:cNvSpPr>
          <p:nvPr>
            <p:ph type="sldNum" sz="quarter" idx="12"/>
          </p:nvPr>
        </p:nvSpPr>
        <p:spPr/>
        <p:txBody>
          <a:bodyPr/>
          <a:lstStyle/>
          <a:p>
            <a:fld id="{68BB762D-DE17-D14D-9882-FCBAF9182C7B}" type="slidenum">
              <a:rPr lang="en-FR" smtClean="0"/>
              <a:t>2</a:t>
            </a:fld>
            <a:r>
              <a:rPr lang="en-FR"/>
              <a:t>/50</a:t>
            </a:r>
            <a:endParaRPr lang="en-FR" dirty="0"/>
          </a:p>
        </p:txBody>
      </p:sp>
    </p:spTree>
    <p:extLst>
      <p:ext uri="{BB962C8B-B14F-4D97-AF65-F5344CB8AC3E}">
        <p14:creationId xmlns:p14="http://schemas.microsoft.com/office/powerpoint/2010/main" val="369584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056222DE-90F2-35CF-AFA6-E83A173BC44A}"/>
              </a:ext>
            </a:extLst>
          </p:cNvPr>
          <p:cNvSpPr/>
          <p:nvPr/>
        </p:nvSpPr>
        <p:spPr>
          <a:xfrm>
            <a:off x="8374533" y="3978000"/>
            <a:ext cx="720000" cy="2880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7" name="Slide Number Placeholder 6">
            <a:extLst>
              <a:ext uri="{FF2B5EF4-FFF2-40B4-BE49-F238E27FC236}">
                <a16:creationId xmlns:a16="http://schemas.microsoft.com/office/drawing/2014/main" id="{A8885F06-081D-9241-59F4-CA2041005ECF}"/>
              </a:ext>
            </a:extLst>
          </p:cNvPr>
          <p:cNvSpPr>
            <a:spLocks noGrp="1"/>
          </p:cNvSpPr>
          <p:nvPr>
            <p:ph type="sldNum" sz="quarter" idx="12"/>
          </p:nvPr>
        </p:nvSpPr>
        <p:spPr/>
        <p:txBody>
          <a:bodyPr/>
          <a:lstStyle/>
          <a:p>
            <a:fld id="{68BB762D-DE17-D14D-9882-FCBAF9182C7B}" type="slidenum">
              <a:rPr lang="en-FR" smtClean="0"/>
              <a:t>20</a:t>
            </a:fld>
            <a:r>
              <a:rPr lang="en-FR"/>
              <a:t>/50</a:t>
            </a:r>
            <a:endParaRPr lang="en-FR" dirty="0"/>
          </a:p>
        </p:txBody>
      </p:sp>
      <p:pic>
        <p:nvPicPr>
          <p:cNvPr id="58" name="Picture 57">
            <a:extLst>
              <a:ext uri="{FF2B5EF4-FFF2-40B4-BE49-F238E27FC236}">
                <a16:creationId xmlns:a16="http://schemas.microsoft.com/office/drawing/2014/main" id="{3CA2AE15-6F2B-D5DD-7F97-4909ECFFB204}"/>
              </a:ext>
            </a:extLst>
          </p:cNvPr>
          <p:cNvPicPr>
            <a:picLocks noChangeAspect="1"/>
          </p:cNvPicPr>
          <p:nvPr/>
        </p:nvPicPr>
        <p:blipFill>
          <a:blip r:embed="rId2"/>
          <a:stretch>
            <a:fillRect/>
          </a:stretch>
        </p:blipFill>
        <p:spPr>
          <a:xfrm>
            <a:off x="8806962" y="0"/>
            <a:ext cx="3385038" cy="2007406"/>
          </a:xfrm>
          <a:prstGeom prst="rect">
            <a:avLst/>
          </a:prstGeom>
        </p:spPr>
      </p:pic>
      <p:sp>
        <p:nvSpPr>
          <p:cNvPr id="11" name="Rectangle 10">
            <a:extLst>
              <a:ext uri="{FF2B5EF4-FFF2-40B4-BE49-F238E27FC236}">
                <a16:creationId xmlns:a16="http://schemas.microsoft.com/office/drawing/2014/main" id="{FBF7113B-F4E2-1B56-01C3-AAF8B29B2748}"/>
              </a:ext>
            </a:extLst>
          </p:cNvPr>
          <p:cNvSpPr/>
          <p:nvPr/>
        </p:nvSpPr>
        <p:spPr>
          <a:xfrm>
            <a:off x="4150037"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12" name="Rounded Rectangle 11">
            <a:extLst>
              <a:ext uri="{FF2B5EF4-FFF2-40B4-BE49-F238E27FC236}">
                <a16:creationId xmlns:a16="http://schemas.microsoft.com/office/drawing/2014/main" id="{46CA3258-C1A3-544B-062A-E20A0901C868}"/>
              </a:ext>
            </a:extLst>
          </p:cNvPr>
          <p:cNvSpPr/>
          <p:nvPr/>
        </p:nvSpPr>
        <p:spPr>
          <a:xfrm>
            <a:off x="1468806" y="1823937"/>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Formal</a:t>
            </a:r>
            <a:br>
              <a:rPr lang="en-FR" dirty="0">
                <a:solidFill>
                  <a:schemeClr val="tx1"/>
                </a:solidFill>
              </a:rPr>
            </a:br>
            <a:r>
              <a:rPr lang="en-FR" dirty="0">
                <a:solidFill>
                  <a:schemeClr val="tx1"/>
                </a:solidFill>
              </a:rPr>
              <a:t>Semantics</a:t>
            </a:r>
          </a:p>
        </p:txBody>
      </p:sp>
      <p:sp>
        <p:nvSpPr>
          <p:cNvPr id="13" name="Snip Single Corner of Rectangle 12">
            <a:extLst>
              <a:ext uri="{FF2B5EF4-FFF2-40B4-BE49-F238E27FC236}">
                <a16:creationId xmlns:a16="http://schemas.microsoft.com/office/drawing/2014/main" id="{2EEE3105-3D50-ABC8-1FCF-F8BBA3075908}"/>
              </a:ext>
            </a:extLst>
          </p:cNvPr>
          <p:cNvSpPr/>
          <p:nvPr/>
        </p:nvSpPr>
        <p:spPr>
          <a:xfrm>
            <a:off x="1390339" y="3661799"/>
            <a:ext cx="1463842" cy="671332"/>
          </a:xfrm>
          <a:custGeom>
            <a:avLst/>
            <a:gdLst>
              <a:gd name="connsiteX0" fmla="*/ 0 w 1463842"/>
              <a:gd name="connsiteY0" fmla="*/ 0 h 671332"/>
              <a:gd name="connsiteX1" fmla="*/ 437131 w 1463842"/>
              <a:gd name="connsiteY1" fmla="*/ 0 h 671332"/>
              <a:gd name="connsiteX2" fmla="*/ 847223 w 1463842"/>
              <a:gd name="connsiteY2" fmla="*/ 0 h 671332"/>
              <a:gd name="connsiteX3" fmla="*/ 1351951 w 1463842"/>
              <a:gd name="connsiteY3" fmla="*/ 0 h 671332"/>
              <a:gd name="connsiteX4" fmla="*/ 1463842 w 1463842"/>
              <a:gd name="connsiteY4" fmla="*/ 111891 h 671332"/>
              <a:gd name="connsiteX5" fmla="*/ 1463842 w 1463842"/>
              <a:gd name="connsiteY5" fmla="*/ 671332 h 671332"/>
              <a:gd name="connsiteX6" fmla="*/ 946618 w 1463842"/>
              <a:gd name="connsiteY6" fmla="*/ 671332 h 671332"/>
              <a:gd name="connsiteX7" fmla="*/ 429394 w 1463842"/>
              <a:gd name="connsiteY7" fmla="*/ 671332 h 671332"/>
              <a:gd name="connsiteX8" fmla="*/ 0 w 1463842"/>
              <a:gd name="connsiteY8" fmla="*/ 671332 h 671332"/>
              <a:gd name="connsiteX9" fmla="*/ 0 w 1463842"/>
              <a:gd name="connsiteY9" fmla="*/ 322239 h 671332"/>
              <a:gd name="connsiteX10" fmla="*/ 0 w 1463842"/>
              <a:gd name="connsiteY10" fmla="*/ 0 h 6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42" h="671332" extrusionOk="0">
                <a:moveTo>
                  <a:pt x="0" y="0"/>
                </a:moveTo>
                <a:cubicBezTo>
                  <a:pt x="167257" y="-14927"/>
                  <a:pt x="293276" y="24702"/>
                  <a:pt x="437131" y="0"/>
                </a:cubicBezTo>
                <a:cubicBezTo>
                  <a:pt x="580986" y="-24702"/>
                  <a:pt x="670634" y="5504"/>
                  <a:pt x="847223" y="0"/>
                </a:cubicBezTo>
                <a:cubicBezTo>
                  <a:pt x="1023812" y="-5504"/>
                  <a:pt x="1116272" y="38758"/>
                  <a:pt x="1351951" y="0"/>
                </a:cubicBezTo>
                <a:cubicBezTo>
                  <a:pt x="1392361" y="39376"/>
                  <a:pt x="1406916" y="59706"/>
                  <a:pt x="1463842" y="111891"/>
                </a:cubicBezTo>
                <a:cubicBezTo>
                  <a:pt x="1485103" y="389297"/>
                  <a:pt x="1456434" y="430551"/>
                  <a:pt x="1463842" y="671332"/>
                </a:cubicBezTo>
                <a:cubicBezTo>
                  <a:pt x="1356991" y="673539"/>
                  <a:pt x="1132002" y="633229"/>
                  <a:pt x="946618" y="671332"/>
                </a:cubicBezTo>
                <a:cubicBezTo>
                  <a:pt x="761234" y="709435"/>
                  <a:pt x="658461" y="670282"/>
                  <a:pt x="429394" y="671332"/>
                </a:cubicBezTo>
                <a:cubicBezTo>
                  <a:pt x="200327" y="672382"/>
                  <a:pt x="110391" y="660325"/>
                  <a:pt x="0" y="671332"/>
                </a:cubicBezTo>
                <a:cubicBezTo>
                  <a:pt x="-9394" y="500525"/>
                  <a:pt x="25190" y="494017"/>
                  <a:pt x="0" y="322239"/>
                </a:cubicBezTo>
                <a:cubicBezTo>
                  <a:pt x="-25190" y="150461"/>
                  <a:pt x="7537" y="9242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cxnSp>
        <p:nvCxnSpPr>
          <p:cNvPr id="15" name="Straight Arrow Connector 14">
            <a:extLst>
              <a:ext uri="{FF2B5EF4-FFF2-40B4-BE49-F238E27FC236}">
                <a16:creationId xmlns:a16="http://schemas.microsoft.com/office/drawing/2014/main" id="{18904C02-7E5A-4487-9E90-2C4B689D6704}"/>
              </a:ext>
            </a:extLst>
          </p:cNvPr>
          <p:cNvCxnSpPr>
            <a:cxnSpLocks/>
            <a:stCxn id="12" idx="2"/>
            <a:endCxn id="13" idx="3"/>
          </p:cNvCxnSpPr>
          <p:nvPr/>
        </p:nvCxnSpPr>
        <p:spPr>
          <a:xfrm>
            <a:off x="2099627" y="2495269"/>
            <a:ext cx="22633" cy="1166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9DD421-15FA-9A58-C055-524985D7AFD3}"/>
              </a:ext>
            </a:extLst>
          </p:cNvPr>
          <p:cNvCxnSpPr>
            <a:cxnSpLocks/>
            <a:stCxn id="22" idx="0"/>
            <a:endCxn id="13" idx="1"/>
          </p:cNvCxnSpPr>
          <p:nvPr/>
        </p:nvCxnSpPr>
        <p:spPr>
          <a:xfrm flipV="1">
            <a:off x="1013871" y="4333131"/>
            <a:ext cx="1108389" cy="65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FDC4E73-C2E6-8F7A-B07B-115ECD70DE10}"/>
              </a:ext>
            </a:extLst>
          </p:cNvPr>
          <p:cNvGrpSpPr/>
          <p:nvPr/>
        </p:nvGrpSpPr>
        <p:grpSpPr>
          <a:xfrm>
            <a:off x="383050" y="4987206"/>
            <a:ext cx="1267335" cy="1006998"/>
            <a:chOff x="374691" y="4771961"/>
            <a:chExt cx="1267335" cy="1006998"/>
          </a:xfrm>
        </p:grpSpPr>
        <p:sp>
          <p:nvSpPr>
            <p:cNvPr id="22" name="Rounded Rectangle 21">
              <a:extLst>
                <a:ext uri="{FF2B5EF4-FFF2-40B4-BE49-F238E27FC236}">
                  <a16:creationId xmlns:a16="http://schemas.microsoft.com/office/drawing/2014/main" id="{DCCC7340-3D97-2259-6040-C9EE3A182E49}"/>
                </a:ext>
              </a:extLst>
            </p:cNvPr>
            <p:cNvSpPr/>
            <p:nvPr/>
          </p:nvSpPr>
          <p:spPr>
            <a:xfrm>
              <a:off x="374691" y="4771961"/>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Semantics</a:t>
              </a:r>
            </a:p>
          </p:txBody>
        </p:sp>
        <p:sp>
          <p:nvSpPr>
            <p:cNvPr id="24" name="Rectangle 23">
              <a:extLst>
                <a:ext uri="{FF2B5EF4-FFF2-40B4-BE49-F238E27FC236}">
                  <a16:creationId xmlns:a16="http://schemas.microsoft.com/office/drawing/2014/main" id="{63235E59-C376-FB71-04D0-8245054E248B}"/>
                </a:ext>
              </a:extLst>
            </p:cNvPr>
            <p:cNvSpPr/>
            <p:nvPr/>
          </p:nvSpPr>
          <p:spPr>
            <a:xfrm>
              <a:off x="380385" y="5428677"/>
              <a:ext cx="1261641" cy="3502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Processor</a:t>
              </a:r>
            </a:p>
          </p:txBody>
        </p:sp>
      </p:grpSp>
      <p:cxnSp>
        <p:nvCxnSpPr>
          <p:cNvPr id="25" name="Straight Arrow Connector 24">
            <a:extLst>
              <a:ext uri="{FF2B5EF4-FFF2-40B4-BE49-F238E27FC236}">
                <a16:creationId xmlns:a16="http://schemas.microsoft.com/office/drawing/2014/main" id="{474BC45E-873F-E6AF-9F25-40E829C0AC26}"/>
              </a:ext>
            </a:extLst>
          </p:cNvPr>
          <p:cNvCxnSpPr>
            <a:cxnSpLocks/>
            <a:stCxn id="22" idx="0"/>
            <a:endCxn id="12" idx="2"/>
          </p:cNvCxnSpPr>
          <p:nvPr/>
        </p:nvCxnSpPr>
        <p:spPr>
          <a:xfrm flipV="1">
            <a:off x="1013871" y="2495269"/>
            <a:ext cx="1085756" cy="2491937"/>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115A8E95-1654-B71B-E469-6CCF26830A03}"/>
              </a:ext>
            </a:extLst>
          </p:cNvPr>
          <p:cNvSpPr txBox="1"/>
          <p:nvPr/>
        </p:nvSpPr>
        <p:spPr>
          <a:xfrm>
            <a:off x="1354098" y="4651540"/>
            <a:ext cx="905504" cy="307777"/>
          </a:xfrm>
          <a:prstGeom prst="rect">
            <a:avLst/>
          </a:prstGeom>
          <a:noFill/>
        </p:spPr>
        <p:txBody>
          <a:bodyPr wrap="none" rtlCol="0">
            <a:spAutoFit/>
          </a:bodyPr>
          <a:lstStyle/>
          <a:p>
            <a:r>
              <a:rPr lang="en-FR" sz="1400" dirty="0"/>
              <a:t>interprets</a:t>
            </a:r>
          </a:p>
        </p:txBody>
      </p:sp>
      <p:sp>
        <p:nvSpPr>
          <p:cNvPr id="27" name="TextBox 26">
            <a:extLst>
              <a:ext uri="{FF2B5EF4-FFF2-40B4-BE49-F238E27FC236}">
                <a16:creationId xmlns:a16="http://schemas.microsoft.com/office/drawing/2014/main" id="{91C72C00-5934-B2D8-9310-48412AF04092}"/>
              </a:ext>
            </a:extLst>
          </p:cNvPr>
          <p:cNvSpPr txBox="1"/>
          <p:nvPr/>
        </p:nvSpPr>
        <p:spPr>
          <a:xfrm>
            <a:off x="1782426" y="3100259"/>
            <a:ext cx="819455" cy="523220"/>
          </a:xfrm>
          <a:prstGeom prst="rect">
            <a:avLst/>
          </a:prstGeom>
          <a:noFill/>
        </p:spPr>
        <p:txBody>
          <a:bodyPr wrap="none" rtlCol="0">
            <a:spAutoFit/>
          </a:bodyPr>
          <a:lstStyle/>
          <a:p>
            <a:r>
              <a:rPr lang="en-GB" sz="1400" dirty="0"/>
              <a:t>gives</a:t>
            </a:r>
            <a:br>
              <a:rPr lang="en-FR" sz="1400" dirty="0"/>
            </a:br>
            <a:r>
              <a:rPr lang="en-FR" sz="1400" dirty="0"/>
              <a:t>meaning</a:t>
            </a:r>
          </a:p>
        </p:txBody>
      </p:sp>
      <p:sp>
        <p:nvSpPr>
          <p:cNvPr id="30" name="Slide Number Placeholder 3">
            <a:extLst>
              <a:ext uri="{FF2B5EF4-FFF2-40B4-BE49-F238E27FC236}">
                <a16:creationId xmlns:a16="http://schemas.microsoft.com/office/drawing/2014/main" id="{5C85E1D3-9C62-330B-7BB6-51C0C8415162}"/>
              </a:ext>
            </a:extLst>
          </p:cNvPr>
          <p:cNvSpPr txBox="1">
            <a:spLocks/>
          </p:cNvSpPr>
          <p:nvPr/>
        </p:nvSpPr>
        <p:spPr>
          <a:xfrm>
            <a:off x="11454062" y="6356350"/>
            <a:ext cx="6325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BB762D-DE17-D14D-9882-FCBAF9182C7B}" type="slidenum">
              <a:rPr lang="en-FR" smtClean="0"/>
              <a:pPr/>
              <a:t>20</a:t>
            </a:fld>
            <a:r>
              <a:rPr lang="en-FR"/>
              <a:t>/50</a:t>
            </a:r>
            <a:endParaRPr lang="en-FR" dirty="0"/>
          </a:p>
        </p:txBody>
      </p:sp>
      <p:grpSp>
        <p:nvGrpSpPr>
          <p:cNvPr id="121" name="Group 120">
            <a:extLst>
              <a:ext uri="{FF2B5EF4-FFF2-40B4-BE49-F238E27FC236}">
                <a16:creationId xmlns:a16="http://schemas.microsoft.com/office/drawing/2014/main" id="{72253F64-961E-4FC6-4B72-CB93118A34F0}"/>
              </a:ext>
            </a:extLst>
          </p:cNvPr>
          <p:cNvGrpSpPr/>
          <p:nvPr/>
        </p:nvGrpSpPr>
        <p:grpSpPr>
          <a:xfrm>
            <a:off x="1644691" y="2386445"/>
            <a:ext cx="5011360" cy="3387026"/>
            <a:chOff x="1644691" y="2386445"/>
            <a:chExt cx="5011360" cy="3387026"/>
          </a:xfrm>
        </p:grpSpPr>
        <p:cxnSp>
          <p:nvCxnSpPr>
            <p:cNvPr id="23" name="Straight Connector 22">
              <a:extLst>
                <a:ext uri="{FF2B5EF4-FFF2-40B4-BE49-F238E27FC236}">
                  <a16:creationId xmlns:a16="http://schemas.microsoft.com/office/drawing/2014/main" id="{4E7A8FF3-437B-76E4-56A5-DB1AE3472D07}"/>
                </a:ext>
              </a:extLst>
            </p:cNvPr>
            <p:cNvCxnSpPr>
              <a:cxnSpLocks/>
              <a:stCxn id="59" idx="3"/>
              <a:endCxn id="114" idx="1"/>
            </p:cNvCxnSpPr>
            <p:nvPr/>
          </p:nvCxnSpPr>
          <p:spPr>
            <a:xfrm flipV="1">
              <a:off x="5277521" y="5322090"/>
              <a:ext cx="617523" cy="782"/>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31D00A6-350A-1E5C-68D4-434AC58A3D38}"/>
                </a:ext>
              </a:extLst>
            </p:cNvPr>
            <p:cNvCxnSpPr>
              <a:cxnSpLocks/>
              <a:stCxn id="59" idx="1"/>
              <a:endCxn id="22" idx="3"/>
            </p:cNvCxnSpPr>
            <p:nvPr/>
          </p:nvCxnSpPr>
          <p:spPr>
            <a:xfrm flipH="1">
              <a:off x="1644691" y="5322872"/>
              <a:ext cx="20967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9C238F0-BB7E-8030-E929-3E00CFB614E4}"/>
                </a:ext>
              </a:extLst>
            </p:cNvPr>
            <p:cNvCxnSpPr>
              <a:cxnSpLocks/>
              <a:stCxn id="59" idx="3"/>
              <a:endCxn id="107" idx="1"/>
            </p:cNvCxnSpPr>
            <p:nvPr/>
          </p:nvCxnSpPr>
          <p:spPr>
            <a:xfrm flipV="1">
              <a:off x="5277521" y="2386445"/>
              <a:ext cx="1378530" cy="2936427"/>
            </a:xfrm>
            <a:prstGeom prst="line">
              <a:avLst/>
            </a:prstGeom>
            <a:ln w="3810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A9427CF7-2534-433F-20DC-52717255778C}"/>
                </a:ext>
              </a:extLst>
            </p:cNvPr>
            <p:cNvSpPr/>
            <p:nvPr/>
          </p:nvSpPr>
          <p:spPr>
            <a:xfrm>
              <a:off x="3741431" y="487227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grpSp>
      <p:sp>
        <p:nvSpPr>
          <p:cNvPr id="89" name="Rectangle 88">
            <a:extLst>
              <a:ext uri="{FF2B5EF4-FFF2-40B4-BE49-F238E27FC236}">
                <a16:creationId xmlns:a16="http://schemas.microsoft.com/office/drawing/2014/main" id="{2C88BD35-BEA9-3AD0-7F73-36E90DE1BE1B}"/>
              </a:ext>
            </a:extLst>
          </p:cNvPr>
          <p:cNvSpPr/>
          <p:nvPr/>
        </p:nvSpPr>
        <p:spPr>
          <a:xfrm>
            <a:off x="10762391" y="4984703"/>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3</a:t>
            </a:r>
          </a:p>
        </p:txBody>
      </p:sp>
      <p:sp>
        <p:nvSpPr>
          <p:cNvPr id="90" name="Snip Single Corner of Rectangle 89">
            <a:extLst>
              <a:ext uri="{FF2B5EF4-FFF2-40B4-BE49-F238E27FC236}">
                <a16:creationId xmlns:a16="http://schemas.microsoft.com/office/drawing/2014/main" id="{237613ED-D768-3F33-E428-5FBD8278D4B1}"/>
              </a:ext>
            </a:extLst>
          </p:cNvPr>
          <p:cNvSpPr/>
          <p:nvPr/>
        </p:nvSpPr>
        <p:spPr>
          <a:xfrm>
            <a:off x="10858844" y="4436353"/>
            <a:ext cx="1068731" cy="425371"/>
          </a:xfrm>
          <a:custGeom>
            <a:avLst/>
            <a:gdLst>
              <a:gd name="connsiteX0" fmla="*/ 0 w 1068731"/>
              <a:gd name="connsiteY0" fmla="*/ 0 h 425371"/>
              <a:gd name="connsiteX1" fmla="*/ 478960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34366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08369" y="-6198"/>
                  <a:pt x="247603" y="50442"/>
                  <a:pt x="478960" y="0"/>
                </a:cubicBezTo>
                <a:cubicBezTo>
                  <a:pt x="710317" y="-50442"/>
                  <a:pt x="852005" y="19164"/>
                  <a:pt x="997834" y="0"/>
                </a:cubicBezTo>
                <a:cubicBezTo>
                  <a:pt x="1032875" y="26049"/>
                  <a:pt x="1029407" y="48555"/>
                  <a:pt x="1068731" y="70897"/>
                </a:cubicBezTo>
                <a:cubicBezTo>
                  <a:pt x="1069344" y="143975"/>
                  <a:pt x="1063270" y="272797"/>
                  <a:pt x="1068731" y="425371"/>
                </a:cubicBezTo>
                <a:cubicBezTo>
                  <a:pt x="912689" y="451921"/>
                  <a:pt x="651590" y="390169"/>
                  <a:pt x="534366" y="425371"/>
                </a:cubicBezTo>
                <a:cubicBezTo>
                  <a:pt x="417143" y="460573"/>
                  <a:pt x="169485" y="368733"/>
                  <a:pt x="0" y="425371"/>
                </a:cubicBezTo>
                <a:cubicBezTo>
                  <a:pt x="-16632" y="310855"/>
                  <a:pt x="38688" y="166037"/>
                  <a:pt x="0" y="0"/>
                </a:cubicBezTo>
                <a:close/>
              </a:path>
            </a:pathLst>
          </a:custGeom>
          <a:noFill/>
          <a:ln>
            <a:solidFill>
              <a:schemeClr val="tx1"/>
            </a:solidFill>
            <a:extLst>
              <a:ext uri="{C807C97D-BFC1-408E-A445-0C87EB9F89A2}">
                <ask:lineSketchStyleProps xmlns:ask="http://schemas.microsoft.com/office/drawing/2018/sketchyshapes" sd="1555396448">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3</a:t>
            </a:r>
          </a:p>
        </p:txBody>
      </p:sp>
      <p:cxnSp>
        <p:nvCxnSpPr>
          <p:cNvPr id="91" name="Straight Connector 90">
            <a:extLst>
              <a:ext uri="{FF2B5EF4-FFF2-40B4-BE49-F238E27FC236}">
                <a16:creationId xmlns:a16="http://schemas.microsoft.com/office/drawing/2014/main" id="{71CDF5BC-4B1D-CB56-3A93-F6F2DA7B0CA5}"/>
              </a:ext>
            </a:extLst>
          </p:cNvPr>
          <p:cNvCxnSpPr>
            <a:stCxn id="90" idx="1"/>
            <a:endCxn id="89" idx="0"/>
          </p:cNvCxnSpPr>
          <p:nvPr/>
        </p:nvCxnSpPr>
        <p:spPr>
          <a:xfrm>
            <a:off x="11393210" y="4861724"/>
            <a:ext cx="2" cy="122979"/>
          </a:xfrm>
          <a:prstGeom prst="line">
            <a:avLst/>
          </a:prstGeom>
        </p:spPr>
        <p:style>
          <a:lnRef idx="1">
            <a:schemeClr val="dk1"/>
          </a:lnRef>
          <a:fillRef idx="0">
            <a:schemeClr val="dk1"/>
          </a:fillRef>
          <a:effectRef idx="0">
            <a:schemeClr val="dk1"/>
          </a:effectRef>
          <a:fontRef idx="minor">
            <a:schemeClr val="tx1"/>
          </a:fontRef>
        </p:style>
      </p:cxnSp>
      <p:sp>
        <p:nvSpPr>
          <p:cNvPr id="92" name="Snip Single Corner of Rectangle 91">
            <a:extLst>
              <a:ext uri="{FF2B5EF4-FFF2-40B4-BE49-F238E27FC236}">
                <a16:creationId xmlns:a16="http://schemas.microsoft.com/office/drawing/2014/main" id="{9FDFAFDA-8BEC-071B-227A-9697105EBD4B}"/>
              </a:ext>
            </a:extLst>
          </p:cNvPr>
          <p:cNvSpPr/>
          <p:nvPr/>
        </p:nvSpPr>
        <p:spPr>
          <a:xfrm>
            <a:off x="10858843" y="5782839"/>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3</a:t>
            </a:r>
          </a:p>
        </p:txBody>
      </p:sp>
      <p:cxnSp>
        <p:nvCxnSpPr>
          <p:cNvPr id="93" name="Straight Connector 92">
            <a:extLst>
              <a:ext uri="{FF2B5EF4-FFF2-40B4-BE49-F238E27FC236}">
                <a16:creationId xmlns:a16="http://schemas.microsoft.com/office/drawing/2014/main" id="{6B6A0A13-4C63-9A76-7728-5E4CD52F4187}"/>
              </a:ext>
            </a:extLst>
          </p:cNvPr>
          <p:cNvCxnSpPr>
            <a:cxnSpLocks/>
            <a:stCxn id="89" idx="2"/>
            <a:endCxn id="92" idx="3"/>
          </p:cNvCxnSpPr>
          <p:nvPr/>
        </p:nvCxnSpPr>
        <p:spPr>
          <a:xfrm flipH="1">
            <a:off x="11393209" y="5656035"/>
            <a:ext cx="3" cy="126804"/>
          </a:xfrm>
          <a:prstGeom prst="line">
            <a:avLst/>
          </a:prstGeom>
        </p:spPr>
        <p:style>
          <a:lnRef idx="1">
            <a:schemeClr val="dk1"/>
          </a:lnRef>
          <a:fillRef idx="0">
            <a:schemeClr val="dk1"/>
          </a:fillRef>
          <a:effectRef idx="0">
            <a:schemeClr val="dk1"/>
          </a:effectRef>
          <a:fontRef idx="minor">
            <a:schemeClr val="tx1"/>
          </a:fontRef>
        </p:style>
      </p:cxnSp>
      <p:grpSp>
        <p:nvGrpSpPr>
          <p:cNvPr id="122" name="Group 121">
            <a:extLst>
              <a:ext uri="{FF2B5EF4-FFF2-40B4-BE49-F238E27FC236}">
                <a16:creationId xmlns:a16="http://schemas.microsoft.com/office/drawing/2014/main" id="{00C829CD-87DB-2EAC-6E2E-08BAB86124F1}"/>
              </a:ext>
            </a:extLst>
          </p:cNvPr>
          <p:cNvGrpSpPr/>
          <p:nvPr/>
        </p:nvGrpSpPr>
        <p:grpSpPr>
          <a:xfrm>
            <a:off x="7156685" y="4872271"/>
            <a:ext cx="3605706" cy="901199"/>
            <a:chOff x="7156685" y="4872271"/>
            <a:chExt cx="3605706" cy="901199"/>
          </a:xfrm>
        </p:grpSpPr>
        <p:sp>
          <p:nvSpPr>
            <p:cNvPr id="65" name="Rectangle 64">
              <a:extLst>
                <a:ext uri="{FF2B5EF4-FFF2-40B4-BE49-F238E27FC236}">
                  <a16:creationId xmlns:a16="http://schemas.microsoft.com/office/drawing/2014/main" id="{90B88D31-5094-2732-D1A0-29C205C91D91}"/>
                </a:ext>
              </a:extLst>
            </p:cNvPr>
            <p:cNvSpPr/>
            <p:nvPr/>
          </p:nvSpPr>
          <p:spPr>
            <a:xfrm>
              <a:off x="7975632" y="4872271"/>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cxnSp>
          <p:nvCxnSpPr>
            <p:cNvPr id="66" name="Straight Connector 65">
              <a:extLst>
                <a:ext uri="{FF2B5EF4-FFF2-40B4-BE49-F238E27FC236}">
                  <a16:creationId xmlns:a16="http://schemas.microsoft.com/office/drawing/2014/main" id="{C4F62756-FE1A-71E7-8EA6-9AD350772A2D}"/>
                </a:ext>
              </a:extLst>
            </p:cNvPr>
            <p:cNvCxnSpPr>
              <a:cxnSpLocks/>
              <a:stCxn id="114" idx="3"/>
              <a:endCxn id="65" idx="1"/>
            </p:cNvCxnSpPr>
            <p:nvPr/>
          </p:nvCxnSpPr>
          <p:spPr>
            <a:xfrm>
              <a:off x="7156685" y="5322090"/>
              <a:ext cx="818947" cy="781"/>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B04BEAC4-443E-076C-A428-6922C8B3F880}"/>
                </a:ext>
              </a:extLst>
            </p:cNvPr>
            <p:cNvCxnSpPr>
              <a:cxnSpLocks/>
              <a:stCxn id="65" idx="3"/>
              <a:endCxn id="89" idx="1"/>
            </p:cNvCxnSpPr>
            <p:nvPr/>
          </p:nvCxnSpPr>
          <p:spPr>
            <a:xfrm flipV="1">
              <a:off x="9511722" y="5320369"/>
              <a:ext cx="1250669" cy="2502"/>
            </a:xfrm>
            <a:prstGeom prst="line">
              <a:avLst/>
            </a:prstGeom>
            <a:ln w="38100"/>
          </p:spPr>
          <p:style>
            <a:lnRef idx="1">
              <a:schemeClr val="dk1"/>
            </a:lnRef>
            <a:fillRef idx="0">
              <a:schemeClr val="dk1"/>
            </a:fillRef>
            <a:effectRef idx="0">
              <a:schemeClr val="dk1"/>
            </a:effectRef>
            <a:fontRef idx="minor">
              <a:schemeClr val="tx1"/>
            </a:fontRef>
          </p:style>
        </p:cxnSp>
      </p:grpSp>
      <p:sp>
        <p:nvSpPr>
          <p:cNvPr id="104" name="Title 1">
            <a:extLst>
              <a:ext uri="{FF2B5EF4-FFF2-40B4-BE49-F238E27FC236}">
                <a16:creationId xmlns:a16="http://schemas.microsoft.com/office/drawing/2014/main" id="{79E5353D-B25A-BF80-2CFF-3F12404DA0DA}"/>
              </a:ext>
            </a:extLst>
          </p:cNvPr>
          <p:cNvSpPr>
            <a:spLocks noGrp="1"/>
          </p:cNvSpPr>
          <p:nvPr>
            <p:ph type="title"/>
          </p:nvPr>
        </p:nvSpPr>
        <p:spPr>
          <a:xfrm>
            <a:off x="237647" y="329807"/>
            <a:ext cx="10515600" cy="1325563"/>
          </a:xfrm>
        </p:spPr>
        <p:txBody>
          <a:bodyPr/>
          <a:lstStyle/>
          <a:p>
            <a:r>
              <a:rPr lang="en-FR" dirty="0"/>
              <a:t>One semantics            </a:t>
            </a:r>
            <a:r>
              <a:rPr lang="en-FR" dirty="0">
                <a:solidFill>
                  <a:schemeClr val="accent6"/>
                </a:solidFill>
              </a:rPr>
              <a:t>Many Monitors</a:t>
            </a:r>
          </a:p>
        </p:txBody>
      </p:sp>
      <p:sp>
        <p:nvSpPr>
          <p:cNvPr id="105" name="TextBox 104">
            <a:extLst>
              <a:ext uri="{FF2B5EF4-FFF2-40B4-BE49-F238E27FC236}">
                <a16:creationId xmlns:a16="http://schemas.microsoft.com/office/drawing/2014/main" id="{789CD792-0E0E-6ADE-B7DE-F198E1E724C7}"/>
              </a:ext>
            </a:extLst>
          </p:cNvPr>
          <p:cNvSpPr txBox="1"/>
          <p:nvPr/>
        </p:nvSpPr>
        <p:spPr>
          <a:xfrm>
            <a:off x="8153061" y="-22229"/>
            <a:ext cx="679994" cy="461665"/>
          </a:xfrm>
          <a:prstGeom prst="rect">
            <a:avLst/>
          </a:prstGeom>
          <a:noFill/>
        </p:spPr>
        <p:txBody>
          <a:bodyPr wrap="none" rtlCol="0">
            <a:spAutoFit/>
          </a:bodyPr>
          <a:lstStyle/>
          <a:p>
            <a:r>
              <a:rPr lang="en-FR" sz="2400" b="1" dirty="0"/>
              <a:t>A#7</a:t>
            </a:r>
          </a:p>
        </p:txBody>
      </p:sp>
      <p:sp>
        <p:nvSpPr>
          <p:cNvPr id="107" name="Rectangle 106">
            <a:extLst>
              <a:ext uri="{FF2B5EF4-FFF2-40B4-BE49-F238E27FC236}">
                <a16:creationId xmlns:a16="http://schemas.microsoft.com/office/drawing/2014/main" id="{A7FDFD09-0CA1-05D4-3013-08CFE46CB758}"/>
              </a:ext>
            </a:extLst>
          </p:cNvPr>
          <p:cNvSpPr/>
          <p:nvPr/>
        </p:nvSpPr>
        <p:spPr>
          <a:xfrm>
            <a:off x="6656051" y="2050779"/>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1</a:t>
            </a:r>
          </a:p>
        </p:txBody>
      </p:sp>
      <p:sp>
        <p:nvSpPr>
          <p:cNvPr id="108" name="Snip Single Corner of Rectangle 107">
            <a:extLst>
              <a:ext uri="{FF2B5EF4-FFF2-40B4-BE49-F238E27FC236}">
                <a16:creationId xmlns:a16="http://schemas.microsoft.com/office/drawing/2014/main" id="{3F7315DC-D960-44D1-2A79-93F90D70BB7D}"/>
              </a:ext>
            </a:extLst>
          </p:cNvPr>
          <p:cNvSpPr/>
          <p:nvPr/>
        </p:nvSpPr>
        <p:spPr>
          <a:xfrm>
            <a:off x="6752505" y="1499534"/>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1</a:t>
            </a:r>
          </a:p>
        </p:txBody>
      </p:sp>
      <p:cxnSp>
        <p:nvCxnSpPr>
          <p:cNvPr id="109" name="Straight Connector 108">
            <a:extLst>
              <a:ext uri="{FF2B5EF4-FFF2-40B4-BE49-F238E27FC236}">
                <a16:creationId xmlns:a16="http://schemas.microsoft.com/office/drawing/2014/main" id="{83178310-4F53-6BDD-A997-76567FC0EA56}"/>
              </a:ext>
            </a:extLst>
          </p:cNvPr>
          <p:cNvCxnSpPr>
            <a:stCxn id="108" idx="1"/>
            <a:endCxn id="107" idx="0"/>
          </p:cNvCxnSpPr>
          <p:nvPr/>
        </p:nvCxnSpPr>
        <p:spPr>
          <a:xfrm>
            <a:off x="7286871" y="1924905"/>
            <a:ext cx="1" cy="125874"/>
          </a:xfrm>
          <a:prstGeom prst="line">
            <a:avLst/>
          </a:prstGeom>
        </p:spPr>
        <p:style>
          <a:lnRef idx="1">
            <a:schemeClr val="dk1"/>
          </a:lnRef>
          <a:fillRef idx="0">
            <a:schemeClr val="dk1"/>
          </a:fillRef>
          <a:effectRef idx="0">
            <a:schemeClr val="dk1"/>
          </a:effectRef>
          <a:fontRef idx="minor">
            <a:schemeClr val="tx1"/>
          </a:fontRef>
        </p:style>
      </p:cxnSp>
      <p:sp>
        <p:nvSpPr>
          <p:cNvPr id="110" name="Snip Single Corner of Rectangle 109">
            <a:extLst>
              <a:ext uri="{FF2B5EF4-FFF2-40B4-BE49-F238E27FC236}">
                <a16:creationId xmlns:a16="http://schemas.microsoft.com/office/drawing/2014/main" id="{EB7930B9-A42B-7A4A-F996-DCC9575AC095}"/>
              </a:ext>
            </a:extLst>
          </p:cNvPr>
          <p:cNvSpPr/>
          <p:nvPr/>
        </p:nvSpPr>
        <p:spPr>
          <a:xfrm>
            <a:off x="6752505" y="2834884"/>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1</a:t>
            </a:r>
          </a:p>
        </p:txBody>
      </p:sp>
      <p:cxnSp>
        <p:nvCxnSpPr>
          <p:cNvPr id="111" name="Straight Connector 110">
            <a:extLst>
              <a:ext uri="{FF2B5EF4-FFF2-40B4-BE49-F238E27FC236}">
                <a16:creationId xmlns:a16="http://schemas.microsoft.com/office/drawing/2014/main" id="{C6D191BB-0226-4626-C1D8-7885A35389A3}"/>
              </a:ext>
            </a:extLst>
          </p:cNvPr>
          <p:cNvCxnSpPr>
            <a:cxnSpLocks/>
            <a:stCxn id="107" idx="2"/>
            <a:endCxn id="110" idx="3"/>
          </p:cNvCxnSpPr>
          <p:nvPr/>
        </p:nvCxnSpPr>
        <p:spPr>
          <a:xfrm flipH="1">
            <a:off x="7286871" y="2722111"/>
            <a:ext cx="1" cy="112773"/>
          </a:xfrm>
          <a:prstGeom prst="line">
            <a:avLst/>
          </a:prstGeom>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A7AB4A1E-EE54-3D81-1D2B-0F6C32DE03CE}"/>
              </a:ext>
            </a:extLst>
          </p:cNvPr>
          <p:cNvSpPr/>
          <p:nvPr/>
        </p:nvSpPr>
        <p:spPr>
          <a:xfrm>
            <a:off x="5895044" y="498642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2</a:t>
            </a:r>
          </a:p>
        </p:txBody>
      </p:sp>
      <p:sp>
        <p:nvSpPr>
          <p:cNvPr id="115" name="Snip Single Corner of Rectangle 114">
            <a:extLst>
              <a:ext uri="{FF2B5EF4-FFF2-40B4-BE49-F238E27FC236}">
                <a16:creationId xmlns:a16="http://schemas.microsoft.com/office/drawing/2014/main" id="{228368FC-AB78-5347-0BF0-EC0750050D75}"/>
              </a:ext>
            </a:extLst>
          </p:cNvPr>
          <p:cNvSpPr/>
          <p:nvPr/>
        </p:nvSpPr>
        <p:spPr>
          <a:xfrm>
            <a:off x="5991500" y="4451095"/>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2</a:t>
            </a:r>
          </a:p>
        </p:txBody>
      </p:sp>
      <p:cxnSp>
        <p:nvCxnSpPr>
          <p:cNvPr id="116" name="Straight Connector 115">
            <a:extLst>
              <a:ext uri="{FF2B5EF4-FFF2-40B4-BE49-F238E27FC236}">
                <a16:creationId xmlns:a16="http://schemas.microsoft.com/office/drawing/2014/main" id="{474EC738-C541-E0D5-F47C-F912A36FA3D7}"/>
              </a:ext>
            </a:extLst>
          </p:cNvPr>
          <p:cNvCxnSpPr>
            <a:stCxn id="115" idx="1"/>
            <a:endCxn id="114" idx="0"/>
          </p:cNvCxnSpPr>
          <p:nvPr/>
        </p:nvCxnSpPr>
        <p:spPr>
          <a:xfrm flipH="1">
            <a:off x="6525865" y="4876466"/>
            <a:ext cx="1" cy="109958"/>
          </a:xfrm>
          <a:prstGeom prst="line">
            <a:avLst/>
          </a:prstGeom>
        </p:spPr>
        <p:style>
          <a:lnRef idx="1">
            <a:schemeClr val="dk1"/>
          </a:lnRef>
          <a:fillRef idx="0">
            <a:schemeClr val="dk1"/>
          </a:fillRef>
          <a:effectRef idx="0">
            <a:schemeClr val="dk1"/>
          </a:effectRef>
          <a:fontRef idx="minor">
            <a:schemeClr val="tx1"/>
          </a:fontRef>
        </p:style>
      </p:cxnSp>
      <p:sp>
        <p:nvSpPr>
          <p:cNvPr id="117" name="Snip Single Corner of Rectangle 116">
            <a:extLst>
              <a:ext uri="{FF2B5EF4-FFF2-40B4-BE49-F238E27FC236}">
                <a16:creationId xmlns:a16="http://schemas.microsoft.com/office/drawing/2014/main" id="{94482DA9-D6B5-6765-C2C7-B08FB49720BD}"/>
              </a:ext>
            </a:extLst>
          </p:cNvPr>
          <p:cNvSpPr/>
          <p:nvPr/>
        </p:nvSpPr>
        <p:spPr>
          <a:xfrm>
            <a:off x="5991500" y="5786445"/>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2</a:t>
            </a:r>
          </a:p>
        </p:txBody>
      </p:sp>
      <p:cxnSp>
        <p:nvCxnSpPr>
          <p:cNvPr id="118" name="Straight Connector 117">
            <a:extLst>
              <a:ext uri="{FF2B5EF4-FFF2-40B4-BE49-F238E27FC236}">
                <a16:creationId xmlns:a16="http://schemas.microsoft.com/office/drawing/2014/main" id="{038D9829-A463-2F94-F545-0B3B70A29297}"/>
              </a:ext>
            </a:extLst>
          </p:cNvPr>
          <p:cNvCxnSpPr>
            <a:cxnSpLocks/>
            <a:stCxn id="114" idx="2"/>
            <a:endCxn id="117" idx="3"/>
          </p:cNvCxnSpPr>
          <p:nvPr/>
        </p:nvCxnSpPr>
        <p:spPr>
          <a:xfrm>
            <a:off x="6525865" y="5657756"/>
            <a:ext cx="1" cy="128689"/>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596FEEA-E359-B6D2-56F6-A7B11B656EA2}"/>
              </a:ext>
            </a:extLst>
          </p:cNvPr>
          <p:cNvSpPr txBox="1"/>
          <p:nvPr/>
        </p:nvSpPr>
        <p:spPr>
          <a:xfrm>
            <a:off x="8423202" y="2598522"/>
            <a:ext cx="3642216" cy="954107"/>
          </a:xfrm>
          <a:prstGeom prst="rect">
            <a:avLst/>
          </a:prstGeom>
          <a:noFill/>
        </p:spPr>
        <p:txBody>
          <a:bodyPr wrap="none" rtlCol="0">
            <a:spAutoFit/>
          </a:bodyPr>
          <a:lstStyle/>
          <a:p>
            <a:pPr algn="ctr"/>
            <a:r>
              <a:rPr lang="en-FR" sz="2800" b="1" dirty="0">
                <a:solidFill>
                  <a:schemeClr val="accent1"/>
                </a:solidFill>
              </a:rPr>
              <a:t>Connect the semantics </a:t>
            </a:r>
          </a:p>
          <a:p>
            <a:pPr algn="ctr"/>
            <a:r>
              <a:rPr lang="en-FR" sz="2800" b="1" dirty="0">
                <a:solidFill>
                  <a:schemeClr val="accent1"/>
                </a:solidFill>
              </a:rPr>
              <a:t>not the syntax!</a:t>
            </a:r>
          </a:p>
        </p:txBody>
      </p:sp>
    </p:spTree>
    <p:extLst>
      <p:ext uri="{BB962C8B-B14F-4D97-AF65-F5344CB8AC3E}">
        <p14:creationId xmlns:p14="http://schemas.microsoft.com/office/powerpoint/2010/main" val="2580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15"/>
                                        </p:tgtEl>
                                        <p:attrNameLst>
                                          <p:attrName>style.opacity</p:attrName>
                                        </p:attrNameLst>
                                      </p:cBhvr>
                                      <p:to>
                                        <p:strVal val="0"/>
                                      </p:to>
                                    </p:set>
                                    <p:animEffect filter="image" prLst="opacity: 0">
                                      <p:cBhvr rctx="IE">
                                        <p:cTn id="9" dur="indefinite"/>
                                        <p:tgtEl>
                                          <p:spTgt spid="115"/>
                                        </p:tgtEl>
                                      </p:cBhvr>
                                    </p:animEffect>
                                  </p:childTnLst>
                                </p:cTn>
                              </p:par>
                              <p:par>
                                <p:cTn id="10" presetID="9" presetClass="emph" presetSubtype="0" nodeType="withEffect">
                                  <p:stCondLst>
                                    <p:cond delay="0"/>
                                  </p:stCondLst>
                                  <p:childTnLst>
                                    <p:set>
                                      <p:cBhvr>
                                        <p:cTn id="11" dur="indefinite"/>
                                        <p:tgtEl>
                                          <p:spTgt spid="116"/>
                                        </p:tgtEl>
                                        <p:attrNameLst>
                                          <p:attrName>style.opacity</p:attrName>
                                        </p:attrNameLst>
                                      </p:cBhvr>
                                      <p:to>
                                        <p:strVal val="0"/>
                                      </p:to>
                                    </p:set>
                                    <p:animEffect filter="image" prLst="opacity: 0">
                                      <p:cBhvr rctx="IE">
                                        <p:cTn id="12" dur="indefinite"/>
                                        <p:tgtEl>
                                          <p:spTgt spid="116"/>
                                        </p:tgtEl>
                                      </p:cBhvr>
                                    </p:animEffect>
                                  </p:childTnLst>
                                </p:cTn>
                              </p:par>
                              <p:par>
                                <p:cTn id="13" presetID="9" presetClass="emph" presetSubtype="0" grpId="0" nodeType="withEffect">
                                  <p:stCondLst>
                                    <p:cond delay="0"/>
                                  </p:stCondLst>
                                  <p:childTnLst>
                                    <p:set>
                                      <p:cBhvr>
                                        <p:cTn id="14" dur="indefinite"/>
                                        <p:tgtEl>
                                          <p:spTgt spid="108"/>
                                        </p:tgtEl>
                                        <p:attrNameLst>
                                          <p:attrName>style.opacity</p:attrName>
                                        </p:attrNameLst>
                                      </p:cBhvr>
                                      <p:to>
                                        <p:strVal val="0"/>
                                      </p:to>
                                    </p:set>
                                    <p:animEffect filter="image" prLst="opacity: 0">
                                      <p:cBhvr rctx="IE">
                                        <p:cTn id="15" dur="indefinite"/>
                                        <p:tgtEl>
                                          <p:spTgt spid="108"/>
                                        </p:tgtEl>
                                      </p:cBhvr>
                                    </p:animEffect>
                                  </p:childTnLst>
                                </p:cTn>
                              </p:par>
                              <p:par>
                                <p:cTn id="16" presetID="9" presetClass="emph" presetSubtype="0" nodeType="withEffect">
                                  <p:stCondLst>
                                    <p:cond delay="0"/>
                                  </p:stCondLst>
                                  <p:childTnLst>
                                    <p:set>
                                      <p:cBhvr>
                                        <p:cTn id="17" dur="indefinite"/>
                                        <p:tgtEl>
                                          <p:spTgt spid="109"/>
                                        </p:tgtEl>
                                        <p:attrNameLst>
                                          <p:attrName>style.opacity</p:attrName>
                                        </p:attrNameLst>
                                      </p:cBhvr>
                                      <p:to>
                                        <p:strVal val="0"/>
                                      </p:to>
                                    </p:set>
                                    <p:animEffect filter="image" prLst="opacity: 0">
                                      <p:cBhvr rctx="IE">
                                        <p:cTn id="18" dur="indefinite"/>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9" presetClass="emph" presetSubtype="0" grpId="0" nodeType="withEffect">
                                  <p:stCondLst>
                                    <p:cond delay="0"/>
                                  </p:stCondLst>
                                  <p:childTnLst>
                                    <p:set>
                                      <p:cBhvr>
                                        <p:cTn id="24" dur="indefinite"/>
                                        <p:tgtEl>
                                          <p:spTgt spid="90"/>
                                        </p:tgtEl>
                                        <p:attrNameLst>
                                          <p:attrName>style.opacity</p:attrName>
                                        </p:attrNameLst>
                                      </p:cBhvr>
                                      <p:to>
                                        <p:strVal val="0"/>
                                      </p:to>
                                    </p:set>
                                    <p:animEffect filter="image" prLst="opacity: 0">
                                      <p:cBhvr rctx="IE">
                                        <p:cTn id="25" dur="indefinite"/>
                                        <p:tgtEl>
                                          <p:spTgt spid="90"/>
                                        </p:tgtEl>
                                      </p:cBhvr>
                                    </p:animEffect>
                                  </p:childTnLst>
                                </p:cTn>
                              </p:par>
                              <p:par>
                                <p:cTn id="26" presetID="9" presetClass="emph" presetSubtype="0" nodeType="withEffect">
                                  <p:stCondLst>
                                    <p:cond delay="0"/>
                                  </p:stCondLst>
                                  <p:childTnLst>
                                    <p:set>
                                      <p:cBhvr>
                                        <p:cTn id="27" dur="indefinite"/>
                                        <p:tgtEl>
                                          <p:spTgt spid="91"/>
                                        </p:tgtEl>
                                        <p:attrNameLst>
                                          <p:attrName>style.opacity</p:attrName>
                                        </p:attrNameLst>
                                      </p:cBhvr>
                                      <p:to>
                                        <p:strVal val="0"/>
                                      </p:to>
                                    </p:set>
                                    <p:animEffect filter="image" prLst="opacity: 0">
                                      <p:cBhvr rctx="IE">
                                        <p:cTn id="28" dur="indefinite"/>
                                        <p:tgtEl>
                                          <p:spTgt spid="9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8" grpId="0" animBg="1"/>
      <p:bldP spid="11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05ED91-B9D9-4BB9-8242-8A3DCB93F592}"/>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1" name="Rectangle 140">
            <a:extLst>
              <a:ext uri="{FF2B5EF4-FFF2-40B4-BE49-F238E27FC236}">
                <a16:creationId xmlns:a16="http://schemas.microsoft.com/office/drawing/2014/main" id="{FB91B0CF-B242-F1BA-BCCB-A9D498BB0093}"/>
              </a:ext>
            </a:extLst>
          </p:cNvPr>
          <p:cNvSpPr/>
          <p:nvPr/>
        </p:nvSpPr>
        <p:spPr>
          <a:xfrm>
            <a:off x="6464156" y="365125"/>
            <a:ext cx="4601280" cy="62948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1" name="Rectangle 10">
            <a:extLst>
              <a:ext uri="{FF2B5EF4-FFF2-40B4-BE49-F238E27FC236}">
                <a16:creationId xmlns:a16="http://schemas.microsoft.com/office/drawing/2014/main" id="{85656E83-1139-C240-8C55-AA39CDAFC4B9}"/>
              </a:ext>
            </a:extLst>
          </p:cNvPr>
          <p:cNvSpPr/>
          <p:nvPr/>
        </p:nvSpPr>
        <p:spPr>
          <a:xfrm>
            <a:off x="7640387" y="2421911"/>
            <a:ext cx="1940936" cy="3120348"/>
          </a:xfrm>
          <a:prstGeom prst="rect">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solidFill>
                  <a:schemeClr val="accent6"/>
                </a:solidFill>
              </a:rPr>
              <a:t>Monitor</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745235"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Monitor Structure</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21</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ounded 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t>Monitoring</a:t>
            </a:r>
            <a:br>
              <a:rPr lang="en-FR" b="1" dirty="0"/>
            </a:br>
            <a:r>
              <a:rPr lang="en-FR" b="1" dirty="0"/>
              <a:t>Bridge</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sp>
        <p:nvSpPr>
          <p:cNvPr id="69" name="Rounded Rectangle 68">
            <a:extLst>
              <a:ext uri="{FF2B5EF4-FFF2-40B4-BE49-F238E27FC236}">
                <a16:creationId xmlns:a16="http://schemas.microsoft.com/office/drawing/2014/main" id="{A86B49FE-5F85-111A-4294-8BA08B002C9A}"/>
              </a:ext>
            </a:extLst>
          </p:cNvPr>
          <p:cNvSpPr/>
          <p:nvPr/>
        </p:nvSpPr>
        <p:spPr>
          <a:xfrm>
            <a:off x="7907523" y="4467399"/>
            <a:ext cx="1413814" cy="7903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b="1" i="1" dirty="0">
                <a:solidFill>
                  <a:schemeClr val="tx1"/>
                </a:solidFill>
              </a:rPr>
              <a:t>Execution</a:t>
            </a:r>
            <a:br>
              <a:rPr lang="en-FR" b="1" i="1" dirty="0">
                <a:solidFill>
                  <a:schemeClr val="tx1"/>
                </a:solidFill>
              </a:rPr>
            </a:br>
            <a:r>
              <a:rPr lang="en-FR" b="1" i="1" dirty="0">
                <a:solidFill>
                  <a:schemeClr val="tx1"/>
                </a:solidFill>
              </a:rPr>
              <a:t>Controler</a:t>
            </a:r>
          </a:p>
        </p:txBody>
      </p:sp>
      <p:cxnSp>
        <p:nvCxnSpPr>
          <p:cNvPr id="82" name="Straight Arrow Connector 81">
            <a:extLst>
              <a:ext uri="{FF2B5EF4-FFF2-40B4-BE49-F238E27FC236}">
                <a16:creationId xmlns:a16="http://schemas.microsoft.com/office/drawing/2014/main" id="{A7697980-7E02-F672-D23B-2BB66378C6C5}"/>
              </a:ext>
            </a:extLst>
          </p:cNvPr>
          <p:cNvCxnSpPr>
            <a:cxnSpLocks/>
            <a:stCxn id="69" idx="0"/>
          </p:cNvCxnSpPr>
          <p:nvPr/>
        </p:nvCxnSpPr>
        <p:spPr>
          <a:xfrm flipV="1">
            <a:off x="8614430" y="3826870"/>
            <a:ext cx="1" cy="640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4C9F1D4-AE2C-AEFF-6BEB-54C0327FC585}"/>
              </a:ext>
            </a:extLst>
          </p:cNvPr>
          <p:cNvSpPr/>
          <p:nvPr/>
        </p:nvSpPr>
        <p:spPr>
          <a:xfrm>
            <a:off x="6574536" y="5971258"/>
            <a:ext cx="1171580"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7" name="Rounded Rectangle 86">
            <a:extLst>
              <a:ext uri="{FF2B5EF4-FFF2-40B4-BE49-F238E27FC236}">
                <a16:creationId xmlns:a16="http://schemas.microsoft.com/office/drawing/2014/main" id="{7AF64A39-84DA-097E-EE69-6704A7CCBED6}"/>
              </a:ext>
            </a:extLst>
          </p:cNvPr>
          <p:cNvSpPr/>
          <p:nvPr/>
        </p:nvSpPr>
        <p:spPr>
          <a:xfrm>
            <a:off x="7907522" y="5898233"/>
            <a:ext cx="1413813" cy="59100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88" name="Rounded Rectangle 87">
            <a:extLst>
              <a:ext uri="{FF2B5EF4-FFF2-40B4-BE49-F238E27FC236}">
                <a16:creationId xmlns:a16="http://schemas.microsoft.com/office/drawing/2014/main" id="{9A01E3B0-461F-EA6A-60C5-116C0D64C67E}"/>
              </a:ext>
            </a:extLst>
          </p:cNvPr>
          <p:cNvSpPr/>
          <p:nvPr/>
        </p:nvSpPr>
        <p:spPr>
          <a:xfrm>
            <a:off x="9505875" y="5970129"/>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Interactive</a:t>
            </a:r>
          </a:p>
        </p:txBody>
      </p:sp>
      <p:cxnSp>
        <p:nvCxnSpPr>
          <p:cNvPr id="90" name="Elbow Connector 89">
            <a:extLst>
              <a:ext uri="{FF2B5EF4-FFF2-40B4-BE49-F238E27FC236}">
                <a16:creationId xmlns:a16="http://schemas.microsoft.com/office/drawing/2014/main" id="{55ACAAC8-1089-3AAC-4343-673418C6658C}"/>
              </a:ext>
            </a:extLst>
          </p:cNvPr>
          <p:cNvCxnSpPr>
            <a:cxnSpLocks/>
            <a:stCxn id="86" idx="0"/>
            <a:endCxn id="69" idx="2"/>
          </p:cNvCxnSpPr>
          <p:nvPr/>
        </p:nvCxnSpPr>
        <p:spPr>
          <a:xfrm rot="5400000" flipH="1" flipV="1">
            <a:off x="7530601" y="4887429"/>
            <a:ext cx="713555" cy="145410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37530DC0-84F9-CB8A-CD26-7F61C179ED82}"/>
              </a:ext>
            </a:extLst>
          </p:cNvPr>
          <p:cNvCxnSpPr>
            <a:cxnSpLocks/>
            <a:stCxn id="88" idx="0"/>
            <a:endCxn id="69" idx="2"/>
          </p:cNvCxnSpPr>
          <p:nvPr/>
        </p:nvCxnSpPr>
        <p:spPr>
          <a:xfrm rot="16200000" flipV="1">
            <a:off x="9057393" y="4814740"/>
            <a:ext cx="712426" cy="159835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A825192-9292-89AF-6A56-148DFDA87698}"/>
              </a:ext>
            </a:extLst>
          </p:cNvPr>
          <p:cNvCxnSpPr>
            <a:cxnSpLocks/>
            <a:stCxn id="87" idx="0"/>
            <a:endCxn id="69" idx="2"/>
          </p:cNvCxnSpPr>
          <p:nvPr/>
        </p:nvCxnSpPr>
        <p:spPr>
          <a:xfrm flipV="1">
            <a:off x="8614429" y="5257703"/>
            <a:ext cx="1" cy="6405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6" name="Triangle 95">
            <a:extLst>
              <a:ext uri="{FF2B5EF4-FFF2-40B4-BE49-F238E27FC236}">
                <a16:creationId xmlns:a16="http://schemas.microsoft.com/office/drawing/2014/main" id="{5F36CD04-72F2-FB3D-D496-0565A57ABB3E}"/>
              </a:ext>
            </a:extLst>
          </p:cNvPr>
          <p:cNvSpPr/>
          <p:nvPr/>
        </p:nvSpPr>
        <p:spPr>
          <a:xfrm>
            <a:off x="8499757" y="5256574"/>
            <a:ext cx="229341" cy="19770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9" name="TextBox 138">
            <a:extLst>
              <a:ext uri="{FF2B5EF4-FFF2-40B4-BE49-F238E27FC236}">
                <a16:creationId xmlns:a16="http://schemas.microsoft.com/office/drawing/2014/main" id="{C7E980A8-3BD7-2BCA-DE87-F9299E3C8CA5}"/>
              </a:ext>
            </a:extLst>
          </p:cNvPr>
          <p:cNvSpPr txBox="1"/>
          <p:nvPr/>
        </p:nvSpPr>
        <p:spPr>
          <a:xfrm>
            <a:off x="8614427" y="4041682"/>
            <a:ext cx="506870" cy="307777"/>
          </a:xfrm>
          <a:prstGeom prst="rect">
            <a:avLst/>
          </a:prstGeom>
          <a:noFill/>
        </p:spPr>
        <p:txBody>
          <a:bodyPr wrap="none" rtlCol="0">
            <a:spAutoFit/>
          </a:bodyPr>
          <a:lstStyle/>
          <a:p>
            <a:r>
              <a:rPr lang="en-FR" sz="1400" dirty="0"/>
              <a:t>runs</a:t>
            </a:r>
          </a:p>
        </p:txBody>
      </p:sp>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Properties</a:t>
            </a:r>
            <a:br>
              <a:rPr lang="en-FR" dirty="0">
                <a:solidFill>
                  <a:schemeClr val="tx1"/>
                </a:solidFill>
              </a:rPr>
            </a:br>
            <a:r>
              <a:rPr lang="en-FR"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stCxn id="11" idx="0"/>
            <a:endCxn id="3" idx="1"/>
          </p:cNvCxnSpPr>
          <p:nvPr/>
        </p:nvCxnSpPr>
        <p:spPr>
          <a:xfrm flipV="1">
            <a:off x="8610855" y="1977960"/>
            <a:ext cx="3574" cy="4439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1653" y="2035309"/>
            <a:ext cx="904222" cy="307777"/>
          </a:xfrm>
          <a:prstGeom prst="rect">
            <a:avLst/>
          </a:prstGeom>
          <a:noFill/>
        </p:spPr>
        <p:txBody>
          <a:bodyPr wrap="none" rtlCol="0">
            <a:spAutoFit/>
          </a:bodyPr>
          <a:lstStyle/>
          <a:p>
            <a:r>
              <a:rPr lang="en-FR" sz="1400" dirty="0"/>
              <a:t>computes</a:t>
            </a:r>
          </a:p>
        </p:txBody>
      </p:sp>
    </p:spTree>
    <p:extLst>
      <p:ext uri="{BB962C8B-B14F-4D97-AF65-F5344CB8AC3E}">
        <p14:creationId xmlns:p14="http://schemas.microsoft.com/office/powerpoint/2010/main" val="291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6" grpId="0" animBg="1"/>
      <p:bldP spid="87" grpId="0" animBg="1"/>
      <p:bldP spid="88" grpId="0" animBg="1"/>
      <p:bldP spid="96" grpId="0" animBg="1"/>
      <p:bldP spid="1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2B02-0D23-A64D-89A0-B6E0F538FD5C}"/>
              </a:ext>
            </a:extLst>
          </p:cNvPr>
          <p:cNvSpPr>
            <a:spLocks noGrp="1"/>
          </p:cNvSpPr>
          <p:nvPr>
            <p:ph type="title"/>
          </p:nvPr>
        </p:nvSpPr>
        <p:spPr/>
        <p:txBody>
          <a:bodyPr/>
          <a:lstStyle/>
          <a:p>
            <a:r>
              <a:rPr lang="en-GB" sz="4400" dirty="0" err="1"/>
              <a:t>G∀min</a:t>
            </a:r>
            <a:r>
              <a:rPr lang="en-GB" sz="4400" dirty="0"/>
              <a:t>∃</a:t>
            </a:r>
            <a:r>
              <a:rPr lang="en-FR" sz="4400" dirty="0"/>
              <a:t> </a:t>
            </a:r>
            <a:r>
              <a:rPr lang="en-FR" b="1" dirty="0"/>
              <a:t>S</a:t>
            </a:r>
            <a:r>
              <a:rPr lang="en-FR" dirty="0"/>
              <a:t>emantic </a:t>
            </a:r>
            <a:r>
              <a:rPr lang="en-FR" b="1" dirty="0"/>
              <a:t>L</a:t>
            </a:r>
            <a:r>
              <a:rPr lang="en-FR" dirty="0"/>
              <a:t>anguage </a:t>
            </a:r>
            <a:r>
              <a:rPr lang="en-FR" b="1" dirty="0"/>
              <a:t>I</a:t>
            </a:r>
            <a:r>
              <a:rPr lang="en-FR" dirty="0"/>
              <a:t>nterface (SLI)</a:t>
            </a:r>
          </a:p>
        </p:txBody>
      </p:sp>
      <p:sp>
        <p:nvSpPr>
          <p:cNvPr id="5" name="TextBox 4">
            <a:extLst>
              <a:ext uri="{FF2B5EF4-FFF2-40B4-BE49-F238E27FC236}">
                <a16:creationId xmlns:a16="http://schemas.microsoft.com/office/drawing/2014/main" id="{BE98DAF8-9D8D-A048-9895-E03F3D37217D}"/>
              </a:ext>
            </a:extLst>
          </p:cNvPr>
          <p:cNvSpPr txBox="1"/>
          <p:nvPr/>
        </p:nvSpPr>
        <p:spPr>
          <a:xfrm>
            <a:off x="838200" y="1690688"/>
            <a:ext cx="6827092" cy="4247317"/>
          </a:xfrm>
          <a:prstGeom prst="rect">
            <a:avLst/>
          </a:prstGeom>
          <a:noFill/>
        </p:spPr>
        <p:txBody>
          <a:bodyPr wrap="square" rtlCol="0">
            <a:spAutoFit/>
          </a:bodyPr>
          <a:lstStyle/>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SLI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i="1" dirty="0">
                <a:latin typeface="Menlo" panose="020B0609030804020204" pitchFamily="49" charset="0"/>
                <a:ea typeface="Menlo" panose="020B0609030804020204" pitchFamily="49" charset="0"/>
                <a:cs typeface="Menlo" panose="020B0609030804020204" pitchFamily="49" charset="0"/>
              </a:rPr>
              <a:t>semantics</a:t>
            </a:r>
            <a:r>
              <a:rPr lang="en-FR" dirty="0">
                <a:latin typeface="Menlo" panose="020B0609030804020204" pitchFamily="49" charset="0"/>
                <a:ea typeface="Menlo" panose="020B0609030804020204" pitchFamily="49" charset="0"/>
                <a:cs typeface="Menlo" panose="020B0609030804020204" pitchFamily="49" charset="0"/>
              </a:rPr>
              <a:t>: (C A)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initial</a:t>
            </a:r>
            <a:r>
              <a:rPr lang="en-FR" dirty="0">
                <a:latin typeface="Menlo" panose="020B0609030804020204" pitchFamily="49" charset="0"/>
                <a:ea typeface="Menlo" panose="020B0609030804020204" pitchFamily="49" charset="0"/>
                <a:cs typeface="Menlo" panose="020B0609030804020204" pitchFamily="49" charset="0"/>
              </a:rPr>
              <a:t>:         set C</a:t>
            </a:r>
          </a:p>
          <a:p>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actions</a:t>
            </a:r>
            <a:r>
              <a:rPr lang="en-FR" dirty="0">
                <a:latin typeface="Menlo" panose="020B0609030804020204" pitchFamily="49" charset="0"/>
                <a:ea typeface="Menlo" panose="020B0609030804020204" pitchFamily="49" charset="0"/>
                <a:cs typeface="Menlo" panose="020B0609030804020204" pitchFamily="49" charset="0"/>
              </a:rPr>
              <a:t>:     C </a:t>
            </a:r>
            <a:r>
              <a:rPr lang="en-GB" b="0" dirty="0">
                <a:effectLst/>
                <a:latin typeface="Menlo" panose="020B0609030804020204" pitchFamily="49" charset="0"/>
              </a:rPr>
              <a:t>→ set A</a:t>
            </a:r>
          </a:p>
          <a:p>
            <a:r>
              <a:rPr lang="en-GB"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execute</a:t>
            </a:r>
            <a:r>
              <a:rPr lang="en-GB" dirty="0">
                <a:latin typeface="Menlo" panose="020B0609030804020204" pitchFamily="49" charset="0"/>
                <a:ea typeface="Menlo" panose="020B0609030804020204" pitchFamily="49" charset="0"/>
                <a:cs typeface="Menlo" panose="020B0609030804020204" pitchFamily="49" charset="0"/>
              </a:rPr>
              <a:t>: </a:t>
            </a:r>
            <a:r>
              <a:rPr lang="en-GB" b="0" dirty="0">
                <a:effectLst/>
                <a:latin typeface="Menlo" panose="020B0609030804020204" pitchFamily="49" charset="0"/>
              </a:rPr>
              <a:t>A</a:t>
            </a:r>
            <a:r>
              <a:rPr lang="en-GB" dirty="0">
                <a:latin typeface="Menlo" panose="020B0609030804020204" pitchFamily="49" charset="0"/>
                <a:ea typeface="Menlo" panose="020B0609030804020204" pitchFamily="49" charset="0"/>
                <a:cs typeface="Menlo" panose="020B0609030804020204" pitchFamily="49" charset="0"/>
              </a:rPr>
              <a:t> </a:t>
            </a:r>
            <a:r>
              <a:rPr lang="en-GB" b="0" dirty="0">
                <a:effectLst/>
                <a:latin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C </a:t>
            </a:r>
            <a:r>
              <a:rPr lang="en-GB" b="0" dirty="0">
                <a:effectLst/>
                <a:latin typeface="Menlo" panose="020B0609030804020204" pitchFamily="49" charset="0"/>
              </a:rPr>
              <a:t>→ set </a:t>
            </a:r>
            <a:r>
              <a:rPr lang="en-GB" dirty="0">
                <a:latin typeface="Menlo" panose="020B0609030804020204" pitchFamily="49" charset="0"/>
                <a:ea typeface="Menlo" panose="020B0609030804020204" pitchFamily="49" charset="0"/>
                <a:cs typeface="Menlo" panose="020B0609030804020204" pitchFamily="49" charset="0"/>
              </a:rPr>
              <a:t>C</a:t>
            </a:r>
            <a:endParaRPr lang="en-FR" dirty="0">
              <a:latin typeface="Menlo" panose="020B0609030804020204" pitchFamily="49" charset="0"/>
              <a:ea typeface="Menlo" panose="020B0609030804020204" pitchFamily="49" charset="0"/>
              <a:cs typeface="Menlo" panose="020B0609030804020204" pitchFamily="49" charset="0"/>
            </a:endParaRPr>
          </a:p>
          <a:p>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a:t>
            </a:r>
          </a:p>
          <a:p>
            <a:r>
              <a:rPr lang="en-FR" dirty="0">
                <a:latin typeface="Menlo" panose="020B0609030804020204" pitchFamily="49" charset="0"/>
                <a:ea typeface="Menlo" panose="020B0609030804020204" pitchFamily="49" charset="0"/>
                <a:cs typeface="Menlo" panose="020B0609030804020204" pitchFamily="49" charset="0"/>
              </a:rPr>
              <a:t>	</a:t>
            </a:r>
          </a:p>
          <a:p>
            <a:endParaRPr lang="en-FR" dirty="0">
              <a:latin typeface="Menlo" panose="020B0609030804020204" pitchFamily="49" charset="0"/>
              <a:ea typeface="Menlo" panose="020B0609030804020204" pitchFamily="49" charset="0"/>
              <a:cs typeface="Menlo" panose="020B0609030804020204" pitchFamily="49" charset="0"/>
            </a:endParaRPr>
          </a:p>
          <a:p>
            <a:endParaRPr lang="en-FR" dirty="0">
              <a:latin typeface="Menlo" panose="020B0609030804020204" pitchFamily="49" charset="0"/>
              <a:ea typeface="Menlo" panose="020B0609030804020204" pitchFamily="49" charset="0"/>
              <a:cs typeface="Menlo" panose="020B0609030804020204" pitchFamily="49" charset="0"/>
            </a:endParaRPr>
          </a:p>
          <a:p>
            <a:r>
              <a:rPr lang="en-FR" b="1" dirty="0">
                <a:latin typeface="Menlo" panose="020B0609030804020204" pitchFamily="49" charset="0"/>
                <a:ea typeface="Menlo" panose="020B0609030804020204" pitchFamily="49" charset="0"/>
                <a:cs typeface="Menlo" panose="020B0609030804020204" pitchFamily="49" charset="0"/>
              </a:rPr>
              <a:t>	evaluate</a:t>
            </a:r>
            <a:r>
              <a:rPr lang="en-FR" dirty="0">
                <a:latin typeface="Menlo" panose="020B0609030804020204" pitchFamily="49" charset="0"/>
                <a:ea typeface="Menlo" panose="020B0609030804020204" pitchFamily="49" charset="0"/>
                <a:cs typeface="Menlo" panose="020B0609030804020204" pitchFamily="49" charset="0"/>
              </a:rPr>
              <a:t>: E </a:t>
            </a:r>
            <a:r>
              <a:rPr lang="en-GB" b="0" dirty="0">
                <a:effectLst/>
                <a:latin typeface="Menlo" panose="020B0609030804020204" pitchFamily="49" charset="0"/>
              </a:rPr>
              <a:t>→ (C x A x C) → V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questions</a:t>
            </a:r>
            <a:endParaRPr lang="en-GB" b="0" dirty="0">
              <a:effectLst/>
              <a:latin typeface="Menlo" panose="020B0609030804020204" pitchFamily="49" charset="0"/>
            </a:endParaRPr>
          </a:p>
          <a:p>
            <a:r>
              <a:rPr lang="en-GB" dirty="0">
                <a:latin typeface="Menlo" panose="020B0609030804020204" pitchFamily="49" charset="0"/>
                <a:ea typeface="Menlo" panose="020B0609030804020204" pitchFamily="49" charset="0"/>
                <a:cs typeface="Menlo" panose="020B0609030804020204" pitchFamily="49" charset="0"/>
              </a:rPr>
              <a:t>	</a:t>
            </a:r>
          </a:p>
          <a:p>
            <a:r>
              <a:rPr lang="en-GB" b="1" dirty="0">
                <a:latin typeface="Menlo" panose="020B0609030804020204" pitchFamily="49" charset="0"/>
                <a:ea typeface="Menlo" panose="020B0609030804020204" pitchFamily="49" charset="0"/>
                <a:cs typeface="Menlo" panose="020B0609030804020204" pitchFamily="49" charset="0"/>
              </a:rPr>
              <a:t>	reduce:</a:t>
            </a:r>
            <a:r>
              <a:rPr lang="en-GB" dirty="0">
                <a:latin typeface="Menlo" panose="020B0609030804020204" pitchFamily="49" charset="0"/>
                <a:ea typeface="Menlo" panose="020B0609030804020204" pitchFamily="49" charset="0"/>
                <a:cs typeface="Menlo" panose="020B0609030804020204" pitchFamily="49" charset="0"/>
              </a:rPr>
              <a:t> R </a:t>
            </a:r>
            <a:r>
              <a:rPr lang="en-GB" b="0" dirty="0">
                <a:effectLst/>
                <a:latin typeface="Menlo" panose="020B0609030804020204" pitchFamily="49" charset="0"/>
              </a:rPr>
              <a:t>→ C → ⍺</a:t>
            </a:r>
            <a:r>
              <a:rPr lang="en-GB" dirty="0">
                <a:latin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reductions</a:t>
            </a:r>
            <a:endParaRPr lang="en-GB" dirty="0">
              <a:latin typeface="Menlo" panose="020B0609030804020204" pitchFamily="49" charset="0"/>
              <a:ea typeface="Menlo" panose="020B0609030804020204" pitchFamily="49" charset="0"/>
              <a:cs typeface="Menlo" panose="020B0609030804020204" pitchFamily="49" charset="0"/>
            </a:endParaRPr>
          </a:p>
          <a:p>
            <a:r>
              <a:rPr lang="en-GB" dirty="0">
                <a:latin typeface="Menlo" panose="020B0609030804020204" pitchFamily="49" charset="0"/>
                <a:ea typeface="Menlo" panose="020B0609030804020204" pitchFamily="49" charset="0"/>
                <a:cs typeface="Menlo" panose="020B0609030804020204" pitchFamily="49" charset="0"/>
              </a:rPr>
              <a:t>	</a:t>
            </a:r>
          </a:p>
          <a:p>
            <a:r>
              <a:rPr lang="en-GB" i="1" dirty="0">
                <a:latin typeface="Menlo" panose="020B0609030804020204" pitchFamily="49" charset="0"/>
                <a:ea typeface="Menlo" panose="020B0609030804020204" pitchFamily="49" charset="0"/>
                <a:cs typeface="Menlo" panose="020B0609030804020204" pitchFamily="49" charset="0"/>
              </a:rPr>
              <a:t>	</a:t>
            </a:r>
            <a:r>
              <a:rPr lang="el-GR" i="1" dirty="0">
                <a:latin typeface="Menlo" panose="020B0609030804020204" pitchFamily="49" charset="0"/>
                <a:ea typeface="Menlo" panose="020B0609030804020204" pitchFamily="49" charset="0"/>
                <a:cs typeface="Menlo" panose="020B0609030804020204" pitchFamily="49" charset="0"/>
              </a:rPr>
              <a:t>π</a:t>
            </a:r>
            <a:r>
              <a:rPr lang="en-GB" dirty="0">
                <a:latin typeface="Menlo" panose="020B0609030804020204" pitchFamily="49" charset="0"/>
                <a:ea typeface="Menlo" panose="020B0609030804020204" pitchFamily="49" charset="0"/>
                <a:cs typeface="Menlo" panose="020B0609030804020204" pitchFamily="49" charset="0"/>
              </a:rPr>
              <a:t>: (C A V </a:t>
            </a:r>
            <a:r>
              <a:rPr lang="en-FR" dirty="0">
                <a:latin typeface="Menlo" panose="020B0609030804020204" pitchFamily="49" charset="0"/>
                <a:ea typeface="Menlo" panose="020B0609030804020204" pitchFamily="49" charset="0"/>
                <a:cs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T) </a:t>
            </a:r>
            <a:r>
              <a:rPr lang="en-GB" dirty="0">
                <a:solidFill>
                  <a:schemeClr val="bg2"/>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projections</a:t>
            </a:r>
          </a:p>
          <a:p>
            <a:r>
              <a:rPr lang="en-FR" dirty="0">
                <a:solidFill>
                  <a:schemeClr val="bg2"/>
                </a:solidFill>
                <a:latin typeface="Menlo" panose="020B0609030804020204" pitchFamily="49" charset="0"/>
                <a:ea typeface="Menlo" panose="020B0609030804020204" pitchFamily="49" charset="0"/>
                <a:cs typeface="Menlo" panose="020B0609030804020204" pitchFamily="49" charset="0"/>
              </a:rPr>
              <a:t>}</a:t>
            </a:r>
          </a:p>
        </p:txBody>
      </p:sp>
      <p:sp>
        <p:nvSpPr>
          <p:cNvPr id="6" name="TextBox 5">
            <a:extLst>
              <a:ext uri="{FF2B5EF4-FFF2-40B4-BE49-F238E27FC236}">
                <a16:creationId xmlns:a16="http://schemas.microsoft.com/office/drawing/2014/main" id="{459A87A1-0EF5-E035-96F2-F91983B65E32}"/>
              </a:ext>
            </a:extLst>
          </p:cNvPr>
          <p:cNvSpPr txBox="1"/>
          <p:nvPr/>
        </p:nvSpPr>
        <p:spPr>
          <a:xfrm>
            <a:off x="8125906" y="1674674"/>
            <a:ext cx="2727626" cy="369332"/>
          </a:xfrm>
          <a:prstGeom prst="rect">
            <a:avLst/>
          </a:prstGeom>
          <a:noFill/>
        </p:spPr>
        <p:txBody>
          <a:bodyPr wrap="square">
            <a:spAutoFit/>
          </a:bodyPr>
          <a:lstStyle/>
          <a:p>
            <a:r>
              <a:rPr lang="en-FR" b="1" dirty="0">
                <a:latin typeface="Menlo" panose="020B0609030804020204" pitchFamily="49" charset="0"/>
                <a:ea typeface="Menlo" panose="020B0609030804020204" pitchFamily="49" charset="0"/>
                <a:cs typeface="Menlo" panose="020B0609030804020204" pitchFamily="49" charset="0"/>
              </a:rPr>
              <a:t>Generic Types:</a:t>
            </a:r>
          </a:p>
        </p:txBody>
      </p:sp>
      <p:sp>
        <p:nvSpPr>
          <p:cNvPr id="8" name="Slide Number Placeholder 7">
            <a:extLst>
              <a:ext uri="{FF2B5EF4-FFF2-40B4-BE49-F238E27FC236}">
                <a16:creationId xmlns:a16="http://schemas.microsoft.com/office/drawing/2014/main" id="{9E171ECA-0673-D2DA-1E75-EB6DFA996EE5}"/>
              </a:ext>
            </a:extLst>
          </p:cNvPr>
          <p:cNvSpPr>
            <a:spLocks noGrp="1"/>
          </p:cNvSpPr>
          <p:nvPr>
            <p:ph type="sldNum" sz="quarter" idx="12"/>
          </p:nvPr>
        </p:nvSpPr>
        <p:spPr/>
        <p:txBody>
          <a:bodyPr/>
          <a:lstStyle/>
          <a:p>
            <a:fld id="{68BB762D-DE17-D14D-9882-FCBAF9182C7B}" type="slidenum">
              <a:rPr lang="en-FR" smtClean="0"/>
              <a:t>22</a:t>
            </a:fld>
            <a:r>
              <a:rPr lang="en-FR"/>
              <a:t>/50</a:t>
            </a:r>
            <a:endParaRPr lang="en-FR" dirty="0"/>
          </a:p>
        </p:txBody>
      </p:sp>
      <p:grpSp>
        <p:nvGrpSpPr>
          <p:cNvPr id="12" name="Group 11">
            <a:extLst>
              <a:ext uri="{FF2B5EF4-FFF2-40B4-BE49-F238E27FC236}">
                <a16:creationId xmlns:a16="http://schemas.microsoft.com/office/drawing/2014/main" id="{D3B557BD-3187-2779-85A8-22A2B2F03D66}"/>
              </a:ext>
            </a:extLst>
          </p:cNvPr>
          <p:cNvGrpSpPr/>
          <p:nvPr/>
        </p:nvGrpSpPr>
        <p:grpSpPr>
          <a:xfrm>
            <a:off x="3290343" y="3521332"/>
            <a:ext cx="1550233" cy="632470"/>
            <a:chOff x="3290343" y="3521332"/>
            <a:chExt cx="1550233" cy="632470"/>
          </a:xfrm>
        </p:grpSpPr>
        <p:sp>
          <p:nvSpPr>
            <p:cNvPr id="9" name="TextBox 8">
              <a:extLst>
                <a:ext uri="{FF2B5EF4-FFF2-40B4-BE49-F238E27FC236}">
                  <a16:creationId xmlns:a16="http://schemas.microsoft.com/office/drawing/2014/main" id="{CD8D6890-721F-8BAC-3CA7-ADCEF0E4EAE5}"/>
                </a:ext>
              </a:extLst>
            </p:cNvPr>
            <p:cNvSpPr txBox="1"/>
            <p:nvPr/>
          </p:nvSpPr>
          <p:spPr>
            <a:xfrm>
              <a:off x="3290343" y="3521332"/>
              <a:ext cx="1550233" cy="369332"/>
            </a:xfrm>
            <a:prstGeom prst="rect">
              <a:avLst/>
            </a:prstGeom>
            <a:noFill/>
          </p:spPr>
          <p:txBody>
            <a:bodyPr wrap="none" rtlCol="0">
              <a:spAutoFit/>
            </a:bodyPr>
            <a:lstStyle/>
            <a:p>
              <a:r>
                <a:rPr lang="en-GB" dirty="0">
                  <a:solidFill>
                    <a:schemeClr val="accent1"/>
                  </a:solidFill>
                </a:rPr>
                <a:t>e</a:t>
              </a:r>
              <a:r>
                <a:rPr lang="en-FR" dirty="0">
                  <a:solidFill>
                    <a:schemeClr val="accent1"/>
                  </a:solidFill>
                </a:rPr>
                <a:t>xecution step</a:t>
              </a:r>
            </a:p>
          </p:txBody>
        </p:sp>
        <p:sp>
          <p:nvSpPr>
            <p:cNvPr id="10" name="Left Brace 9">
              <a:extLst>
                <a:ext uri="{FF2B5EF4-FFF2-40B4-BE49-F238E27FC236}">
                  <a16:creationId xmlns:a16="http://schemas.microsoft.com/office/drawing/2014/main" id="{9E18743A-512A-4B93-2479-FA1C1E53170D}"/>
                </a:ext>
              </a:extLst>
            </p:cNvPr>
            <p:cNvSpPr/>
            <p:nvPr/>
          </p:nvSpPr>
          <p:spPr>
            <a:xfrm rot="5400000">
              <a:off x="3933892" y="3278872"/>
              <a:ext cx="263137" cy="1486723"/>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R"/>
            </a:p>
          </p:txBody>
        </p:sp>
      </p:grpSp>
      <p:sp>
        <p:nvSpPr>
          <p:cNvPr id="14" name="TextBox 13">
            <a:extLst>
              <a:ext uri="{FF2B5EF4-FFF2-40B4-BE49-F238E27FC236}">
                <a16:creationId xmlns:a16="http://schemas.microsoft.com/office/drawing/2014/main" id="{6B83AF9C-DA50-1EF4-8447-756222A88022}"/>
              </a:ext>
            </a:extLst>
          </p:cNvPr>
          <p:cNvSpPr txBox="1"/>
          <p:nvPr/>
        </p:nvSpPr>
        <p:spPr>
          <a:xfrm>
            <a:off x="8125906" y="2300716"/>
            <a:ext cx="3991089" cy="1200329"/>
          </a:xfrm>
          <a:prstGeom prst="rect">
            <a:avLst/>
          </a:prstGeom>
          <a:solidFill>
            <a:schemeClr val="accent4">
              <a:lumMod val="20000"/>
              <a:lumOff val="80000"/>
            </a:schemeClr>
          </a:solidFill>
        </p:spPr>
        <p:txBody>
          <a:bodyPr wrap="square">
            <a:spAutoFit/>
          </a:bodyPr>
          <a:lstStyle/>
          <a:p>
            <a:r>
              <a:rPr lang="en-FR" dirty="0">
                <a:latin typeface="Menlo" panose="020B0609030804020204" pitchFamily="49" charset="0"/>
                <a:ea typeface="Menlo" panose="020B0609030804020204" pitchFamily="49" charset="0"/>
                <a:cs typeface="Menlo" panose="020B0609030804020204" pitchFamily="49" charset="0"/>
              </a:rPr>
              <a:t>C</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onfiguration:</a:t>
            </a:r>
          </a:p>
          <a:p>
            <a:endParaRPr lang="en-FR" i="1" dirty="0">
              <a:solidFill>
                <a:schemeClr val="accent6"/>
              </a:solidFill>
              <a:latin typeface="Menlo" panose="020B0609030804020204" pitchFamily="49" charset="0"/>
              <a:ea typeface="Menlo" panose="020B0609030804020204" pitchFamily="49" charset="0"/>
              <a:cs typeface="Menlo" panose="020B0609030804020204" pitchFamily="49" charset="0"/>
            </a:endParaRPr>
          </a:p>
          <a:p>
            <a:r>
              <a:rPr lang="en-GB" b="1" i="1" dirty="0">
                <a:solidFill>
                  <a:schemeClr val="accent6"/>
                </a:solidFill>
                <a:latin typeface="Menlo" panose="020B0609030804020204" pitchFamily="49" charset="0"/>
                <a:ea typeface="Menlo" panose="020B0609030804020204" pitchFamily="49" charset="0"/>
                <a:cs typeface="Menlo" panose="020B0609030804020204" pitchFamily="49" charset="0"/>
              </a:rPr>
              <a:t>E</a:t>
            </a:r>
            <a:r>
              <a:rPr lang="en-FR" b="1" i="1" dirty="0">
                <a:solidFill>
                  <a:schemeClr val="accent6"/>
                </a:solidFill>
                <a:latin typeface="Menlo" panose="020B0609030804020204" pitchFamily="49" charset="0"/>
                <a:ea typeface="Menlo" panose="020B0609030804020204" pitchFamily="49" charset="0"/>
                <a:cs typeface="Menlo" panose="020B0609030804020204" pitchFamily="49" charset="0"/>
              </a:rPr>
              <a:t>xample CEK-style</a:t>
            </a:r>
            <a:endParaRPr lang="en-FR" b="1" dirty="0">
              <a:latin typeface="Menlo" panose="020B0609030804020204" pitchFamily="49" charset="0"/>
              <a:ea typeface="Menlo" panose="020B0609030804020204" pitchFamily="49" charset="0"/>
              <a:cs typeface="Menlo" panose="020B0609030804020204" pitchFamily="49" charset="0"/>
            </a:endParaRPr>
          </a:p>
          <a:p>
            <a:pPr marL="0" indent="0">
              <a:spcBef>
                <a:spcPts val="0"/>
              </a:spcBef>
              <a:buNone/>
            </a:pPr>
            <a:r>
              <a:rPr lang="en-FR" dirty="0">
                <a:latin typeface="Menlo" panose="020B0609030804020204" pitchFamily="49" charset="0"/>
                <a:ea typeface="Menlo" panose="020B0609030804020204" pitchFamily="49" charset="0"/>
                <a:cs typeface="Menlo" panose="020B0609030804020204" pitchFamily="49" charset="0"/>
              </a:rPr>
              <a:t>C</a:t>
            </a:r>
            <a:r>
              <a:rPr lang="en-US" sz="1800" dirty="0">
                <a:latin typeface="Menlo" panose="020B0609030804020204" pitchFamily="49" charset="0"/>
              </a:rPr>
              <a:t> </a:t>
            </a:r>
            <a:r>
              <a:rPr lang="en-GB" sz="1800" b="0" dirty="0">
                <a:solidFill>
                  <a:schemeClr val="bg1">
                    <a:lumMod val="75000"/>
                  </a:schemeClr>
                </a:solidFill>
                <a:effectLst/>
                <a:latin typeface="Menlo" panose="020B0609030804020204" pitchFamily="49" charset="0"/>
              </a:rPr>
              <a:t>≜</a:t>
            </a:r>
            <a:r>
              <a:rPr lang="el-GR"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control</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env</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800" b="0" dirty="0">
                <a:effectLst/>
                <a:latin typeface="Menlo" panose="020B0609030804020204" pitchFamily="49" charset="0"/>
              </a:rPr>
              <a:t>Frame</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16" name="TextBox 15">
            <a:extLst>
              <a:ext uri="{FF2B5EF4-FFF2-40B4-BE49-F238E27FC236}">
                <a16:creationId xmlns:a16="http://schemas.microsoft.com/office/drawing/2014/main" id="{34F2F5C2-7350-79B0-8238-4252ABE56BAC}"/>
              </a:ext>
            </a:extLst>
          </p:cNvPr>
          <p:cNvSpPr txBox="1"/>
          <p:nvPr/>
        </p:nvSpPr>
        <p:spPr>
          <a:xfrm>
            <a:off x="8157661" y="3890664"/>
            <a:ext cx="3959334" cy="1200329"/>
          </a:xfrm>
          <a:prstGeom prst="rect">
            <a:avLst/>
          </a:prstGeom>
          <a:solidFill>
            <a:schemeClr val="accent4">
              <a:lumMod val="20000"/>
              <a:lumOff val="80000"/>
            </a:schemeClr>
          </a:solidFill>
        </p:spPr>
        <p:txBody>
          <a:bodyPr wrap="square">
            <a:spAutoFit/>
          </a:bodyPr>
          <a:lstStyle/>
          <a:p>
            <a:r>
              <a:rPr lang="en-FR" dirty="0">
                <a:latin typeface="Menlo" panose="020B0609030804020204" pitchFamily="49" charset="0"/>
                <a:ea typeface="Menlo" panose="020B0609030804020204" pitchFamily="49" charset="0"/>
                <a:cs typeface="Menlo" panose="020B0609030804020204" pitchFamily="49" charset="0"/>
              </a:rPr>
              <a:t>A</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ction:</a:t>
            </a:r>
          </a:p>
          <a:p>
            <a:endParaRPr lang="en-FR" i="1" dirty="0">
              <a:solidFill>
                <a:schemeClr val="accent6"/>
              </a:solidFill>
              <a:latin typeface="Menlo" panose="020B0609030804020204" pitchFamily="49" charset="0"/>
              <a:ea typeface="Menlo" panose="020B0609030804020204" pitchFamily="49" charset="0"/>
              <a:cs typeface="Menlo" panose="020B0609030804020204" pitchFamily="49" charset="0"/>
            </a:endParaRPr>
          </a:p>
          <a:p>
            <a:r>
              <a:rPr lang="en-GB" b="1" i="1" dirty="0">
                <a:solidFill>
                  <a:schemeClr val="accent6"/>
                </a:solidFill>
                <a:latin typeface="Menlo" panose="020B0609030804020204" pitchFamily="49" charset="0"/>
                <a:ea typeface="Menlo" panose="020B0609030804020204" pitchFamily="49" charset="0"/>
                <a:cs typeface="Menlo" panose="020B0609030804020204" pitchFamily="49" charset="0"/>
              </a:rPr>
              <a:t>E</a:t>
            </a:r>
            <a:r>
              <a:rPr lang="en-FR" b="1" i="1" dirty="0">
                <a:solidFill>
                  <a:schemeClr val="accent6"/>
                </a:solidFill>
                <a:latin typeface="Menlo" panose="020B0609030804020204" pitchFamily="49" charset="0"/>
                <a:ea typeface="Menlo" panose="020B0609030804020204" pitchFamily="49" charset="0"/>
                <a:cs typeface="Menlo" panose="020B0609030804020204" pitchFamily="49" charset="0"/>
              </a:rPr>
              <a:t>xample CEK-style</a:t>
            </a:r>
            <a:endParaRPr lang="en-FR" b="1" dirty="0">
              <a:latin typeface="Menlo" panose="020B0609030804020204" pitchFamily="49" charset="0"/>
              <a:ea typeface="Menlo" panose="020B0609030804020204" pitchFamily="49" charset="0"/>
              <a:cs typeface="Menlo" panose="020B0609030804020204" pitchFamily="49" charset="0"/>
            </a:endParaRPr>
          </a:p>
          <a:p>
            <a:r>
              <a:rPr lang="en-FR" dirty="0">
                <a:latin typeface="Menlo" panose="020B0609030804020204" pitchFamily="49" charset="0"/>
                <a:ea typeface="Menlo" panose="020B0609030804020204" pitchFamily="49" charset="0"/>
                <a:cs typeface="Menlo" panose="020B0609030804020204" pitchFamily="49" charset="0"/>
              </a:rPr>
              <a:t>A</a:t>
            </a:r>
            <a:r>
              <a:rPr lang="en-GB" sz="1800" dirty="0">
                <a:solidFill>
                  <a:schemeClr val="bg1">
                    <a:lumMod val="75000"/>
                  </a:schemeClr>
                </a:solidFill>
                <a:latin typeface="Menlo" panose="020B0609030804020204" pitchFamily="49" charset="0"/>
              </a:rPr>
              <a:t> ≜ </a:t>
            </a:r>
            <a:r>
              <a:rPr lang="en-GB" sz="1800" dirty="0">
                <a:solidFill>
                  <a:schemeClr val="tx1">
                    <a:lumMod val="50000"/>
                    <a:lumOff val="50000"/>
                  </a:schemeClr>
                </a:solidFill>
                <a:latin typeface="Menlo" panose="020B0609030804020204" pitchFamily="49" charset="0"/>
              </a:rPr>
              <a:t>from-</a:t>
            </a:r>
            <a:r>
              <a:rPr lang="en-US" dirty="0">
                <a:latin typeface="Menlo" panose="020B0609030804020204" pitchFamily="49" charset="0"/>
                <a:ea typeface="Menlo" panose="020B0609030804020204" pitchFamily="49" charset="0"/>
                <a:cs typeface="Menlo" panose="020B0609030804020204" pitchFamily="49" charset="0"/>
              </a:rPr>
              <a:t>predicate</a:t>
            </a:r>
            <a:r>
              <a:rPr lang="en-US"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l-GR" sz="1800" dirty="0">
                <a:latin typeface="Menlo" panose="020B0609030804020204" pitchFamily="49" charset="0"/>
                <a:ea typeface="Menlo" panose="020B0609030804020204" pitchFamily="49" charset="0"/>
                <a:cs typeface="Menlo" panose="020B0609030804020204" pitchFamily="49" charset="0"/>
              </a:rPr>
              <a:t>⟶</a:t>
            </a:r>
            <a:r>
              <a:rPr lang="en-US" sz="1800" dirty="0">
                <a:latin typeface="Menlo" panose="020B0609030804020204" pitchFamily="49" charset="0"/>
                <a:ea typeface="Menlo" panose="020B0609030804020204" pitchFamily="49" charset="0"/>
                <a:cs typeface="Menlo" panose="020B0609030804020204" pitchFamily="49" charset="0"/>
              </a:rPr>
              <a:t> </a:t>
            </a:r>
            <a:r>
              <a:rPr lang="en-US" sz="1800"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to-</a:t>
            </a:r>
            <a:r>
              <a:rPr lang="en-FR" dirty="0">
                <a:latin typeface="Menlo" panose="020B0609030804020204" pitchFamily="49" charset="0"/>
                <a:ea typeface="Menlo" panose="020B0609030804020204" pitchFamily="49" charset="0"/>
                <a:cs typeface="Menlo" panose="020B0609030804020204" pitchFamily="49" charset="0"/>
              </a:rPr>
              <a:t>C</a:t>
            </a:r>
            <a:endParaRPr lang="en-FR" dirty="0"/>
          </a:p>
        </p:txBody>
      </p:sp>
      <p:sp>
        <p:nvSpPr>
          <p:cNvPr id="19" name="TextBox 18">
            <a:extLst>
              <a:ext uri="{FF2B5EF4-FFF2-40B4-BE49-F238E27FC236}">
                <a16:creationId xmlns:a16="http://schemas.microsoft.com/office/drawing/2014/main" id="{8FFB0578-4163-541B-A446-9460CCB3A1BC}"/>
              </a:ext>
            </a:extLst>
          </p:cNvPr>
          <p:cNvSpPr txBox="1"/>
          <p:nvPr/>
        </p:nvSpPr>
        <p:spPr>
          <a:xfrm>
            <a:off x="2135620" y="3521332"/>
            <a:ext cx="1186479" cy="369332"/>
          </a:xfrm>
          <a:prstGeom prst="rect">
            <a:avLst/>
          </a:prstGeom>
          <a:noFill/>
        </p:spPr>
        <p:txBody>
          <a:bodyPr wrap="none" rtlCol="0">
            <a:spAutoFit/>
          </a:bodyPr>
          <a:lstStyle/>
          <a:p>
            <a:r>
              <a:rPr lang="en-FR" dirty="0"/>
              <a:t>E</a:t>
            </a:r>
            <a:r>
              <a:rPr lang="en-FR" dirty="0">
                <a:solidFill>
                  <a:schemeClr val="accent1"/>
                </a:solidFill>
              </a:rPr>
              <a:t>xpression</a:t>
            </a:r>
          </a:p>
        </p:txBody>
      </p:sp>
      <p:sp>
        <p:nvSpPr>
          <p:cNvPr id="20" name="TextBox 19">
            <a:extLst>
              <a:ext uri="{FF2B5EF4-FFF2-40B4-BE49-F238E27FC236}">
                <a16:creationId xmlns:a16="http://schemas.microsoft.com/office/drawing/2014/main" id="{A8905DEF-D574-7811-087C-38EFBD1DED72}"/>
              </a:ext>
            </a:extLst>
          </p:cNvPr>
          <p:cNvSpPr txBox="1"/>
          <p:nvPr/>
        </p:nvSpPr>
        <p:spPr>
          <a:xfrm>
            <a:off x="4840576" y="3521332"/>
            <a:ext cx="716928" cy="369332"/>
          </a:xfrm>
          <a:prstGeom prst="rect">
            <a:avLst/>
          </a:prstGeom>
          <a:noFill/>
        </p:spPr>
        <p:txBody>
          <a:bodyPr wrap="none" rtlCol="0">
            <a:spAutoFit/>
          </a:bodyPr>
          <a:lstStyle/>
          <a:p>
            <a:r>
              <a:rPr lang="en-FR" dirty="0"/>
              <a:t>V</a:t>
            </a:r>
            <a:r>
              <a:rPr lang="en-FR" dirty="0">
                <a:solidFill>
                  <a:schemeClr val="accent1"/>
                </a:solidFill>
              </a:rPr>
              <a:t>alue</a:t>
            </a:r>
          </a:p>
        </p:txBody>
      </p:sp>
    </p:spTree>
    <p:extLst>
      <p:ext uri="{BB962C8B-B14F-4D97-AF65-F5344CB8AC3E}">
        <p14:creationId xmlns:p14="http://schemas.microsoft.com/office/powerpoint/2010/main" val="30315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14" grpId="0" animBg="1"/>
      <p:bldP spid="16"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custGeom>
            <a:avLst/>
            <a:gdLst>
              <a:gd name="connsiteX0" fmla="*/ 0 w 1456508"/>
              <a:gd name="connsiteY0" fmla="*/ 0 h 600891"/>
              <a:gd name="connsiteX1" fmla="*/ 678179 w 1456508"/>
              <a:gd name="connsiteY1" fmla="*/ 0 h 600891"/>
              <a:gd name="connsiteX2" fmla="*/ 1356357 w 1456508"/>
              <a:gd name="connsiteY2" fmla="*/ 0 h 600891"/>
              <a:gd name="connsiteX3" fmla="*/ 1456508 w 1456508"/>
              <a:gd name="connsiteY3" fmla="*/ 100151 h 600891"/>
              <a:gd name="connsiteX4" fmla="*/ 1456508 w 1456508"/>
              <a:gd name="connsiteY4" fmla="*/ 600891 h 600891"/>
              <a:gd name="connsiteX5" fmla="*/ 956440 w 1456508"/>
              <a:gd name="connsiteY5" fmla="*/ 600891 h 600891"/>
              <a:gd name="connsiteX6" fmla="*/ 470938 w 1456508"/>
              <a:gd name="connsiteY6" fmla="*/ 600891 h 600891"/>
              <a:gd name="connsiteX7" fmla="*/ 0 w 1456508"/>
              <a:gd name="connsiteY7" fmla="*/ 600891 h 600891"/>
              <a:gd name="connsiteX8" fmla="*/ 0 w 1456508"/>
              <a:gd name="connsiteY8" fmla="*/ 0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508" h="600891" fill="none" extrusionOk="0">
                <a:moveTo>
                  <a:pt x="0" y="0"/>
                </a:moveTo>
                <a:cubicBezTo>
                  <a:pt x="208317" y="-11515"/>
                  <a:pt x="450525" y="8810"/>
                  <a:pt x="678179" y="0"/>
                </a:cubicBezTo>
                <a:cubicBezTo>
                  <a:pt x="905833" y="-8810"/>
                  <a:pt x="1059182" y="-29900"/>
                  <a:pt x="1356357" y="0"/>
                </a:cubicBezTo>
                <a:cubicBezTo>
                  <a:pt x="1400254" y="41219"/>
                  <a:pt x="1413363" y="59094"/>
                  <a:pt x="1456508" y="100151"/>
                </a:cubicBezTo>
                <a:cubicBezTo>
                  <a:pt x="1464110" y="252089"/>
                  <a:pt x="1475040" y="430689"/>
                  <a:pt x="1456508" y="600891"/>
                </a:cubicBezTo>
                <a:cubicBezTo>
                  <a:pt x="1307300" y="601276"/>
                  <a:pt x="1107484" y="623438"/>
                  <a:pt x="956440" y="600891"/>
                </a:cubicBezTo>
                <a:cubicBezTo>
                  <a:pt x="805396" y="578344"/>
                  <a:pt x="642475" y="609393"/>
                  <a:pt x="470938" y="600891"/>
                </a:cubicBezTo>
                <a:cubicBezTo>
                  <a:pt x="299401" y="592389"/>
                  <a:pt x="235429" y="602230"/>
                  <a:pt x="0" y="600891"/>
                </a:cubicBezTo>
                <a:cubicBezTo>
                  <a:pt x="408" y="475351"/>
                  <a:pt x="-5302" y="154420"/>
                  <a:pt x="0" y="0"/>
                </a:cubicBezTo>
                <a:close/>
              </a:path>
              <a:path w="1456508" h="600891" stroke="0" extrusionOk="0">
                <a:moveTo>
                  <a:pt x="0" y="0"/>
                </a:moveTo>
                <a:cubicBezTo>
                  <a:pt x="326495" y="1120"/>
                  <a:pt x="465602" y="6127"/>
                  <a:pt x="664615" y="0"/>
                </a:cubicBezTo>
                <a:cubicBezTo>
                  <a:pt x="863629" y="-6127"/>
                  <a:pt x="1030023" y="22320"/>
                  <a:pt x="1356357" y="0"/>
                </a:cubicBezTo>
                <a:cubicBezTo>
                  <a:pt x="1383178" y="16998"/>
                  <a:pt x="1422273" y="57049"/>
                  <a:pt x="1456508" y="100151"/>
                </a:cubicBezTo>
                <a:cubicBezTo>
                  <a:pt x="1463403" y="308582"/>
                  <a:pt x="1431604" y="483571"/>
                  <a:pt x="1456508" y="600891"/>
                </a:cubicBezTo>
                <a:cubicBezTo>
                  <a:pt x="1319740" y="581614"/>
                  <a:pt x="1123113" y="596811"/>
                  <a:pt x="985570" y="600891"/>
                </a:cubicBezTo>
                <a:cubicBezTo>
                  <a:pt x="848027" y="604971"/>
                  <a:pt x="655320" y="607748"/>
                  <a:pt x="470938" y="600891"/>
                </a:cubicBezTo>
                <a:cubicBezTo>
                  <a:pt x="286556" y="594034"/>
                  <a:pt x="170350" y="600037"/>
                  <a:pt x="0" y="600891"/>
                </a:cubicBezTo>
                <a:cubicBezTo>
                  <a:pt x="28077" y="443124"/>
                  <a:pt x="9446" y="275900"/>
                  <a:pt x="0" y="0"/>
                </a:cubicBezTo>
                <a:close/>
              </a:path>
            </a:pathLst>
          </a:custGeom>
          <a:solidFill>
            <a:schemeClr val="bg1"/>
          </a:solidFill>
          <a:ln>
            <a:solidFill>
              <a:schemeClr val="tx1"/>
            </a:solidFill>
            <a:extLst>
              <a:ext uri="{C807C97D-BFC1-408E-A445-0C87EB9F89A2}">
                <ask:lineSketchStyleProps xmlns:ask="http://schemas.microsoft.com/office/drawing/2018/sketchyshapes" sd="1219033472">
                  <a:prstGeom prst="snip1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Expression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CEK-style</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27" name="Straight Arrow Connector 26">
            <a:extLst>
              <a:ext uri="{FF2B5EF4-FFF2-40B4-BE49-F238E27FC236}">
                <a16:creationId xmlns:a16="http://schemas.microsoft.com/office/drawing/2014/main" id="{0B4BA5A9-F651-12B3-5AB6-2017A2348307}"/>
              </a:ext>
            </a:extLst>
          </p:cNvPr>
          <p:cNvCxnSpPr>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ACF01920-92D9-8349-4A48-B71A141CA5BE}"/>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sp>
        <p:nvSpPr>
          <p:cNvPr id="36" name="TextBox 35">
            <a:extLst>
              <a:ext uri="{FF2B5EF4-FFF2-40B4-BE49-F238E27FC236}">
                <a16:creationId xmlns:a16="http://schemas.microsoft.com/office/drawing/2014/main" id="{0192F74C-E270-A447-B061-FEC5DD04C674}"/>
              </a:ext>
            </a:extLst>
          </p:cNvPr>
          <p:cNvSpPr txBox="1"/>
          <p:nvPr/>
        </p:nvSpPr>
        <p:spPr>
          <a:xfrm>
            <a:off x="5812225" y="2801922"/>
            <a:ext cx="6325005" cy="3077766"/>
          </a:xfrm>
          <a:prstGeom prst="rect">
            <a:avLst/>
          </a:prstGeom>
          <a:solidFill>
            <a:schemeClr val="accent6">
              <a:lumMod val="20000"/>
              <a:lumOff val="80000"/>
            </a:schemeClr>
          </a:solidFill>
        </p:spPr>
        <p:txBody>
          <a:bodyPr wrap="square" rtlCol="0">
            <a:spAutoFit/>
          </a:bodyPr>
          <a:lstStyle/>
          <a:p>
            <a:r>
              <a:rPr lang="en-GB" sz="1600" dirty="0">
                <a:latin typeface="Menlo" panose="020B0609030804020204" pitchFamily="49" charset="0"/>
                <a:ea typeface="Menlo" panose="020B0609030804020204" pitchFamily="49" charset="0"/>
                <a:cs typeface="Menlo" panose="020B0609030804020204" pitchFamily="49" charset="0"/>
              </a:rPr>
              <a:t>Sequencer(</a:t>
            </a:r>
            <a:r>
              <a:rPr lang="en-GB" sz="1600" b="1" dirty="0" err="1">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GB" sz="1600" dirty="0">
                <a:latin typeface="Menlo" panose="020B0609030804020204" pitchFamily="49" charset="0"/>
                <a:ea typeface="Menlo" panose="020B0609030804020204" pitchFamily="49" charset="0"/>
                <a:cs typeface="Menlo" panose="020B0609030804020204" pitchFamily="49" charset="0"/>
              </a:rPr>
              <a:t>)</a:t>
            </a:r>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 </a:t>
            </a:r>
            <a:r>
              <a:rPr lang="en-GB" sz="1600" dirty="0">
                <a:latin typeface="Menlo" panose="020B0609030804020204" pitchFamily="49" charset="0"/>
                <a:ea typeface="Menlo" panose="020B0609030804020204" pitchFamily="49" charset="0"/>
                <a:cs typeface="Menlo" panose="020B0609030804020204" pitchFamily="49" charset="0"/>
              </a:rPr>
              <a:t>{</a:t>
            </a:r>
          </a:p>
          <a:p>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	current</a:t>
            </a:r>
            <a:r>
              <a:rPr lang="en-FR" sz="1600" dirty="0">
                <a:latin typeface="Menlo" panose="020B0609030804020204" pitchFamily="49" charset="0"/>
                <a:ea typeface="Menlo" panose="020B0609030804020204" pitchFamily="49" charset="0"/>
                <a:cs typeface="Menlo" panose="020B0609030804020204" pitchFamily="49" charset="0"/>
              </a:rPr>
              <a:t> = </a:t>
            </a:r>
            <a:r>
              <a:rPr lang="en-FR" sz="1600"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latin typeface="Menlo" panose="020B0609030804020204" pitchFamily="49" charset="0"/>
                <a:ea typeface="Menlo" panose="020B0609030804020204" pitchFamily="49" charset="0"/>
                <a:cs typeface="Menlo" panose="020B0609030804020204" pitchFamily="49" charset="0"/>
              </a:rPr>
              <a:t>initial</a:t>
            </a:r>
            <a:r>
              <a:rPr lang="en-FR" sz="1600"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US" sz="1600" b="1" dirty="0">
                <a:latin typeface="Menlo" panose="020B0609030804020204" pitchFamily="49" charset="0"/>
                <a:ea typeface="Menlo" panose="020B0609030804020204" pitchFamily="49" charset="0"/>
                <a:cs typeface="Menlo" panose="020B0609030804020204" pitchFamily="49" charset="0"/>
              </a:rPr>
              <a:t>	</a:t>
            </a:r>
            <a:r>
              <a:rPr lang="en-US" sz="1600" i="1" dirty="0">
                <a:latin typeface="Menlo" panose="020B0609030804020204" pitchFamily="49" charset="0"/>
                <a:ea typeface="Menlo" panose="020B0609030804020204" pitchFamily="49" charset="0"/>
                <a:cs typeface="Menlo" panose="020B0609030804020204" pitchFamily="49" charset="0"/>
              </a:rPr>
              <a:t>while</a:t>
            </a:r>
            <a:r>
              <a:rPr lang="en-FR" sz="1600" dirty="0">
                <a:latin typeface="Menlo" panose="020B0609030804020204" pitchFamily="49" charset="0"/>
                <a:ea typeface="Menlo" panose="020B0609030804020204" pitchFamily="49" charset="0"/>
                <a:cs typeface="Menlo" panose="020B0609030804020204" pitchFamily="49" charset="0"/>
              </a:rPr>
              <a:t> (</a:t>
            </a:r>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 </a:t>
            </a:r>
            <a:r>
              <a:rPr lang="en-FR" sz="1600" b="1" dirty="0">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NULL</a:t>
            </a:r>
            <a:r>
              <a:rPr lang="en-FR" sz="1600" dirty="0">
                <a:latin typeface="Menlo" panose="020B0609030804020204" pitchFamily="49" charset="0"/>
                <a:ea typeface="Menlo" panose="020B0609030804020204" pitchFamily="49" charset="0"/>
                <a:cs typeface="Menlo" panose="020B0609030804020204" pitchFamily="49" charset="0"/>
              </a:rPr>
              <a:t>) {</a:t>
            </a:r>
          </a:p>
          <a:p>
            <a:r>
              <a:rPr lang="en-FR" sz="1600" dirty="0">
                <a:latin typeface="Menlo" panose="020B0609030804020204" pitchFamily="49" charset="0"/>
                <a:ea typeface="Menlo" panose="020B0609030804020204" pitchFamily="49" charset="0"/>
                <a:cs typeface="Menlo" panose="020B0609030804020204" pitchFamily="49" charset="0"/>
              </a:rPr>
              <a:t>		</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action</a:t>
            </a:r>
            <a:r>
              <a:rPr lang="en-FR" sz="1600" dirty="0">
                <a:latin typeface="Menlo" panose="020B0609030804020204" pitchFamily="49" charset="0"/>
                <a:ea typeface="Menlo" panose="020B0609030804020204" pitchFamily="49" charset="0"/>
                <a:cs typeface="Menlo" panose="020B0609030804020204" pitchFamily="49" charset="0"/>
              </a:rPr>
              <a:t> = </a:t>
            </a:r>
            <a:r>
              <a:rPr lang="en-FR" sz="1600"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latin typeface="Menlo" panose="020B0609030804020204" pitchFamily="49" charset="0"/>
                <a:ea typeface="Menlo" panose="020B0609030804020204" pitchFamily="49" charset="0"/>
                <a:cs typeface="Menlo" panose="020B0609030804020204" pitchFamily="49" charset="0"/>
              </a:rPr>
              <a:t>actions</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if</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actions</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NULL)</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break;</a:t>
            </a:r>
          </a:p>
          <a:p>
            <a:r>
              <a:rPr lang="en-FR" sz="1600" dirty="0">
                <a:latin typeface="Menlo" panose="020B0609030804020204" pitchFamily="49" charset="0"/>
                <a:ea typeface="Menlo" panose="020B0609030804020204" pitchFamily="49" charset="0"/>
                <a:cs typeface="Menlo" panose="020B0609030804020204" pitchFamily="49" charset="0"/>
              </a:rPr>
              <a:t>		</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 </a:t>
            </a:r>
            <a:r>
              <a:rPr lang="en-FR" sz="1600"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latin typeface="Menlo" panose="020B0609030804020204" pitchFamily="49" charset="0"/>
                <a:ea typeface="Menlo" panose="020B0609030804020204" pitchFamily="49" charset="0"/>
                <a:cs typeface="Menlo" panose="020B0609030804020204" pitchFamily="49" charset="0"/>
              </a:rPr>
              <a:t>execute</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action</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FR" sz="1600" dirty="0">
                <a:latin typeface="Menlo" panose="020B0609030804020204" pitchFamily="49" charset="0"/>
                <a:ea typeface="Menlo" panose="020B0609030804020204" pitchFamily="49" charset="0"/>
                <a:cs typeface="Menlo" panose="020B0609030804020204" pitchFamily="49" charset="0"/>
              </a:rPr>
              <a:t>	}</a:t>
            </a:r>
          </a:p>
          <a:p>
            <a:r>
              <a:rPr lang="en-FR" sz="1600" dirty="0">
                <a:latin typeface="Menlo" panose="020B0609030804020204" pitchFamily="49" charset="0"/>
                <a:ea typeface="Menlo" panose="020B0609030804020204" pitchFamily="49" charset="0"/>
                <a:cs typeface="Menlo" panose="020B0609030804020204" pitchFamily="49" charset="0"/>
              </a:rPr>
              <a:t>}</a:t>
            </a:r>
          </a:p>
          <a:p>
            <a:endParaRPr lang="en-FR" sz="1600" dirty="0">
              <a:ea typeface="Menlo" panose="020B0609030804020204" pitchFamily="49" charset="0"/>
              <a:cs typeface="Menlo" panose="020B0609030804020204" pitchFamily="49" charset="0"/>
            </a:endParaRPr>
          </a:p>
          <a:p>
            <a:pPr marL="285750" indent="-285750">
              <a:buFont typeface="Arial" panose="020B0604020202020204" pitchFamily="34" charset="0"/>
              <a:buChar char="•"/>
            </a:pPr>
            <a:r>
              <a:rPr lang="en-GB" sz="1600" dirty="0">
                <a:latin typeface="Menlo" panose="020B0609030804020204" pitchFamily="49" charset="0"/>
                <a:ea typeface="Menlo" panose="020B0609030804020204" pitchFamily="49" charset="0"/>
                <a:cs typeface="Menlo" panose="020B0609030804020204" pitchFamily="49" charset="0"/>
              </a:rPr>
              <a:t>If</a:t>
            </a:r>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 </a:t>
            </a:r>
            <a:r>
              <a:rPr lang="en-GB" sz="1600" b="1" dirty="0" err="1">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ea typeface="Menlo" panose="020B0609030804020204" pitchFamily="49" charset="0"/>
                <a:cs typeface="Menlo" panose="020B0609030804020204" pitchFamily="49" charset="0"/>
              </a:rPr>
              <a:t> exposes a </a:t>
            </a:r>
            <a:r>
              <a:rPr lang="en-FR" sz="1600" u="sng" dirty="0">
                <a:ea typeface="Menlo" panose="020B0609030804020204" pitchFamily="49" charset="0"/>
                <a:cs typeface="Menlo" panose="020B0609030804020204" pitchFamily="49" charset="0"/>
              </a:rPr>
              <a:t>deterministic</a:t>
            </a:r>
            <a:r>
              <a:rPr lang="en-FR" sz="1600" b="1" dirty="0">
                <a:solidFill>
                  <a:srgbClr val="FF0000"/>
                </a:solidFill>
                <a:ea typeface="Menlo" panose="020B0609030804020204" pitchFamily="49" charset="0"/>
                <a:cs typeface="Menlo" panose="020B0609030804020204" pitchFamily="49" charset="0"/>
              </a:rPr>
              <a:t> </a:t>
            </a:r>
            <a:r>
              <a:rPr lang="en-FR" sz="1600" dirty="0">
                <a:ea typeface="Menlo" panose="020B0609030804020204" pitchFamily="49" charset="0"/>
                <a:cs typeface="Menlo" panose="020B0609030804020204" pitchFamily="49" charset="0"/>
              </a:rPr>
              <a:t>semantics</a:t>
            </a:r>
            <a:r>
              <a:rPr lang="en-FR" sz="1600" b="1" dirty="0">
                <a:solidFill>
                  <a:srgbClr val="FF0000"/>
                </a:solidFill>
                <a:ea typeface="Menlo" panose="020B0609030804020204" pitchFamily="49" charset="0"/>
                <a:cs typeface="Menlo" panose="020B0609030804020204" pitchFamily="49" charset="0"/>
              </a:rPr>
              <a:t> </a:t>
            </a:r>
            <a:r>
              <a:rPr lang="en-FR" sz="1600" i="1" dirty="0">
                <a:ea typeface="Menlo" panose="020B0609030804020204" pitchFamily="49" charset="0"/>
                <a:cs typeface="Menlo" panose="020B0609030804020204" pitchFamily="49" charset="0"/>
                <a:sym typeface="Wingdings" pitchFamily="2" charset="2"/>
              </a:rPr>
              <a:t> exactly one sequence</a:t>
            </a:r>
            <a:endParaRPr lang="en-FR" sz="1600" i="1" dirty="0">
              <a:ea typeface="Menlo" panose="020B0609030804020204" pitchFamily="49" charset="0"/>
              <a:cs typeface="Menlo" panose="020B0609030804020204" pitchFamily="49" charset="0"/>
            </a:endParaRPr>
          </a:p>
          <a:p>
            <a:r>
              <a:rPr lang="en-FR" sz="1600" b="1" dirty="0">
                <a:ea typeface="Menlo" panose="020B0609030804020204" pitchFamily="49" charset="0"/>
                <a:cs typeface="Menlo" panose="020B0609030804020204" pitchFamily="49" charset="0"/>
              </a:rPr>
              <a:t>				         &lt;=&gt; </a:t>
            </a:r>
          </a:p>
          <a:p>
            <a:r>
              <a:rPr lang="en-FR" sz="1600" b="1" dirty="0">
                <a:ea typeface="Menlo" panose="020B0609030804020204" pitchFamily="49" charset="0"/>
                <a:cs typeface="Menlo" panose="020B0609030804020204" pitchFamily="49" charset="0"/>
              </a:rPr>
              <a:t>  ∀ a c, |</a:t>
            </a:r>
            <a:r>
              <a:rPr lang="en-FR" sz="1600" i="1" dirty="0">
                <a:latin typeface="Menlo" panose="020B0609030804020204" pitchFamily="49" charset="0"/>
                <a:ea typeface="Menlo" panose="020B0609030804020204" pitchFamily="49" charset="0"/>
                <a:cs typeface="Menlo" panose="020B0609030804020204" pitchFamily="49" charset="0"/>
              </a:rPr>
              <a:t>initial</a:t>
            </a:r>
            <a:r>
              <a:rPr lang="en-FR" sz="1600" b="1" dirty="0">
                <a:ea typeface="Menlo" panose="020B0609030804020204" pitchFamily="49" charset="0"/>
                <a:cs typeface="Menlo" panose="020B0609030804020204" pitchFamily="49" charset="0"/>
              </a:rPr>
              <a:t>| = |</a:t>
            </a:r>
            <a:r>
              <a:rPr lang="en-FR" sz="1600" i="1" dirty="0">
                <a:latin typeface="Menlo" panose="020B0609030804020204" pitchFamily="49" charset="0"/>
                <a:ea typeface="Menlo" panose="020B0609030804020204" pitchFamily="49" charset="0"/>
                <a:cs typeface="Menlo" panose="020B0609030804020204" pitchFamily="49" charset="0"/>
              </a:rPr>
              <a:t>actions</a:t>
            </a:r>
            <a:r>
              <a:rPr lang="en-FR" sz="1600" b="1" dirty="0">
                <a:ea typeface="Menlo" panose="020B0609030804020204" pitchFamily="49" charset="0"/>
                <a:cs typeface="Menlo" panose="020B0609030804020204" pitchFamily="49" charset="0"/>
              </a:rPr>
              <a:t> c| = |</a:t>
            </a:r>
            <a:r>
              <a:rPr lang="en-FR" sz="1600" i="1" dirty="0">
                <a:latin typeface="Menlo" panose="020B0609030804020204" pitchFamily="49" charset="0"/>
                <a:ea typeface="Menlo" panose="020B0609030804020204" pitchFamily="49" charset="0"/>
                <a:cs typeface="Menlo" panose="020B0609030804020204" pitchFamily="49" charset="0"/>
              </a:rPr>
              <a:t>execute </a:t>
            </a:r>
            <a:r>
              <a:rPr lang="en-FR" sz="1600" b="1" dirty="0">
                <a:ea typeface="Menlo" panose="020B0609030804020204" pitchFamily="49" charset="0"/>
                <a:cs typeface="Menlo" panose="020B0609030804020204" pitchFamily="49" charset="0"/>
              </a:rPr>
              <a:t>a c| = 1</a:t>
            </a:r>
          </a:p>
        </p:txBody>
      </p:sp>
      <p:grpSp>
        <p:nvGrpSpPr>
          <p:cNvPr id="45" name="Group 44">
            <a:extLst>
              <a:ext uri="{FF2B5EF4-FFF2-40B4-BE49-F238E27FC236}">
                <a16:creationId xmlns:a16="http://schemas.microsoft.com/office/drawing/2014/main" id="{51579F3E-7957-267B-CC3F-73AAF3E1F700}"/>
              </a:ext>
            </a:extLst>
          </p:cNvPr>
          <p:cNvGrpSpPr/>
          <p:nvPr/>
        </p:nvGrpSpPr>
        <p:grpSpPr>
          <a:xfrm>
            <a:off x="4915988" y="487234"/>
            <a:ext cx="1811040" cy="1346873"/>
            <a:chOff x="4915988" y="487234"/>
            <a:chExt cx="1811040" cy="1346873"/>
          </a:xfrm>
        </p:grpSpPr>
        <p:cxnSp>
          <p:nvCxnSpPr>
            <p:cNvPr id="33" name="Straight Connector 32">
              <a:extLst>
                <a:ext uri="{FF2B5EF4-FFF2-40B4-BE49-F238E27FC236}">
                  <a16:creationId xmlns:a16="http://schemas.microsoft.com/office/drawing/2014/main" id="{A0E462A3-9085-0BDD-8368-89CD6EEC241C}"/>
                </a:ext>
              </a:extLst>
            </p:cNvPr>
            <p:cNvCxnSpPr>
              <a:cxnSpLocks/>
              <a:stCxn id="6" idx="3"/>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2398D1F8-CFD6-829E-BD2F-2BBD63F5232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38" name="Straight Connector 37">
              <a:extLst>
                <a:ext uri="{FF2B5EF4-FFF2-40B4-BE49-F238E27FC236}">
                  <a16:creationId xmlns:a16="http://schemas.microsoft.com/office/drawing/2014/main" id="{A0C60A1A-DA21-6EBF-D7BE-82349453FD63}"/>
                </a:ext>
              </a:extLst>
            </p:cNvPr>
            <p:cNvCxnSpPr>
              <a:cxnSpLocks/>
              <a:endCxn id="3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DC22CB6-7BFD-8B1F-7FA1-E0DBB522C220}"/>
                </a:ext>
              </a:extLst>
            </p:cNvPr>
            <p:cNvSpPr txBox="1"/>
            <p:nvPr/>
          </p:nvSpPr>
          <p:spPr>
            <a:xfrm>
              <a:off x="5812226" y="1169631"/>
              <a:ext cx="914802" cy="369332"/>
            </a:xfrm>
            <a:prstGeom prst="rect">
              <a:avLst/>
            </a:prstGeom>
            <a:noFill/>
          </p:spPr>
          <p:txBody>
            <a:bodyPr wrap="none" rtlCol="0">
              <a:spAutoFit/>
            </a:bodyPr>
            <a:lstStyle/>
            <a:p>
              <a:r>
                <a:rPr lang="en-FR" dirty="0"/>
                <a:t>execute</a:t>
              </a:r>
            </a:p>
          </p:txBody>
        </p:sp>
      </p:grpSp>
      <p:sp>
        <p:nvSpPr>
          <p:cNvPr id="43" name="Slide Number Placeholder 42">
            <a:extLst>
              <a:ext uri="{FF2B5EF4-FFF2-40B4-BE49-F238E27FC236}">
                <a16:creationId xmlns:a16="http://schemas.microsoft.com/office/drawing/2014/main" id="{B1ED7B39-25D2-5F90-9970-4B719D767E5D}"/>
              </a:ext>
            </a:extLst>
          </p:cNvPr>
          <p:cNvSpPr>
            <a:spLocks noGrp="1"/>
          </p:cNvSpPr>
          <p:nvPr>
            <p:ph type="sldNum" sz="quarter" idx="12"/>
          </p:nvPr>
        </p:nvSpPr>
        <p:spPr/>
        <p:txBody>
          <a:bodyPr/>
          <a:lstStyle/>
          <a:p>
            <a:fld id="{68BB762D-DE17-D14D-9882-FCBAF9182C7B}" type="slidenum">
              <a:rPr lang="en-FR" smtClean="0"/>
              <a:t>23</a:t>
            </a:fld>
            <a:r>
              <a:rPr lang="en-FR"/>
              <a:t>/50</a:t>
            </a:r>
            <a:endParaRPr lang="en-FR" dirty="0"/>
          </a:p>
        </p:txBody>
      </p:sp>
      <p:sp>
        <p:nvSpPr>
          <p:cNvPr id="2" name="TextBox 1">
            <a:extLst>
              <a:ext uri="{FF2B5EF4-FFF2-40B4-BE49-F238E27FC236}">
                <a16:creationId xmlns:a16="http://schemas.microsoft.com/office/drawing/2014/main" id="{AF35A3B4-5090-C0E8-4668-0C3298FB6524}"/>
              </a:ext>
            </a:extLst>
          </p:cNvPr>
          <p:cNvSpPr txBox="1"/>
          <p:nvPr/>
        </p:nvSpPr>
        <p:spPr>
          <a:xfrm>
            <a:off x="175727" y="2801922"/>
            <a:ext cx="5636499" cy="3416320"/>
          </a:xfrm>
          <a:prstGeom prst="rect">
            <a:avLst/>
          </a:prstGeom>
          <a:solidFill>
            <a:schemeClr val="accent4">
              <a:lumMod val="20000"/>
              <a:lumOff val="80000"/>
            </a:schemeClr>
          </a:solidFill>
        </p:spPr>
        <p:txBody>
          <a:bodyPr wrap="square" rtlCol="0">
            <a:spAutoFit/>
          </a:bodyPr>
          <a:lstStyle/>
          <a:p>
            <a:r>
              <a:rPr lang="en-GB" b="1" dirty="0"/>
              <a:t>SLI Semantics for a CEK-style abstract machine</a:t>
            </a:r>
          </a:p>
          <a:p>
            <a:r>
              <a:rPr lang="en-US" dirty="0">
                <a:effectLst/>
                <a:latin typeface="Menlo" panose="020B0609030804020204" pitchFamily="49" charset="0"/>
                <a:ea typeface="Menlo" panose="020B0609030804020204" pitchFamily="49" charset="0"/>
                <a:cs typeface="Menlo" panose="020B0609030804020204" pitchFamily="49" charset="0"/>
              </a:rPr>
              <a:t>rules</a:t>
            </a:r>
            <a:r>
              <a:rPr lang="en-GB" dirty="0">
                <a:latin typeface="Menlo" panose="020B0609030804020204" pitchFamily="49" charset="0"/>
                <a:ea typeface="Menlo" panose="020B0609030804020204" pitchFamily="49" charset="0"/>
                <a:cs typeface="Menlo" panose="020B0609030804020204" pitchFamily="49" charset="0"/>
              </a:rPr>
              <a:t>:</a:t>
            </a:r>
            <a:r>
              <a:rPr lang="en-FR" b="0" dirty="0">
                <a:solidFill>
                  <a:srgbClr val="D4D4D4"/>
                </a:solidFill>
                <a:effectLst/>
                <a:latin typeface="Menlo" panose="020B0609030804020204" pitchFamily="49" charset="0"/>
              </a:rPr>
              <a:t> </a:t>
            </a:r>
            <a:r>
              <a:rPr lang="en-FR" dirty="0">
                <a:latin typeface="Menlo" panose="020B0609030804020204" pitchFamily="49" charset="0"/>
                <a:ea typeface="Menlo" panose="020B0609030804020204" pitchFamily="49" charset="0"/>
                <a:cs typeface="Menlo" panose="020B0609030804020204" pitchFamily="49" charset="0"/>
              </a:rPr>
              <a:t>{ lookup, app, arg, body, … }</a:t>
            </a:r>
          </a:p>
          <a:p>
            <a:endParaRPr lang="en-FR" i="1" dirty="0">
              <a:latin typeface="Menlo" panose="020B0609030804020204" pitchFamily="49" charset="0"/>
              <a:ea typeface="Menlo" panose="020B0609030804020204" pitchFamily="49" charset="0"/>
              <a:cs typeface="Menlo" panose="020B0609030804020204" pitchFamily="49" charset="0"/>
            </a:endParaRPr>
          </a:p>
          <a:p>
            <a:r>
              <a:rPr lang="en-FR" i="1" dirty="0">
                <a:latin typeface="Menlo" panose="020B0609030804020204" pitchFamily="49" charset="0"/>
                <a:ea typeface="Menlo" panose="020B0609030804020204" pitchFamily="49" charset="0"/>
                <a:cs typeface="Menlo" panose="020B0609030804020204" pitchFamily="49" charset="0"/>
              </a:rPr>
              <a:t>SLI.semantics</a:t>
            </a:r>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rPr>
              <a:t>(C A) {</a:t>
            </a:r>
            <a:endParaRPr lang="en-GB"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initial</a:t>
            </a:r>
            <a:r>
              <a:rPr lang="en-GB" dirty="0">
                <a:latin typeface="Menlo" panose="020B0609030804020204" pitchFamily="49" charset="0"/>
                <a:ea typeface="Menlo" panose="020B0609030804020204" pitchFamily="49" charset="0"/>
                <a:cs typeface="Menlo" panose="020B0609030804020204" pitchFamily="49" charset="0"/>
              </a:rPr>
              <a:t>: set C := {</a:t>
            </a:r>
            <a:r>
              <a:rPr lang="en-GB"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exp</a:t>
            </a:r>
            <a:r>
              <a:rPr lang="en-US"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effectLst/>
                <a:latin typeface="Menlo" panose="020B0609030804020204" pitchFamily="49" charset="0"/>
                <a:ea typeface="Menlo" panose="020B0609030804020204" pitchFamily="49" charset="0"/>
                <a:cs typeface="Menlo" panose="020B0609030804020204" pitchFamily="49" charset="0"/>
              </a:rPr>
              <a:t> </a:t>
            </a:r>
            <a:r>
              <a:rPr lang="en-FR" b="0" dirty="0">
                <a:solidFill>
                  <a:schemeClr val="accent6"/>
                </a:solidFill>
                <a:effectLst/>
                <a:latin typeface="Menlo" panose="020B0609030804020204" pitchFamily="49" charset="0"/>
                <a:ea typeface="Menlo" panose="020B0609030804020204" pitchFamily="49" charset="0"/>
                <a:cs typeface="Menlo" panose="020B0609030804020204" pitchFamily="49" charset="0"/>
              </a:rPr>
              <a:t>∅</a:t>
            </a:r>
            <a:r>
              <a:rPr lang="el-GR"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US" dirty="0">
                <a:effectLst/>
                <a:latin typeface="Menlo" panose="020B0609030804020204" pitchFamily="49" charset="0"/>
                <a:ea typeface="Menlo" panose="020B0609030804020204" pitchFamily="49" charset="0"/>
                <a:cs typeface="Menlo" panose="020B0609030804020204" pitchFamily="49" charset="0"/>
              </a:rPr>
              <a:t> </a:t>
            </a:r>
            <a:r>
              <a:rPr lang="en-FR" b="0" i="0" u="none" strike="noStrike" dirty="0">
                <a:solidFill>
                  <a:srgbClr val="000000"/>
                </a:solidFill>
                <a:effectLst/>
                <a:latin typeface="Menlo" panose="020B0609030804020204" pitchFamily="49" charset="0"/>
                <a:ea typeface="Menlo" panose="020B0609030804020204" pitchFamily="49" charset="0"/>
                <a:cs typeface="Menlo" panose="020B0609030804020204" pitchFamily="49" charset="0"/>
              </a:rPr>
              <a:t>[]</a:t>
            </a:r>
            <a:r>
              <a:rPr lang="el-GR"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p>
          <a:p>
            <a:endParaRPr lang="en-GB"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actions</a:t>
            </a:r>
            <a:r>
              <a:rPr lang="en-FR" b="1" dirty="0">
                <a:latin typeface="Menlo" panose="020B0609030804020204" pitchFamily="49" charset="0"/>
                <a:ea typeface="Menlo" panose="020B0609030804020204" pitchFamily="49" charset="0"/>
                <a:cs typeface="Menlo" panose="020B0609030804020204" pitchFamily="49" charset="0"/>
              </a:rPr>
              <a:t>:</a:t>
            </a:r>
            <a:r>
              <a:rPr lang="en-FR" dirty="0">
                <a:latin typeface="Menlo" panose="020B0609030804020204" pitchFamily="49" charset="0"/>
                <a:ea typeface="Menlo" panose="020B0609030804020204" pitchFamily="49" charset="0"/>
                <a:cs typeface="Menlo" panose="020B0609030804020204" pitchFamily="49" charset="0"/>
              </a:rPr>
              <a:t> C  </a:t>
            </a:r>
            <a:r>
              <a:rPr lang="en-GB" b="0" dirty="0">
                <a:effectLst/>
                <a:latin typeface="Menlo" panose="020B0609030804020204" pitchFamily="49" charset="0"/>
                <a:ea typeface="Menlo" panose="020B0609030804020204" pitchFamily="49" charset="0"/>
                <a:cs typeface="Menlo" panose="020B0609030804020204" pitchFamily="49" charset="0"/>
              </a:rPr>
              <a:t>→ set A </a:t>
            </a:r>
          </a:p>
          <a:p>
            <a:r>
              <a:rPr lang="en-GB" dirty="0">
                <a:latin typeface="Menlo" panose="020B0609030804020204" pitchFamily="49" charset="0"/>
                <a:ea typeface="Menlo" panose="020B0609030804020204" pitchFamily="49" charset="0"/>
                <a:cs typeface="Menlo" panose="020B0609030804020204" pitchFamily="49" charset="0"/>
              </a:rPr>
              <a:t> | c =&gt; </a:t>
            </a:r>
            <a:r>
              <a:rPr lang="en-GB" dirty="0" err="1">
                <a:latin typeface="Menlo" panose="020B0609030804020204" pitchFamily="49" charset="0"/>
                <a:ea typeface="Menlo" panose="020B0609030804020204" pitchFamily="49" charset="0"/>
                <a:cs typeface="Menlo" panose="020B0609030804020204" pitchFamily="49" charset="0"/>
              </a:rPr>
              <a:t>rules.</a:t>
            </a:r>
            <a:r>
              <a:rPr lang="en-GB" i="1" dirty="0" err="1">
                <a:latin typeface="Menlo" panose="020B0609030804020204" pitchFamily="49" charset="0"/>
                <a:ea typeface="Menlo" panose="020B0609030804020204" pitchFamily="49" charset="0"/>
                <a:cs typeface="Menlo" panose="020B0609030804020204" pitchFamily="49" charset="0"/>
              </a:rPr>
              <a:t>where</a:t>
            </a:r>
            <a:r>
              <a:rPr lang="en-GB" dirty="0">
                <a:latin typeface="Menlo" panose="020B0609030804020204" pitchFamily="49" charset="0"/>
                <a:ea typeface="Menlo" panose="020B0609030804020204" pitchFamily="49" charset="0"/>
                <a:cs typeface="Menlo" panose="020B0609030804020204" pitchFamily="49" charset="0"/>
              </a:rPr>
              <a:t>(r =&gt; </a:t>
            </a:r>
            <a:r>
              <a:rPr lang="en-GB" dirty="0" err="1">
                <a:latin typeface="Menlo" panose="020B0609030804020204" pitchFamily="49" charset="0"/>
                <a:ea typeface="Menlo" panose="020B0609030804020204" pitchFamily="49" charset="0"/>
                <a:cs typeface="Menlo" panose="020B0609030804020204" pitchFamily="49" charset="0"/>
              </a:rPr>
              <a:t>r.</a:t>
            </a:r>
            <a:r>
              <a:rPr lang="en-GB" i="1" dirty="0" err="1">
                <a:effectLst/>
                <a:latin typeface="Menlo" panose="020B0609030804020204" pitchFamily="49" charset="0"/>
                <a:ea typeface="Menlo" panose="020B0609030804020204" pitchFamily="49" charset="0"/>
                <a:cs typeface="Menlo" panose="020B0609030804020204" pitchFamily="49" charset="0"/>
              </a:rPr>
              <a:t>enabledIn</a:t>
            </a:r>
            <a:r>
              <a:rPr lang="en-GB" b="0" dirty="0">
                <a:effectLst/>
                <a:latin typeface="Menlo" panose="020B0609030804020204" pitchFamily="49" charset="0"/>
                <a:ea typeface="Menlo" panose="020B0609030804020204" pitchFamily="49" charset="0"/>
                <a:cs typeface="Menlo" panose="020B0609030804020204" pitchFamily="49" charset="0"/>
              </a:rPr>
              <a:t> c)</a:t>
            </a:r>
          </a:p>
          <a:p>
            <a:endParaRPr lang="en-GB"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execute:</a:t>
            </a:r>
            <a:r>
              <a:rPr lang="en-GB" dirty="0">
                <a:latin typeface="Menlo" panose="020B0609030804020204" pitchFamily="49" charset="0"/>
                <a:ea typeface="Menlo" panose="020B0609030804020204" pitchFamily="49" charset="0"/>
                <a:cs typeface="Menlo" panose="020B0609030804020204" pitchFamily="49" charset="0"/>
              </a:rPr>
              <a:t> A </a:t>
            </a:r>
            <a:r>
              <a:rPr lang="en-GB" b="0" dirty="0">
                <a:effectLst/>
                <a:latin typeface="Menlo" panose="020B0609030804020204" pitchFamily="49" charset="0"/>
                <a:ea typeface="Menlo" panose="020B0609030804020204" pitchFamily="49" charset="0"/>
                <a:cs typeface="Menlo" panose="020B0609030804020204" pitchFamily="49" charset="0"/>
              </a:rPr>
              <a:t>→ C → set C</a:t>
            </a:r>
          </a:p>
          <a:p>
            <a:r>
              <a:rPr lang="en-GB" dirty="0">
                <a:latin typeface="Menlo" panose="020B0609030804020204" pitchFamily="49" charset="0"/>
                <a:ea typeface="Menlo" panose="020B0609030804020204" pitchFamily="49" charset="0"/>
                <a:cs typeface="Menlo" panose="020B0609030804020204" pitchFamily="49" charset="0"/>
              </a:rPr>
              <a:t> | r c =&gt; { </a:t>
            </a:r>
            <a:r>
              <a:rPr lang="en-GB" dirty="0" err="1">
                <a:latin typeface="Menlo" panose="020B0609030804020204" pitchFamily="49" charset="0"/>
                <a:ea typeface="Menlo" panose="020B0609030804020204" pitchFamily="49" charset="0"/>
                <a:cs typeface="Menlo" panose="020B0609030804020204" pitchFamily="49" charset="0"/>
              </a:rPr>
              <a:t>r.</a:t>
            </a:r>
            <a:r>
              <a:rPr lang="en-GB" i="1" dirty="0" err="1">
                <a:latin typeface="Menlo" panose="020B0609030804020204" pitchFamily="49" charset="0"/>
                <a:ea typeface="Menlo" panose="020B0609030804020204" pitchFamily="49" charset="0"/>
                <a:cs typeface="Menlo" panose="020B0609030804020204" pitchFamily="49" charset="0"/>
              </a:rPr>
              <a:t>applyIn</a:t>
            </a:r>
            <a:r>
              <a:rPr lang="en-GB" dirty="0">
                <a:latin typeface="Menlo" panose="020B0609030804020204" pitchFamily="49" charset="0"/>
                <a:ea typeface="Menlo" panose="020B0609030804020204" pitchFamily="49" charset="0"/>
                <a:cs typeface="Menlo" panose="020B0609030804020204" pitchFamily="49" charset="0"/>
              </a:rPr>
              <a:t> c }</a:t>
            </a:r>
          </a:p>
          <a:p>
            <a:r>
              <a:rPr lang="en-GB"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rPr>
              <a:t>}</a:t>
            </a:r>
            <a:endParaRPr lang="en-FR"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3" name="TextBox 2">
            <a:extLst>
              <a:ext uri="{FF2B5EF4-FFF2-40B4-BE49-F238E27FC236}">
                <a16:creationId xmlns:a16="http://schemas.microsoft.com/office/drawing/2014/main" id="{00FE470C-399D-ABD0-C16F-885B196E1E72}"/>
              </a:ext>
            </a:extLst>
          </p:cNvPr>
          <p:cNvSpPr txBox="1"/>
          <p:nvPr/>
        </p:nvSpPr>
        <p:spPr>
          <a:xfrm>
            <a:off x="160035" y="1692586"/>
            <a:ext cx="2691760" cy="461665"/>
          </a:xfrm>
          <a:prstGeom prst="rect">
            <a:avLst/>
          </a:prstGeom>
          <a:solidFill>
            <a:schemeClr val="accent4">
              <a:lumMod val="20000"/>
              <a:lumOff val="80000"/>
            </a:schemeClr>
          </a:solidFill>
        </p:spPr>
        <p:txBody>
          <a:bodyPr wrap="square">
            <a:spAutoFit/>
          </a:bodyPr>
          <a:lstStyle/>
          <a:p>
            <a:r>
              <a:rPr lang="en-GB" sz="1200" b="1" i="1" dirty="0">
                <a:solidFill>
                  <a:schemeClr val="accent6"/>
                </a:solidFill>
                <a:latin typeface="Menlo" panose="020B0609030804020204" pitchFamily="49" charset="0"/>
                <a:ea typeface="Menlo" panose="020B0609030804020204" pitchFamily="49" charset="0"/>
                <a:cs typeface="Menlo" panose="020B0609030804020204" pitchFamily="49" charset="0"/>
              </a:rPr>
              <a:t>E</a:t>
            </a:r>
            <a:r>
              <a:rPr lang="en-FR" sz="1200" b="1" i="1" dirty="0">
                <a:solidFill>
                  <a:schemeClr val="accent6"/>
                </a:solidFill>
                <a:latin typeface="Menlo" panose="020B0609030804020204" pitchFamily="49" charset="0"/>
                <a:ea typeface="Menlo" panose="020B0609030804020204" pitchFamily="49" charset="0"/>
                <a:cs typeface="Menlo" panose="020B0609030804020204" pitchFamily="49" charset="0"/>
              </a:rPr>
              <a:t>xample CEK-style</a:t>
            </a:r>
            <a:endParaRPr lang="en-FR" sz="1200" b="1" dirty="0">
              <a:latin typeface="Menlo" panose="020B0609030804020204" pitchFamily="49" charset="0"/>
              <a:ea typeface="Menlo" panose="020B0609030804020204" pitchFamily="49" charset="0"/>
              <a:cs typeface="Menlo" panose="020B0609030804020204" pitchFamily="49" charset="0"/>
            </a:endParaRPr>
          </a:p>
          <a:p>
            <a:pPr marL="0" indent="0">
              <a:spcBef>
                <a:spcPts val="0"/>
              </a:spcBef>
              <a:buNone/>
            </a:pPr>
            <a:r>
              <a:rPr lang="en-FR" sz="1200" dirty="0">
                <a:latin typeface="Menlo" panose="020B0609030804020204" pitchFamily="49" charset="0"/>
                <a:ea typeface="Menlo" panose="020B0609030804020204" pitchFamily="49" charset="0"/>
                <a:cs typeface="Menlo" panose="020B0609030804020204" pitchFamily="49" charset="0"/>
              </a:rPr>
              <a:t>C</a:t>
            </a:r>
            <a:r>
              <a:rPr lang="en-US" sz="1200" dirty="0">
                <a:latin typeface="Menlo" panose="020B0609030804020204" pitchFamily="49" charset="0"/>
              </a:rPr>
              <a:t> </a:t>
            </a:r>
            <a:r>
              <a:rPr lang="en-GB" sz="1200" b="0" dirty="0">
                <a:solidFill>
                  <a:schemeClr val="bg1">
                    <a:lumMod val="75000"/>
                  </a:schemeClr>
                </a:solidFill>
                <a:effectLst/>
                <a:latin typeface="Menlo" panose="020B0609030804020204" pitchFamily="49" charset="0"/>
              </a:rPr>
              <a:t>≜</a:t>
            </a:r>
            <a:r>
              <a:rPr lang="el-GR"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200" dirty="0">
                <a:latin typeface="Menlo" panose="020B0609030804020204" pitchFamily="49" charset="0"/>
                <a:ea typeface="Menlo" panose="020B0609030804020204" pitchFamily="49" charset="0"/>
                <a:cs typeface="Menlo" panose="020B0609030804020204" pitchFamily="49" charset="0"/>
              </a:rPr>
              <a:t>control</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sz="1200" dirty="0">
                <a:latin typeface="Menlo" panose="020B0609030804020204" pitchFamily="49" charset="0"/>
                <a:ea typeface="Menlo" panose="020B0609030804020204" pitchFamily="49" charset="0"/>
                <a:cs typeface="Menlo" panose="020B0609030804020204" pitchFamily="49" charset="0"/>
              </a:rPr>
              <a:t>env</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200" b="0" dirty="0">
                <a:effectLst/>
                <a:latin typeface="Menlo" panose="020B0609030804020204" pitchFamily="49" charset="0"/>
              </a:rPr>
              <a:t>Frame</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sz="12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7" name="TextBox 6">
            <a:extLst>
              <a:ext uri="{FF2B5EF4-FFF2-40B4-BE49-F238E27FC236}">
                <a16:creationId xmlns:a16="http://schemas.microsoft.com/office/drawing/2014/main" id="{01895B00-8981-1891-906D-AF130C98244E}"/>
              </a:ext>
            </a:extLst>
          </p:cNvPr>
          <p:cNvSpPr txBox="1"/>
          <p:nvPr/>
        </p:nvSpPr>
        <p:spPr>
          <a:xfrm>
            <a:off x="160035" y="2339587"/>
            <a:ext cx="2691750" cy="276999"/>
          </a:xfrm>
          <a:prstGeom prst="rect">
            <a:avLst/>
          </a:prstGeom>
          <a:solidFill>
            <a:schemeClr val="accent4">
              <a:lumMod val="20000"/>
              <a:lumOff val="80000"/>
            </a:schemeClr>
          </a:solidFill>
        </p:spPr>
        <p:txBody>
          <a:bodyPr wrap="square">
            <a:spAutoFit/>
          </a:bodyPr>
          <a:lstStyle/>
          <a:p>
            <a:r>
              <a:rPr lang="en-FR" sz="1200" dirty="0">
                <a:latin typeface="Menlo" panose="020B0609030804020204" pitchFamily="49" charset="0"/>
                <a:ea typeface="Menlo" panose="020B0609030804020204" pitchFamily="49" charset="0"/>
                <a:cs typeface="Menlo" panose="020B0609030804020204" pitchFamily="49" charset="0"/>
              </a:rPr>
              <a:t>A</a:t>
            </a:r>
            <a:r>
              <a:rPr lang="en-GB" sz="1200" dirty="0">
                <a:solidFill>
                  <a:schemeClr val="bg1">
                    <a:lumMod val="75000"/>
                  </a:schemeClr>
                </a:solidFill>
                <a:latin typeface="Menlo" panose="020B0609030804020204" pitchFamily="49" charset="0"/>
              </a:rPr>
              <a:t> ≜ </a:t>
            </a:r>
            <a:r>
              <a:rPr lang="en-GB" sz="1200" dirty="0">
                <a:solidFill>
                  <a:schemeClr val="tx1">
                    <a:lumMod val="50000"/>
                    <a:lumOff val="50000"/>
                  </a:schemeClr>
                </a:solidFill>
                <a:latin typeface="Menlo" panose="020B0609030804020204" pitchFamily="49" charset="0"/>
              </a:rPr>
              <a:t>from-</a:t>
            </a:r>
            <a:r>
              <a:rPr lang="en-US" sz="1200" dirty="0">
                <a:latin typeface="Menlo" panose="020B0609030804020204" pitchFamily="49" charset="0"/>
                <a:ea typeface="Menlo" panose="020B0609030804020204" pitchFamily="49" charset="0"/>
                <a:cs typeface="Menlo" panose="020B0609030804020204" pitchFamily="49" charset="0"/>
              </a:rPr>
              <a:t>predicate</a:t>
            </a:r>
            <a:r>
              <a:rPr lang="en-US" sz="12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l-GR" sz="1200" dirty="0">
                <a:latin typeface="Menlo" panose="020B0609030804020204" pitchFamily="49" charset="0"/>
                <a:ea typeface="Menlo" panose="020B0609030804020204" pitchFamily="49" charset="0"/>
                <a:cs typeface="Menlo" panose="020B0609030804020204" pitchFamily="49" charset="0"/>
              </a:rPr>
              <a:t>⟶</a:t>
            </a:r>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to-</a:t>
            </a:r>
            <a:r>
              <a:rPr lang="en-FR" sz="1200" dirty="0">
                <a:latin typeface="Menlo" panose="020B0609030804020204" pitchFamily="49" charset="0"/>
                <a:ea typeface="Menlo" panose="020B0609030804020204" pitchFamily="49" charset="0"/>
                <a:cs typeface="Menlo" panose="020B0609030804020204" pitchFamily="49" charset="0"/>
              </a:rPr>
              <a:t>C</a:t>
            </a:r>
            <a:endParaRPr lang="en-FR" sz="1200" dirty="0"/>
          </a:p>
        </p:txBody>
      </p:sp>
    </p:spTree>
    <p:extLst>
      <p:ext uri="{BB962C8B-B14F-4D97-AF65-F5344CB8AC3E}">
        <p14:creationId xmlns:p14="http://schemas.microsoft.com/office/powerpoint/2010/main" val="36870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24</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9" name="Text Placeholder 2">
            <a:extLst>
              <a:ext uri="{FF2B5EF4-FFF2-40B4-BE49-F238E27FC236}">
                <a16:creationId xmlns:a16="http://schemas.microsoft.com/office/drawing/2014/main" id="{95C5759B-22E0-018F-2D37-DB28F31F04AC}"/>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b="1" dirty="0">
                <a:solidFill>
                  <a:schemeClr val="accent1"/>
                </a:solidFill>
              </a:rPr>
              <a:t>Some experiences unravel reusable monitoring bridges</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200" dirty="0"/>
              <a:t>Transfer to commercial products -- </a:t>
            </a:r>
            <a:r>
              <a:rPr lang="en-FR" sz="3200" i="1" dirty="0"/>
              <a:t>OBP2 inside</a:t>
            </a:r>
            <a:endParaRPr lang="en-FR" sz="3200" dirty="0"/>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2418555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13FA31C-F297-47FD-DE73-A547C5864E22}"/>
              </a:ext>
            </a:extLst>
          </p:cNvPr>
          <p:cNvSpPr/>
          <p:nvPr/>
        </p:nvSpPr>
        <p:spPr>
          <a:xfrm>
            <a:off x="4331963" y="712304"/>
            <a:ext cx="3528075" cy="28185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FR" dirty="0">
              <a:solidFill>
                <a:schemeClr val="tx1"/>
              </a:solidFill>
            </a:endParaRPr>
          </a:p>
        </p:txBody>
      </p:sp>
      <p:sp>
        <p:nvSpPr>
          <p:cNvPr id="73" name="Rectangle 72">
            <a:extLst>
              <a:ext uri="{FF2B5EF4-FFF2-40B4-BE49-F238E27FC236}">
                <a16:creationId xmlns:a16="http://schemas.microsoft.com/office/drawing/2014/main" id="{9B424DCA-3A4E-55B6-DA60-FDF77100DAF5}"/>
              </a:ext>
            </a:extLst>
          </p:cNvPr>
          <p:cNvSpPr/>
          <p:nvPr/>
        </p:nvSpPr>
        <p:spPr>
          <a:xfrm>
            <a:off x="-1" y="6185535"/>
            <a:ext cx="2165997" cy="668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4" name="Group 13">
            <a:extLst>
              <a:ext uri="{FF2B5EF4-FFF2-40B4-BE49-F238E27FC236}">
                <a16:creationId xmlns:a16="http://schemas.microsoft.com/office/drawing/2014/main" id="{060BF3FA-7EF8-FFB1-E571-CCD79BB71394}"/>
              </a:ext>
            </a:extLst>
          </p:cNvPr>
          <p:cNvGrpSpPr/>
          <p:nvPr/>
        </p:nvGrpSpPr>
        <p:grpSpPr>
          <a:xfrm>
            <a:off x="137412" y="878328"/>
            <a:ext cx="11992792" cy="5463474"/>
            <a:chOff x="137412" y="878328"/>
            <a:chExt cx="11992792" cy="5463474"/>
          </a:xfrm>
        </p:grpSpPr>
        <p:pic>
          <p:nvPicPr>
            <p:cNvPr id="5" name="Picture 4">
              <a:extLst>
                <a:ext uri="{FF2B5EF4-FFF2-40B4-BE49-F238E27FC236}">
                  <a16:creationId xmlns:a16="http://schemas.microsoft.com/office/drawing/2014/main" id="{14651109-4845-3C4F-A4E3-093933A02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205" y="1824272"/>
              <a:ext cx="2441587" cy="1411543"/>
            </a:xfrm>
            <a:prstGeom prst="rect">
              <a:avLst/>
            </a:prstGeom>
          </p:spPr>
        </p:pic>
        <p:sp>
          <p:nvSpPr>
            <p:cNvPr id="12" name="Rectangle 11">
              <a:extLst>
                <a:ext uri="{FF2B5EF4-FFF2-40B4-BE49-F238E27FC236}">
                  <a16:creationId xmlns:a16="http://schemas.microsoft.com/office/drawing/2014/main" id="{C3973F8B-F032-7C4F-A3C0-A8134B5ADA43}"/>
                </a:ext>
              </a:extLst>
            </p:cNvPr>
            <p:cNvSpPr/>
            <p:nvPr/>
          </p:nvSpPr>
          <p:spPr>
            <a:xfrm>
              <a:off x="5165201" y="3440384"/>
              <a:ext cx="1861598" cy="1151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err="1">
                  <a:solidFill>
                    <a:schemeClr val="tx1"/>
                  </a:solidFill>
                </a:rPr>
                <a:t>Semantic</a:t>
              </a:r>
              <a:endParaRPr lang="fr-FR" sz="2400" dirty="0">
                <a:solidFill>
                  <a:schemeClr val="tx1"/>
                </a:solidFill>
              </a:endParaRPr>
            </a:p>
            <a:p>
              <a:pPr algn="ctr"/>
              <a:r>
                <a:rPr lang="fr-FR" sz="2400" dirty="0" err="1">
                  <a:solidFill>
                    <a:schemeClr val="tx1"/>
                  </a:solidFill>
                </a:rPr>
                <a:t>Language</a:t>
              </a:r>
              <a:endParaRPr lang="fr-FR" sz="2400" dirty="0">
                <a:solidFill>
                  <a:schemeClr val="tx1"/>
                </a:solidFill>
              </a:endParaRPr>
            </a:p>
            <a:p>
              <a:pPr algn="ctr"/>
              <a:r>
                <a:rPr lang="fr-FR" sz="2400" dirty="0">
                  <a:solidFill>
                    <a:schemeClr val="tx1"/>
                  </a:solidFill>
                </a:rPr>
                <a:t>Interface</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AA02362-18AA-8047-B694-B78ECAF41C41}"/>
                    </a:ext>
                  </a:extLst>
                </p14:cNvPr>
                <p14:cNvContentPartPr/>
                <p14:nvPr/>
              </p14:nvContentPartPr>
              <p14:xfrm>
                <a:off x="1065946" y="2154360"/>
                <a:ext cx="360" cy="360"/>
              </p14:xfrm>
            </p:contentPart>
          </mc:Choice>
          <mc:Fallback xmlns="">
            <p:pic>
              <p:nvPicPr>
                <p:cNvPr id="10" name="Ink 9">
                  <a:extLst>
                    <a:ext uri="{FF2B5EF4-FFF2-40B4-BE49-F238E27FC236}">
                      <a16:creationId xmlns:a16="http://schemas.microsoft.com/office/drawing/2014/main" id="{4AA02362-18AA-8047-B694-B78ECAF41C41}"/>
                    </a:ext>
                  </a:extLst>
                </p:cNvPr>
                <p:cNvPicPr/>
                <p:nvPr/>
              </p:nvPicPr>
              <p:blipFill>
                <a:blip r:embed="rId4"/>
                <a:stretch>
                  <a:fillRect/>
                </a:stretch>
              </p:blipFill>
              <p:spPr>
                <a:xfrm>
                  <a:off x="1061626" y="2150040"/>
                  <a:ext cx="9000" cy="9000"/>
                </a:xfrm>
                <a:prstGeom prst="rect">
                  <a:avLst/>
                </a:prstGeom>
              </p:spPr>
            </p:pic>
          </mc:Fallback>
        </mc:AlternateContent>
        <p:sp>
          <p:nvSpPr>
            <p:cNvPr id="26" name="TextBox 25">
              <a:extLst>
                <a:ext uri="{FF2B5EF4-FFF2-40B4-BE49-F238E27FC236}">
                  <a16:creationId xmlns:a16="http://schemas.microsoft.com/office/drawing/2014/main" id="{E7BA2463-6319-B7A6-7857-D29CDCA80D13}"/>
                </a:ext>
              </a:extLst>
            </p:cNvPr>
            <p:cNvSpPr txBox="1"/>
            <p:nvPr/>
          </p:nvSpPr>
          <p:spPr>
            <a:xfrm>
              <a:off x="8366637" y="2166133"/>
              <a:ext cx="3763567" cy="2308324"/>
            </a:xfrm>
            <a:prstGeom prst="rect">
              <a:avLst/>
            </a:prstGeom>
            <a:noFill/>
          </p:spPr>
          <p:txBody>
            <a:bodyPr wrap="square" rtlCol="0">
              <a:spAutoFit/>
            </a:bodyPr>
            <a:lstStyle/>
            <a:p>
              <a:r>
                <a:rPr lang="en-FR" dirty="0">
                  <a:solidFill>
                    <a:schemeClr val="bg1">
                      <a:lumMod val="50000"/>
                    </a:schemeClr>
                  </a:solidFill>
                </a:rPr>
                <a:t>Projects:</a:t>
              </a:r>
            </a:p>
            <a:p>
              <a:r>
                <a:rPr lang="en-FR" dirty="0">
                  <a:latin typeface="Menlo" panose="020B0609030804020204" pitchFamily="49" charset="0"/>
                  <a:ea typeface="Menlo" panose="020B0609030804020204" pitchFamily="49" charset="0"/>
                  <a:cs typeface="Menlo" panose="020B0609030804020204" pitchFamily="49" charset="0"/>
                </a:rPr>
                <a:t>ONEWAY        </a:t>
              </a:r>
              <a:r>
                <a:rPr lang="en-FR" sz="1400" dirty="0">
                  <a:latin typeface="Menlo" panose="020B0609030804020204" pitchFamily="49" charset="0"/>
                  <a:ea typeface="Menlo" panose="020B0609030804020204" pitchFamily="49" charset="0"/>
                  <a:cs typeface="Menlo" panose="020B0609030804020204" pitchFamily="49" charset="0"/>
                </a:rPr>
                <a:t>(DGAC)</a:t>
              </a:r>
            </a:p>
            <a:p>
              <a:r>
                <a:rPr lang="en-FR" dirty="0">
                  <a:latin typeface="Menlo" panose="020B0609030804020204" pitchFamily="49" charset="0"/>
                  <a:ea typeface="Menlo" panose="020B0609030804020204" pitchFamily="49" charset="0"/>
                  <a:cs typeface="Menlo" panose="020B0609030804020204" pitchFamily="49" charset="0"/>
                </a:rPr>
                <a:t>Ker-SEVECO    </a:t>
              </a:r>
              <a:r>
                <a:rPr lang="en-FR" sz="1400" dirty="0">
                  <a:latin typeface="Menlo" panose="020B0609030804020204" pitchFamily="49" charset="0"/>
                  <a:ea typeface="Menlo" panose="020B0609030804020204" pitchFamily="49" charset="0"/>
                  <a:cs typeface="Menlo" panose="020B0609030804020204" pitchFamily="49" charset="0"/>
                </a:rPr>
                <a:t>(R.Bretagne,EU)</a:t>
              </a:r>
            </a:p>
            <a:p>
              <a:r>
                <a:rPr lang="en-FR" dirty="0">
                  <a:latin typeface="Menlo" panose="020B0609030804020204" pitchFamily="49" charset="0"/>
                  <a:ea typeface="Menlo" panose="020B0609030804020204" pitchFamily="49" charset="0"/>
                  <a:cs typeface="Menlo" panose="020B0609030804020204" pitchFamily="49" charset="0"/>
                </a:rPr>
                <a:t>JoinSafeCyber </a:t>
              </a:r>
              <a:r>
                <a:rPr lang="en-FR" sz="1400" dirty="0">
                  <a:latin typeface="Menlo" panose="020B0609030804020204" pitchFamily="49" charset="0"/>
                  <a:ea typeface="Menlo" panose="020B0609030804020204" pitchFamily="49" charset="0"/>
                  <a:cs typeface="Menlo" panose="020B0609030804020204" pitchFamily="49" charset="0"/>
                </a:rPr>
                <a:t>(AID)</a:t>
              </a:r>
            </a:p>
            <a:p>
              <a:r>
                <a:rPr lang="en-FR" dirty="0">
                  <a:latin typeface="Menlo" panose="020B0609030804020204" pitchFamily="49" charset="0"/>
                  <a:ea typeface="Menlo" panose="020B0609030804020204" pitchFamily="49" charset="0"/>
                  <a:cs typeface="Menlo" panose="020B0609030804020204" pitchFamily="49" charset="0"/>
                </a:rPr>
                <a:t>VeriMoB       </a:t>
              </a:r>
              <a:r>
                <a:rPr lang="en-FR" sz="1400" dirty="0">
                  <a:latin typeface="Menlo" panose="020B0609030804020204" pitchFamily="49" charset="0"/>
                  <a:ea typeface="Menlo" panose="020B0609030804020204" pitchFamily="49" charset="0"/>
                  <a:cs typeface="Menlo" panose="020B0609030804020204" pitchFamily="49" charset="0"/>
                </a:rPr>
                <a:t>(RAPID)</a:t>
              </a:r>
            </a:p>
            <a:p>
              <a:r>
                <a:rPr lang="en-FR" dirty="0">
                  <a:latin typeface="Menlo" panose="020B0609030804020204" pitchFamily="49" charset="0"/>
                  <a:ea typeface="Menlo" panose="020B0609030804020204" pitchFamily="49" charset="0"/>
                  <a:cs typeface="Menlo" panose="020B0609030804020204" pitchFamily="49" charset="0"/>
                </a:rPr>
                <a:t>EASE4SE       </a:t>
              </a:r>
              <a:r>
                <a:rPr lang="en-FR" sz="1400" dirty="0">
                  <a:latin typeface="Menlo" panose="020B0609030804020204" pitchFamily="49" charset="0"/>
                  <a:ea typeface="Menlo" panose="020B0609030804020204" pitchFamily="49" charset="0"/>
                  <a:cs typeface="Menlo" panose="020B0609030804020204" pitchFamily="49" charset="0"/>
                </a:rPr>
                <a:t>(RAPID)</a:t>
              </a:r>
            </a:p>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DEPARTS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(PIA)</a:t>
              </a:r>
            </a:p>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GeMoC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(ANR)</a:t>
              </a:r>
            </a:p>
          </p:txBody>
        </p:sp>
        <p:sp>
          <p:nvSpPr>
            <p:cNvPr id="30" name="Left Brace 29">
              <a:extLst>
                <a:ext uri="{FF2B5EF4-FFF2-40B4-BE49-F238E27FC236}">
                  <a16:creationId xmlns:a16="http://schemas.microsoft.com/office/drawing/2014/main" id="{8E142CC6-C093-E671-0CA5-FB27E97B8DE4}"/>
                </a:ext>
              </a:extLst>
            </p:cNvPr>
            <p:cNvSpPr/>
            <p:nvPr/>
          </p:nvSpPr>
          <p:spPr>
            <a:xfrm rot="5400000">
              <a:off x="5823633" y="-1072300"/>
              <a:ext cx="555832" cy="1192827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FR"/>
            </a:p>
          </p:txBody>
        </p:sp>
        <p:sp>
          <p:nvSpPr>
            <p:cNvPr id="31" name="TextBox 30">
              <a:extLst>
                <a:ext uri="{FF2B5EF4-FFF2-40B4-BE49-F238E27FC236}">
                  <a16:creationId xmlns:a16="http://schemas.microsoft.com/office/drawing/2014/main" id="{173D37FF-FA16-DB47-0C88-1729410A3C64}"/>
                </a:ext>
              </a:extLst>
            </p:cNvPr>
            <p:cNvSpPr txBox="1"/>
            <p:nvPr/>
          </p:nvSpPr>
          <p:spPr>
            <a:xfrm>
              <a:off x="4436622" y="878328"/>
              <a:ext cx="3318752" cy="707886"/>
            </a:xfrm>
            <a:prstGeom prst="rect">
              <a:avLst/>
            </a:prstGeom>
            <a:solidFill>
              <a:schemeClr val="tx1"/>
            </a:solidFill>
          </p:spPr>
          <p:txBody>
            <a:bodyPr wrap="square" rtlCol="0">
              <a:spAutoFit/>
            </a:bodyPr>
            <a:lstStyle/>
            <a:p>
              <a:pPr algn="ctr"/>
              <a:r>
                <a:rPr lang="en-FR" sz="2000" dirty="0">
                  <a:solidFill>
                    <a:schemeClr val="bg1"/>
                  </a:solidFill>
                </a:rPr>
                <a:t>Safety &amp; Liveness</a:t>
              </a:r>
              <a:br>
                <a:rPr lang="en-FR" sz="2000" dirty="0">
                  <a:solidFill>
                    <a:schemeClr val="bg1"/>
                  </a:solidFill>
                </a:rPr>
              </a:br>
              <a:r>
                <a:rPr lang="en-FR" sz="2000" dirty="0">
                  <a:solidFill>
                    <a:schemeClr val="bg1"/>
                  </a:solidFill>
                </a:rPr>
                <a:t>Temporal </a:t>
              </a:r>
              <a:r>
                <a:rPr lang="en-FR" sz="2000" dirty="0">
                  <a:solidFill>
                    <a:schemeClr val="bg1">
                      <a:lumMod val="95000"/>
                    </a:schemeClr>
                  </a:solidFill>
                </a:rPr>
                <a:t>Requirements</a:t>
              </a:r>
            </a:p>
          </p:txBody>
        </p:sp>
        <p:cxnSp>
          <p:nvCxnSpPr>
            <p:cNvPr id="41" name="Straight Arrow Connector 40">
              <a:extLst>
                <a:ext uri="{FF2B5EF4-FFF2-40B4-BE49-F238E27FC236}">
                  <a16:creationId xmlns:a16="http://schemas.microsoft.com/office/drawing/2014/main" id="{1C937265-7C52-0622-BF32-F98B7CA06E84}"/>
                </a:ext>
              </a:extLst>
            </p:cNvPr>
            <p:cNvCxnSpPr>
              <a:cxnSpLocks/>
              <a:stCxn id="31" idx="2"/>
              <a:endCxn id="5" idx="0"/>
            </p:cNvCxnSpPr>
            <p:nvPr/>
          </p:nvCxnSpPr>
          <p:spPr>
            <a:xfrm>
              <a:off x="6095998" y="1586214"/>
              <a:ext cx="1" cy="238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C618320-9317-992C-9742-C822D1326611}"/>
                </a:ext>
              </a:extLst>
            </p:cNvPr>
            <p:cNvCxnSpPr>
              <a:stCxn id="12" idx="0"/>
              <a:endCxn id="5" idx="2"/>
            </p:cNvCxnSpPr>
            <p:nvPr/>
          </p:nvCxnSpPr>
          <p:spPr>
            <a:xfrm flipH="1" flipV="1">
              <a:off x="6095999" y="3235815"/>
              <a:ext cx="1" cy="204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0098F1E-9B02-D49F-408D-4A8CB7A79559}"/>
                </a:ext>
              </a:extLst>
            </p:cNvPr>
            <p:cNvGrpSpPr/>
            <p:nvPr/>
          </p:nvGrpSpPr>
          <p:grpSpPr>
            <a:xfrm>
              <a:off x="175235" y="4974086"/>
              <a:ext cx="11841530" cy="1367716"/>
              <a:chOff x="175235" y="4974086"/>
              <a:chExt cx="11841530" cy="1367716"/>
            </a:xfrm>
          </p:grpSpPr>
          <p:grpSp>
            <p:nvGrpSpPr>
              <p:cNvPr id="52" name="Group 51">
                <a:extLst>
                  <a:ext uri="{FF2B5EF4-FFF2-40B4-BE49-F238E27FC236}">
                    <a16:creationId xmlns:a16="http://schemas.microsoft.com/office/drawing/2014/main" id="{50E8505E-2079-624A-BB8C-8D3929FCCEC0}"/>
                  </a:ext>
                </a:extLst>
              </p:cNvPr>
              <p:cNvGrpSpPr/>
              <p:nvPr/>
            </p:nvGrpSpPr>
            <p:grpSpPr>
              <a:xfrm>
                <a:off x="11272459" y="5160730"/>
                <a:ext cx="744306" cy="994429"/>
                <a:chOff x="2916822" y="6692577"/>
                <a:chExt cx="744306" cy="994429"/>
              </a:xfrm>
            </p:grpSpPr>
            <p:pic>
              <p:nvPicPr>
                <p:cNvPr id="48" name="Picture 47">
                  <a:extLst>
                    <a:ext uri="{FF2B5EF4-FFF2-40B4-BE49-F238E27FC236}">
                      <a16:creationId xmlns:a16="http://schemas.microsoft.com/office/drawing/2014/main" id="{8878B176-A1D5-6942-9FE6-DDAE49A36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513" y="6692577"/>
                  <a:ext cx="624924" cy="624924"/>
                </a:xfrm>
                <a:prstGeom prst="rect">
                  <a:avLst/>
                </a:prstGeom>
              </p:spPr>
            </p:pic>
            <p:sp>
              <p:nvSpPr>
                <p:cNvPr id="51" name="TextBox 50">
                  <a:extLst>
                    <a:ext uri="{FF2B5EF4-FFF2-40B4-BE49-F238E27FC236}">
                      <a16:creationId xmlns:a16="http://schemas.microsoft.com/office/drawing/2014/main" id="{6D628858-9A96-B14C-AB79-F52EB30CA966}"/>
                    </a:ext>
                  </a:extLst>
                </p:cNvPr>
                <p:cNvSpPr txBox="1"/>
                <p:nvPr/>
              </p:nvSpPr>
              <p:spPr>
                <a:xfrm>
                  <a:off x="2916822" y="7317674"/>
                  <a:ext cx="744306" cy="369332"/>
                </a:xfrm>
                <a:prstGeom prst="rect">
                  <a:avLst/>
                </a:prstGeom>
                <a:noFill/>
              </p:spPr>
              <p:txBody>
                <a:bodyPr wrap="none" rtlCol="0">
                  <a:spAutoFit/>
                </a:bodyPr>
                <a:lstStyle/>
                <a:p>
                  <a:r>
                    <a:rPr lang="fr-FR" dirty="0"/>
                    <a:t>Fiacre</a:t>
                  </a:r>
                </a:p>
              </p:txBody>
            </p:sp>
          </p:grpSp>
          <p:grpSp>
            <p:nvGrpSpPr>
              <p:cNvPr id="55" name="Group 54">
                <a:extLst>
                  <a:ext uri="{FF2B5EF4-FFF2-40B4-BE49-F238E27FC236}">
                    <a16:creationId xmlns:a16="http://schemas.microsoft.com/office/drawing/2014/main" id="{B3BF8634-48F7-E64B-B38E-B72B890E10AA}"/>
                  </a:ext>
                </a:extLst>
              </p:cNvPr>
              <p:cNvGrpSpPr/>
              <p:nvPr/>
            </p:nvGrpSpPr>
            <p:grpSpPr>
              <a:xfrm>
                <a:off x="10035699" y="5191431"/>
                <a:ext cx="941071" cy="933026"/>
                <a:chOff x="3748341" y="4631567"/>
                <a:chExt cx="941071" cy="933026"/>
              </a:xfrm>
            </p:grpSpPr>
            <p:pic>
              <p:nvPicPr>
                <p:cNvPr id="46" name="Picture 45">
                  <a:extLst>
                    <a:ext uri="{FF2B5EF4-FFF2-40B4-BE49-F238E27FC236}">
                      <a16:creationId xmlns:a16="http://schemas.microsoft.com/office/drawing/2014/main" id="{27A1B9DF-6002-FB4F-AD1A-1D074A04F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341" y="4631567"/>
                  <a:ext cx="941071" cy="622322"/>
                </a:xfrm>
                <a:prstGeom prst="rect">
                  <a:avLst/>
                </a:prstGeom>
              </p:spPr>
            </p:pic>
            <p:sp>
              <p:nvSpPr>
                <p:cNvPr id="53" name="TextBox 52">
                  <a:extLst>
                    <a:ext uri="{FF2B5EF4-FFF2-40B4-BE49-F238E27FC236}">
                      <a16:creationId xmlns:a16="http://schemas.microsoft.com/office/drawing/2014/main" id="{B171D87C-8AF4-044E-B761-9CE403F5F29E}"/>
                    </a:ext>
                  </a:extLst>
                </p:cNvPr>
                <p:cNvSpPr txBox="1"/>
                <p:nvPr/>
              </p:nvSpPr>
              <p:spPr>
                <a:xfrm>
                  <a:off x="3897313" y="5195261"/>
                  <a:ext cx="643125" cy="369332"/>
                </a:xfrm>
                <a:prstGeom prst="rect">
                  <a:avLst/>
                </a:prstGeom>
                <a:noFill/>
              </p:spPr>
              <p:txBody>
                <a:bodyPr wrap="none" rtlCol="0">
                  <a:spAutoFit/>
                </a:bodyPr>
                <a:lstStyle/>
                <a:p>
                  <a:r>
                    <a:rPr lang="fr-FR" dirty="0"/>
                    <a:t>TLA+</a:t>
                  </a:r>
                </a:p>
              </p:txBody>
            </p:sp>
          </p:grpSp>
          <p:grpSp>
            <p:nvGrpSpPr>
              <p:cNvPr id="2068" name="Group 2067">
                <a:extLst>
                  <a:ext uri="{FF2B5EF4-FFF2-40B4-BE49-F238E27FC236}">
                    <a16:creationId xmlns:a16="http://schemas.microsoft.com/office/drawing/2014/main" id="{D74D2642-BA9B-FB4E-90BD-C9DAD0FCDFD4}"/>
                  </a:ext>
                </a:extLst>
              </p:cNvPr>
              <p:cNvGrpSpPr/>
              <p:nvPr/>
            </p:nvGrpSpPr>
            <p:grpSpPr>
              <a:xfrm>
                <a:off x="8812559" y="5222177"/>
                <a:ext cx="927450" cy="871534"/>
                <a:chOff x="5477656" y="6023916"/>
                <a:chExt cx="927450" cy="871534"/>
              </a:xfrm>
            </p:grpSpPr>
            <p:sp>
              <p:nvSpPr>
                <p:cNvPr id="76" name="TextBox 75">
                  <a:extLst>
                    <a:ext uri="{FF2B5EF4-FFF2-40B4-BE49-F238E27FC236}">
                      <a16:creationId xmlns:a16="http://schemas.microsoft.com/office/drawing/2014/main" id="{65BB4B1A-7579-E84F-BEA0-5968F2C8B464}"/>
                    </a:ext>
                  </a:extLst>
                </p:cNvPr>
                <p:cNvSpPr txBox="1"/>
                <p:nvPr/>
              </p:nvSpPr>
              <p:spPr>
                <a:xfrm>
                  <a:off x="5477656" y="6023916"/>
                  <a:ext cx="843501" cy="461665"/>
                </a:xfrm>
                <a:prstGeom prst="rect">
                  <a:avLst/>
                </a:prstGeom>
                <a:noFill/>
                <a:ln>
                  <a:noFill/>
                </a:ln>
              </p:spPr>
              <p:txBody>
                <a:bodyPr wrap="none" rtlCol="0">
                  <a:spAutoFit/>
                </a:bodyPr>
                <a:lstStyle/>
                <a:p>
                  <a:r>
                    <a:rPr lang="fr-FR" sz="2400" dirty="0"/>
                    <a:t>AEFD</a:t>
                  </a:r>
                </a:p>
              </p:txBody>
            </p:sp>
            <p:pic>
              <p:nvPicPr>
                <p:cNvPr id="2058" name="Picture 2057">
                  <a:extLst>
                    <a:ext uri="{FF2B5EF4-FFF2-40B4-BE49-F238E27FC236}">
                      <a16:creationId xmlns:a16="http://schemas.microsoft.com/office/drawing/2014/main" id="{0079A855-69DE-7F46-A125-5ED8262E71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012" y="6415026"/>
                  <a:ext cx="915094" cy="480424"/>
                </a:xfrm>
                <a:prstGeom prst="rect">
                  <a:avLst/>
                </a:prstGeom>
              </p:spPr>
            </p:pic>
          </p:grpSp>
          <p:grpSp>
            <p:nvGrpSpPr>
              <p:cNvPr id="16" name="Group 15">
                <a:extLst>
                  <a:ext uri="{FF2B5EF4-FFF2-40B4-BE49-F238E27FC236}">
                    <a16:creationId xmlns:a16="http://schemas.microsoft.com/office/drawing/2014/main" id="{205E045E-6584-1F4D-9B52-F4857883D381}"/>
                  </a:ext>
                </a:extLst>
              </p:cNvPr>
              <p:cNvGrpSpPr/>
              <p:nvPr/>
            </p:nvGrpSpPr>
            <p:grpSpPr>
              <a:xfrm>
                <a:off x="2209622" y="5115597"/>
                <a:ext cx="1803186" cy="1084694"/>
                <a:chOff x="446551" y="5467952"/>
                <a:chExt cx="1803186" cy="1084694"/>
              </a:xfrm>
            </p:grpSpPr>
            <p:pic>
              <p:nvPicPr>
                <p:cNvPr id="2066" name="Graphic 2065">
                  <a:extLst>
                    <a:ext uri="{FF2B5EF4-FFF2-40B4-BE49-F238E27FC236}">
                      <a16:creationId xmlns:a16="http://schemas.microsoft.com/office/drawing/2014/main" id="{2625F903-AA7D-6743-A677-660D18C4FC6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7015" b="23817"/>
                <a:stretch/>
              </p:blipFill>
              <p:spPr>
                <a:xfrm>
                  <a:off x="852843" y="5467952"/>
                  <a:ext cx="983848" cy="449822"/>
                </a:xfrm>
                <a:prstGeom prst="rect">
                  <a:avLst/>
                </a:prstGeom>
              </p:spPr>
            </p:pic>
            <p:pic>
              <p:nvPicPr>
                <p:cNvPr id="11" name="Picture 10">
                  <a:extLst>
                    <a:ext uri="{FF2B5EF4-FFF2-40B4-BE49-F238E27FC236}">
                      <a16:creationId xmlns:a16="http://schemas.microsoft.com/office/drawing/2014/main" id="{84D7B4DA-13B3-524D-87D4-7C6495AC1EA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46551" y="5832646"/>
                  <a:ext cx="1803186" cy="720000"/>
                </a:xfrm>
                <a:prstGeom prst="rect">
                  <a:avLst/>
                </a:prstGeom>
              </p:spPr>
            </p:pic>
          </p:grpSp>
          <p:grpSp>
            <p:nvGrpSpPr>
              <p:cNvPr id="24" name="Group 23">
                <a:extLst>
                  <a:ext uri="{FF2B5EF4-FFF2-40B4-BE49-F238E27FC236}">
                    <a16:creationId xmlns:a16="http://schemas.microsoft.com/office/drawing/2014/main" id="{1A1CC027-FE01-B910-2721-259134B265FA}"/>
                  </a:ext>
                </a:extLst>
              </p:cNvPr>
              <p:cNvGrpSpPr/>
              <p:nvPr/>
            </p:nvGrpSpPr>
            <p:grpSpPr>
              <a:xfrm>
                <a:off x="4308498" y="4974086"/>
                <a:ext cx="4208371" cy="1367716"/>
                <a:chOff x="4817608" y="6312652"/>
                <a:chExt cx="4208371" cy="1367716"/>
              </a:xfrm>
            </p:grpSpPr>
            <p:pic>
              <p:nvPicPr>
                <p:cNvPr id="3" name="Picture 2">
                  <a:extLst>
                    <a:ext uri="{FF2B5EF4-FFF2-40B4-BE49-F238E27FC236}">
                      <a16:creationId xmlns:a16="http://schemas.microsoft.com/office/drawing/2014/main" id="{81A0486B-EFD6-394B-96E9-4DBDA59B45F7}"/>
                    </a:ext>
                  </a:extLst>
                </p:cNvPr>
                <p:cNvPicPr>
                  <a:picLocks noChangeAspect="1"/>
                </p:cNvPicPr>
                <p:nvPr/>
              </p:nvPicPr>
              <p:blipFill>
                <a:blip r:embed="rId11"/>
                <a:stretch>
                  <a:fillRect/>
                </a:stretch>
              </p:blipFill>
              <p:spPr>
                <a:xfrm>
                  <a:off x="6486728" y="6312652"/>
                  <a:ext cx="998946" cy="662223"/>
                </a:xfrm>
                <a:prstGeom prst="rect">
                  <a:avLst/>
                </a:prstGeom>
              </p:spPr>
            </p:pic>
            <p:pic>
              <p:nvPicPr>
                <p:cNvPr id="18" name="Picture 17" descr="Logo, company name&#10;&#10;Description automatically generated">
                  <a:extLst>
                    <a:ext uri="{FF2B5EF4-FFF2-40B4-BE49-F238E27FC236}">
                      <a16:creationId xmlns:a16="http://schemas.microsoft.com/office/drawing/2014/main" id="{DA726690-90EA-5D46-8635-BD39FC29AA9C}"/>
                    </a:ext>
                  </a:extLst>
                </p:cNvPr>
                <p:cNvPicPr>
                  <a:picLocks noChangeAspect="1"/>
                </p:cNvPicPr>
                <p:nvPr/>
              </p:nvPicPr>
              <p:blipFill rotWithShape="1">
                <a:blip r:embed="rId12">
                  <a:clrChange>
                    <a:clrFrom>
                      <a:srgbClr val="FFFFFF"/>
                    </a:clrFrom>
                    <a:clrTo>
                      <a:srgbClr val="FFFFFF">
                        <a:alpha val="0"/>
                      </a:srgbClr>
                    </a:clrTo>
                  </a:clrChange>
                </a:blip>
                <a:srcRect l="11503" t="20324" r="12491" b="23846"/>
                <a:stretch/>
              </p:blipFill>
              <p:spPr>
                <a:xfrm>
                  <a:off x="7885989" y="6960368"/>
                  <a:ext cx="1139990" cy="720000"/>
                </a:xfrm>
                <a:prstGeom prst="rect">
                  <a:avLst/>
                </a:prstGeom>
              </p:spPr>
            </p:pic>
            <p:pic>
              <p:nvPicPr>
                <p:cNvPr id="29" name="Picture 28">
                  <a:extLst>
                    <a:ext uri="{FF2B5EF4-FFF2-40B4-BE49-F238E27FC236}">
                      <a16:creationId xmlns:a16="http://schemas.microsoft.com/office/drawing/2014/main" id="{F9AB9FD3-8657-CA40-9DA8-999E938F3D1A}"/>
                    </a:ext>
                  </a:extLst>
                </p:cNvPr>
                <p:cNvPicPr>
                  <a:picLocks noChangeAspect="1"/>
                </p:cNvPicPr>
                <p:nvPr/>
              </p:nvPicPr>
              <p:blipFill>
                <a:blip r:embed="rId13"/>
                <a:stretch>
                  <a:fillRect/>
                </a:stretch>
              </p:blipFill>
              <p:spPr>
                <a:xfrm>
                  <a:off x="6267667" y="7050368"/>
                  <a:ext cx="1518264" cy="540000"/>
                </a:xfrm>
                <a:prstGeom prst="rect">
                  <a:avLst/>
                </a:prstGeom>
              </p:spPr>
            </p:pic>
            <p:sp>
              <p:nvSpPr>
                <p:cNvPr id="17" name="TextBox 16">
                  <a:extLst>
                    <a:ext uri="{FF2B5EF4-FFF2-40B4-BE49-F238E27FC236}">
                      <a16:creationId xmlns:a16="http://schemas.microsoft.com/office/drawing/2014/main" id="{726D7286-217B-E949-2019-47686D3423F5}"/>
                    </a:ext>
                  </a:extLst>
                </p:cNvPr>
                <p:cNvSpPr txBox="1"/>
                <p:nvPr/>
              </p:nvSpPr>
              <p:spPr>
                <a:xfrm>
                  <a:off x="7485674" y="6488046"/>
                  <a:ext cx="1064715" cy="369332"/>
                </a:xfrm>
                <a:prstGeom prst="rect">
                  <a:avLst/>
                </a:prstGeom>
                <a:noFill/>
              </p:spPr>
              <p:txBody>
                <a:bodyPr wrap="none" rtlCol="0">
                  <a:spAutoFit/>
                </a:bodyPr>
                <a:lstStyle/>
                <a:p>
                  <a:r>
                    <a:rPr lang="en-FR" dirty="0">
                      <a:hlinkClick r:id="rId14"/>
                    </a:rPr>
                    <a:t>EMI-UML</a:t>
                  </a:r>
                  <a:endParaRPr lang="en-FR" dirty="0"/>
                </a:p>
              </p:txBody>
            </p:sp>
            <p:sp>
              <p:nvSpPr>
                <p:cNvPr id="44" name="TextBox 43">
                  <a:extLst>
                    <a:ext uri="{FF2B5EF4-FFF2-40B4-BE49-F238E27FC236}">
                      <a16:creationId xmlns:a16="http://schemas.microsoft.com/office/drawing/2014/main" id="{3856E748-F8E8-0D50-4B07-C1368A80647D}"/>
                    </a:ext>
                  </a:extLst>
                </p:cNvPr>
                <p:cNvSpPr txBox="1"/>
                <p:nvPr/>
              </p:nvSpPr>
              <p:spPr>
                <a:xfrm>
                  <a:off x="5366615" y="6506466"/>
                  <a:ext cx="1119217" cy="369332"/>
                </a:xfrm>
                <a:prstGeom prst="rect">
                  <a:avLst/>
                </a:prstGeom>
                <a:noFill/>
              </p:spPr>
              <p:txBody>
                <a:bodyPr wrap="none" rtlCol="0">
                  <a:spAutoFit/>
                </a:bodyPr>
                <a:lstStyle/>
                <a:p>
                  <a:r>
                    <a:rPr lang="en-FR" dirty="0">
                      <a:hlinkClick r:id="rId15"/>
                    </a:rPr>
                    <a:t>AnimUML</a:t>
                  </a:r>
                  <a:endParaRPr lang="en-FR" dirty="0"/>
                </a:p>
              </p:txBody>
            </p:sp>
            <p:pic>
              <p:nvPicPr>
                <p:cNvPr id="23" name="Picture 22" descr="Logo&#10;&#10;Description automatically generated">
                  <a:extLst>
                    <a:ext uri="{FF2B5EF4-FFF2-40B4-BE49-F238E27FC236}">
                      <a16:creationId xmlns:a16="http://schemas.microsoft.com/office/drawing/2014/main" id="{5DB80B1B-8471-19FE-129C-F80592AF1D67}"/>
                    </a:ext>
                  </a:extLst>
                </p:cNvPr>
                <p:cNvPicPr>
                  <a:picLocks noChangeAspect="1"/>
                </p:cNvPicPr>
                <p:nvPr/>
              </p:nvPicPr>
              <p:blipFill>
                <a:blip r:embed="rId16"/>
                <a:stretch>
                  <a:fillRect/>
                </a:stretch>
              </p:blipFill>
              <p:spPr>
                <a:xfrm>
                  <a:off x="4817608" y="7050368"/>
                  <a:ext cx="1350001" cy="540000"/>
                </a:xfrm>
                <a:prstGeom prst="rect">
                  <a:avLst/>
                </a:prstGeom>
              </p:spPr>
            </p:pic>
          </p:grpSp>
          <p:grpSp>
            <p:nvGrpSpPr>
              <p:cNvPr id="7" name="Group 6">
                <a:extLst>
                  <a:ext uri="{FF2B5EF4-FFF2-40B4-BE49-F238E27FC236}">
                    <a16:creationId xmlns:a16="http://schemas.microsoft.com/office/drawing/2014/main" id="{04C6799B-941B-17AE-605A-07774436DCCF}"/>
                  </a:ext>
                </a:extLst>
              </p:cNvPr>
              <p:cNvGrpSpPr/>
              <p:nvPr/>
            </p:nvGrpSpPr>
            <p:grpSpPr>
              <a:xfrm>
                <a:off x="175235" y="5074309"/>
                <a:ext cx="1738697" cy="1055463"/>
                <a:chOff x="175235" y="5074309"/>
                <a:chExt cx="1738697" cy="1055463"/>
              </a:xfrm>
            </p:grpSpPr>
            <p:pic>
              <p:nvPicPr>
                <p:cNvPr id="4" name="Picture 3" descr="Logo&#10;&#10;Description automatically generated">
                  <a:extLst>
                    <a:ext uri="{FF2B5EF4-FFF2-40B4-BE49-F238E27FC236}">
                      <a16:creationId xmlns:a16="http://schemas.microsoft.com/office/drawing/2014/main" id="{EBDFD27D-2ABC-1DF7-ACC6-34E92A0F8C31}"/>
                    </a:ext>
                  </a:extLst>
                </p:cNvPr>
                <p:cNvPicPr>
                  <a:picLocks noChangeAspect="1"/>
                </p:cNvPicPr>
                <p:nvPr/>
              </p:nvPicPr>
              <p:blipFill>
                <a:blip r:embed="rId17"/>
                <a:stretch>
                  <a:fillRect/>
                </a:stretch>
              </p:blipFill>
              <p:spPr>
                <a:xfrm>
                  <a:off x="175235" y="5511801"/>
                  <a:ext cx="1738697" cy="617971"/>
                </a:xfrm>
                <a:prstGeom prst="rect">
                  <a:avLst/>
                </a:prstGeom>
              </p:spPr>
            </p:pic>
            <p:pic>
              <p:nvPicPr>
                <p:cNvPr id="6" name="Picture 5" descr="Logo&#10;&#10;Description automatically generated">
                  <a:extLst>
                    <a:ext uri="{FF2B5EF4-FFF2-40B4-BE49-F238E27FC236}">
                      <a16:creationId xmlns:a16="http://schemas.microsoft.com/office/drawing/2014/main" id="{6533D578-5066-2427-9C0C-BC9ECF049AE3}"/>
                    </a:ext>
                  </a:extLst>
                </p:cNvPr>
                <p:cNvPicPr>
                  <a:picLocks noChangeAspect="1"/>
                </p:cNvPicPr>
                <p:nvPr/>
              </p:nvPicPr>
              <p:blipFill>
                <a:blip r:embed="rId18"/>
                <a:stretch>
                  <a:fillRect/>
                </a:stretch>
              </p:blipFill>
              <p:spPr>
                <a:xfrm>
                  <a:off x="463873" y="5074309"/>
                  <a:ext cx="1027999" cy="497891"/>
                </a:xfrm>
                <a:prstGeom prst="rect">
                  <a:avLst/>
                </a:prstGeom>
              </p:spPr>
            </p:pic>
          </p:grpSp>
        </p:grpSp>
      </p:grpSp>
      <p:sp>
        <p:nvSpPr>
          <p:cNvPr id="8" name="Slide Number Placeholder 7">
            <a:extLst>
              <a:ext uri="{FF2B5EF4-FFF2-40B4-BE49-F238E27FC236}">
                <a16:creationId xmlns:a16="http://schemas.microsoft.com/office/drawing/2014/main" id="{744F2E25-0EB9-A3DF-1906-952912869AE2}"/>
              </a:ext>
            </a:extLst>
          </p:cNvPr>
          <p:cNvSpPr>
            <a:spLocks noGrp="1"/>
          </p:cNvSpPr>
          <p:nvPr>
            <p:ph type="sldNum" sz="quarter" idx="12"/>
          </p:nvPr>
        </p:nvSpPr>
        <p:spPr/>
        <p:txBody>
          <a:bodyPr/>
          <a:lstStyle/>
          <a:p>
            <a:fld id="{68BB762D-DE17-D14D-9882-FCBAF9182C7B}" type="slidenum">
              <a:rPr lang="en-FR" smtClean="0"/>
              <a:t>25</a:t>
            </a:fld>
            <a:r>
              <a:rPr lang="en-FR"/>
              <a:t>/50</a:t>
            </a:r>
            <a:endParaRPr lang="en-FR" dirty="0"/>
          </a:p>
        </p:txBody>
      </p:sp>
      <p:grpSp>
        <p:nvGrpSpPr>
          <p:cNvPr id="27" name="Group 26">
            <a:extLst>
              <a:ext uri="{FF2B5EF4-FFF2-40B4-BE49-F238E27FC236}">
                <a16:creationId xmlns:a16="http://schemas.microsoft.com/office/drawing/2014/main" id="{3A7D7D03-F0F7-478C-44AD-740E62BD74F7}"/>
              </a:ext>
            </a:extLst>
          </p:cNvPr>
          <p:cNvGrpSpPr/>
          <p:nvPr/>
        </p:nvGrpSpPr>
        <p:grpSpPr>
          <a:xfrm>
            <a:off x="3029436" y="1127753"/>
            <a:ext cx="1098762" cy="1740553"/>
            <a:chOff x="504414" y="1749917"/>
            <a:chExt cx="1098762" cy="1740553"/>
          </a:xfrm>
        </p:grpSpPr>
        <p:pic>
          <p:nvPicPr>
            <p:cNvPr id="13" name="Picture 12">
              <a:extLst>
                <a:ext uri="{FF2B5EF4-FFF2-40B4-BE49-F238E27FC236}">
                  <a16:creationId xmlns:a16="http://schemas.microsoft.com/office/drawing/2014/main" id="{CEC44FAE-4EA0-B856-2A6D-AF2C51E48C3A}"/>
                </a:ext>
              </a:extLst>
            </p:cNvPr>
            <p:cNvPicPr>
              <a:picLocks noChangeAspect="1"/>
            </p:cNvPicPr>
            <p:nvPr/>
          </p:nvPicPr>
          <p:blipFill>
            <a:blip r:embed="rId19"/>
            <a:stretch>
              <a:fillRect/>
            </a:stretch>
          </p:blipFill>
          <p:spPr>
            <a:xfrm>
              <a:off x="572681" y="1749917"/>
              <a:ext cx="885796" cy="924771"/>
            </a:xfrm>
            <a:prstGeom prst="rect">
              <a:avLst/>
            </a:prstGeom>
          </p:spPr>
        </p:pic>
        <p:sp>
          <p:nvSpPr>
            <p:cNvPr id="25" name="TextBox 24">
              <a:extLst>
                <a:ext uri="{FF2B5EF4-FFF2-40B4-BE49-F238E27FC236}">
                  <a16:creationId xmlns:a16="http://schemas.microsoft.com/office/drawing/2014/main" id="{A7C72F11-B02F-A9FD-AC87-99FD40EBDEA9}"/>
                </a:ext>
              </a:extLst>
            </p:cNvPr>
            <p:cNvSpPr txBox="1"/>
            <p:nvPr/>
          </p:nvSpPr>
          <p:spPr>
            <a:xfrm>
              <a:off x="504414" y="2659473"/>
              <a:ext cx="1098762" cy="830997"/>
            </a:xfrm>
            <a:prstGeom prst="rect">
              <a:avLst/>
            </a:prstGeom>
            <a:noFill/>
          </p:spPr>
          <p:txBody>
            <a:bodyPr wrap="none" rtlCol="0">
              <a:spAutoFit/>
            </a:bodyPr>
            <a:lstStyle/>
            <a:p>
              <a:r>
                <a:rPr lang="en-FR" sz="1600" dirty="0"/>
                <a:t>Matthias</a:t>
              </a:r>
              <a:br>
                <a:rPr lang="en-FR" sz="1600" dirty="0"/>
              </a:br>
              <a:r>
                <a:rPr lang="en-FR" sz="1600" dirty="0"/>
                <a:t>PASQUIER</a:t>
              </a:r>
            </a:p>
            <a:p>
              <a:r>
                <a:rPr lang="en-GB" sz="1600" dirty="0">
                  <a:solidFill>
                    <a:schemeClr val="accent6"/>
                  </a:solidFill>
                </a:rPr>
                <a:t>in progress</a:t>
              </a:r>
              <a:endParaRPr lang="en-FR" sz="1600" dirty="0">
                <a:solidFill>
                  <a:schemeClr val="accent6"/>
                </a:solidFill>
              </a:endParaRPr>
            </a:p>
          </p:txBody>
        </p:sp>
      </p:grpSp>
      <p:grpSp>
        <p:nvGrpSpPr>
          <p:cNvPr id="33" name="Group 32">
            <a:extLst>
              <a:ext uri="{FF2B5EF4-FFF2-40B4-BE49-F238E27FC236}">
                <a16:creationId xmlns:a16="http://schemas.microsoft.com/office/drawing/2014/main" id="{23A5F14E-68A2-0AB9-0422-60B4E6ABFA0D}"/>
              </a:ext>
            </a:extLst>
          </p:cNvPr>
          <p:cNvGrpSpPr/>
          <p:nvPr/>
        </p:nvGrpSpPr>
        <p:grpSpPr>
          <a:xfrm>
            <a:off x="640185" y="1208577"/>
            <a:ext cx="1157343" cy="1620450"/>
            <a:chOff x="3077059" y="2181842"/>
            <a:chExt cx="1157343" cy="1620450"/>
          </a:xfrm>
        </p:grpSpPr>
        <p:pic>
          <p:nvPicPr>
            <p:cNvPr id="15" name="Picture 14">
              <a:extLst>
                <a:ext uri="{FF2B5EF4-FFF2-40B4-BE49-F238E27FC236}">
                  <a16:creationId xmlns:a16="http://schemas.microsoft.com/office/drawing/2014/main" id="{CB310FA2-FD4C-64AF-07DF-DCA0E6DCB27D}"/>
                </a:ext>
              </a:extLst>
            </p:cNvPr>
            <p:cNvPicPr>
              <a:picLocks noChangeAspect="1"/>
            </p:cNvPicPr>
            <p:nvPr/>
          </p:nvPicPr>
          <p:blipFill>
            <a:blip r:embed="rId20"/>
            <a:stretch>
              <a:fillRect/>
            </a:stretch>
          </p:blipFill>
          <p:spPr>
            <a:xfrm>
              <a:off x="3221916" y="2181842"/>
              <a:ext cx="867620" cy="874346"/>
            </a:xfrm>
            <a:prstGeom prst="rect">
              <a:avLst/>
            </a:prstGeom>
          </p:spPr>
        </p:pic>
        <p:sp>
          <p:nvSpPr>
            <p:cNvPr id="32" name="TextBox 31">
              <a:extLst>
                <a:ext uri="{FF2B5EF4-FFF2-40B4-BE49-F238E27FC236}">
                  <a16:creationId xmlns:a16="http://schemas.microsoft.com/office/drawing/2014/main" id="{4C819311-E3B6-F3CD-617C-A081192C765C}"/>
                </a:ext>
              </a:extLst>
            </p:cNvPr>
            <p:cNvSpPr txBox="1"/>
            <p:nvPr/>
          </p:nvSpPr>
          <p:spPr>
            <a:xfrm>
              <a:off x="3077059" y="2971295"/>
              <a:ext cx="1157343" cy="830997"/>
            </a:xfrm>
            <a:prstGeom prst="rect">
              <a:avLst/>
            </a:prstGeom>
            <a:noFill/>
          </p:spPr>
          <p:txBody>
            <a:bodyPr wrap="square">
              <a:spAutoFit/>
            </a:bodyPr>
            <a:lstStyle/>
            <a:p>
              <a:r>
                <a:rPr lang="en-FR" sz="1600" dirty="0"/>
                <a:t>Emilien</a:t>
              </a:r>
              <a:br>
                <a:rPr lang="en-FR" sz="1600" dirty="0"/>
              </a:br>
              <a:r>
                <a:rPr lang="en-FR" sz="1600" dirty="0"/>
                <a:t>FOURNIER</a:t>
              </a:r>
            </a:p>
            <a:p>
              <a:r>
                <a:rPr lang="en-FR" sz="1600" dirty="0">
                  <a:solidFill>
                    <a:schemeClr val="accent6"/>
                  </a:solidFill>
                </a:rPr>
                <a:t>2022</a:t>
              </a:r>
            </a:p>
          </p:txBody>
        </p:sp>
      </p:grpSp>
      <p:grpSp>
        <p:nvGrpSpPr>
          <p:cNvPr id="37" name="Group 36">
            <a:extLst>
              <a:ext uri="{FF2B5EF4-FFF2-40B4-BE49-F238E27FC236}">
                <a16:creationId xmlns:a16="http://schemas.microsoft.com/office/drawing/2014/main" id="{6D5D4B40-038F-C832-133E-EF27C5FD4D66}"/>
              </a:ext>
            </a:extLst>
          </p:cNvPr>
          <p:cNvGrpSpPr/>
          <p:nvPr/>
        </p:nvGrpSpPr>
        <p:grpSpPr>
          <a:xfrm>
            <a:off x="3042419" y="2840548"/>
            <a:ext cx="1021299" cy="1706086"/>
            <a:chOff x="2514859" y="1159990"/>
            <a:chExt cx="1021299" cy="1706086"/>
          </a:xfrm>
        </p:grpSpPr>
        <p:pic>
          <p:nvPicPr>
            <p:cNvPr id="19" name="Picture 18">
              <a:extLst>
                <a:ext uri="{FF2B5EF4-FFF2-40B4-BE49-F238E27FC236}">
                  <a16:creationId xmlns:a16="http://schemas.microsoft.com/office/drawing/2014/main" id="{EE829B1E-6859-DAA6-AE42-7E91202226A1}"/>
                </a:ext>
              </a:extLst>
            </p:cNvPr>
            <p:cNvPicPr>
              <a:picLocks noChangeAspect="1"/>
            </p:cNvPicPr>
            <p:nvPr/>
          </p:nvPicPr>
          <p:blipFill>
            <a:blip r:embed="rId21"/>
            <a:stretch>
              <a:fillRect/>
            </a:stretch>
          </p:blipFill>
          <p:spPr>
            <a:xfrm>
              <a:off x="2582360" y="1159990"/>
              <a:ext cx="871355" cy="924771"/>
            </a:xfrm>
            <a:prstGeom prst="rect">
              <a:avLst/>
            </a:prstGeom>
          </p:spPr>
        </p:pic>
        <p:sp>
          <p:nvSpPr>
            <p:cNvPr id="36" name="TextBox 35">
              <a:extLst>
                <a:ext uri="{FF2B5EF4-FFF2-40B4-BE49-F238E27FC236}">
                  <a16:creationId xmlns:a16="http://schemas.microsoft.com/office/drawing/2014/main" id="{2B2ACA05-8BA6-05CA-31E8-0F38247A23A3}"/>
                </a:ext>
              </a:extLst>
            </p:cNvPr>
            <p:cNvSpPr txBox="1"/>
            <p:nvPr/>
          </p:nvSpPr>
          <p:spPr>
            <a:xfrm>
              <a:off x="2514859" y="2035079"/>
              <a:ext cx="1021299" cy="830997"/>
            </a:xfrm>
            <a:prstGeom prst="rect">
              <a:avLst/>
            </a:prstGeom>
            <a:noFill/>
          </p:spPr>
          <p:txBody>
            <a:bodyPr wrap="square">
              <a:spAutoFit/>
            </a:bodyPr>
            <a:lstStyle/>
            <a:p>
              <a:r>
                <a:rPr lang="en-FR" sz="1600" dirty="0"/>
                <a:t>Valentin</a:t>
              </a:r>
              <a:br>
                <a:rPr lang="en-FR" sz="1600" dirty="0"/>
              </a:br>
              <a:r>
                <a:rPr lang="en-FR" sz="1600" dirty="0"/>
                <a:t>BESNARD</a:t>
              </a:r>
            </a:p>
            <a:p>
              <a:r>
                <a:rPr lang="en-FR" sz="1600" dirty="0">
                  <a:solidFill>
                    <a:schemeClr val="accent6"/>
                  </a:solidFill>
                </a:rPr>
                <a:t>2020</a:t>
              </a:r>
            </a:p>
          </p:txBody>
        </p:sp>
      </p:grpSp>
      <p:grpSp>
        <p:nvGrpSpPr>
          <p:cNvPr id="40" name="Group 39">
            <a:extLst>
              <a:ext uri="{FF2B5EF4-FFF2-40B4-BE49-F238E27FC236}">
                <a16:creationId xmlns:a16="http://schemas.microsoft.com/office/drawing/2014/main" id="{6C4DBB20-45CA-D4B1-3CE9-36F76F017B8A}"/>
              </a:ext>
            </a:extLst>
          </p:cNvPr>
          <p:cNvGrpSpPr/>
          <p:nvPr/>
        </p:nvGrpSpPr>
        <p:grpSpPr>
          <a:xfrm>
            <a:off x="657009" y="2875673"/>
            <a:ext cx="1021299" cy="1635836"/>
            <a:chOff x="1440439" y="617145"/>
            <a:chExt cx="1021299" cy="1635836"/>
          </a:xfrm>
        </p:grpSpPr>
        <p:pic>
          <p:nvPicPr>
            <p:cNvPr id="2" name="Picture 1">
              <a:extLst>
                <a:ext uri="{FF2B5EF4-FFF2-40B4-BE49-F238E27FC236}">
                  <a16:creationId xmlns:a16="http://schemas.microsoft.com/office/drawing/2014/main" id="{66DA84CC-E283-85C3-1F8C-703D6639107D}"/>
                </a:ext>
              </a:extLst>
            </p:cNvPr>
            <p:cNvPicPr>
              <a:picLocks noChangeAspect="1"/>
            </p:cNvPicPr>
            <p:nvPr/>
          </p:nvPicPr>
          <p:blipFill>
            <a:blip r:embed="rId22"/>
            <a:stretch>
              <a:fillRect/>
            </a:stretch>
          </p:blipFill>
          <p:spPr>
            <a:xfrm>
              <a:off x="1520515" y="617145"/>
              <a:ext cx="861148" cy="874346"/>
            </a:xfrm>
            <a:prstGeom prst="rect">
              <a:avLst/>
            </a:prstGeom>
          </p:spPr>
        </p:pic>
        <p:sp>
          <p:nvSpPr>
            <p:cNvPr id="39" name="TextBox 38">
              <a:extLst>
                <a:ext uri="{FF2B5EF4-FFF2-40B4-BE49-F238E27FC236}">
                  <a16:creationId xmlns:a16="http://schemas.microsoft.com/office/drawing/2014/main" id="{0C1E4FA5-23EA-E5F6-F631-A1E6D6CB479D}"/>
                </a:ext>
              </a:extLst>
            </p:cNvPr>
            <p:cNvSpPr txBox="1"/>
            <p:nvPr/>
          </p:nvSpPr>
          <p:spPr>
            <a:xfrm>
              <a:off x="1440439" y="1421984"/>
              <a:ext cx="1021299" cy="830997"/>
            </a:xfrm>
            <a:prstGeom prst="rect">
              <a:avLst/>
            </a:prstGeom>
            <a:noFill/>
          </p:spPr>
          <p:txBody>
            <a:bodyPr wrap="square">
              <a:spAutoFit/>
            </a:bodyPr>
            <a:lstStyle/>
            <a:p>
              <a:r>
                <a:rPr lang="en-FR" sz="1600" dirty="0"/>
                <a:t>Luka</a:t>
              </a:r>
              <a:br>
                <a:rPr lang="en-FR" sz="1600" dirty="0"/>
              </a:br>
              <a:r>
                <a:rPr lang="en-FR" sz="1600" dirty="0"/>
                <a:t>LE ROUX</a:t>
              </a:r>
            </a:p>
            <a:p>
              <a:r>
                <a:rPr lang="en-FR" sz="1600" dirty="0">
                  <a:solidFill>
                    <a:schemeClr val="accent6"/>
                  </a:solidFill>
                </a:rPr>
                <a:t>2018</a:t>
              </a:r>
            </a:p>
          </p:txBody>
        </p:sp>
      </p:grpSp>
      <p:grpSp>
        <p:nvGrpSpPr>
          <p:cNvPr id="45" name="Group 44">
            <a:extLst>
              <a:ext uri="{FF2B5EF4-FFF2-40B4-BE49-F238E27FC236}">
                <a16:creationId xmlns:a16="http://schemas.microsoft.com/office/drawing/2014/main" id="{EAA94F63-6B28-D74A-CFB4-A29D026D170A}"/>
              </a:ext>
            </a:extLst>
          </p:cNvPr>
          <p:cNvGrpSpPr/>
          <p:nvPr/>
        </p:nvGrpSpPr>
        <p:grpSpPr>
          <a:xfrm>
            <a:off x="1924875" y="2876547"/>
            <a:ext cx="870977" cy="1634089"/>
            <a:chOff x="1025194" y="2933802"/>
            <a:chExt cx="870977" cy="1634089"/>
          </a:xfrm>
        </p:grpSpPr>
        <p:pic>
          <p:nvPicPr>
            <p:cNvPr id="22" name="Picture 21">
              <a:extLst>
                <a:ext uri="{FF2B5EF4-FFF2-40B4-BE49-F238E27FC236}">
                  <a16:creationId xmlns:a16="http://schemas.microsoft.com/office/drawing/2014/main" id="{F605ADB4-02E8-025E-6F93-988A3E26CA3F}"/>
                </a:ext>
              </a:extLst>
            </p:cNvPr>
            <p:cNvPicPr>
              <a:picLocks noChangeAspect="1"/>
            </p:cNvPicPr>
            <p:nvPr/>
          </p:nvPicPr>
          <p:blipFill>
            <a:blip r:embed="rId23"/>
            <a:stretch>
              <a:fillRect/>
            </a:stretch>
          </p:blipFill>
          <p:spPr>
            <a:xfrm>
              <a:off x="1025194" y="2933802"/>
              <a:ext cx="870977" cy="877862"/>
            </a:xfrm>
            <a:prstGeom prst="rect">
              <a:avLst/>
            </a:prstGeom>
          </p:spPr>
        </p:pic>
        <p:sp>
          <p:nvSpPr>
            <p:cNvPr id="43" name="TextBox 42">
              <a:extLst>
                <a:ext uri="{FF2B5EF4-FFF2-40B4-BE49-F238E27FC236}">
                  <a16:creationId xmlns:a16="http://schemas.microsoft.com/office/drawing/2014/main" id="{F4E176A2-807A-33AC-B438-0C68FE0BE7B1}"/>
                </a:ext>
              </a:extLst>
            </p:cNvPr>
            <p:cNvSpPr txBox="1"/>
            <p:nvPr/>
          </p:nvSpPr>
          <p:spPr>
            <a:xfrm>
              <a:off x="1033060" y="3736894"/>
              <a:ext cx="819135" cy="830997"/>
            </a:xfrm>
            <a:prstGeom prst="rect">
              <a:avLst/>
            </a:prstGeom>
            <a:noFill/>
          </p:spPr>
          <p:txBody>
            <a:bodyPr wrap="none" rtlCol="0">
              <a:spAutoFit/>
            </a:bodyPr>
            <a:lstStyle/>
            <a:p>
              <a:r>
                <a:rPr lang="en-FR" sz="1600" dirty="0"/>
                <a:t>Vincent</a:t>
              </a:r>
              <a:br>
                <a:rPr lang="en-FR" sz="1600" dirty="0"/>
              </a:br>
              <a:r>
                <a:rPr lang="en-FR" sz="1600" dirty="0"/>
                <a:t>LEILDE</a:t>
              </a:r>
              <a:br>
                <a:rPr lang="en-FR" sz="1600" dirty="0"/>
              </a:br>
              <a:r>
                <a:rPr lang="en-FR" sz="1600" dirty="0">
                  <a:solidFill>
                    <a:schemeClr val="accent6"/>
                  </a:solidFill>
                </a:rPr>
                <a:t>2019</a:t>
              </a:r>
            </a:p>
          </p:txBody>
        </p:sp>
      </p:grpSp>
      <p:grpSp>
        <p:nvGrpSpPr>
          <p:cNvPr id="50" name="Group 49">
            <a:extLst>
              <a:ext uri="{FF2B5EF4-FFF2-40B4-BE49-F238E27FC236}">
                <a16:creationId xmlns:a16="http://schemas.microsoft.com/office/drawing/2014/main" id="{C60C61FB-2164-DE8B-E018-B77C1CA08EB7}"/>
              </a:ext>
            </a:extLst>
          </p:cNvPr>
          <p:cNvGrpSpPr/>
          <p:nvPr/>
        </p:nvGrpSpPr>
        <p:grpSpPr>
          <a:xfrm>
            <a:off x="1952486" y="1208120"/>
            <a:ext cx="910877" cy="1621364"/>
            <a:chOff x="2356085" y="3154949"/>
            <a:chExt cx="910877" cy="1621364"/>
          </a:xfrm>
        </p:grpSpPr>
        <p:pic>
          <p:nvPicPr>
            <p:cNvPr id="21" name="Picture 20">
              <a:extLst>
                <a:ext uri="{FF2B5EF4-FFF2-40B4-BE49-F238E27FC236}">
                  <a16:creationId xmlns:a16="http://schemas.microsoft.com/office/drawing/2014/main" id="{FE9BE8BA-413B-EAB0-4D3C-66D2787DA648}"/>
                </a:ext>
              </a:extLst>
            </p:cNvPr>
            <p:cNvPicPr>
              <a:picLocks noChangeAspect="1"/>
            </p:cNvPicPr>
            <p:nvPr/>
          </p:nvPicPr>
          <p:blipFill>
            <a:blip r:embed="rId24"/>
            <a:stretch>
              <a:fillRect/>
            </a:stretch>
          </p:blipFill>
          <p:spPr>
            <a:xfrm>
              <a:off x="2356085" y="3154949"/>
              <a:ext cx="910877" cy="882074"/>
            </a:xfrm>
            <a:prstGeom prst="rect">
              <a:avLst/>
            </a:prstGeom>
          </p:spPr>
        </p:pic>
        <p:sp>
          <p:nvSpPr>
            <p:cNvPr id="49" name="TextBox 48">
              <a:extLst>
                <a:ext uri="{FF2B5EF4-FFF2-40B4-BE49-F238E27FC236}">
                  <a16:creationId xmlns:a16="http://schemas.microsoft.com/office/drawing/2014/main" id="{5ED8EF84-A9F6-FDFF-BC6D-FEC3D0102625}"/>
                </a:ext>
              </a:extLst>
            </p:cNvPr>
            <p:cNvSpPr txBox="1"/>
            <p:nvPr/>
          </p:nvSpPr>
          <p:spPr>
            <a:xfrm>
              <a:off x="2420294" y="3945316"/>
              <a:ext cx="782458" cy="830997"/>
            </a:xfrm>
            <a:prstGeom prst="rect">
              <a:avLst/>
            </a:prstGeom>
            <a:noFill/>
          </p:spPr>
          <p:txBody>
            <a:bodyPr wrap="none" rtlCol="0">
              <a:spAutoFit/>
            </a:bodyPr>
            <a:lstStyle/>
            <a:p>
              <a:r>
                <a:rPr lang="en-FR" sz="1600" dirty="0"/>
                <a:t>Nicolas</a:t>
              </a:r>
              <a:br>
                <a:rPr lang="en-FR" sz="1600" dirty="0"/>
              </a:br>
              <a:r>
                <a:rPr lang="en-FR" sz="1600" dirty="0"/>
                <a:t>SUN</a:t>
              </a:r>
            </a:p>
            <a:p>
              <a:r>
                <a:rPr lang="en-FR" sz="1600" dirty="0">
                  <a:solidFill>
                    <a:schemeClr val="accent6"/>
                  </a:solidFill>
                </a:rPr>
                <a:t>2022</a:t>
              </a:r>
            </a:p>
          </p:txBody>
        </p:sp>
      </p:grpSp>
      <p:pic>
        <p:nvPicPr>
          <p:cNvPr id="54" name="Picture 53">
            <a:extLst>
              <a:ext uri="{FF2B5EF4-FFF2-40B4-BE49-F238E27FC236}">
                <a16:creationId xmlns:a16="http://schemas.microsoft.com/office/drawing/2014/main" id="{30927FC6-3401-16A7-DEBA-C2CCC524D7F1}"/>
              </a:ext>
            </a:extLst>
          </p:cNvPr>
          <p:cNvPicPr>
            <a:picLocks noChangeAspect="1"/>
          </p:cNvPicPr>
          <p:nvPr/>
        </p:nvPicPr>
        <p:blipFill>
          <a:blip r:embed="rId25"/>
          <a:stretch>
            <a:fillRect/>
          </a:stretch>
        </p:blipFill>
        <p:spPr>
          <a:xfrm>
            <a:off x="9091186" y="145904"/>
            <a:ext cx="861148" cy="864828"/>
          </a:xfrm>
          <a:prstGeom prst="rect">
            <a:avLst/>
          </a:prstGeom>
        </p:spPr>
      </p:pic>
      <p:pic>
        <p:nvPicPr>
          <p:cNvPr id="60" name="Picture 59">
            <a:extLst>
              <a:ext uri="{FF2B5EF4-FFF2-40B4-BE49-F238E27FC236}">
                <a16:creationId xmlns:a16="http://schemas.microsoft.com/office/drawing/2014/main" id="{9514DD8E-799A-4FFC-E2E9-BCB654506ACA}"/>
              </a:ext>
            </a:extLst>
          </p:cNvPr>
          <p:cNvPicPr>
            <a:picLocks noChangeAspect="1"/>
          </p:cNvPicPr>
          <p:nvPr/>
        </p:nvPicPr>
        <p:blipFill>
          <a:blip r:embed="rId26"/>
          <a:stretch>
            <a:fillRect/>
          </a:stretch>
        </p:blipFill>
        <p:spPr>
          <a:xfrm>
            <a:off x="9952334" y="139228"/>
            <a:ext cx="861148" cy="874500"/>
          </a:xfrm>
          <a:prstGeom prst="rect">
            <a:avLst/>
          </a:prstGeom>
        </p:spPr>
      </p:pic>
      <p:pic>
        <p:nvPicPr>
          <p:cNvPr id="61" name="Picture 60">
            <a:extLst>
              <a:ext uri="{FF2B5EF4-FFF2-40B4-BE49-F238E27FC236}">
                <a16:creationId xmlns:a16="http://schemas.microsoft.com/office/drawing/2014/main" id="{A4DF70D3-411D-0123-9D2F-ED83D7231332}"/>
              </a:ext>
            </a:extLst>
          </p:cNvPr>
          <p:cNvPicPr>
            <a:picLocks noChangeAspect="1"/>
          </p:cNvPicPr>
          <p:nvPr/>
        </p:nvPicPr>
        <p:blipFill>
          <a:blip r:embed="rId27"/>
          <a:stretch>
            <a:fillRect/>
          </a:stretch>
        </p:blipFill>
        <p:spPr>
          <a:xfrm>
            <a:off x="10917493" y="589464"/>
            <a:ext cx="910877" cy="925335"/>
          </a:xfrm>
          <a:prstGeom prst="rect">
            <a:avLst/>
          </a:prstGeom>
        </p:spPr>
      </p:pic>
      <p:sp>
        <p:nvSpPr>
          <p:cNvPr id="63" name="TextBox 62">
            <a:extLst>
              <a:ext uri="{FF2B5EF4-FFF2-40B4-BE49-F238E27FC236}">
                <a16:creationId xmlns:a16="http://schemas.microsoft.com/office/drawing/2014/main" id="{CFA08CC6-5ABA-0C44-56AE-78552BA9AABD}"/>
              </a:ext>
            </a:extLst>
          </p:cNvPr>
          <p:cNvSpPr txBox="1"/>
          <p:nvPr/>
        </p:nvSpPr>
        <p:spPr>
          <a:xfrm>
            <a:off x="9131239" y="993232"/>
            <a:ext cx="813043" cy="261610"/>
          </a:xfrm>
          <a:prstGeom prst="rect">
            <a:avLst/>
          </a:prstGeom>
          <a:noFill/>
        </p:spPr>
        <p:txBody>
          <a:bodyPr wrap="none" rtlCol="0">
            <a:spAutoFit/>
          </a:bodyPr>
          <a:lstStyle/>
          <a:p>
            <a:r>
              <a:rPr lang="en-FR" sz="1100" dirty="0"/>
              <a:t>J.C. ROGER</a:t>
            </a:r>
          </a:p>
        </p:txBody>
      </p:sp>
      <p:sp>
        <p:nvSpPr>
          <p:cNvPr id="64" name="TextBox 63">
            <a:extLst>
              <a:ext uri="{FF2B5EF4-FFF2-40B4-BE49-F238E27FC236}">
                <a16:creationId xmlns:a16="http://schemas.microsoft.com/office/drawing/2014/main" id="{ED33A9B3-CA1C-7C6E-2630-75DE36D5711C}"/>
              </a:ext>
            </a:extLst>
          </p:cNvPr>
          <p:cNvSpPr txBox="1"/>
          <p:nvPr/>
        </p:nvSpPr>
        <p:spPr>
          <a:xfrm>
            <a:off x="10004135" y="989644"/>
            <a:ext cx="837089" cy="261610"/>
          </a:xfrm>
          <a:prstGeom prst="rect">
            <a:avLst/>
          </a:prstGeom>
          <a:noFill/>
        </p:spPr>
        <p:txBody>
          <a:bodyPr wrap="none" rtlCol="0">
            <a:spAutoFit/>
          </a:bodyPr>
          <a:lstStyle/>
          <a:p>
            <a:r>
              <a:rPr lang="en-FR" sz="1100" dirty="0"/>
              <a:t>B. DROUOT</a:t>
            </a:r>
          </a:p>
        </p:txBody>
      </p:sp>
      <p:sp>
        <p:nvSpPr>
          <p:cNvPr id="65" name="TextBox 64">
            <a:extLst>
              <a:ext uri="{FF2B5EF4-FFF2-40B4-BE49-F238E27FC236}">
                <a16:creationId xmlns:a16="http://schemas.microsoft.com/office/drawing/2014/main" id="{6A85382B-941B-65D5-D9EF-43BB4D9BBBCA}"/>
              </a:ext>
            </a:extLst>
          </p:cNvPr>
          <p:cNvSpPr txBox="1"/>
          <p:nvPr/>
        </p:nvSpPr>
        <p:spPr>
          <a:xfrm>
            <a:off x="10865797" y="1475990"/>
            <a:ext cx="1040670" cy="261610"/>
          </a:xfrm>
          <a:prstGeom prst="rect">
            <a:avLst/>
          </a:prstGeom>
          <a:noFill/>
        </p:spPr>
        <p:txBody>
          <a:bodyPr wrap="none" rtlCol="0">
            <a:spAutoFit/>
          </a:bodyPr>
          <a:lstStyle/>
          <a:p>
            <a:r>
              <a:rPr lang="en-FR" sz="1100" dirty="0"/>
              <a:t>T. BOLLENGIER</a:t>
            </a:r>
          </a:p>
        </p:txBody>
      </p:sp>
      <p:grpSp>
        <p:nvGrpSpPr>
          <p:cNvPr id="81" name="Group 80">
            <a:extLst>
              <a:ext uri="{FF2B5EF4-FFF2-40B4-BE49-F238E27FC236}">
                <a16:creationId xmlns:a16="http://schemas.microsoft.com/office/drawing/2014/main" id="{00824EE7-C3ED-44AE-DF0C-5E103444E4EC}"/>
              </a:ext>
            </a:extLst>
          </p:cNvPr>
          <p:cNvGrpSpPr/>
          <p:nvPr/>
        </p:nvGrpSpPr>
        <p:grpSpPr>
          <a:xfrm>
            <a:off x="9944282" y="1207561"/>
            <a:ext cx="1030107" cy="1113972"/>
            <a:chOff x="8063803" y="402777"/>
            <a:chExt cx="1030107" cy="1113972"/>
          </a:xfrm>
        </p:grpSpPr>
        <p:pic>
          <p:nvPicPr>
            <p:cNvPr id="59" name="Picture 58">
              <a:extLst>
                <a:ext uri="{FF2B5EF4-FFF2-40B4-BE49-F238E27FC236}">
                  <a16:creationId xmlns:a16="http://schemas.microsoft.com/office/drawing/2014/main" id="{5234CBCC-4860-DDDD-A437-16958F4761BA}"/>
                </a:ext>
              </a:extLst>
            </p:cNvPr>
            <p:cNvPicPr>
              <a:picLocks noChangeAspect="1"/>
            </p:cNvPicPr>
            <p:nvPr/>
          </p:nvPicPr>
          <p:blipFill>
            <a:blip r:embed="rId28"/>
            <a:stretch>
              <a:fillRect/>
            </a:stretch>
          </p:blipFill>
          <p:spPr>
            <a:xfrm>
              <a:off x="8170185" y="421596"/>
              <a:ext cx="861148" cy="861148"/>
            </a:xfrm>
            <a:prstGeom prst="rect">
              <a:avLst/>
            </a:prstGeom>
          </p:spPr>
        </p:pic>
        <p:sp>
          <p:nvSpPr>
            <p:cNvPr id="62" name="TextBox 61">
              <a:extLst>
                <a:ext uri="{FF2B5EF4-FFF2-40B4-BE49-F238E27FC236}">
                  <a16:creationId xmlns:a16="http://schemas.microsoft.com/office/drawing/2014/main" id="{0A433DB4-2B12-0B1B-D424-A080D3157063}"/>
                </a:ext>
              </a:extLst>
            </p:cNvPr>
            <p:cNvSpPr txBox="1"/>
            <p:nvPr/>
          </p:nvSpPr>
          <p:spPr>
            <a:xfrm>
              <a:off x="8205786" y="1255139"/>
              <a:ext cx="716863" cy="261610"/>
            </a:xfrm>
            <a:prstGeom prst="rect">
              <a:avLst/>
            </a:prstGeom>
            <a:noFill/>
          </p:spPr>
          <p:txBody>
            <a:bodyPr wrap="none" rtlCol="0">
              <a:spAutoFit/>
            </a:bodyPr>
            <a:lstStyle/>
            <a:p>
              <a:r>
                <a:rPr lang="en-FR" sz="1100" dirty="0"/>
                <a:t>F. GOLRA</a:t>
              </a:r>
            </a:p>
          </p:txBody>
        </p:sp>
        <p:sp>
          <p:nvSpPr>
            <p:cNvPr id="66" name="Frame 9">
              <a:extLst>
                <a:ext uri="{FF2B5EF4-FFF2-40B4-BE49-F238E27FC236}">
                  <a16:creationId xmlns:a16="http://schemas.microsoft.com/office/drawing/2014/main" id="{B0CEE6F1-AFCD-10B3-F7EE-4C24225725A2}"/>
                </a:ext>
              </a:extLst>
            </p:cNvPr>
            <p:cNvSpPr/>
            <p:nvPr/>
          </p:nvSpPr>
          <p:spPr>
            <a:xfrm>
              <a:off x="8063803" y="402777"/>
              <a:ext cx="1030107" cy="898786"/>
            </a:xfrm>
            <a:custGeom>
              <a:avLst/>
              <a:gdLst>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566000 w 1746000"/>
                <a:gd name="connsiteY8" fmla="*/ 180000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31716 w 1746000"/>
                <a:gd name="connsiteY5" fmla="*/ 246782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431716 w 1746000"/>
                <a:gd name="connsiteY9" fmla="*/ 246782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9470 h 1449470"/>
                <a:gd name="connsiteX1" fmla="*/ 1746000 w 1746000"/>
                <a:gd name="connsiteY1" fmla="*/ 9470 h 1449470"/>
                <a:gd name="connsiteX2" fmla="*/ 1746000 w 1746000"/>
                <a:gd name="connsiteY2" fmla="*/ 1449470 h 1449470"/>
                <a:gd name="connsiteX3" fmla="*/ 0 w 1746000"/>
                <a:gd name="connsiteY3" fmla="*/ 1449470 h 1449470"/>
                <a:gd name="connsiteX4" fmla="*/ 0 w 1746000"/>
                <a:gd name="connsiteY4" fmla="*/ 9470 h 1449470"/>
                <a:gd name="connsiteX5" fmla="*/ 472813 w 1746000"/>
                <a:gd name="connsiteY5" fmla="*/ 245978 h 1449470"/>
                <a:gd name="connsiteX6" fmla="*/ 180000 w 1746000"/>
                <a:gd name="connsiteY6" fmla="*/ 1269470 h 1449470"/>
                <a:gd name="connsiteX7" fmla="*/ 1566000 w 1746000"/>
                <a:gd name="connsiteY7" fmla="*/ 1269470 h 1449470"/>
                <a:gd name="connsiteX8" fmla="*/ 1411887 w 1746000"/>
                <a:gd name="connsiteY8" fmla="*/ 343582 h 1449470"/>
                <a:gd name="connsiteX9" fmla="*/ 472813 w 1746000"/>
                <a:gd name="connsiteY9" fmla="*/ 245978 h 144947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549869 w 1746000"/>
                <a:gd name="connsiteY5" fmla="*/ 185137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549869 w 1746000"/>
                <a:gd name="connsiteY9" fmla="*/ 185137 h 1440000"/>
                <a:gd name="connsiteX0" fmla="*/ 0 w 1746000"/>
                <a:gd name="connsiteY0" fmla="*/ 7620 h 1447620"/>
                <a:gd name="connsiteX1" fmla="*/ 1746000 w 1746000"/>
                <a:gd name="connsiteY1" fmla="*/ 7620 h 1447620"/>
                <a:gd name="connsiteX2" fmla="*/ 1746000 w 1746000"/>
                <a:gd name="connsiteY2" fmla="*/ 1447620 h 1447620"/>
                <a:gd name="connsiteX3" fmla="*/ 0 w 1746000"/>
                <a:gd name="connsiteY3" fmla="*/ 1447620 h 1447620"/>
                <a:gd name="connsiteX4" fmla="*/ 0 w 1746000"/>
                <a:gd name="connsiteY4" fmla="*/ 7620 h 1447620"/>
                <a:gd name="connsiteX5" fmla="*/ 549869 w 1746000"/>
                <a:gd name="connsiteY5" fmla="*/ 192757 h 1447620"/>
                <a:gd name="connsiteX6" fmla="*/ 180000 w 1746000"/>
                <a:gd name="connsiteY6" fmla="*/ 1267620 h 1447620"/>
                <a:gd name="connsiteX7" fmla="*/ 1566000 w 1746000"/>
                <a:gd name="connsiteY7" fmla="*/ 1267620 h 1447620"/>
                <a:gd name="connsiteX8" fmla="*/ 1411887 w 1746000"/>
                <a:gd name="connsiteY8" fmla="*/ 341732 h 1447620"/>
                <a:gd name="connsiteX9" fmla="*/ 549869 w 1746000"/>
                <a:gd name="connsiteY9" fmla="*/ 192757 h 1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0" h="1447620">
                  <a:moveTo>
                    <a:pt x="0" y="7620"/>
                  </a:moveTo>
                  <a:lnTo>
                    <a:pt x="1746000" y="7620"/>
                  </a:lnTo>
                  <a:lnTo>
                    <a:pt x="1746000" y="1447620"/>
                  </a:lnTo>
                  <a:lnTo>
                    <a:pt x="0" y="1447620"/>
                  </a:lnTo>
                  <a:lnTo>
                    <a:pt x="0" y="7620"/>
                  </a:lnTo>
                  <a:close/>
                  <a:moveTo>
                    <a:pt x="549869" y="192757"/>
                  </a:moveTo>
                  <a:cubicBezTo>
                    <a:pt x="221097" y="533922"/>
                    <a:pt x="61847" y="880222"/>
                    <a:pt x="180000" y="1267620"/>
                  </a:cubicBezTo>
                  <a:cubicBezTo>
                    <a:pt x="708782" y="1519337"/>
                    <a:pt x="1222153" y="1416595"/>
                    <a:pt x="1566000" y="1267620"/>
                  </a:cubicBezTo>
                  <a:cubicBezTo>
                    <a:pt x="1629358" y="941867"/>
                    <a:pt x="1667028" y="708582"/>
                    <a:pt x="1411887" y="341732"/>
                  </a:cubicBezTo>
                  <a:cubicBezTo>
                    <a:pt x="1278661" y="96864"/>
                    <a:pt x="842344" y="-204510"/>
                    <a:pt x="549869" y="1927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grpSp>
      <p:sp>
        <p:nvSpPr>
          <p:cNvPr id="67" name="TextBox 66">
            <a:extLst>
              <a:ext uri="{FF2B5EF4-FFF2-40B4-BE49-F238E27FC236}">
                <a16:creationId xmlns:a16="http://schemas.microsoft.com/office/drawing/2014/main" id="{6C516952-E2C8-0A7A-7A52-01A1F1C74F9E}"/>
              </a:ext>
            </a:extLst>
          </p:cNvPr>
          <p:cNvSpPr txBox="1"/>
          <p:nvPr/>
        </p:nvSpPr>
        <p:spPr>
          <a:xfrm>
            <a:off x="319708" y="127529"/>
            <a:ext cx="5638018" cy="584775"/>
          </a:xfrm>
          <a:prstGeom prst="rect">
            <a:avLst/>
          </a:prstGeom>
          <a:noFill/>
        </p:spPr>
        <p:txBody>
          <a:bodyPr wrap="none" rtlCol="0">
            <a:spAutoFit/>
          </a:bodyPr>
          <a:lstStyle/>
          <a:p>
            <a:r>
              <a:rPr lang="en-FR" sz="3200" dirty="0"/>
              <a:t>OBP2 Research Vehicle </a:t>
            </a:r>
            <a:r>
              <a:rPr lang="en-FR" sz="3200" b="1" dirty="0">
                <a:solidFill>
                  <a:schemeClr val="accent1"/>
                </a:solidFill>
              </a:rPr>
              <a:t>(&gt;1.3M€)</a:t>
            </a:r>
          </a:p>
        </p:txBody>
      </p:sp>
      <p:sp>
        <p:nvSpPr>
          <p:cNvPr id="68" name="Rectangle 67">
            <a:extLst>
              <a:ext uri="{FF2B5EF4-FFF2-40B4-BE49-F238E27FC236}">
                <a16:creationId xmlns:a16="http://schemas.microsoft.com/office/drawing/2014/main" id="{C373966F-799C-8D36-D010-2E365683C762}"/>
              </a:ext>
            </a:extLst>
          </p:cNvPr>
          <p:cNvSpPr/>
          <p:nvPr/>
        </p:nvSpPr>
        <p:spPr>
          <a:xfrm>
            <a:off x="61796" y="4547482"/>
            <a:ext cx="4097728" cy="1856811"/>
          </a:xfrm>
          <a:prstGeom prst="rect">
            <a:avLst/>
          </a:prstGeom>
          <a:solidFill>
            <a:schemeClr val="accent4">
              <a:lumMod val="20000"/>
              <a:lumOff val="80000"/>
              <a:alpha val="23000"/>
            </a:schemeClr>
          </a:solidFill>
          <a:ln w="31750">
            <a:solidFill>
              <a:schemeClr val="accent1">
                <a:shade val="50000"/>
              </a:schemeClr>
            </a:solidFill>
            <a:prstDash val="dash"/>
            <a:extLst>
              <a:ext uri="{C807C97D-BFC1-408E-A445-0C87EB9F89A2}">
                <ask:lineSketchStyleProps xmlns:ask="http://schemas.microsoft.com/office/drawing/2018/sketchyshapes" sd="981765707">
                  <a:custGeom>
                    <a:avLst/>
                    <a:gdLst>
                      <a:gd name="connsiteX0" fmla="*/ 0 w 4097728"/>
                      <a:gd name="connsiteY0" fmla="*/ 0 h 2137954"/>
                      <a:gd name="connsiteX1" fmla="*/ 503435 w 4097728"/>
                      <a:gd name="connsiteY1" fmla="*/ 0 h 2137954"/>
                      <a:gd name="connsiteX2" fmla="*/ 965893 w 4097728"/>
                      <a:gd name="connsiteY2" fmla="*/ 0 h 2137954"/>
                      <a:gd name="connsiteX3" fmla="*/ 1633237 w 4097728"/>
                      <a:gd name="connsiteY3" fmla="*/ 0 h 2137954"/>
                      <a:gd name="connsiteX4" fmla="*/ 2177650 w 4097728"/>
                      <a:gd name="connsiteY4" fmla="*/ 0 h 2137954"/>
                      <a:gd name="connsiteX5" fmla="*/ 2804017 w 4097728"/>
                      <a:gd name="connsiteY5" fmla="*/ 0 h 2137954"/>
                      <a:gd name="connsiteX6" fmla="*/ 3266475 w 4097728"/>
                      <a:gd name="connsiteY6" fmla="*/ 0 h 2137954"/>
                      <a:gd name="connsiteX7" fmla="*/ 4097728 w 4097728"/>
                      <a:gd name="connsiteY7" fmla="*/ 0 h 2137954"/>
                      <a:gd name="connsiteX8" fmla="*/ 4097728 w 4097728"/>
                      <a:gd name="connsiteY8" fmla="*/ 534489 h 2137954"/>
                      <a:gd name="connsiteX9" fmla="*/ 4097728 w 4097728"/>
                      <a:gd name="connsiteY9" fmla="*/ 1111736 h 2137954"/>
                      <a:gd name="connsiteX10" fmla="*/ 4097728 w 4097728"/>
                      <a:gd name="connsiteY10" fmla="*/ 1646225 h 2137954"/>
                      <a:gd name="connsiteX11" fmla="*/ 4097728 w 4097728"/>
                      <a:gd name="connsiteY11" fmla="*/ 2137954 h 2137954"/>
                      <a:gd name="connsiteX12" fmla="*/ 3430384 w 4097728"/>
                      <a:gd name="connsiteY12" fmla="*/ 2137954 h 2137954"/>
                      <a:gd name="connsiteX13" fmla="*/ 2763039 w 4097728"/>
                      <a:gd name="connsiteY13" fmla="*/ 2137954 h 2137954"/>
                      <a:gd name="connsiteX14" fmla="*/ 2095695 w 4097728"/>
                      <a:gd name="connsiteY14" fmla="*/ 2137954 h 2137954"/>
                      <a:gd name="connsiteX15" fmla="*/ 1633237 w 4097728"/>
                      <a:gd name="connsiteY15" fmla="*/ 2137954 h 2137954"/>
                      <a:gd name="connsiteX16" fmla="*/ 1170779 w 4097728"/>
                      <a:gd name="connsiteY16" fmla="*/ 2137954 h 2137954"/>
                      <a:gd name="connsiteX17" fmla="*/ 708322 w 4097728"/>
                      <a:gd name="connsiteY17" fmla="*/ 2137954 h 2137954"/>
                      <a:gd name="connsiteX18" fmla="*/ 0 w 4097728"/>
                      <a:gd name="connsiteY18" fmla="*/ 2137954 h 2137954"/>
                      <a:gd name="connsiteX19" fmla="*/ 0 w 4097728"/>
                      <a:gd name="connsiteY19" fmla="*/ 1667604 h 2137954"/>
                      <a:gd name="connsiteX20" fmla="*/ 0 w 4097728"/>
                      <a:gd name="connsiteY20" fmla="*/ 1111736 h 2137954"/>
                      <a:gd name="connsiteX21" fmla="*/ 0 w 4097728"/>
                      <a:gd name="connsiteY21" fmla="*/ 620007 h 2137954"/>
                      <a:gd name="connsiteX22" fmla="*/ 0 w 4097728"/>
                      <a:gd name="connsiteY22" fmla="*/ 0 h 21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7728" h="2137954" fill="none" extrusionOk="0">
                        <a:moveTo>
                          <a:pt x="0" y="0"/>
                        </a:moveTo>
                        <a:cubicBezTo>
                          <a:pt x="135578" y="-11870"/>
                          <a:pt x="317875" y="4606"/>
                          <a:pt x="503435" y="0"/>
                        </a:cubicBezTo>
                        <a:cubicBezTo>
                          <a:pt x="688995" y="-4606"/>
                          <a:pt x="870312" y="23381"/>
                          <a:pt x="965893" y="0"/>
                        </a:cubicBezTo>
                        <a:cubicBezTo>
                          <a:pt x="1061474" y="-23381"/>
                          <a:pt x="1471757" y="20197"/>
                          <a:pt x="1633237" y="0"/>
                        </a:cubicBezTo>
                        <a:cubicBezTo>
                          <a:pt x="1794717" y="-20197"/>
                          <a:pt x="1907798" y="45258"/>
                          <a:pt x="2177650" y="0"/>
                        </a:cubicBezTo>
                        <a:cubicBezTo>
                          <a:pt x="2447502" y="-45258"/>
                          <a:pt x="2553244" y="8812"/>
                          <a:pt x="2804017" y="0"/>
                        </a:cubicBezTo>
                        <a:cubicBezTo>
                          <a:pt x="3054790" y="-8812"/>
                          <a:pt x="3131428" y="44783"/>
                          <a:pt x="3266475" y="0"/>
                        </a:cubicBezTo>
                        <a:cubicBezTo>
                          <a:pt x="3401522" y="-44783"/>
                          <a:pt x="3920738" y="71712"/>
                          <a:pt x="4097728" y="0"/>
                        </a:cubicBezTo>
                        <a:cubicBezTo>
                          <a:pt x="4123962" y="172517"/>
                          <a:pt x="4076697" y="293781"/>
                          <a:pt x="4097728" y="534489"/>
                        </a:cubicBezTo>
                        <a:cubicBezTo>
                          <a:pt x="4118759" y="775197"/>
                          <a:pt x="4094806" y="829085"/>
                          <a:pt x="4097728" y="1111736"/>
                        </a:cubicBezTo>
                        <a:cubicBezTo>
                          <a:pt x="4100650" y="1394387"/>
                          <a:pt x="4048381" y="1461663"/>
                          <a:pt x="4097728" y="1646225"/>
                        </a:cubicBezTo>
                        <a:cubicBezTo>
                          <a:pt x="4147075" y="1830787"/>
                          <a:pt x="4079349" y="1941358"/>
                          <a:pt x="4097728" y="2137954"/>
                        </a:cubicBezTo>
                        <a:cubicBezTo>
                          <a:pt x="3959800" y="2152977"/>
                          <a:pt x="3755634" y="2125990"/>
                          <a:pt x="3430384" y="2137954"/>
                        </a:cubicBezTo>
                        <a:cubicBezTo>
                          <a:pt x="3105134" y="2149918"/>
                          <a:pt x="2917066" y="2099617"/>
                          <a:pt x="2763039" y="2137954"/>
                        </a:cubicBezTo>
                        <a:cubicBezTo>
                          <a:pt x="2609012" y="2176291"/>
                          <a:pt x="2285223" y="2065258"/>
                          <a:pt x="2095695" y="2137954"/>
                        </a:cubicBezTo>
                        <a:cubicBezTo>
                          <a:pt x="1906167" y="2210650"/>
                          <a:pt x="1739329" y="2086470"/>
                          <a:pt x="1633237" y="2137954"/>
                        </a:cubicBezTo>
                        <a:cubicBezTo>
                          <a:pt x="1527145" y="2189438"/>
                          <a:pt x="1282896" y="2135083"/>
                          <a:pt x="1170779" y="2137954"/>
                        </a:cubicBezTo>
                        <a:cubicBezTo>
                          <a:pt x="1058662" y="2140825"/>
                          <a:pt x="906903" y="2108711"/>
                          <a:pt x="708322" y="2137954"/>
                        </a:cubicBezTo>
                        <a:cubicBezTo>
                          <a:pt x="509741" y="2167197"/>
                          <a:pt x="246274" y="2063219"/>
                          <a:pt x="0" y="2137954"/>
                        </a:cubicBezTo>
                        <a:cubicBezTo>
                          <a:pt x="-14444" y="1972269"/>
                          <a:pt x="28969" y="1834227"/>
                          <a:pt x="0" y="1667604"/>
                        </a:cubicBezTo>
                        <a:cubicBezTo>
                          <a:pt x="-28969" y="1500981"/>
                          <a:pt x="63029" y="1336602"/>
                          <a:pt x="0" y="1111736"/>
                        </a:cubicBezTo>
                        <a:cubicBezTo>
                          <a:pt x="-63029" y="886870"/>
                          <a:pt x="3127" y="818049"/>
                          <a:pt x="0" y="620007"/>
                        </a:cubicBezTo>
                        <a:cubicBezTo>
                          <a:pt x="-3127" y="421965"/>
                          <a:pt x="48082" y="235989"/>
                          <a:pt x="0" y="0"/>
                        </a:cubicBezTo>
                        <a:close/>
                      </a:path>
                      <a:path w="4097728" h="2137954" stroke="0" extrusionOk="0">
                        <a:moveTo>
                          <a:pt x="0" y="0"/>
                        </a:moveTo>
                        <a:cubicBezTo>
                          <a:pt x="224931" y="-65683"/>
                          <a:pt x="374465" y="33584"/>
                          <a:pt x="667344" y="0"/>
                        </a:cubicBezTo>
                        <a:cubicBezTo>
                          <a:pt x="960223" y="-33584"/>
                          <a:pt x="1073776" y="18861"/>
                          <a:pt x="1252734" y="0"/>
                        </a:cubicBezTo>
                        <a:cubicBezTo>
                          <a:pt x="1431692" y="-18861"/>
                          <a:pt x="1517733" y="56004"/>
                          <a:pt x="1756169" y="0"/>
                        </a:cubicBezTo>
                        <a:cubicBezTo>
                          <a:pt x="1994606" y="-56004"/>
                          <a:pt x="2218511" y="19416"/>
                          <a:pt x="2341559" y="0"/>
                        </a:cubicBezTo>
                        <a:cubicBezTo>
                          <a:pt x="2464607" y="-19416"/>
                          <a:pt x="2710867" y="45505"/>
                          <a:pt x="3008903" y="0"/>
                        </a:cubicBezTo>
                        <a:cubicBezTo>
                          <a:pt x="3306939" y="-45505"/>
                          <a:pt x="3324626" y="888"/>
                          <a:pt x="3512338" y="0"/>
                        </a:cubicBezTo>
                        <a:cubicBezTo>
                          <a:pt x="3700051" y="-888"/>
                          <a:pt x="3848368" y="11404"/>
                          <a:pt x="4097728" y="0"/>
                        </a:cubicBezTo>
                        <a:cubicBezTo>
                          <a:pt x="4108949" y="207853"/>
                          <a:pt x="4048981" y="346920"/>
                          <a:pt x="4097728" y="534489"/>
                        </a:cubicBezTo>
                        <a:cubicBezTo>
                          <a:pt x="4146475" y="722058"/>
                          <a:pt x="4054233" y="915353"/>
                          <a:pt x="4097728" y="1047597"/>
                        </a:cubicBezTo>
                        <a:cubicBezTo>
                          <a:pt x="4141223" y="1179841"/>
                          <a:pt x="4040758" y="1473226"/>
                          <a:pt x="4097728" y="1603466"/>
                        </a:cubicBezTo>
                        <a:cubicBezTo>
                          <a:pt x="4154698" y="1733706"/>
                          <a:pt x="4072805" y="1948985"/>
                          <a:pt x="4097728" y="2137954"/>
                        </a:cubicBezTo>
                        <a:cubicBezTo>
                          <a:pt x="3907233" y="2172997"/>
                          <a:pt x="3770524" y="2110649"/>
                          <a:pt x="3553316" y="2137954"/>
                        </a:cubicBezTo>
                        <a:cubicBezTo>
                          <a:pt x="3336108" y="2165259"/>
                          <a:pt x="3157926" y="2079814"/>
                          <a:pt x="3049880" y="2137954"/>
                        </a:cubicBezTo>
                        <a:cubicBezTo>
                          <a:pt x="2941834" y="2196094"/>
                          <a:pt x="2706066" y="2132515"/>
                          <a:pt x="2505468" y="2137954"/>
                        </a:cubicBezTo>
                        <a:cubicBezTo>
                          <a:pt x="2304870" y="2143393"/>
                          <a:pt x="2008578" y="2104687"/>
                          <a:pt x="1879101" y="2137954"/>
                        </a:cubicBezTo>
                        <a:cubicBezTo>
                          <a:pt x="1749624" y="2171221"/>
                          <a:pt x="1418276" y="2117683"/>
                          <a:pt x="1211757" y="2137954"/>
                        </a:cubicBezTo>
                        <a:cubicBezTo>
                          <a:pt x="1005238" y="2158225"/>
                          <a:pt x="813964" y="2105594"/>
                          <a:pt x="585390" y="2137954"/>
                        </a:cubicBezTo>
                        <a:cubicBezTo>
                          <a:pt x="356816" y="2170314"/>
                          <a:pt x="242423" y="2133553"/>
                          <a:pt x="0" y="2137954"/>
                        </a:cubicBezTo>
                        <a:cubicBezTo>
                          <a:pt x="-25247" y="1948981"/>
                          <a:pt x="45254" y="1900242"/>
                          <a:pt x="0" y="1667604"/>
                        </a:cubicBezTo>
                        <a:cubicBezTo>
                          <a:pt x="-45254" y="1434966"/>
                          <a:pt x="48381" y="1375530"/>
                          <a:pt x="0" y="1197254"/>
                        </a:cubicBezTo>
                        <a:cubicBezTo>
                          <a:pt x="-48381" y="1018978"/>
                          <a:pt x="58397" y="838435"/>
                          <a:pt x="0" y="705525"/>
                        </a:cubicBezTo>
                        <a:cubicBezTo>
                          <a:pt x="-58397" y="572615"/>
                          <a:pt x="7244" y="280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Commercial Products [ </a:t>
            </a:r>
            <a:r>
              <a:rPr lang="en-FR" i="1" dirty="0">
                <a:solidFill>
                  <a:schemeClr val="tx1"/>
                </a:solidFill>
              </a:rPr>
              <a:t>PragmaDEV </a:t>
            </a:r>
            <a:r>
              <a:rPr lang="en-FR" b="1" dirty="0">
                <a:solidFill>
                  <a:schemeClr val="tx1"/>
                </a:solidFill>
              </a:rPr>
              <a:t>]</a:t>
            </a:r>
          </a:p>
        </p:txBody>
      </p:sp>
      <p:sp>
        <p:nvSpPr>
          <p:cNvPr id="70" name="Rectangle 69">
            <a:extLst>
              <a:ext uri="{FF2B5EF4-FFF2-40B4-BE49-F238E27FC236}">
                <a16:creationId xmlns:a16="http://schemas.microsoft.com/office/drawing/2014/main" id="{BB82383B-6625-506A-C591-BE5BC366F8AC}"/>
              </a:ext>
            </a:extLst>
          </p:cNvPr>
          <p:cNvSpPr/>
          <p:nvPr/>
        </p:nvSpPr>
        <p:spPr>
          <a:xfrm>
            <a:off x="4228113" y="4546634"/>
            <a:ext cx="5586886" cy="1867323"/>
          </a:xfrm>
          <a:prstGeom prst="rect">
            <a:avLst/>
          </a:prstGeom>
          <a:solidFill>
            <a:schemeClr val="accent4">
              <a:lumMod val="20000"/>
              <a:lumOff val="80000"/>
              <a:alpha val="23000"/>
            </a:schemeClr>
          </a:solidFill>
          <a:ln>
            <a:solidFill>
              <a:schemeClr val="accent1">
                <a:shade val="50000"/>
              </a:schemeClr>
            </a:solidFill>
            <a:prstDash val="dash"/>
            <a:extLst>
              <a:ext uri="{C807C97D-BFC1-408E-A445-0C87EB9F89A2}">
                <ask:lineSketchStyleProps xmlns:ask="http://schemas.microsoft.com/office/drawing/2018/sketchyshapes" sd="1219033472">
                  <a:custGeom>
                    <a:avLst/>
                    <a:gdLst>
                      <a:gd name="connsiteX0" fmla="*/ 0 w 5586886"/>
                      <a:gd name="connsiteY0" fmla="*/ 0 h 2150058"/>
                      <a:gd name="connsiteX1" fmla="*/ 670426 w 5586886"/>
                      <a:gd name="connsiteY1" fmla="*/ 0 h 2150058"/>
                      <a:gd name="connsiteX2" fmla="*/ 1340853 w 5586886"/>
                      <a:gd name="connsiteY2" fmla="*/ 0 h 2150058"/>
                      <a:gd name="connsiteX3" fmla="*/ 1899541 w 5586886"/>
                      <a:gd name="connsiteY3" fmla="*/ 0 h 2150058"/>
                      <a:gd name="connsiteX4" fmla="*/ 2514099 w 5586886"/>
                      <a:gd name="connsiteY4" fmla="*/ 0 h 2150058"/>
                      <a:gd name="connsiteX5" fmla="*/ 3016918 w 5586886"/>
                      <a:gd name="connsiteY5" fmla="*/ 0 h 2150058"/>
                      <a:gd name="connsiteX6" fmla="*/ 3575607 w 5586886"/>
                      <a:gd name="connsiteY6" fmla="*/ 0 h 2150058"/>
                      <a:gd name="connsiteX7" fmla="*/ 4246033 w 5586886"/>
                      <a:gd name="connsiteY7" fmla="*/ 0 h 2150058"/>
                      <a:gd name="connsiteX8" fmla="*/ 4692984 w 5586886"/>
                      <a:gd name="connsiteY8" fmla="*/ 0 h 2150058"/>
                      <a:gd name="connsiteX9" fmla="*/ 5586886 w 5586886"/>
                      <a:gd name="connsiteY9" fmla="*/ 0 h 2150058"/>
                      <a:gd name="connsiteX10" fmla="*/ 5586886 w 5586886"/>
                      <a:gd name="connsiteY10" fmla="*/ 494513 h 2150058"/>
                      <a:gd name="connsiteX11" fmla="*/ 5586886 w 5586886"/>
                      <a:gd name="connsiteY11" fmla="*/ 1010527 h 2150058"/>
                      <a:gd name="connsiteX12" fmla="*/ 5586886 w 5586886"/>
                      <a:gd name="connsiteY12" fmla="*/ 1548042 h 2150058"/>
                      <a:gd name="connsiteX13" fmla="*/ 5586886 w 5586886"/>
                      <a:gd name="connsiteY13" fmla="*/ 2150058 h 2150058"/>
                      <a:gd name="connsiteX14" fmla="*/ 4916460 w 5586886"/>
                      <a:gd name="connsiteY14" fmla="*/ 2150058 h 2150058"/>
                      <a:gd name="connsiteX15" fmla="*/ 4357771 w 5586886"/>
                      <a:gd name="connsiteY15" fmla="*/ 2150058 h 2150058"/>
                      <a:gd name="connsiteX16" fmla="*/ 3799082 w 5586886"/>
                      <a:gd name="connsiteY16" fmla="*/ 2150058 h 2150058"/>
                      <a:gd name="connsiteX17" fmla="*/ 3240394 w 5586886"/>
                      <a:gd name="connsiteY17" fmla="*/ 2150058 h 2150058"/>
                      <a:gd name="connsiteX18" fmla="*/ 2681705 w 5586886"/>
                      <a:gd name="connsiteY18" fmla="*/ 2150058 h 2150058"/>
                      <a:gd name="connsiteX19" fmla="*/ 2178886 w 5586886"/>
                      <a:gd name="connsiteY19" fmla="*/ 2150058 h 2150058"/>
                      <a:gd name="connsiteX20" fmla="*/ 1564328 w 5586886"/>
                      <a:gd name="connsiteY20" fmla="*/ 2150058 h 2150058"/>
                      <a:gd name="connsiteX21" fmla="*/ 1005639 w 5586886"/>
                      <a:gd name="connsiteY21" fmla="*/ 2150058 h 2150058"/>
                      <a:gd name="connsiteX22" fmla="*/ 0 w 5586886"/>
                      <a:gd name="connsiteY22" fmla="*/ 2150058 h 2150058"/>
                      <a:gd name="connsiteX23" fmla="*/ 0 w 5586886"/>
                      <a:gd name="connsiteY23" fmla="*/ 1569542 h 2150058"/>
                      <a:gd name="connsiteX24" fmla="*/ 0 w 5586886"/>
                      <a:gd name="connsiteY24" fmla="*/ 989027 h 2150058"/>
                      <a:gd name="connsiteX25" fmla="*/ 0 w 5586886"/>
                      <a:gd name="connsiteY25" fmla="*/ 0 h 21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6886" h="2150058" fill="none" extrusionOk="0">
                        <a:moveTo>
                          <a:pt x="0" y="0"/>
                        </a:moveTo>
                        <a:cubicBezTo>
                          <a:pt x="267526" y="-42392"/>
                          <a:pt x="418271" y="23325"/>
                          <a:pt x="670426" y="0"/>
                        </a:cubicBezTo>
                        <a:cubicBezTo>
                          <a:pt x="922581" y="-23325"/>
                          <a:pt x="1049253" y="2245"/>
                          <a:pt x="1340853" y="0"/>
                        </a:cubicBezTo>
                        <a:cubicBezTo>
                          <a:pt x="1632453" y="-2245"/>
                          <a:pt x="1646822" y="27204"/>
                          <a:pt x="1899541" y="0"/>
                        </a:cubicBezTo>
                        <a:cubicBezTo>
                          <a:pt x="2152260" y="-27204"/>
                          <a:pt x="2345681" y="16460"/>
                          <a:pt x="2514099" y="0"/>
                        </a:cubicBezTo>
                        <a:cubicBezTo>
                          <a:pt x="2682517" y="-16460"/>
                          <a:pt x="2777930" y="37083"/>
                          <a:pt x="3016918" y="0"/>
                        </a:cubicBezTo>
                        <a:cubicBezTo>
                          <a:pt x="3255906" y="-37083"/>
                          <a:pt x="3367957" y="64266"/>
                          <a:pt x="3575607" y="0"/>
                        </a:cubicBezTo>
                        <a:cubicBezTo>
                          <a:pt x="3783257" y="-64266"/>
                          <a:pt x="4020954" y="9234"/>
                          <a:pt x="4246033" y="0"/>
                        </a:cubicBezTo>
                        <a:cubicBezTo>
                          <a:pt x="4471112" y="-9234"/>
                          <a:pt x="4527022" y="987"/>
                          <a:pt x="4692984" y="0"/>
                        </a:cubicBezTo>
                        <a:cubicBezTo>
                          <a:pt x="4858946" y="-987"/>
                          <a:pt x="5242687" y="24366"/>
                          <a:pt x="5586886" y="0"/>
                        </a:cubicBezTo>
                        <a:cubicBezTo>
                          <a:pt x="5637208" y="147708"/>
                          <a:pt x="5555825" y="387273"/>
                          <a:pt x="5586886" y="494513"/>
                        </a:cubicBezTo>
                        <a:cubicBezTo>
                          <a:pt x="5617947" y="601753"/>
                          <a:pt x="5566013" y="761870"/>
                          <a:pt x="5586886" y="1010527"/>
                        </a:cubicBezTo>
                        <a:cubicBezTo>
                          <a:pt x="5607759" y="1259184"/>
                          <a:pt x="5528653" y="1346910"/>
                          <a:pt x="5586886" y="1548042"/>
                        </a:cubicBezTo>
                        <a:cubicBezTo>
                          <a:pt x="5645119" y="1749175"/>
                          <a:pt x="5567912" y="1880417"/>
                          <a:pt x="5586886" y="2150058"/>
                        </a:cubicBezTo>
                        <a:cubicBezTo>
                          <a:pt x="5339020" y="2201553"/>
                          <a:pt x="5090586" y="2093792"/>
                          <a:pt x="4916460" y="2150058"/>
                        </a:cubicBezTo>
                        <a:cubicBezTo>
                          <a:pt x="4742334" y="2206324"/>
                          <a:pt x="4533967" y="2139926"/>
                          <a:pt x="4357771" y="2150058"/>
                        </a:cubicBezTo>
                        <a:cubicBezTo>
                          <a:pt x="4181575" y="2160190"/>
                          <a:pt x="4063313" y="2089507"/>
                          <a:pt x="3799082" y="2150058"/>
                        </a:cubicBezTo>
                        <a:cubicBezTo>
                          <a:pt x="3534851" y="2210609"/>
                          <a:pt x="3454816" y="2110597"/>
                          <a:pt x="3240394" y="2150058"/>
                        </a:cubicBezTo>
                        <a:cubicBezTo>
                          <a:pt x="3025972" y="2189519"/>
                          <a:pt x="2847317" y="2090149"/>
                          <a:pt x="2681705" y="2150058"/>
                        </a:cubicBezTo>
                        <a:cubicBezTo>
                          <a:pt x="2516093" y="2209967"/>
                          <a:pt x="2321526" y="2105211"/>
                          <a:pt x="2178886" y="2150058"/>
                        </a:cubicBezTo>
                        <a:cubicBezTo>
                          <a:pt x="2036246" y="2194905"/>
                          <a:pt x="1744065" y="2124806"/>
                          <a:pt x="1564328" y="2150058"/>
                        </a:cubicBezTo>
                        <a:cubicBezTo>
                          <a:pt x="1384591" y="2175310"/>
                          <a:pt x="1227893" y="2105492"/>
                          <a:pt x="1005639" y="2150058"/>
                        </a:cubicBezTo>
                        <a:cubicBezTo>
                          <a:pt x="783385" y="2194624"/>
                          <a:pt x="426002" y="2037986"/>
                          <a:pt x="0" y="2150058"/>
                        </a:cubicBezTo>
                        <a:cubicBezTo>
                          <a:pt x="-28465" y="1922014"/>
                          <a:pt x="59485" y="1736559"/>
                          <a:pt x="0" y="1569542"/>
                        </a:cubicBezTo>
                        <a:cubicBezTo>
                          <a:pt x="-59485" y="1402525"/>
                          <a:pt x="8106" y="1180504"/>
                          <a:pt x="0" y="989027"/>
                        </a:cubicBezTo>
                        <a:cubicBezTo>
                          <a:pt x="-8106" y="797551"/>
                          <a:pt x="11220" y="481318"/>
                          <a:pt x="0" y="0"/>
                        </a:cubicBezTo>
                        <a:close/>
                      </a:path>
                      <a:path w="5586886" h="2150058" stroke="0" extrusionOk="0">
                        <a:moveTo>
                          <a:pt x="0" y="0"/>
                        </a:moveTo>
                        <a:cubicBezTo>
                          <a:pt x="193672" y="-24997"/>
                          <a:pt x="310806" y="36904"/>
                          <a:pt x="502820" y="0"/>
                        </a:cubicBezTo>
                        <a:cubicBezTo>
                          <a:pt x="694834" y="-36904"/>
                          <a:pt x="802210" y="28567"/>
                          <a:pt x="893902" y="0"/>
                        </a:cubicBezTo>
                        <a:cubicBezTo>
                          <a:pt x="985594" y="-28567"/>
                          <a:pt x="1354347" y="3608"/>
                          <a:pt x="1564328" y="0"/>
                        </a:cubicBezTo>
                        <a:cubicBezTo>
                          <a:pt x="1774309" y="-3608"/>
                          <a:pt x="1887840" y="9916"/>
                          <a:pt x="2067148" y="0"/>
                        </a:cubicBezTo>
                        <a:cubicBezTo>
                          <a:pt x="2246456" y="-9916"/>
                          <a:pt x="2461888" y="33788"/>
                          <a:pt x="2569968" y="0"/>
                        </a:cubicBezTo>
                        <a:cubicBezTo>
                          <a:pt x="2678048" y="-33788"/>
                          <a:pt x="2964092" y="19385"/>
                          <a:pt x="3240394" y="0"/>
                        </a:cubicBezTo>
                        <a:cubicBezTo>
                          <a:pt x="3516696" y="-19385"/>
                          <a:pt x="3515403" y="25314"/>
                          <a:pt x="3687345" y="0"/>
                        </a:cubicBezTo>
                        <a:cubicBezTo>
                          <a:pt x="3859287" y="-25314"/>
                          <a:pt x="4091077" y="29362"/>
                          <a:pt x="4357771" y="0"/>
                        </a:cubicBezTo>
                        <a:cubicBezTo>
                          <a:pt x="4624465" y="-29362"/>
                          <a:pt x="4856177" y="61902"/>
                          <a:pt x="5028197" y="0"/>
                        </a:cubicBezTo>
                        <a:cubicBezTo>
                          <a:pt x="5200217" y="-61902"/>
                          <a:pt x="5402688" y="34556"/>
                          <a:pt x="5586886" y="0"/>
                        </a:cubicBezTo>
                        <a:cubicBezTo>
                          <a:pt x="5620648" y="208324"/>
                          <a:pt x="5566668" y="326898"/>
                          <a:pt x="5586886" y="580516"/>
                        </a:cubicBezTo>
                        <a:cubicBezTo>
                          <a:pt x="5607104" y="834134"/>
                          <a:pt x="5573168" y="1007816"/>
                          <a:pt x="5586886" y="1139531"/>
                        </a:cubicBezTo>
                        <a:cubicBezTo>
                          <a:pt x="5600604" y="1271247"/>
                          <a:pt x="5539056" y="1476687"/>
                          <a:pt x="5586886" y="1612544"/>
                        </a:cubicBezTo>
                        <a:cubicBezTo>
                          <a:pt x="5634716" y="1748401"/>
                          <a:pt x="5531609" y="1884774"/>
                          <a:pt x="5586886" y="2150058"/>
                        </a:cubicBezTo>
                        <a:cubicBezTo>
                          <a:pt x="5446062" y="2180063"/>
                          <a:pt x="5188195" y="2101988"/>
                          <a:pt x="5028197" y="2150058"/>
                        </a:cubicBezTo>
                        <a:cubicBezTo>
                          <a:pt x="4868199" y="2198128"/>
                          <a:pt x="4710270" y="2133906"/>
                          <a:pt x="4469509" y="2150058"/>
                        </a:cubicBezTo>
                        <a:cubicBezTo>
                          <a:pt x="4228748" y="2166210"/>
                          <a:pt x="3978196" y="2071558"/>
                          <a:pt x="3799082" y="2150058"/>
                        </a:cubicBezTo>
                        <a:cubicBezTo>
                          <a:pt x="3619968" y="2228558"/>
                          <a:pt x="3383330" y="2088492"/>
                          <a:pt x="3240394" y="2150058"/>
                        </a:cubicBezTo>
                        <a:cubicBezTo>
                          <a:pt x="3097458" y="2211624"/>
                          <a:pt x="2938867" y="2110681"/>
                          <a:pt x="2849312" y="2150058"/>
                        </a:cubicBezTo>
                        <a:cubicBezTo>
                          <a:pt x="2759757" y="2189435"/>
                          <a:pt x="2560015" y="2108658"/>
                          <a:pt x="2402361" y="2150058"/>
                        </a:cubicBezTo>
                        <a:cubicBezTo>
                          <a:pt x="2244707" y="2191458"/>
                          <a:pt x="2032551" y="2072406"/>
                          <a:pt x="1731935" y="2150058"/>
                        </a:cubicBezTo>
                        <a:cubicBezTo>
                          <a:pt x="1431319" y="2227710"/>
                          <a:pt x="1362537" y="2096681"/>
                          <a:pt x="1173246" y="2150058"/>
                        </a:cubicBezTo>
                        <a:cubicBezTo>
                          <a:pt x="983955" y="2203435"/>
                          <a:pt x="847736" y="2098187"/>
                          <a:pt x="726295" y="2150058"/>
                        </a:cubicBezTo>
                        <a:cubicBezTo>
                          <a:pt x="604854" y="2201929"/>
                          <a:pt x="291569" y="2075397"/>
                          <a:pt x="0" y="2150058"/>
                        </a:cubicBezTo>
                        <a:cubicBezTo>
                          <a:pt x="-39485" y="1997158"/>
                          <a:pt x="5194" y="1899213"/>
                          <a:pt x="0" y="1677045"/>
                        </a:cubicBezTo>
                        <a:cubicBezTo>
                          <a:pt x="-5194" y="1454877"/>
                          <a:pt x="30397" y="1440249"/>
                          <a:pt x="0" y="1204032"/>
                        </a:cubicBezTo>
                        <a:cubicBezTo>
                          <a:pt x="-30397" y="967815"/>
                          <a:pt x="15737" y="777396"/>
                          <a:pt x="0" y="645017"/>
                        </a:cubicBezTo>
                        <a:cubicBezTo>
                          <a:pt x="-15737" y="512639"/>
                          <a:pt x="5706" y="15479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Academic Prototypes [ </a:t>
            </a:r>
            <a:r>
              <a:rPr lang="en-FR" i="1" dirty="0">
                <a:solidFill>
                  <a:schemeClr val="tx1"/>
                </a:solidFill>
              </a:rPr>
              <a:t>in-house </a:t>
            </a:r>
            <a:r>
              <a:rPr lang="en-FR" b="1" dirty="0">
                <a:solidFill>
                  <a:schemeClr val="tx1"/>
                </a:solidFill>
              </a:rPr>
              <a:t>]</a:t>
            </a:r>
          </a:p>
        </p:txBody>
      </p:sp>
      <p:sp>
        <p:nvSpPr>
          <p:cNvPr id="71" name="Rectangle 70">
            <a:extLst>
              <a:ext uri="{FF2B5EF4-FFF2-40B4-BE49-F238E27FC236}">
                <a16:creationId xmlns:a16="http://schemas.microsoft.com/office/drawing/2014/main" id="{18162297-45CE-F97D-6387-0324E6E47D62}"/>
              </a:ext>
            </a:extLst>
          </p:cNvPr>
          <p:cNvSpPr/>
          <p:nvPr/>
        </p:nvSpPr>
        <p:spPr>
          <a:xfrm>
            <a:off x="9895384" y="4546612"/>
            <a:ext cx="2234820" cy="1867597"/>
          </a:xfrm>
          <a:prstGeom prst="rect">
            <a:avLst/>
          </a:prstGeom>
          <a:solidFill>
            <a:schemeClr val="accent4">
              <a:lumMod val="20000"/>
              <a:lumOff val="80000"/>
              <a:alpha val="23000"/>
            </a:schemeClr>
          </a:solidFill>
          <a:ln w="38100">
            <a:solidFill>
              <a:schemeClr val="accent1">
                <a:shade val="50000"/>
              </a:schemeClr>
            </a:solidFill>
            <a:prstDash val="dash"/>
            <a:extLst>
              <a:ext uri="{C807C97D-BFC1-408E-A445-0C87EB9F89A2}">
                <ask:lineSketchStyleProps xmlns:ask="http://schemas.microsoft.com/office/drawing/2018/sketchyshapes" sd="3978248048">
                  <a:custGeom>
                    <a:avLst/>
                    <a:gdLst>
                      <a:gd name="connsiteX0" fmla="*/ 0 w 2234820"/>
                      <a:gd name="connsiteY0" fmla="*/ 0 h 2150373"/>
                      <a:gd name="connsiteX1" fmla="*/ 581053 w 2234820"/>
                      <a:gd name="connsiteY1" fmla="*/ 0 h 2150373"/>
                      <a:gd name="connsiteX2" fmla="*/ 1072714 w 2234820"/>
                      <a:gd name="connsiteY2" fmla="*/ 0 h 2150373"/>
                      <a:gd name="connsiteX3" fmla="*/ 1631419 w 2234820"/>
                      <a:gd name="connsiteY3" fmla="*/ 0 h 2150373"/>
                      <a:gd name="connsiteX4" fmla="*/ 2234820 w 2234820"/>
                      <a:gd name="connsiteY4" fmla="*/ 0 h 2150373"/>
                      <a:gd name="connsiteX5" fmla="*/ 2234820 w 2234820"/>
                      <a:gd name="connsiteY5" fmla="*/ 473082 h 2150373"/>
                      <a:gd name="connsiteX6" fmla="*/ 2234820 w 2234820"/>
                      <a:gd name="connsiteY6" fmla="*/ 946164 h 2150373"/>
                      <a:gd name="connsiteX7" fmla="*/ 2234820 w 2234820"/>
                      <a:gd name="connsiteY7" fmla="*/ 1462254 h 2150373"/>
                      <a:gd name="connsiteX8" fmla="*/ 2234820 w 2234820"/>
                      <a:gd name="connsiteY8" fmla="*/ 2150373 h 2150373"/>
                      <a:gd name="connsiteX9" fmla="*/ 1720811 w 2234820"/>
                      <a:gd name="connsiteY9" fmla="*/ 2150373 h 2150373"/>
                      <a:gd name="connsiteX10" fmla="*/ 1139758 w 2234820"/>
                      <a:gd name="connsiteY10" fmla="*/ 2150373 h 2150373"/>
                      <a:gd name="connsiteX11" fmla="*/ 648098 w 2234820"/>
                      <a:gd name="connsiteY11" fmla="*/ 2150373 h 2150373"/>
                      <a:gd name="connsiteX12" fmla="*/ 0 w 2234820"/>
                      <a:gd name="connsiteY12" fmla="*/ 2150373 h 2150373"/>
                      <a:gd name="connsiteX13" fmla="*/ 0 w 2234820"/>
                      <a:gd name="connsiteY13" fmla="*/ 1655787 h 2150373"/>
                      <a:gd name="connsiteX14" fmla="*/ 0 w 2234820"/>
                      <a:gd name="connsiteY14" fmla="*/ 1096690 h 2150373"/>
                      <a:gd name="connsiteX15" fmla="*/ 0 w 2234820"/>
                      <a:gd name="connsiteY15" fmla="*/ 537593 h 2150373"/>
                      <a:gd name="connsiteX16" fmla="*/ 0 w 2234820"/>
                      <a:gd name="connsiteY16" fmla="*/ 0 h 215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4820" h="2150373" fill="none" extrusionOk="0">
                        <a:moveTo>
                          <a:pt x="0" y="0"/>
                        </a:moveTo>
                        <a:cubicBezTo>
                          <a:pt x="243199" y="-62145"/>
                          <a:pt x="367732" y="25209"/>
                          <a:pt x="581053" y="0"/>
                        </a:cubicBezTo>
                        <a:cubicBezTo>
                          <a:pt x="794374" y="-25209"/>
                          <a:pt x="960846" y="44969"/>
                          <a:pt x="1072714" y="0"/>
                        </a:cubicBezTo>
                        <a:cubicBezTo>
                          <a:pt x="1184582" y="-44969"/>
                          <a:pt x="1457318" y="4762"/>
                          <a:pt x="1631419" y="0"/>
                        </a:cubicBezTo>
                        <a:cubicBezTo>
                          <a:pt x="1805521" y="-4762"/>
                          <a:pt x="1994543" y="9417"/>
                          <a:pt x="2234820" y="0"/>
                        </a:cubicBezTo>
                        <a:cubicBezTo>
                          <a:pt x="2277499" y="229866"/>
                          <a:pt x="2228329" y="287619"/>
                          <a:pt x="2234820" y="473082"/>
                        </a:cubicBezTo>
                        <a:cubicBezTo>
                          <a:pt x="2241311" y="658545"/>
                          <a:pt x="2197626" y="805745"/>
                          <a:pt x="2234820" y="946164"/>
                        </a:cubicBezTo>
                        <a:cubicBezTo>
                          <a:pt x="2272014" y="1086583"/>
                          <a:pt x="2205521" y="1284243"/>
                          <a:pt x="2234820" y="1462254"/>
                        </a:cubicBezTo>
                        <a:cubicBezTo>
                          <a:pt x="2264119" y="1640265"/>
                          <a:pt x="2228969" y="1878058"/>
                          <a:pt x="2234820" y="2150373"/>
                        </a:cubicBezTo>
                        <a:cubicBezTo>
                          <a:pt x="2063157" y="2156967"/>
                          <a:pt x="1862288" y="2140629"/>
                          <a:pt x="1720811" y="2150373"/>
                        </a:cubicBezTo>
                        <a:cubicBezTo>
                          <a:pt x="1579334" y="2160117"/>
                          <a:pt x="1370565" y="2107120"/>
                          <a:pt x="1139758" y="2150373"/>
                        </a:cubicBezTo>
                        <a:cubicBezTo>
                          <a:pt x="908951" y="2193626"/>
                          <a:pt x="843223" y="2100115"/>
                          <a:pt x="648098" y="2150373"/>
                        </a:cubicBezTo>
                        <a:cubicBezTo>
                          <a:pt x="452973" y="2200631"/>
                          <a:pt x="218516" y="2111725"/>
                          <a:pt x="0" y="2150373"/>
                        </a:cubicBezTo>
                        <a:cubicBezTo>
                          <a:pt x="-28169" y="1988709"/>
                          <a:pt x="54060" y="1889195"/>
                          <a:pt x="0" y="1655787"/>
                        </a:cubicBezTo>
                        <a:cubicBezTo>
                          <a:pt x="-54060" y="1422379"/>
                          <a:pt x="59224" y="1221545"/>
                          <a:pt x="0" y="1096690"/>
                        </a:cubicBezTo>
                        <a:cubicBezTo>
                          <a:pt x="-59224" y="971835"/>
                          <a:pt x="33593" y="697419"/>
                          <a:pt x="0" y="537593"/>
                        </a:cubicBezTo>
                        <a:cubicBezTo>
                          <a:pt x="-33593" y="377767"/>
                          <a:pt x="42158" y="229002"/>
                          <a:pt x="0" y="0"/>
                        </a:cubicBezTo>
                        <a:close/>
                      </a:path>
                      <a:path w="2234820" h="2150373" stroke="0" extrusionOk="0">
                        <a:moveTo>
                          <a:pt x="0" y="0"/>
                        </a:moveTo>
                        <a:cubicBezTo>
                          <a:pt x="198997" y="-39967"/>
                          <a:pt x="307512" y="29410"/>
                          <a:pt x="558705" y="0"/>
                        </a:cubicBezTo>
                        <a:cubicBezTo>
                          <a:pt x="809898" y="-29410"/>
                          <a:pt x="957091" y="64802"/>
                          <a:pt x="1117410" y="0"/>
                        </a:cubicBezTo>
                        <a:cubicBezTo>
                          <a:pt x="1277730" y="-64802"/>
                          <a:pt x="1492881" y="13751"/>
                          <a:pt x="1720811" y="0"/>
                        </a:cubicBezTo>
                        <a:cubicBezTo>
                          <a:pt x="1948741" y="-13751"/>
                          <a:pt x="1982814" y="55129"/>
                          <a:pt x="2234820" y="0"/>
                        </a:cubicBezTo>
                        <a:cubicBezTo>
                          <a:pt x="2239269" y="245794"/>
                          <a:pt x="2205279" y="362022"/>
                          <a:pt x="2234820" y="494586"/>
                        </a:cubicBezTo>
                        <a:cubicBezTo>
                          <a:pt x="2264361" y="627150"/>
                          <a:pt x="2181844" y="742178"/>
                          <a:pt x="2234820" y="989172"/>
                        </a:cubicBezTo>
                        <a:cubicBezTo>
                          <a:pt x="2287796" y="1236166"/>
                          <a:pt x="2195200" y="1293971"/>
                          <a:pt x="2234820" y="1526765"/>
                        </a:cubicBezTo>
                        <a:cubicBezTo>
                          <a:pt x="2274440" y="1759559"/>
                          <a:pt x="2188530" y="1960898"/>
                          <a:pt x="2234820" y="2150373"/>
                        </a:cubicBezTo>
                        <a:cubicBezTo>
                          <a:pt x="2093374" y="2219168"/>
                          <a:pt x="1860581" y="2129645"/>
                          <a:pt x="1631419" y="2150373"/>
                        </a:cubicBezTo>
                        <a:cubicBezTo>
                          <a:pt x="1402257" y="2171101"/>
                          <a:pt x="1234907" y="2088209"/>
                          <a:pt x="1050365" y="2150373"/>
                        </a:cubicBezTo>
                        <a:cubicBezTo>
                          <a:pt x="865823" y="2212537"/>
                          <a:pt x="322466" y="2093020"/>
                          <a:pt x="0" y="2150373"/>
                        </a:cubicBezTo>
                        <a:cubicBezTo>
                          <a:pt x="-50890" y="2006446"/>
                          <a:pt x="50889" y="1743751"/>
                          <a:pt x="0" y="1634283"/>
                        </a:cubicBezTo>
                        <a:cubicBezTo>
                          <a:pt x="-50889" y="1524815"/>
                          <a:pt x="30127" y="1358206"/>
                          <a:pt x="0" y="1118194"/>
                        </a:cubicBezTo>
                        <a:cubicBezTo>
                          <a:pt x="-30127" y="878182"/>
                          <a:pt x="9155" y="808170"/>
                          <a:pt x="0" y="645112"/>
                        </a:cubicBezTo>
                        <a:cubicBezTo>
                          <a:pt x="-9155" y="482054"/>
                          <a:pt x="73603" y="24174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Reuse [ </a:t>
            </a:r>
            <a:r>
              <a:rPr lang="en-FR" dirty="0">
                <a:solidFill>
                  <a:schemeClr val="tx1"/>
                </a:solidFill>
              </a:rPr>
              <a:t>OTS </a:t>
            </a:r>
            <a:r>
              <a:rPr lang="en-FR" b="1" dirty="0">
                <a:solidFill>
                  <a:schemeClr val="tx1"/>
                </a:solidFill>
              </a:rPr>
              <a:t>]</a:t>
            </a:r>
          </a:p>
        </p:txBody>
      </p:sp>
      <p:sp>
        <p:nvSpPr>
          <p:cNvPr id="77" name="TextBox 76">
            <a:extLst>
              <a:ext uri="{FF2B5EF4-FFF2-40B4-BE49-F238E27FC236}">
                <a16:creationId xmlns:a16="http://schemas.microsoft.com/office/drawing/2014/main" id="{D7AB970B-2CE6-4E2D-149C-5CC86A33EF6E}"/>
              </a:ext>
            </a:extLst>
          </p:cNvPr>
          <p:cNvSpPr txBox="1"/>
          <p:nvPr/>
        </p:nvSpPr>
        <p:spPr>
          <a:xfrm>
            <a:off x="343256" y="674853"/>
            <a:ext cx="1191352" cy="369332"/>
          </a:xfrm>
          <a:prstGeom prst="rect">
            <a:avLst/>
          </a:prstGeom>
          <a:noFill/>
        </p:spPr>
        <p:txBody>
          <a:bodyPr wrap="none" rtlCol="0">
            <a:spAutoFit/>
          </a:bodyPr>
          <a:lstStyle/>
          <a:p>
            <a:r>
              <a:rPr lang="en-FR" dirty="0"/>
              <a:t>2015-2023</a:t>
            </a:r>
          </a:p>
        </p:txBody>
      </p:sp>
      <p:grpSp>
        <p:nvGrpSpPr>
          <p:cNvPr id="78" name="Group 77">
            <a:extLst>
              <a:ext uri="{FF2B5EF4-FFF2-40B4-BE49-F238E27FC236}">
                <a16:creationId xmlns:a16="http://schemas.microsoft.com/office/drawing/2014/main" id="{88C8503E-1D9F-AA47-306A-6356EC482A1D}"/>
              </a:ext>
            </a:extLst>
          </p:cNvPr>
          <p:cNvGrpSpPr/>
          <p:nvPr/>
        </p:nvGrpSpPr>
        <p:grpSpPr>
          <a:xfrm>
            <a:off x="9008739" y="1266216"/>
            <a:ext cx="1030985" cy="1066449"/>
            <a:chOff x="1440439" y="617145"/>
            <a:chExt cx="1030985" cy="1066449"/>
          </a:xfrm>
        </p:grpSpPr>
        <p:pic>
          <p:nvPicPr>
            <p:cNvPr id="79" name="Picture 78">
              <a:extLst>
                <a:ext uri="{FF2B5EF4-FFF2-40B4-BE49-F238E27FC236}">
                  <a16:creationId xmlns:a16="http://schemas.microsoft.com/office/drawing/2014/main" id="{3ADBE938-106F-92DD-14A3-BC29A9ADE0E4}"/>
                </a:ext>
              </a:extLst>
            </p:cNvPr>
            <p:cNvPicPr>
              <a:picLocks noChangeAspect="1"/>
            </p:cNvPicPr>
            <p:nvPr/>
          </p:nvPicPr>
          <p:blipFill>
            <a:blip r:embed="rId22"/>
            <a:stretch>
              <a:fillRect/>
            </a:stretch>
          </p:blipFill>
          <p:spPr>
            <a:xfrm>
              <a:off x="1520515" y="617145"/>
              <a:ext cx="861148" cy="874346"/>
            </a:xfrm>
            <a:prstGeom prst="rect">
              <a:avLst/>
            </a:prstGeom>
          </p:spPr>
        </p:pic>
        <p:sp>
          <p:nvSpPr>
            <p:cNvPr id="80" name="TextBox 79">
              <a:extLst>
                <a:ext uri="{FF2B5EF4-FFF2-40B4-BE49-F238E27FC236}">
                  <a16:creationId xmlns:a16="http://schemas.microsoft.com/office/drawing/2014/main" id="{44D32F77-08B2-CD85-9152-13C711DAB251}"/>
                </a:ext>
              </a:extLst>
            </p:cNvPr>
            <p:cNvSpPr txBox="1"/>
            <p:nvPr/>
          </p:nvSpPr>
          <p:spPr>
            <a:xfrm>
              <a:off x="1440439" y="1421984"/>
              <a:ext cx="1030985" cy="261610"/>
            </a:xfrm>
            <a:prstGeom prst="rect">
              <a:avLst/>
            </a:prstGeom>
            <a:noFill/>
          </p:spPr>
          <p:txBody>
            <a:bodyPr wrap="square">
              <a:spAutoFit/>
            </a:bodyPr>
            <a:lstStyle/>
            <a:p>
              <a:r>
                <a:rPr lang="en-FR" sz="1100" dirty="0"/>
                <a:t>L.LE ROUX</a:t>
              </a:r>
            </a:p>
          </p:txBody>
        </p:sp>
      </p:grpSp>
    </p:spTree>
    <p:extLst>
      <p:ext uri="{BB962C8B-B14F-4D97-AF65-F5344CB8AC3E}">
        <p14:creationId xmlns:p14="http://schemas.microsoft.com/office/powerpoint/2010/main" val="9948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AEFD</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31" idx="1"/>
          </p:cNvCxnSpPr>
          <p:nvPr/>
        </p:nvCxnSpPr>
        <p:spPr>
          <a:xfrm flipV="1">
            <a:off x="3739243" y="1086761"/>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TextBox 32">
            <a:extLst>
              <a:ext uri="{FF2B5EF4-FFF2-40B4-BE49-F238E27FC236}">
                <a16:creationId xmlns:a16="http://schemas.microsoft.com/office/drawing/2014/main" id="{BCDDFACA-79B8-312D-64F9-3975BF56CBF4}"/>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Snip Single Corner of Rectangle 12">
            <a:extLst>
              <a:ext uri="{FF2B5EF4-FFF2-40B4-BE49-F238E27FC236}">
                <a16:creationId xmlns:a16="http://schemas.microsoft.com/office/drawing/2014/main" id="{84479DFE-0163-A2AD-3977-983898A06607}"/>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Safety</a:t>
            </a:r>
            <a:br>
              <a:rPr lang="en-FR" dirty="0">
                <a:solidFill>
                  <a:schemeClr val="tx1"/>
                </a:solidFill>
              </a:rPr>
            </a:br>
            <a:r>
              <a:rPr lang="en-FR" dirty="0">
                <a:solidFill>
                  <a:schemeClr val="tx1"/>
                </a:solidFill>
              </a:rPr>
              <a:t>Specification</a:t>
            </a:r>
          </a:p>
        </p:txBody>
      </p:sp>
      <p:pic>
        <p:nvPicPr>
          <p:cNvPr id="20" name="Picture 19">
            <a:extLst>
              <a:ext uri="{FF2B5EF4-FFF2-40B4-BE49-F238E27FC236}">
                <a16:creationId xmlns:a16="http://schemas.microsoft.com/office/drawing/2014/main" id="{2949B663-1EA0-DBBD-933D-9FF51D6E4D82}"/>
              </a:ext>
            </a:extLst>
          </p:cNvPr>
          <p:cNvPicPr>
            <a:picLocks noChangeAspect="1"/>
          </p:cNvPicPr>
          <p:nvPr/>
        </p:nvPicPr>
        <p:blipFill>
          <a:blip r:embed="rId2"/>
          <a:stretch>
            <a:fillRect/>
          </a:stretch>
        </p:blipFill>
        <p:spPr>
          <a:xfrm>
            <a:off x="11149457" y="5525723"/>
            <a:ext cx="953091" cy="830627"/>
          </a:xfrm>
          <a:prstGeom prst="rect">
            <a:avLst/>
          </a:prstGeom>
        </p:spPr>
      </p:pic>
      <p:sp>
        <p:nvSpPr>
          <p:cNvPr id="21" name="TextBox 20">
            <a:extLst>
              <a:ext uri="{FF2B5EF4-FFF2-40B4-BE49-F238E27FC236}">
                <a16:creationId xmlns:a16="http://schemas.microsoft.com/office/drawing/2014/main" id="{AA9D8E0F-DAC8-70C5-901F-244748C57125}"/>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24" name="Picture 23">
            <a:extLst>
              <a:ext uri="{FF2B5EF4-FFF2-40B4-BE49-F238E27FC236}">
                <a16:creationId xmlns:a16="http://schemas.microsoft.com/office/drawing/2014/main" id="{1F57599D-9C75-E146-82F5-A9E2E7E2284F}"/>
              </a:ext>
            </a:extLst>
          </p:cNvPr>
          <p:cNvPicPr>
            <a:picLocks noChangeAspect="1"/>
          </p:cNvPicPr>
          <p:nvPr/>
        </p:nvPicPr>
        <p:blipFill>
          <a:blip r:embed="rId3"/>
          <a:stretch>
            <a:fillRect/>
          </a:stretch>
        </p:blipFill>
        <p:spPr>
          <a:xfrm>
            <a:off x="10620788" y="127995"/>
            <a:ext cx="1418264" cy="1440000"/>
          </a:xfrm>
          <a:prstGeom prst="rect">
            <a:avLst/>
          </a:prstGeom>
        </p:spPr>
      </p:pic>
      <p:pic>
        <p:nvPicPr>
          <p:cNvPr id="27" name="Picture 26">
            <a:extLst>
              <a:ext uri="{FF2B5EF4-FFF2-40B4-BE49-F238E27FC236}">
                <a16:creationId xmlns:a16="http://schemas.microsoft.com/office/drawing/2014/main" id="{B30ABE5F-2A65-4D8D-2C89-325716C2A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30" name="Slide Number Placeholder 29">
            <a:extLst>
              <a:ext uri="{FF2B5EF4-FFF2-40B4-BE49-F238E27FC236}">
                <a16:creationId xmlns:a16="http://schemas.microsoft.com/office/drawing/2014/main" id="{B0E36E3C-AA06-A495-160C-313D798FDB13}"/>
              </a:ext>
            </a:extLst>
          </p:cNvPr>
          <p:cNvSpPr>
            <a:spLocks noGrp="1"/>
          </p:cNvSpPr>
          <p:nvPr>
            <p:ph type="sldNum" sz="quarter" idx="12"/>
          </p:nvPr>
        </p:nvSpPr>
        <p:spPr/>
        <p:txBody>
          <a:bodyPr/>
          <a:lstStyle/>
          <a:p>
            <a:fld id="{68BB762D-DE17-D14D-9882-FCBAF9182C7B}" type="slidenum">
              <a:rPr lang="en-FR" smtClean="0"/>
              <a:t>26</a:t>
            </a:fld>
            <a:r>
              <a:rPr lang="en-FR"/>
              <a:t>/50</a:t>
            </a:r>
            <a:endParaRPr lang="en-FR" dirty="0"/>
          </a:p>
        </p:txBody>
      </p:sp>
      <p:sp>
        <p:nvSpPr>
          <p:cNvPr id="31" name="Snip Single Corner of Rectangle 30">
            <a:extLst>
              <a:ext uri="{FF2B5EF4-FFF2-40B4-BE49-F238E27FC236}">
                <a16:creationId xmlns:a16="http://schemas.microsoft.com/office/drawing/2014/main" id="{056E6D4D-C977-6937-F778-97C062905E9C}"/>
              </a:ext>
            </a:extLst>
          </p:cNvPr>
          <p:cNvSpPr/>
          <p:nvPr/>
        </p:nvSpPr>
        <p:spPr>
          <a:xfrm>
            <a:off x="3010989" y="485870"/>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AEFD</a:t>
            </a:r>
            <a:br>
              <a:rPr lang="en-FR" dirty="0">
                <a:solidFill>
                  <a:schemeClr val="tx1"/>
                </a:solidFill>
              </a:rPr>
            </a:br>
            <a:r>
              <a:rPr lang="en-FR" dirty="0">
                <a:solidFill>
                  <a:schemeClr val="tx1"/>
                </a:solidFill>
              </a:rPr>
              <a:t>Specification</a:t>
            </a:r>
          </a:p>
        </p:txBody>
      </p:sp>
      <p:sp>
        <p:nvSpPr>
          <p:cNvPr id="41" name="TextBox 40">
            <a:extLst>
              <a:ext uri="{FF2B5EF4-FFF2-40B4-BE49-F238E27FC236}">
                <a16:creationId xmlns:a16="http://schemas.microsoft.com/office/drawing/2014/main" id="{0C767848-C207-EF0A-9053-79FC24A6B7A3}"/>
              </a:ext>
            </a:extLst>
          </p:cNvPr>
          <p:cNvSpPr txBox="1"/>
          <p:nvPr/>
        </p:nvSpPr>
        <p:spPr>
          <a:xfrm>
            <a:off x="9660281" y="5980282"/>
            <a:ext cx="1376146" cy="369332"/>
          </a:xfrm>
          <a:prstGeom prst="rect">
            <a:avLst/>
          </a:prstGeom>
          <a:noFill/>
        </p:spPr>
        <p:txBody>
          <a:bodyPr wrap="none" rtlCol="0">
            <a:spAutoFit/>
          </a:bodyPr>
          <a:lstStyle/>
          <a:p>
            <a:r>
              <a:rPr lang="en-FR" dirty="0"/>
              <a:t>PIA DEPARTS</a:t>
            </a:r>
          </a:p>
        </p:txBody>
      </p:sp>
      <p:sp>
        <p:nvSpPr>
          <p:cNvPr id="2" name="Rounded Rectangle 1">
            <a:extLst>
              <a:ext uri="{FF2B5EF4-FFF2-40B4-BE49-F238E27FC236}">
                <a16:creationId xmlns:a16="http://schemas.microsoft.com/office/drawing/2014/main" id="{B61B0E60-9E05-735A-7681-C99751920DA8}"/>
              </a:ext>
            </a:extLst>
          </p:cNvPr>
          <p:cNvSpPr/>
          <p:nvPr/>
        </p:nvSpPr>
        <p:spPr>
          <a:xfrm>
            <a:off x="7689073" y="2358460"/>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 name="Rectangle 3">
            <a:extLst>
              <a:ext uri="{FF2B5EF4-FFF2-40B4-BE49-F238E27FC236}">
                <a16:creationId xmlns:a16="http://schemas.microsoft.com/office/drawing/2014/main" id="{1DB83590-731B-CAE1-6692-4805D2E31CBC}"/>
              </a:ext>
            </a:extLst>
          </p:cNvPr>
          <p:cNvSpPr/>
          <p:nvPr/>
        </p:nvSpPr>
        <p:spPr>
          <a:xfrm>
            <a:off x="7918761" y="29593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TextBox 7">
            <a:extLst>
              <a:ext uri="{FF2B5EF4-FFF2-40B4-BE49-F238E27FC236}">
                <a16:creationId xmlns:a16="http://schemas.microsoft.com/office/drawing/2014/main" id="{0DB24A4D-3077-B544-2943-AD3B6E88EA12}"/>
              </a:ext>
            </a:extLst>
          </p:cNvPr>
          <p:cNvSpPr txBox="1"/>
          <p:nvPr/>
        </p:nvSpPr>
        <p:spPr>
          <a:xfrm>
            <a:off x="8582336" y="2335739"/>
            <a:ext cx="3511667" cy="646331"/>
          </a:xfrm>
          <a:prstGeom prst="rect">
            <a:avLst/>
          </a:prstGeom>
          <a:noFill/>
        </p:spPr>
        <p:txBody>
          <a:bodyPr wrap="none" rtlCol="0">
            <a:spAutoFit/>
          </a:bodyPr>
          <a:lstStyle/>
          <a:p>
            <a:r>
              <a:rPr lang="en-FR" b="1" dirty="0">
                <a:solidFill>
                  <a:schemeClr val="accent1"/>
                </a:solidFill>
              </a:rPr>
              <a:t>Language-agnostic </a:t>
            </a:r>
          </a:p>
          <a:p>
            <a:r>
              <a:rPr lang="en-FR" b="1" dirty="0">
                <a:solidFill>
                  <a:schemeClr val="accent1"/>
                </a:solidFill>
              </a:rPr>
              <a:t>synchronous composition operator</a:t>
            </a:r>
          </a:p>
        </p:txBody>
      </p:sp>
    </p:spTree>
    <p:extLst>
      <p:ext uri="{BB962C8B-B14F-4D97-AF65-F5344CB8AC3E}">
        <p14:creationId xmlns:p14="http://schemas.microsoft.com/office/powerpoint/2010/main" val="125458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3250096" y="3419829"/>
            <a:ext cx="5266887"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76000" rIns="0" rtlCol="0" anchor="b" anchorCtr="0"/>
          <a:lstStyle/>
          <a:p>
            <a:pPr algn="ctr"/>
            <a:r>
              <a:rPr lang="en-FR" dirty="0">
                <a:solidFill>
                  <a:schemeClr val="tx1"/>
                </a:solidFill>
              </a:rPr>
              <a:t>Model-checker</a:t>
            </a:r>
          </a:p>
        </p:txBody>
      </p:sp>
      <p:cxnSp>
        <p:nvCxnSpPr>
          <p:cNvPr id="88" name="Elbow Connector 87">
            <a:extLst>
              <a:ext uri="{FF2B5EF4-FFF2-40B4-BE49-F238E27FC236}">
                <a16:creationId xmlns:a16="http://schemas.microsoft.com/office/drawing/2014/main" id="{A8C43068-0521-6995-2DDE-95EF21AF8AB8}"/>
              </a:ext>
            </a:extLst>
          </p:cNvPr>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CDL Prop</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CDL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47151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Verification</a:t>
            </a:r>
            <a:br>
              <a:rPr lang="en-FR" dirty="0">
                <a:solidFill>
                  <a:schemeClr val="tx1"/>
                </a:solidFill>
              </a:rPr>
            </a:br>
            <a:r>
              <a:rPr lang="en-FR" dirty="0">
                <a:solidFill>
                  <a:schemeClr val="tx1"/>
                </a:solidFill>
              </a:rPr>
              <a:t>Guide</a:t>
            </a:r>
          </a:p>
        </p:txBody>
      </p:sp>
      <p:sp>
        <p:nvSpPr>
          <p:cNvPr id="11" name="Rounded Rectangle 10">
            <a:extLst>
              <a:ext uri="{FF2B5EF4-FFF2-40B4-BE49-F238E27FC236}">
                <a16:creationId xmlns:a16="http://schemas.microsoft.com/office/drawing/2014/main" id="{E5A14EC7-DA88-A3FA-9639-5520CA2FCFF8}"/>
              </a:ext>
            </a:extLst>
          </p:cNvPr>
          <p:cNvSpPr/>
          <p:nvPr/>
        </p:nvSpPr>
        <p:spPr>
          <a:xfrm>
            <a:off x="7127966" y="3471513"/>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Guide</a:t>
            </a:r>
          </a:p>
          <a:p>
            <a:pPr algn="ctr"/>
            <a:r>
              <a:rPr lang="en-FR" dirty="0">
                <a:solidFill>
                  <a:schemeClr val="tx1"/>
                </a:solidFill>
              </a:rPr>
              <a:t>Semantics</a:t>
            </a:r>
          </a:p>
        </p:txBody>
      </p:sp>
      <p:sp>
        <p:nvSpPr>
          <p:cNvPr id="13" name="Rectangle 12">
            <a:extLst>
              <a:ext uri="{FF2B5EF4-FFF2-40B4-BE49-F238E27FC236}">
                <a16:creationId xmlns:a16="http://schemas.microsoft.com/office/drawing/2014/main" id="{EC99E2A0-1215-9E4B-2B1A-D733DBA6E38B}"/>
              </a:ext>
            </a:extLst>
          </p:cNvPr>
          <p:cNvSpPr/>
          <p:nvPr/>
        </p:nvSpPr>
        <p:spPr>
          <a:xfrm>
            <a:off x="6679475" y="355301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0" name="Rounded Rectangle 19">
            <a:extLst>
              <a:ext uri="{FF2B5EF4-FFF2-40B4-BE49-F238E27FC236}">
                <a16:creationId xmlns:a16="http://schemas.microsoft.com/office/drawing/2014/main" id="{61055F4F-F369-E72E-885B-86CDA3FC00AA}"/>
              </a:ext>
            </a:extLst>
          </p:cNvPr>
          <p:cNvSpPr/>
          <p:nvPr/>
        </p:nvSpPr>
        <p:spPr>
          <a:xfrm>
            <a:off x="5375094" y="3477741"/>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cxnSp>
        <p:nvCxnSpPr>
          <p:cNvPr id="21" name="Straight Connector 20">
            <a:extLst>
              <a:ext uri="{FF2B5EF4-FFF2-40B4-BE49-F238E27FC236}">
                <a16:creationId xmlns:a16="http://schemas.microsoft.com/office/drawing/2014/main" id="{95F1FAF2-2A22-9FB3-29BE-4C538D6BDC18}"/>
              </a:ext>
            </a:extLst>
          </p:cNvPr>
          <p:cNvCxnSpPr>
            <a:cxnSpLocks/>
            <a:stCxn id="20" idx="3"/>
            <a:endCxn id="13" idx="1"/>
          </p:cNvCxnSpPr>
          <p:nvPr/>
        </p:nvCxnSpPr>
        <p:spPr>
          <a:xfrm flipV="1">
            <a:off x="6282962" y="3777265"/>
            <a:ext cx="396513" cy="9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90D8ECA-A51C-626D-B7C0-1C31E204541D}"/>
              </a:ext>
            </a:extLst>
          </p:cNvPr>
          <p:cNvCxnSpPr>
            <a:cxnSpLocks/>
            <a:stCxn id="11" idx="3"/>
            <a:endCxn id="84" idx="2"/>
          </p:cNvCxnSpPr>
          <p:nvPr/>
        </p:nvCxnSpPr>
        <p:spPr>
          <a:xfrm>
            <a:off x="8327571" y="3771959"/>
            <a:ext cx="70539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4B2DB6F-88F2-ED7B-D909-7F8EE4B7A3F1}"/>
              </a:ext>
            </a:extLst>
          </p:cNvPr>
          <p:cNvSpPr txBox="1"/>
          <p:nvPr/>
        </p:nvSpPr>
        <p:spPr>
          <a:xfrm>
            <a:off x="8304203" y="3532526"/>
            <a:ext cx="752129" cy="261610"/>
          </a:xfrm>
          <a:prstGeom prst="rect">
            <a:avLst/>
          </a:prstGeom>
          <a:noFill/>
        </p:spPr>
        <p:txBody>
          <a:bodyPr wrap="none" rtlCol="0">
            <a:spAutoFit/>
          </a:bodyPr>
          <a:lstStyle/>
          <a:p>
            <a:r>
              <a:rPr lang="en-FR" sz="1050" dirty="0"/>
              <a:t>interprets</a:t>
            </a:r>
          </a:p>
        </p:txBody>
      </p:sp>
      <p:sp>
        <p:nvSpPr>
          <p:cNvPr id="74" name="Snip Single Corner of Rectangle 73">
            <a:extLst>
              <a:ext uri="{FF2B5EF4-FFF2-40B4-BE49-F238E27FC236}">
                <a16:creationId xmlns:a16="http://schemas.microsoft.com/office/drawing/2014/main" id="{BEA429C5-935C-0D52-DC48-5917DC995EB6}"/>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Fiacre</a:t>
            </a:r>
            <a:br>
              <a:rPr lang="en-FR" dirty="0">
                <a:solidFill>
                  <a:schemeClr val="tx1"/>
                </a:solidFill>
              </a:rPr>
            </a:br>
            <a:r>
              <a:rPr lang="en-FR" dirty="0">
                <a:solidFill>
                  <a:schemeClr val="tx1"/>
                </a:solidFill>
              </a:rPr>
              <a:t>Specification</a:t>
            </a:r>
          </a:p>
        </p:txBody>
      </p:sp>
      <p:sp>
        <p:nvSpPr>
          <p:cNvPr id="75" name="Rounded Rectangle 74">
            <a:extLst>
              <a:ext uri="{FF2B5EF4-FFF2-40B4-BE49-F238E27FC236}">
                <a16:creationId xmlns:a16="http://schemas.microsoft.com/office/drawing/2014/main" id="{69E8B323-F885-13EF-95E3-9F1D57D93505}"/>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Fiacre</a:t>
            </a:r>
            <a:br>
              <a:rPr lang="en-FR" dirty="0">
                <a:solidFill>
                  <a:schemeClr val="tx1"/>
                </a:solidFill>
              </a:rPr>
            </a:br>
            <a:r>
              <a:rPr lang="en-FR" dirty="0">
                <a:solidFill>
                  <a:schemeClr val="tx1"/>
                </a:solidFill>
              </a:rPr>
              <a:t>Semantics</a:t>
            </a:r>
          </a:p>
        </p:txBody>
      </p:sp>
      <p:sp>
        <p:nvSpPr>
          <p:cNvPr id="76" name="Rectangle 75">
            <a:extLst>
              <a:ext uri="{FF2B5EF4-FFF2-40B4-BE49-F238E27FC236}">
                <a16:creationId xmlns:a16="http://schemas.microsoft.com/office/drawing/2014/main" id="{9C1C555D-7223-9DF3-AD52-5916CCDE9B9A}"/>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85" name="Straight Arrow Connector 84">
            <a:extLst>
              <a:ext uri="{FF2B5EF4-FFF2-40B4-BE49-F238E27FC236}">
                <a16:creationId xmlns:a16="http://schemas.microsoft.com/office/drawing/2014/main" id="{2F4BCD8D-D26F-C36B-E327-294B69178D30}"/>
              </a:ext>
            </a:extLst>
          </p:cNvPr>
          <p:cNvCxnSpPr>
            <a:cxnSpLocks/>
            <a:stCxn id="75" idx="0"/>
            <a:endCxn id="7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A0D54CDB-9219-7E6D-8C28-FB51564954C7}"/>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sp>
        <p:nvSpPr>
          <p:cNvPr id="89" name="TextBox 88">
            <a:extLst>
              <a:ext uri="{FF2B5EF4-FFF2-40B4-BE49-F238E27FC236}">
                <a16:creationId xmlns:a16="http://schemas.microsoft.com/office/drawing/2014/main" id="{25D6C5F2-7BBA-3B42-18C1-2132FE00DA0C}"/>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cxnSp>
        <p:nvCxnSpPr>
          <p:cNvPr id="91" name="Straight Connector 90">
            <a:extLst>
              <a:ext uri="{FF2B5EF4-FFF2-40B4-BE49-F238E27FC236}">
                <a16:creationId xmlns:a16="http://schemas.microsoft.com/office/drawing/2014/main" id="{D053D132-A136-6A1B-76F1-EE28C4F1308B}"/>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06B78B96-7458-8DBD-96E5-36332B587776}"/>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97" name="Picture 96">
            <a:extLst>
              <a:ext uri="{FF2B5EF4-FFF2-40B4-BE49-F238E27FC236}">
                <a16:creationId xmlns:a16="http://schemas.microsoft.com/office/drawing/2014/main" id="{02E8AEB9-A3F4-C035-FF31-D11C4CAF73F5}"/>
              </a:ext>
            </a:extLst>
          </p:cNvPr>
          <p:cNvPicPr>
            <a:picLocks noChangeAspect="1"/>
          </p:cNvPicPr>
          <p:nvPr/>
        </p:nvPicPr>
        <p:blipFill>
          <a:blip r:embed="rId2"/>
          <a:stretch>
            <a:fillRect/>
          </a:stretch>
        </p:blipFill>
        <p:spPr>
          <a:xfrm>
            <a:off x="10620788" y="127995"/>
            <a:ext cx="1418264" cy="1440000"/>
          </a:xfrm>
          <a:prstGeom prst="rect">
            <a:avLst/>
          </a:prstGeom>
        </p:spPr>
      </p:pic>
      <p:sp>
        <p:nvSpPr>
          <p:cNvPr id="100" name="Rounded Rectangle 99">
            <a:extLst>
              <a:ext uri="{FF2B5EF4-FFF2-40B4-BE49-F238E27FC236}">
                <a16:creationId xmlns:a16="http://schemas.microsoft.com/office/drawing/2014/main" id="{29215B50-736E-B091-D48D-0E89C0B59153}"/>
              </a:ext>
            </a:extLst>
          </p:cNvPr>
          <p:cNvSpPr/>
          <p:nvPr/>
        </p:nvSpPr>
        <p:spPr>
          <a:xfrm>
            <a:off x="3347358" y="5997074"/>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PastFree[ze]</a:t>
            </a:r>
            <a:br>
              <a:rPr lang="en-FR" dirty="0">
                <a:solidFill>
                  <a:schemeClr val="tx1"/>
                </a:solidFill>
              </a:rPr>
            </a:br>
            <a:r>
              <a:rPr lang="en-FR" dirty="0">
                <a:solidFill>
                  <a:schemeClr val="tx1"/>
                </a:solidFill>
              </a:rPr>
              <a:t>Checker</a:t>
            </a:r>
          </a:p>
        </p:txBody>
      </p:sp>
      <p:sp>
        <p:nvSpPr>
          <p:cNvPr id="103" name="TextBox 102">
            <a:extLst>
              <a:ext uri="{FF2B5EF4-FFF2-40B4-BE49-F238E27FC236}">
                <a16:creationId xmlns:a16="http://schemas.microsoft.com/office/drawing/2014/main" id="{C627B615-9857-8807-9B9B-D965654FE250}"/>
              </a:ext>
            </a:extLst>
          </p:cNvPr>
          <p:cNvSpPr txBox="1"/>
          <p:nvPr/>
        </p:nvSpPr>
        <p:spPr>
          <a:xfrm>
            <a:off x="6159583" y="319022"/>
            <a:ext cx="4277634" cy="830997"/>
          </a:xfrm>
          <a:prstGeom prst="rect">
            <a:avLst/>
          </a:prstGeom>
          <a:noFill/>
        </p:spPr>
        <p:txBody>
          <a:bodyPr wrap="square">
            <a:spAutoFit/>
          </a:bodyPr>
          <a:lstStyle/>
          <a:p>
            <a:r>
              <a:rPr lang="en-GB" sz="2400" b="1" i="0" dirty="0">
                <a:effectLst/>
                <a:latin typeface="Helvetica Neue" panose="02000503000000020004" pitchFamily="2" charset="0"/>
              </a:rPr>
              <a:t>Partially Bounded </a:t>
            </a:r>
          </a:p>
          <a:p>
            <a:r>
              <a:rPr lang="en-GB" sz="2400" b="1" i="0" dirty="0">
                <a:effectLst/>
                <a:latin typeface="Helvetica Neue" panose="02000503000000020004" pitchFamily="2" charset="0"/>
              </a:rPr>
              <a:t>Context-Aware Verification, </a:t>
            </a:r>
            <a:endParaRPr lang="en-FR" sz="2400" i="1" dirty="0">
              <a:solidFill>
                <a:schemeClr val="accent1"/>
              </a:solidFill>
              <a:latin typeface="Courier New" panose="02070309020205020404" pitchFamily="49" charset="0"/>
              <a:cs typeface="Courier New" panose="02070309020205020404" pitchFamily="49" charset="0"/>
            </a:endParaRPr>
          </a:p>
        </p:txBody>
      </p:sp>
      <p:pic>
        <p:nvPicPr>
          <p:cNvPr id="104" name="Picture 103">
            <a:extLst>
              <a:ext uri="{FF2B5EF4-FFF2-40B4-BE49-F238E27FC236}">
                <a16:creationId xmlns:a16="http://schemas.microsoft.com/office/drawing/2014/main" id="{659FAA37-38D0-5D0C-73A8-DF0568A3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6" name="Slide Number Placeholder 105">
            <a:extLst>
              <a:ext uri="{FF2B5EF4-FFF2-40B4-BE49-F238E27FC236}">
                <a16:creationId xmlns:a16="http://schemas.microsoft.com/office/drawing/2014/main" id="{DC842CBD-12B9-2EF0-9B54-8AD9852AC31E}"/>
              </a:ext>
            </a:extLst>
          </p:cNvPr>
          <p:cNvSpPr>
            <a:spLocks noGrp="1"/>
          </p:cNvSpPr>
          <p:nvPr>
            <p:ph type="sldNum" sz="quarter" idx="12"/>
          </p:nvPr>
        </p:nvSpPr>
        <p:spPr/>
        <p:txBody>
          <a:bodyPr/>
          <a:lstStyle/>
          <a:p>
            <a:fld id="{68BB762D-DE17-D14D-9882-FCBAF9182C7B}" type="slidenum">
              <a:rPr lang="en-FR" smtClean="0"/>
              <a:t>27</a:t>
            </a:fld>
            <a:r>
              <a:rPr lang="en-FR"/>
              <a:t>/50</a:t>
            </a:r>
            <a:endParaRPr lang="en-FR" dirty="0"/>
          </a:p>
        </p:txBody>
      </p:sp>
      <p:sp>
        <p:nvSpPr>
          <p:cNvPr id="107" name="TextBox 106">
            <a:extLst>
              <a:ext uri="{FF2B5EF4-FFF2-40B4-BE49-F238E27FC236}">
                <a16:creationId xmlns:a16="http://schemas.microsoft.com/office/drawing/2014/main" id="{3E1AFCCC-1406-C4A1-4D52-A430513F3D2C}"/>
              </a:ext>
            </a:extLst>
          </p:cNvPr>
          <p:cNvSpPr txBox="1"/>
          <p:nvPr/>
        </p:nvSpPr>
        <p:spPr>
          <a:xfrm>
            <a:off x="9660281" y="5980282"/>
            <a:ext cx="1376146" cy="369332"/>
          </a:xfrm>
          <a:prstGeom prst="rect">
            <a:avLst/>
          </a:prstGeom>
          <a:noFill/>
        </p:spPr>
        <p:txBody>
          <a:bodyPr wrap="none" rtlCol="0">
            <a:spAutoFit/>
          </a:bodyPr>
          <a:lstStyle/>
          <a:p>
            <a:r>
              <a:rPr lang="en-FR" dirty="0"/>
              <a:t>PIA DEPARTS</a:t>
            </a:r>
          </a:p>
        </p:txBody>
      </p:sp>
      <p:sp>
        <p:nvSpPr>
          <p:cNvPr id="2" name="TextBox 1">
            <a:extLst>
              <a:ext uri="{FF2B5EF4-FFF2-40B4-BE49-F238E27FC236}">
                <a16:creationId xmlns:a16="http://schemas.microsoft.com/office/drawing/2014/main" id="{0412AF86-18C2-4FAA-B974-814E5571336A}"/>
              </a:ext>
            </a:extLst>
          </p:cNvPr>
          <p:cNvSpPr txBox="1"/>
          <p:nvPr/>
        </p:nvSpPr>
        <p:spPr>
          <a:xfrm>
            <a:off x="213191" y="5166077"/>
            <a:ext cx="4178651" cy="830997"/>
          </a:xfrm>
          <a:prstGeom prst="rect">
            <a:avLst/>
          </a:prstGeom>
          <a:noFill/>
        </p:spPr>
        <p:txBody>
          <a:bodyPr wrap="square">
            <a:spAutoFit/>
          </a:bodyPr>
          <a:lstStyle>
            <a:defPPr>
              <a:defRPr lang="en-US"/>
            </a:defPPr>
            <a:lvl1pPr>
              <a:defRPr b="1" i="0">
                <a:solidFill>
                  <a:srgbClr val="111111"/>
                </a:solidFill>
                <a:effectLst/>
                <a:latin typeface="Helvetica Neue" panose="02000503000000020004" pitchFamily="2" charset="0"/>
              </a:defRPr>
            </a:lvl1pPr>
          </a:lstStyle>
          <a:p>
            <a:r>
              <a:rPr lang="en-GB" sz="1200" dirty="0"/>
              <a:t>Past-Free[ze] Reachability Analysis: Reaching Further with DAG-directed Exhaustive State-space Analysis.</a:t>
            </a:r>
          </a:p>
          <a:p>
            <a:r>
              <a:rPr lang="en-FR" sz="2400" b="0" dirty="0">
                <a:solidFill>
                  <a:schemeClr val="accent1"/>
                </a:solidFill>
                <a:highlight>
                  <a:srgbClr val="E7E6E6"/>
                </a:highlight>
                <a:latin typeface="Courier New" panose="02070309020205020404" pitchFamily="49" charset="0"/>
                <a:cs typeface="Courier New" panose="02070309020205020404" pitchFamily="49" charset="0"/>
              </a:rPr>
              <a:t>[STVR’16]</a:t>
            </a:r>
          </a:p>
        </p:txBody>
      </p:sp>
      <p:sp>
        <p:nvSpPr>
          <p:cNvPr id="4" name="TextBox 3">
            <a:extLst>
              <a:ext uri="{FF2B5EF4-FFF2-40B4-BE49-F238E27FC236}">
                <a16:creationId xmlns:a16="http://schemas.microsoft.com/office/drawing/2014/main" id="{5AA24EE4-8E69-D00C-5A26-C368ADEF491B}"/>
              </a:ext>
            </a:extLst>
          </p:cNvPr>
          <p:cNvSpPr txBox="1"/>
          <p:nvPr/>
        </p:nvSpPr>
        <p:spPr>
          <a:xfrm>
            <a:off x="6194348" y="1180774"/>
            <a:ext cx="1849505" cy="461665"/>
          </a:xfrm>
          <a:prstGeom prst="rect">
            <a:avLst/>
          </a:prstGeom>
          <a:solidFill>
            <a:srgbClr val="E7E6E6"/>
          </a:solidFill>
        </p:spPr>
        <p:txBody>
          <a:bodyPr wrap="square">
            <a:spAutoFit/>
          </a:bodyPr>
          <a:lstStyle/>
          <a:p>
            <a:r>
              <a:rPr lang="en-GB" sz="2400" dirty="0">
                <a:solidFill>
                  <a:schemeClr val="accent1"/>
                </a:solidFill>
                <a:effectLst/>
                <a:latin typeface="Courier New" panose="02070309020205020404" pitchFamily="49" charset="0"/>
                <a:cs typeface="Courier New" panose="02070309020205020404" pitchFamily="49" charset="0"/>
              </a:rPr>
              <a:t>[SEFM’19]</a:t>
            </a:r>
            <a:endParaRPr lang="en-FR" sz="2400" dirty="0"/>
          </a:p>
        </p:txBody>
      </p:sp>
    </p:spTree>
    <p:extLst>
      <p:ext uri="{BB962C8B-B14F-4D97-AF65-F5344CB8AC3E}">
        <p14:creationId xmlns:p14="http://schemas.microsoft.com/office/powerpoint/2010/main" val="2748237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TextBox 32">
            <a:extLst>
              <a:ext uri="{FF2B5EF4-FFF2-40B4-BE49-F238E27FC236}">
                <a16:creationId xmlns:a16="http://schemas.microsoft.com/office/drawing/2014/main" id="{BCDDFACA-79B8-312D-64F9-3975BF56CBF4}"/>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sp>
        <p:nvSpPr>
          <p:cNvPr id="34" name="TextBox 33">
            <a:extLst>
              <a:ext uri="{FF2B5EF4-FFF2-40B4-BE49-F238E27FC236}">
                <a16:creationId xmlns:a16="http://schemas.microsoft.com/office/drawing/2014/main" id="{FB88A321-7605-DFA7-1180-F83FC7DE4CD0}"/>
              </a:ext>
            </a:extLst>
          </p:cNvPr>
          <p:cNvSpPr txBox="1"/>
          <p:nvPr/>
        </p:nvSpPr>
        <p:spPr>
          <a:xfrm>
            <a:off x="5812226" y="1169631"/>
            <a:ext cx="914802" cy="369332"/>
          </a:xfrm>
          <a:prstGeom prst="rect">
            <a:avLst/>
          </a:prstGeom>
          <a:noFill/>
        </p:spPr>
        <p:txBody>
          <a:bodyPr wrap="none" rtlCol="0">
            <a:spAutoFit/>
          </a:bodyPr>
          <a:lstStyle/>
          <a:p>
            <a:r>
              <a:rPr lang="en-FR" dirty="0"/>
              <a:t>execute</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Rounded Rectangle 35">
            <a:extLst>
              <a:ext uri="{FF2B5EF4-FFF2-40B4-BE49-F238E27FC236}">
                <a16:creationId xmlns:a16="http://schemas.microsoft.com/office/drawing/2014/main" id="{38FE37E8-5BC1-B9F1-2B82-628B0D14FAA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37" name="Straight Connector 36">
            <a:extLst>
              <a:ext uri="{FF2B5EF4-FFF2-40B4-BE49-F238E27FC236}">
                <a16:creationId xmlns:a16="http://schemas.microsoft.com/office/drawing/2014/main" id="{ECDBB90D-30F6-DA34-DFC7-BFF8C1A030AF}"/>
              </a:ext>
            </a:extLst>
          </p:cNvPr>
          <p:cNvCxnSpPr>
            <a:cxnSpLocks/>
            <a:endCxn id="36"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Slide Number Placeholder 40">
            <a:extLst>
              <a:ext uri="{FF2B5EF4-FFF2-40B4-BE49-F238E27FC236}">
                <a16:creationId xmlns:a16="http://schemas.microsoft.com/office/drawing/2014/main" id="{04758DF9-55A2-5BE8-D593-4E5E41C44031}"/>
              </a:ext>
            </a:extLst>
          </p:cNvPr>
          <p:cNvSpPr>
            <a:spLocks noGrp="1"/>
          </p:cNvSpPr>
          <p:nvPr>
            <p:ph type="sldNum" sz="quarter" idx="12"/>
          </p:nvPr>
        </p:nvSpPr>
        <p:spPr/>
        <p:txBody>
          <a:bodyPr/>
          <a:lstStyle/>
          <a:p>
            <a:fld id="{68BB762D-DE17-D14D-9882-FCBAF9182C7B}" type="slidenum">
              <a:rPr lang="en-FR" smtClean="0"/>
              <a:t>28</a:t>
            </a:fld>
            <a:r>
              <a:rPr lang="en-FR"/>
              <a:t>/50</a:t>
            </a:r>
            <a:endParaRPr lang="en-FR" dirty="0"/>
          </a:p>
        </p:txBody>
      </p:sp>
      <p:pic>
        <p:nvPicPr>
          <p:cNvPr id="42" name="Picture 41">
            <a:extLst>
              <a:ext uri="{FF2B5EF4-FFF2-40B4-BE49-F238E27FC236}">
                <a16:creationId xmlns:a16="http://schemas.microsoft.com/office/drawing/2014/main" id="{D0E8F7D3-9DDC-6FAC-7A8E-CE9AC935D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grpSp>
        <p:nvGrpSpPr>
          <p:cNvPr id="31" name="Group 30">
            <a:extLst>
              <a:ext uri="{FF2B5EF4-FFF2-40B4-BE49-F238E27FC236}">
                <a16:creationId xmlns:a16="http://schemas.microsoft.com/office/drawing/2014/main" id="{6ED1A703-668F-966E-A748-BC6FE7476F3C}"/>
              </a:ext>
            </a:extLst>
          </p:cNvPr>
          <p:cNvGrpSpPr/>
          <p:nvPr/>
        </p:nvGrpSpPr>
        <p:grpSpPr>
          <a:xfrm>
            <a:off x="5468173" y="1480678"/>
            <a:ext cx="710963" cy="710963"/>
            <a:chOff x="7881256" y="1994261"/>
            <a:chExt cx="710963" cy="710963"/>
          </a:xfrm>
        </p:grpSpPr>
        <p:sp>
          <p:nvSpPr>
            <p:cNvPr id="2" name="Rounded Rectangle 1">
              <a:extLst>
                <a:ext uri="{FF2B5EF4-FFF2-40B4-BE49-F238E27FC236}">
                  <a16:creationId xmlns:a16="http://schemas.microsoft.com/office/drawing/2014/main" id="{E465EF58-F565-8469-CF7D-69B6BCD16129}"/>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10" name="Straight Arrow Connector 9">
              <a:extLst>
                <a:ext uri="{FF2B5EF4-FFF2-40B4-BE49-F238E27FC236}">
                  <a16:creationId xmlns:a16="http://schemas.microsoft.com/office/drawing/2014/main" id="{F455BBFE-123F-F3BC-4EDE-7E084C5DC7C4}"/>
                </a:ext>
              </a:extLst>
            </p:cNvPr>
            <p:cNvCxnSpPr>
              <a:cxnSpLocks/>
              <a:stCxn id="2" idx="1"/>
              <a:endCxn id="2"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F51729C-7FA6-6322-968C-7EB01156CBCD}"/>
                </a:ext>
              </a:extLst>
            </p:cNvPr>
            <p:cNvCxnSpPr>
              <a:cxnSpLocks/>
              <a:stCxn id="2" idx="1"/>
              <a:endCxn id="2"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7373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B491967-3DEC-656B-F0C6-E0518CDCB592}"/>
              </a:ext>
            </a:extLst>
          </p:cNvPr>
          <p:cNvSpPr/>
          <p:nvPr/>
        </p:nvSpPr>
        <p:spPr>
          <a:xfrm>
            <a:off x="2956331" y="115579"/>
            <a:ext cx="3419978"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48" name="Straight Connector 47">
            <a:extLst>
              <a:ext uri="{FF2B5EF4-FFF2-40B4-BE49-F238E27FC236}">
                <a16:creationId xmlns:a16="http://schemas.microsoft.com/office/drawing/2014/main" id="{F616A2B9-6B52-9436-6A21-6F61BBED2D31}"/>
              </a:ext>
            </a:extLst>
          </p:cNvPr>
          <p:cNvCxnSpPr>
            <a:cxnSpLocks/>
            <a:endCxn id="4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D6229DD-8884-FFC4-2851-F7F3E42D4446}"/>
              </a:ext>
            </a:extLst>
          </p:cNvPr>
          <p:cNvPicPr>
            <a:picLocks noChangeAspect="1"/>
          </p:cNvPicPr>
          <p:nvPr/>
        </p:nvPicPr>
        <p:blipFill>
          <a:blip r:embed="rId2"/>
          <a:stretch>
            <a:fillRect/>
          </a:stretch>
        </p:blipFill>
        <p:spPr>
          <a:xfrm>
            <a:off x="186285" y="2628153"/>
            <a:ext cx="3230965" cy="4114950"/>
          </a:xfrm>
          <a:prstGeom prst="rect">
            <a:avLst/>
          </a:prstGeom>
          <a:ln>
            <a:solidFill>
              <a:schemeClr val="tx1"/>
            </a:solidFill>
            <a:prstDash val="dash"/>
          </a:ln>
        </p:spPr>
      </p:pic>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cxnSpLocks/>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cxnSp>
        <p:nvCxnSpPr>
          <p:cNvPr id="28" name="Straight Connector 27">
            <a:extLst>
              <a:ext uri="{FF2B5EF4-FFF2-40B4-BE49-F238E27FC236}">
                <a16:creationId xmlns:a16="http://schemas.microsoft.com/office/drawing/2014/main" id="{BC4B7E4B-5190-DB95-4368-FB7881448651}"/>
              </a:ext>
            </a:extLst>
          </p:cNvPr>
          <p:cNvCxnSpPr>
            <a:cxnSpLocks/>
          </p:cNvCxnSpPr>
          <p:nvPr/>
        </p:nvCxnSpPr>
        <p:spPr>
          <a:xfrm flipH="1">
            <a:off x="186285" y="483326"/>
            <a:ext cx="2824704" cy="21448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532D7-537E-D2C3-4CE8-A9B2BF5B4687}"/>
              </a:ext>
            </a:extLst>
          </p:cNvPr>
          <p:cNvCxnSpPr>
            <a:cxnSpLocks/>
          </p:cNvCxnSpPr>
          <p:nvPr/>
        </p:nvCxnSpPr>
        <p:spPr>
          <a:xfrm flipH="1">
            <a:off x="3417250" y="2058352"/>
            <a:ext cx="1480776" cy="468475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EA4C8C0F-F24D-B4D7-0DB7-6335F1D5261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grpSp>
        <p:nvGrpSpPr>
          <p:cNvPr id="59" name="Group 58">
            <a:extLst>
              <a:ext uri="{FF2B5EF4-FFF2-40B4-BE49-F238E27FC236}">
                <a16:creationId xmlns:a16="http://schemas.microsoft.com/office/drawing/2014/main" id="{DCBC5A33-0E6E-29B9-612F-3A0D6FC0437A}"/>
              </a:ext>
            </a:extLst>
          </p:cNvPr>
          <p:cNvGrpSpPr/>
          <p:nvPr/>
        </p:nvGrpSpPr>
        <p:grpSpPr>
          <a:xfrm>
            <a:off x="10750627" y="5171938"/>
            <a:ext cx="1255088" cy="1202063"/>
            <a:chOff x="10750627" y="5171938"/>
            <a:chExt cx="1255088" cy="1202063"/>
          </a:xfrm>
        </p:grpSpPr>
        <p:pic>
          <p:nvPicPr>
            <p:cNvPr id="50" name="Picture 49">
              <a:extLst>
                <a:ext uri="{FF2B5EF4-FFF2-40B4-BE49-F238E27FC236}">
                  <a16:creationId xmlns:a16="http://schemas.microsoft.com/office/drawing/2014/main" id="{B9F8557B-05B3-89E3-0CED-2B37F6C55A14}"/>
                </a:ext>
              </a:extLst>
            </p:cNvPr>
            <p:cNvPicPr>
              <a:picLocks noChangeAspect="1"/>
            </p:cNvPicPr>
            <p:nvPr/>
          </p:nvPicPr>
          <p:blipFill>
            <a:blip r:embed="rId3"/>
            <a:stretch>
              <a:fillRect/>
            </a:stretch>
          </p:blipFill>
          <p:spPr>
            <a:xfrm>
              <a:off x="10824509" y="5171938"/>
              <a:ext cx="1036230" cy="679574"/>
            </a:xfrm>
            <a:prstGeom prst="rect">
              <a:avLst/>
            </a:prstGeom>
          </p:spPr>
        </p:pic>
        <p:pic>
          <p:nvPicPr>
            <p:cNvPr id="51" name="Picture 50">
              <a:extLst>
                <a:ext uri="{FF2B5EF4-FFF2-40B4-BE49-F238E27FC236}">
                  <a16:creationId xmlns:a16="http://schemas.microsoft.com/office/drawing/2014/main" id="{72C92F9B-A782-762E-C7FD-327112E4034A}"/>
                </a:ext>
              </a:extLst>
            </p:cNvPr>
            <p:cNvPicPr>
              <a:picLocks noChangeAspect="1"/>
            </p:cNvPicPr>
            <p:nvPr/>
          </p:nvPicPr>
          <p:blipFill>
            <a:blip r:embed="rId4"/>
            <a:stretch>
              <a:fillRect/>
            </a:stretch>
          </p:blipFill>
          <p:spPr>
            <a:xfrm>
              <a:off x="10750627" y="5882317"/>
              <a:ext cx="1255088" cy="491684"/>
            </a:xfrm>
            <a:prstGeom prst="rect">
              <a:avLst/>
            </a:prstGeom>
          </p:spPr>
        </p:pic>
      </p:grpSp>
      <p:pic>
        <p:nvPicPr>
          <p:cNvPr id="52" name="Picture 51">
            <a:extLst>
              <a:ext uri="{FF2B5EF4-FFF2-40B4-BE49-F238E27FC236}">
                <a16:creationId xmlns:a16="http://schemas.microsoft.com/office/drawing/2014/main" id="{EF772720-AC02-D99C-1F26-0482522627F5}"/>
              </a:ext>
            </a:extLst>
          </p:cNvPr>
          <p:cNvPicPr>
            <a:picLocks noChangeAspect="1"/>
          </p:cNvPicPr>
          <p:nvPr/>
        </p:nvPicPr>
        <p:blipFill>
          <a:blip r:embed="rId5"/>
          <a:stretch>
            <a:fillRect/>
          </a:stretch>
        </p:blipFill>
        <p:spPr>
          <a:xfrm>
            <a:off x="10780110" y="63771"/>
            <a:ext cx="1356823" cy="1440000"/>
          </a:xfrm>
          <a:prstGeom prst="rect">
            <a:avLst/>
          </a:prstGeom>
        </p:spPr>
      </p:pic>
      <p:sp>
        <p:nvSpPr>
          <p:cNvPr id="53" name="TextBox 52">
            <a:extLst>
              <a:ext uri="{FF2B5EF4-FFF2-40B4-BE49-F238E27FC236}">
                <a16:creationId xmlns:a16="http://schemas.microsoft.com/office/drawing/2014/main" id="{30346722-5039-72E8-283B-609F6D049EB0}"/>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55" name="TextBox 54">
            <a:extLst>
              <a:ext uri="{FF2B5EF4-FFF2-40B4-BE49-F238E27FC236}">
                <a16:creationId xmlns:a16="http://schemas.microsoft.com/office/drawing/2014/main" id="{906FA814-48AD-E121-08B4-31DC9EFC8F64}"/>
              </a:ext>
            </a:extLst>
          </p:cNvPr>
          <p:cNvSpPr txBox="1"/>
          <p:nvPr/>
        </p:nvSpPr>
        <p:spPr>
          <a:xfrm>
            <a:off x="7677727" y="2164363"/>
            <a:ext cx="4277634" cy="1200329"/>
          </a:xfrm>
          <a:prstGeom prst="rect">
            <a:avLst/>
          </a:prstGeom>
          <a:noFill/>
        </p:spPr>
        <p:txBody>
          <a:bodyPr wrap="square">
            <a:spAutoFit/>
          </a:bodyPr>
          <a:lstStyle/>
          <a:p>
            <a:r>
              <a:rPr lang="en-GB" sz="2400" b="1" i="0" dirty="0">
                <a:solidFill>
                  <a:srgbClr val="111111"/>
                </a:solidFill>
                <a:effectLst/>
                <a:latin typeface="Helvetica Neue" panose="02000503000000020004" pitchFamily="2" charset="0"/>
              </a:rPr>
              <a:t>Unified LTL Verification and Embedded Execution of UML Models, </a:t>
            </a:r>
            <a:endParaRPr lang="en-FR" sz="2400" dirty="0">
              <a:solidFill>
                <a:schemeClr val="accent1"/>
              </a:solidFill>
              <a:latin typeface="Courier New" panose="02070309020205020404" pitchFamily="49" charset="0"/>
              <a:cs typeface="Courier New" panose="02070309020205020404" pitchFamily="49" charset="0"/>
            </a:endParaRPr>
          </a:p>
        </p:txBody>
      </p:sp>
      <p:pic>
        <p:nvPicPr>
          <p:cNvPr id="56" name="Picture 55">
            <a:extLst>
              <a:ext uri="{FF2B5EF4-FFF2-40B4-BE49-F238E27FC236}">
                <a16:creationId xmlns:a16="http://schemas.microsoft.com/office/drawing/2014/main" id="{2D7425C9-576C-526F-A2C7-9B6BECDAE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58" name="Slide Number Placeholder 57">
            <a:extLst>
              <a:ext uri="{FF2B5EF4-FFF2-40B4-BE49-F238E27FC236}">
                <a16:creationId xmlns:a16="http://schemas.microsoft.com/office/drawing/2014/main" id="{C03C3DE1-1388-8DAE-F6AB-147B66835B5E}"/>
              </a:ext>
            </a:extLst>
          </p:cNvPr>
          <p:cNvSpPr>
            <a:spLocks noGrp="1"/>
          </p:cNvSpPr>
          <p:nvPr>
            <p:ph type="sldNum" sz="quarter" idx="12"/>
          </p:nvPr>
        </p:nvSpPr>
        <p:spPr/>
        <p:txBody>
          <a:bodyPr/>
          <a:lstStyle/>
          <a:p>
            <a:fld id="{68BB762D-DE17-D14D-9882-FCBAF9182C7B}" type="slidenum">
              <a:rPr lang="en-FR" smtClean="0"/>
              <a:t>29</a:t>
            </a:fld>
            <a:r>
              <a:rPr lang="en-FR"/>
              <a:t>/50</a:t>
            </a:r>
            <a:endParaRPr lang="en-FR" dirty="0"/>
          </a:p>
        </p:txBody>
      </p:sp>
      <p:sp>
        <p:nvSpPr>
          <p:cNvPr id="10" name="TextBox 9">
            <a:extLst>
              <a:ext uri="{FF2B5EF4-FFF2-40B4-BE49-F238E27FC236}">
                <a16:creationId xmlns:a16="http://schemas.microsoft.com/office/drawing/2014/main" id="{6CD97D1F-D221-58F2-A5EF-A07C39AD8E40}"/>
              </a:ext>
            </a:extLst>
          </p:cNvPr>
          <p:cNvSpPr txBox="1"/>
          <p:nvPr/>
        </p:nvSpPr>
        <p:spPr>
          <a:xfrm>
            <a:off x="9816544" y="2933512"/>
            <a:ext cx="2219681" cy="461665"/>
          </a:xfrm>
          <a:prstGeom prst="rect">
            <a:avLst/>
          </a:prstGeom>
          <a:solidFill>
            <a:srgbClr val="E7E6E6"/>
          </a:solidFill>
        </p:spPr>
        <p:txBody>
          <a:bodyPr wrap="square">
            <a:spAutoFit/>
          </a:bodyPr>
          <a:lstStyle/>
          <a:p>
            <a:r>
              <a:rPr lang="en-GB" sz="2400" dirty="0">
                <a:solidFill>
                  <a:schemeClr val="accent1"/>
                </a:solidFill>
                <a:effectLst/>
                <a:latin typeface="Courier New" panose="02070309020205020404" pitchFamily="49" charset="0"/>
                <a:cs typeface="Courier New" panose="02070309020205020404" pitchFamily="49" charset="0"/>
              </a:rPr>
              <a:t>[MODELS’18]</a:t>
            </a:r>
            <a:endParaRPr lang="en-FR" sz="2400" dirty="0"/>
          </a:p>
        </p:txBody>
      </p:sp>
      <p:grpSp>
        <p:nvGrpSpPr>
          <p:cNvPr id="11" name="Group 10">
            <a:extLst>
              <a:ext uri="{FF2B5EF4-FFF2-40B4-BE49-F238E27FC236}">
                <a16:creationId xmlns:a16="http://schemas.microsoft.com/office/drawing/2014/main" id="{E83AB2B3-9851-5321-941B-DB74F90088FA}"/>
              </a:ext>
            </a:extLst>
          </p:cNvPr>
          <p:cNvGrpSpPr/>
          <p:nvPr/>
        </p:nvGrpSpPr>
        <p:grpSpPr>
          <a:xfrm>
            <a:off x="5468173" y="1480678"/>
            <a:ext cx="710963" cy="710963"/>
            <a:chOff x="7881256" y="1994261"/>
            <a:chExt cx="710963" cy="710963"/>
          </a:xfrm>
        </p:grpSpPr>
        <p:sp>
          <p:nvSpPr>
            <p:cNvPr id="13" name="Rounded Rectangle 12">
              <a:extLst>
                <a:ext uri="{FF2B5EF4-FFF2-40B4-BE49-F238E27FC236}">
                  <a16:creationId xmlns:a16="http://schemas.microsoft.com/office/drawing/2014/main" id="{7C604320-C53E-4D62-8F8B-01541B4528AA}"/>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0" name="Straight Arrow Connector 19">
              <a:extLst>
                <a:ext uri="{FF2B5EF4-FFF2-40B4-BE49-F238E27FC236}">
                  <a16:creationId xmlns:a16="http://schemas.microsoft.com/office/drawing/2014/main" id="{3EE4E7FE-493A-9825-2895-5428DED69B4F}"/>
                </a:ext>
              </a:extLst>
            </p:cNvPr>
            <p:cNvCxnSpPr>
              <a:cxnSpLocks/>
              <a:stCxn id="13" idx="1"/>
              <a:endCxn id="13"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CE536FC-48B7-4505-75DC-6295F1B891EA}"/>
                </a:ext>
              </a:extLst>
            </p:cNvPr>
            <p:cNvCxnSpPr>
              <a:cxnSpLocks/>
              <a:stCxn id="13" idx="1"/>
              <a:endCxn id="13"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1CC84562-2D26-4F30-BD72-FAF4FE60C6D7}"/>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56687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A85F1-DCF0-87A4-A09D-83F4A61DC256}"/>
              </a:ext>
            </a:extLst>
          </p:cNvPr>
          <p:cNvSpPr>
            <a:spLocks noGrp="1"/>
          </p:cNvSpPr>
          <p:nvPr>
            <p:ph idx="1"/>
          </p:nvPr>
        </p:nvSpPr>
        <p:spPr>
          <a:xfrm>
            <a:off x="838200" y="547159"/>
            <a:ext cx="10515600" cy="5582708"/>
          </a:xfrm>
        </p:spPr>
        <p:txBody>
          <a:bodyPr>
            <a:normAutofit fontScale="92500"/>
          </a:bodyPr>
          <a:lstStyle/>
          <a:p>
            <a:pPr>
              <a:lnSpc>
                <a:spcPct val="120000"/>
              </a:lnSpc>
            </a:pPr>
            <a:r>
              <a:rPr lang="en-FR" dirty="0"/>
              <a:t>’08-’11 </a:t>
            </a:r>
            <a:r>
              <a:rPr lang="en-FR" b="1" dirty="0"/>
              <a:t>PhD in CS @ UBO (Lab-STICC) – U</a:t>
            </a:r>
            <a:r>
              <a:rPr lang="en-GB" b="1" dirty="0"/>
              <a:t>M</a:t>
            </a:r>
            <a:r>
              <a:rPr lang="en-FR" b="1" dirty="0"/>
              <a:t>ass (Nanoscale Computing Lab)</a:t>
            </a:r>
          </a:p>
          <a:p>
            <a:pPr lvl="1">
              <a:lnSpc>
                <a:spcPct val="120000"/>
              </a:lnSpc>
            </a:pPr>
            <a:r>
              <a:rPr lang="en-FR" i="1" dirty="0"/>
              <a:t>Model-driven Physical Design for Emerging Nanoscale Architectures</a:t>
            </a:r>
          </a:p>
          <a:p>
            <a:pPr lvl="1">
              <a:lnSpc>
                <a:spcPct val="120000"/>
              </a:lnSpc>
            </a:pPr>
            <a:r>
              <a:rPr lang="en-FR" b="1" dirty="0">
                <a:solidFill>
                  <a:schemeClr val="accent1"/>
                </a:solidFill>
              </a:rPr>
              <a:t>Toolflow reification: Link domain modeling – Algorithms &amp; Toolflow</a:t>
            </a:r>
          </a:p>
          <a:p>
            <a:pPr>
              <a:lnSpc>
                <a:spcPct val="120000"/>
              </a:lnSpc>
            </a:pPr>
            <a:r>
              <a:rPr lang="en-FR" dirty="0"/>
              <a:t>’11-’13 </a:t>
            </a:r>
            <a:r>
              <a:rPr lang="en-FR" b="1" dirty="0"/>
              <a:t>EDA Sofware Engineer @ Dolphin Integration</a:t>
            </a:r>
          </a:p>
          <a:p>
            <a:pPr lvl="1">
              <a:lnSpc>
                <a:spcPct val="120000"/>
              </a:lnSpc>
            </a:pPr>
            <a:r>
              <a:rPr lang="en-FR" i="1" dirty="0"/>
              <a:t>Transforming VHDL to a C-based mixed-signal simulation engine</a:t>
            </a:r>
          </a:p>
          <a:p>
            <a:pPr lvl="1">
              <a:lnSpc>
                <a:spcPct val="120000"/>
              </a:lnSpc>
            </a:pPr>
            <a:r>
              <a:rPr lang="en-FR" b="1" dirty="0">
                <a:solidFill>
                  <a:schemeClr val="accent1"/>
                </a:solidFill>
              </a:rPr>
              <a:t>Tracer-based debugging (waveforms) vs Interaction-based debugging (gdb)</a:t>
            </a:r>
          </a:p>
          <a:p>
            <a:pPr>
              <a:lnSpc>
                <a:spcPct val="110000"/>
              </a:lnSpc>
            </a:pPr>
            <a:r>
              <a:rPr lang="en-FR" dirty="0"/>
              <a:t>’13 </a:t>
            </a:r>
            <a:r>
              <a:rPr lang="en-FR" b="1" dirty="0"/>
              <a:t>Exfiltration to academia @ ENSTA Bretagne</a:t>
            </a:r>
          </a:p>
          <a:p>
            <a:pPr lvl="1">
              <a:lnSpc>
                <a:spcPct val="110000"/>
              </a:lnSpc>
            </a:pPr>
            <a:r>
              <a:rPr lang="en-FR" dirty="0"/>
              <a:t>Postdoc: Multiformalism Model-checking</a:t>
            </a:r>
          </a:p>
          <a:p>
            <a:pPr lvl="1">
              <a:lnSpc>
                <a:spcPct val="110000"/>
              </a:lnSpc>
            </a:pPr>
            <a:r>
              <a:rPr lang="en-FR" dirty="0"/>
              <a:t>‘15 Associate professor </a:t>
            </a:r>
          </a:p>
          <a:p>
            <a:pPr lvl="2">
              <a:lnSpc>
                <a:spcPct val="110000"/>
              </a:lnSpc>
            </a:pPr>
            <a:r>
              <a:rPr lang="en-FR" dirty="0"/>
              <a:t>McF CNU27-Computer science  </a:t>
            </a:r>
          </a:p>
          <a:p>
            <a:pPr lvl="2">
              <a:lnSpc>
                <a:spcPct val="110000"/>
              </a:lnSpc>
            </a:pPr>
            <a:r>
              <a:rPr lang="en-FR" dirty="0"/>
              <a:t>CNU61-Computer engineering</a:t>
            </a:r>
          </a:p>
        </p:txBody>
      </p:sp>
      <p:sp>
        <p:nvSpPr>
          <p:cNvPr id="4" name="Slide Number Placeholder 3">
            <a:extLst>
              <a:ext uri="{FF2B5EF4-FFF2-40B4-BE49-F238E27FC236}">
                <a16:creationId xmlns:a16="http://schemas.microsoft.com/office/drawing/2014/main" id="{FCFEC909-4AC1-EE32-2055-E4073F5C2063}"/>
              </a:ext>
            </a:extLst>
          </p:cNvPr>
          <p:cNvSpPr>
            <a:spLocks noGrp="1"/>
          </p:cNvSpPr>
          <p:nvPr>
            <p:ph type="sldNum" sz="quarter" idx="12"/>
          </p:nvPr>
        </p:nvSpPr>
        <p:spPr/>
        <p:txBody>
          <a:bodyPr/>
          <a:lstStyle/>
          <a:p>
            <a:fld id="{68BB762D-DE17-D14D-9882-FCBAF9182C7B}" type="slidenum">
              <a:rPr lang="en-FR" smtClean="0"/>
              <a:t>3</a:t>
            </a:fld>
            <a:r>
              <a:rPr lang="en-FR"/>
              <a:t>/50</a:t>
            </a:r>
            <a:endParaRPr lang="en-FR" dirty="0"/>
          </a:p>
        </p:txBody>
      </p:sp>
      <p:grpSp>
        <p:nvGrpSpPr>
          <p:cNvPr id="8" name="Group 7">
            <a:extLst>
              <a:ext uri="{FF2B5EF4-FFF2-40B4-BE49-F238E27FC236}">
                <a16:creationId xmlns:a16="http://schemas.microsoft.com/office/drawing/2014/main" id="{F3650F27-DEF6-25F4-3A35-EF687CAE7842}"/>
              </a:ext>
            </a:extLst>
          </p:cNvPr>
          <p:cNvGrpSpPr/>
          <p:nvPr/>
        </p:nvGrpSpPr>
        <p:grpSpPr>
          <a:xfrm>
            <a:off x="7569201" y="3657599"/>
            <a:ext cx="3447727" cy="2426795"/>
            <a:chOff x="7569201" y="3657599"/>
            <a:chExt cx="3447727" cy="2426795"/>
          </a:xfrm>
        </p:grpSpPr>
        <p:sp>
          <p:nvSpPr>
            <p:cNvPr id="6" name="Right Brace 5">
              <a:extLst>
                <a:ext uri="{FF2B5EF4-FFF2-40B4-BE49-F238E27FC236}">
                  <a16:creationId xmlns:a16="http://schemas.microsoft.com/office/drawing/2014/main" id="{590D548B-A74C-D28D-7FF1-292242C64A0D}"/>
                </a:ext>
              </a:extLst>
            </p:cNvPr>
            <p:cNvSpPr/>
            <p:nvPr/>
          </p:nvSpPr>
          <p:spPr>
            <a:xfrm>
              <a:off x="7569201" y="3657599"/>
              <a:ext cx="584200" cy="217593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R"/>
            </a:p>
          </p:txBody>
        </p:sp>
        <p:sp>
          <p:nvSpPr>
            <p:cNvPr id="7" name="TextBox 6">
              <a:extLst>
                <a:ext uri="{FF2B5EF4-FFF2-40B4-BE49-F238E27FC236}">
                  <a16:creationId xmlns:a16="http://schemas.microsoft.com/office/drawing/2014/main" id="{99E22E03-2965-57BD-04EA-40517F5A905D}"/>
                </a:ext>
              </a:extLst>
            </p:cNvPr>
            <p:cNvSpPr txBox="1"/>
            <p:nvPr/>
          </p:nvSpPr>
          <p:spPr>
            <a:xfrm>
              <a:off x="7979493" y="3776070"/>
              <a:ext cx="3037435" cy="2308324"/>
            </a:xfrm>
            <a:prstGeom prst="rect">
              <a:avLst/>
            </a:prstGeom>
            <a:noFill/>
          </p:spPr>
          <p:txBody>
            <a:bodyPr wrap="none" rtlCol="0">
              <a:spAutoFit/>
            </a:bodyPr>
            <a:lstStyle/>
            <a:p>
              <a:r>
                <a:rPr lang="en-FR" sz="2400" dirty="0"/>
                <a:t>The story today</a:t>
              </a:r>
            </a:p>
            <a:p>
              <a:r>
                <a:rPr lang="en-FR" sz="2400" b="1" dirty="0"/>
                <a:t>Highlights:</a:t>
              </a:r>
            </a:p>
            <a:p>
              <a:r>
                <a:rPr lang="en-FR" sz="2400" dirty="0"/>
                <a:t>	</a:t>
              </a:r>
              <a:r>
                <a:rPr lang="en-FR" sz="2400" b="1" dirty="0">
                  <a:solidFill>
                    <a:schemeClr val="accent1"/>
                  </a:solidFill>
                </a:rPr>
                <a:t>6 postdocs</a:t>
              </a:r>
            </a:p>
            <a:p>
              <a:r>
                <a:rPr lang="en-FR" sz="2400" b="1" dirty="0">
                  <a:solidFill>
                    <a:schemeClr val="accent1"/>
                  </a:solidFill>
                </a:rPr>
                <a:t>	8 PhDs</a:t>
              </a:r>
            </a:p>
            <a:p>
              <a:r>
                <a:rPr lang="en-FR" sz="2400" b="1" dirty="0">
                  <a:solidFill>
                    <a:schemeClr val="accent1"/>
                  </a:solidFill>
                </a:rPr>
                <a:t>	12 funded projects</a:t>
              </a:r>
            </a:p>
            <a:p>
              <a:r>
                <a:rPr lang="en-FR" sz="2400" b="1" dirty="0">
                  <a:solidFill>
                    <a:schemeClr val="accent1"/>
                  </a:solidFill>
                </a:rPr>
                <a:t>	acquired &gt; 1.3M€</a:t>
              </a:r>
            </a:p>
          </p:txBody>
        </p:sp>
      </p:grpSp>
    </p:spTree>
    <p:extLst>
      <p:ext uri="{BB962C8B-B14F-4D97-AF65-F5344CB8AC3E}">
        <p14:creationId xmlns:p14="http://schemas.microsoft.com/office/powerpoint/2010/main" val="311003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4364A6-A38A-42D8-65E4-F846E8CA48D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71" name="Straight Connector 70">
            <a:extLst>
              <a:ext uri="{FF2B5EF4-FFF2-40B4-BE49-F238E27FC236}">
                <a16:creationId xmlns:a16="http://schemas.microsoft.com/office/drawing/2014/main" id="{98398519-303C-2D88-12AE-4657EA5D3C48}"/>
              </a:ext>
            </a:extLst>
          </p:cNvPr>
          <p:cNvCxnSpPr>
            <a:cxnSpLocks/>
            <a:endCxn id="70"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201856"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9822" y="4942387"/>
            <a:ext cx="703143"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70" name="Rounded Rectangle 69">
            <a:extLst>
              <a:ext uri="{FF2B5EF4-FFF2-40B4-BE49-F238E27FC236}">
                <a16:creationId xmlns:a16="http://schemas.microsoft.com/office/drawing/2014/main" id="{E35FF916-611A-8E74-6DC5-087301E8037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75" name="Picture 74">
            <a:extLst>
              <a:ext uri="{FF2B5EF4-FFF2-40B4-BE49-F238E27FC236}">
                <a16:creationId xmlns:a16="http://schemas.microsoft.com/office/drawing/2014/main" id="{9B61B381-8379-8DF5-4E2A-2E8F04D245F0}"/>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76" name="TextBox 75">
            <a:extLst>
              <a:ext uri="{FF2B5EF4-FFF2-40B4-BE49-F238E27FC236}">
                <a16:creationId xmlns:a16="http://schemas.microsoft.com/office/drawing/2014/main" id="{24645425-086C-1E2D-E786-6BF1BB276FCE}"/>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81" name="Picture 80">
            <a:extLst>
              <a:ext uri="{FF2B5EF4-FFF2-40B4-BE49-F238E27FC236}">
                <a16:creationId xmlns:a16="http://schemas.microsoft.com/office/drawing/2014/main" id="{97D07890-9ABC-C890-DFFB-57CAB7EB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83" name="Slide Number Placeholder 82">
            <a:extLst>
              <a:ext uri="{FF2B5EF4-FFF2-40B4-BE49-F238E27FC236}">
                <a16:creationId xmlns:a16="http://schemas.microsoft.com/office/drawing/2014/main" id="{966B1579-F988-495A-FB68-27323B55D826}"/>
              </a:ext>
            </a:extLst>
          </p:cNvPr>
          <p:cNvSpPr>
            <a:spLocks noGrp="1"/>
          </p:cNvSpPr>
          <p:nvPr>
            <p:ph type="sldNum" sz="quarter" idx="12"/>
          </p:nvPr>
        </p:nvSpPr>
        <p:spPr/>
        <p:txBody>
          <a:bodyPr/>
          <a:lstStyle/>
          <a:p>
            <a:fld id="{68BB762D-DE17-D14D-9882-FCBAF9182C7B}" type="slidenum">
              <a:rPr lang="en-FR" smtClean="0"/>
              <a:t>30</a:t>
            </a:fld>
            <a:r>
              <a:rPr lang="en-FR"/>
              <a:t>/50</a:t>
            </a:r>
            <a:endParaRPr lang="en-FR" dirty="0"/>
          </a:p>
        </p:txBody>
      </p:sp>
      <p:sp>
        <p:nvSpPr>
          <p:cNvPr id="85" name="TextBox 84">
            <a:extLst>
              <a:ext uri="{FF2B5EF4-FFF2-40B4-BE49-F238E27FC236}">
                <a16:creationId xmlns:a16="http://schemas.microsoft.com/office/drawing/2014/main" id="{072EEF6E-F9F7-3BFB-870B-1D6D5B6A67F3}"/>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86" name="Group 85">
            <a:extLst>
              <a:ext uri="{FF2B5EF4-FFF2-40B4-BE49-F238E27FC236}">
                <a16:creationId xmlns:a16="http://schemas.microsoft.com/office/drawing/2014/main" id="{10B24E1D-82E5-9CFF-C1FC-A119B67A213C}"/>
              </a:ext>
            </a:extLst>
          </p:cNvPr>
          <p:cNvGrpSpPr/>
          <p:nvPr/>
        </p:nvGrpSpPr>
        <p:grpSpPr>
          <a:xfrm>
            <a:off x="10750627" y="5171938"/>
            <a:ext cx="1255088" cy="1202063"/>
            <a:chOff x="10750627" y="5171938"/>
            <a:chExt cx="1255088" cy="1202063"/>
          </a:xfrm>
        </p:grpSpPr>
        <p:pic>
          <p:nvPicPr>
            <p:cNvPr id="87" name="Picture 86">
              <a:extLst>
                <a:ext uri="{FF2B5EF4-FFF2-40B4-BE49-F238E27FC236}">
                  <a16:creationId xmlns:a16="http://schemas.microsoft.com/office/drawing/2014/main" id="{81244ABD-FE41-0B26-B086-1CEDED4E9702}"/>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88" name="Picture 87">
              <a:extLst>
                <a:ext uri="{FF2B5EF4-FFF2-40B4-BE49-F238E27FC236}">
                  <a16:creationId xmlns:a16="http://schemas.microsoft.com/office/drawing/2014/main" id="{1C51B5B7-9648-8B5C-0BA3-C3F58B42D07D}"/>
                </a:ext>
              </a:extLst>
            </p:cNvPr>
            <p:cNvPicPr>
              <a:picLocks noChangeAspect="1"/>
            </p:cNvPicPr>
            <p:nvPr/>
          </p:nvPicPr>
          <p:blipFill>
            <a:blip r:embed="rId5"/>
            <a:stretch>
              <a:fillRect/>
            </a:stretch>
          </p:blipFill>
          <p:spPr>
            <a:xfrm>
              <a:off x="10750627" y="5882317"/>
              <a:ext cx="1255088" cy="491684"/>
            </a:xfrm>
            <a:prstGeom prst="rect">
              <a:avLst/>
            </a:prstGeom>
          </p:spPr>
        </p:pic>
      </p:grpSp>
      <p:grpSp>
        <p:nvGrpSpPr>
          <p:cNvPr id="2" name="Group 1">
            <a:extLst>
              <a:ext uri="{FF2B5EF4-FFF2-40B4-BE49-F238E27FC236}">
                <a16:creationId xmlns:a16="http://schemas.microsoft.com/office/drawing/2014/main" id="{4A88805F-3FA4-ED66-3478-18C0F5B3AB0C}"/>
              </a:ext>
            </a:extLst>
          </p:cNvPr>
          <p:cNvGrpSpPr/>
          <p:nvPr/>
        </p:nvGrpSpPr>
        <p:grpSpPr>
          <a:xfrm>
            <a:off x="5468173" y="1480678"/>
            <a:ext cx="710963" cy="710963"/>
            <a:chOff x="7881256" y="1994261"/>
            <a:chExt cx="710963" cy="710963"/>
          </a:xfrm>
        </p:grpSpPr>
        <p:sp>
          <p:nvSpPr>
            <p:cNvPr id="3" name="Rounded Rectangle 2">
              <a:extLst>
                <a:ext uri="{FF2B5EF4-FFF2-40B4-BE49-F238E27FC236}">
                  <a16:creationId xmlns:a16="http://schemas.microsoft.com/office/drawing/2014/main" id="{BA56EB39-64B0-4A0B-C310-36F5A388CDA2}"/>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4" name="Straight Arrow Connector 3">
              <a:extLst>
                <a:ext uri="{FF2B5EF4-FFF2-40B4-BE49-F238E27FC236}">
                  <a16:creationId xmlns:a16="http://schemas.microsoft.com/office/drawing/2014/main" id="{DACF4D04-6FC2-BB78-D126-6F8E52B1F0A4}"/>
                </a:ext>
              </a:extLst>
            </p:cNvPr>
            <p:cNvCxnSpPr>
              <a:cxnSpLocks/>
              <a:stCxn id="3" idx="1"/>
              <a:endCxn id="3"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246D2813-710C-F38A-32DC-6445457BE9A5}"/>
                </a:ext>
              </a:extLst>
            </p:cNvPr>
            <p:cNvCxnSpPr>
              <a:cxnSpLocks/>
              <a:stCxn id="3" idx="1"/>
              <a:endCxn id="3"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
        <p:nvSpPr>
          <p:cNvPr id="7" name="TextBox 6">
            <a:extLst>
              <a:ext uri="{FF2B5EF4-FFF2-40B4-BE49-F238E27FC236}">
                <a16:creationId xmlns:a16="http://schemas.microsoft.com/office/drawing/2014/main" id="{DC58DA99-93B3-DBB7-E78C-D1D9B3D7F56B}"/>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2957012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E4ED6C1-2D83-5B02-ED5F-C064CB21D59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a:solidFill>
                  <a:srgbClr val="00B050"/>
                </a:solidFill>
              </a:rPr>
              <a:t>B</a:t>
            </a:r>
            <a:r>
              <a:rPr lang="en-FR" i="1">
                <a:solidFill>
                  <a:srgbClr val="00B050"/>
                </a:solidFill>
              </a:rPr>
              <a:t>are-metal </a:t>
            </a:r>
            <a:r>
              <a:rPr lang="en-FR" i="1" dirty="0">
                <a:solidFill>
                  <a:srgbClr val="00B050"/>
                </a:solidFill>
              </a:rPr>
              <a:t>STM32 - ARM A9</a:t>
            </a:r>
          </a:p>
        </p:txBody>
      </p:sp>
      <p:cxnSp>
        <p:nvCxnSpPr>
          <p:cNvPr id="20" name="Straight Connector 19">
            <a:extLst>
              <a:ext uri="{FF2B5EF4-FFF2-40B4-BE49-F238E27FC236}">
                <a16:creationId xmlns:a16="http://schemas.microsoft.com/office/drawing/2014/main" id="{2A27615E-4678-4D6D-6B32-B61BFABDFFFE}"/>
              </a:ext>
            </a:extLst>
          </p:cNvPr>
          <p:cNvCxnSpPr>
            <a:cxnSpLocks/>
            <a:endCxn id="13"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13" name="Rounded Rectangle 12">
            <a:extLst>
              <a:ext uri="{FF2B5EF4-FFF2-40B4-BE49-F238E27FC236}">
                <a16:creationId xmlns:a16="http://schemas.microsoft.com/office/drawing/2014/main" id="{BF1B76F7-9989-E34A-EEE5-CB8BCDF7BBCD}"/>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29" name="Picture 28">
            <a:extLst>
              <a:ext uri="{FF2B5EF4-FFF2-40B4-BE49-F238E27FC236}">
                <a16:creationId xmlns:a16="http://schemas.microsoft.com/office/drawing/2014/main" id="{F04CECB9-C227-737C-85FD-2BF440FAE437}"/>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0" name="TextBox 29">
            <a:extLst>
              <a:ext uri="{FF2B5EF4-FFF2-40B4-BE49-F238E27FC236}">
                <a16:creationId xmlns:a16="http://schemas.microsoft.com/office/drawing/2014/main" id="{548092E2-27A8-3331-2771-0F38A87C8565}"/>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37" name="Picture 36">
            <a:extLst>
              <a:ext uri="{FF2B5EF4-FFF2-40B4-BE49-F238E27FC236}">
                <a16:creationId xmlns:a16="http://schemas.microsoft.com/office/drawing/2014/main" id="{B9CF1923-8A70-2260-1F31-9586BF9A3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44" name="Slide Number Placeholder 43">
            <a:extLst>
              <a:ext uri="{FF2B5EF4-FFF2-40B4-BE49-F238E27FC236}">
                <a16:creationId xmlns:a16="http://schemas.microsoft.com/office/drawing/2014/main" id="{6F4DA67B-29D2-8327-15F4-CAB6A75F6EBC}"/>
              </a:ext>
            </a:extLst>
          </p:cNvPr>
          <p:cNvSpPr>
            <a:spLocks noGrp="1"/>
          </p:cNvSpPr>
          <p:nvPr>
            <p:ph type="sldNum" sz="quarter" idx="12"/>
          </p:nvPr>
        </p:nvSpPr>
        <p:spPr/>
        <p:txBody>
          <a:bodyPr/>
          <a:lstStyle/>
          <a:p>
            <a:fld id="{68BB762D-DE17-D14D-9882-FCBAF9182C7B}" type="slidenum">
              <a:rPr lang="en-FR" smtClean="0"/>
              <a:t>31</a:t>
            </a:fld>
            <a:r>
              <a:rPr lang="en-FR"/>
              <a:t>/50</a:t>
            </a:r>
            <a:endParaRPr lang="en-FR" dirty="0"/>
          </a:p>
        </p:txBody>
      </p:sp>
      <p:grpSp>
        <p:nvGrpSpPr>
          <p:cNvPr id="48" name="Group 47">
            <a:extLst>
              <a:ext uri="{FF2B5EF4-FFF2-40B4-BE49-F238E27FC236}">
                <a16:creationId xmlns:a16="http://schemas.microsoft.com/office/drawing/2014/main" id="{40D55B56-D0EE-0A2E-1AE3-4F219E6E06DF}"/>
              </a:ext>
            </a:extLst>
          </p:cNvPr>
          <p:cNvGrpSpPr/>
          <p:nvPr/>
        </p:nvGrpSpPr>
        <p:grpSpPr>
          <a:xfrm>
            <a:off x="10750627" y="5171938"/>
            <a:ext cx="1255088" cy="1202063"/>
            <a:chOff x="10750627" y="5171938"/>
            <a:chExt cx="1255088" cy="1202063"/>
          </a:xfrm>
        </p:grpSpPr>
        <p:pic>
          <p:nvPicPr>
            <p:cNvPr id="49" name="Picture 48">
              <a:extLst>
                <a:ext uri="{FF2B5EF4-FFF2-40B4-BE49-F238E27FC236}">
                  <a16:creationId xmlns:a16="http://schemas.microsoft.com/office/drawing/2014/main" id="{B907A655-E4B4-19B1-F5E1-CD69FEE1665A}"/>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0" name="Picture 49">
              <a:extLst>
                <a:ext uri="{FF2B5EF4-FFF2-40B4-BE49-F238E27FC236}">
                  <a16:creationId xmlns:a16="http://schemas.microsoft.com/office/drawing/2014/main" id="{73A7F184-2AA3-62EC-8A82-B3BD42C9AF15}"/>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11" name="TextBox 10">
            <a:extLst>
              <a:ext uri="{FF2B5EF4-FFF2-40B4-BE49-F238E27FC236}">
                <a16:creationId xmlns:a16="http://schemas.microsoft.com/office/drawing/2014/main" id="{B324CED8-A66A-C6C2-FA25-74635B1E9009}"/>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21" name="Group 20">
            <a:extLst>
              <a:ext uri="{FF2B5EF4-FFF2-40B4-BE49-F238E27FC236}">
                <a16:creationId xmlns:a16="http://schemas.microsoft.com/office/drawing/2014/main" id="{3C3FE5A5-5F2A-E4A1-49B6-CEC129E71462}"/>
              </a:ext>
            </a:extLst>
          </p:cNvPr>
          <p:cNvGrpSpPr/>
          <p:nvPr/>
        </p:nvGrpSpPr>
        <p:grpSpPr>
          <a:xfrm>
            <a:off x="5468173" y="1480678"/>
            <a:ext cx="710963" cy="710963"/>
            <a:chOff x="7881256" y="1994261"/>
            <a:chExt cx="710963" cy="710963"/>
          </a:xfrm>
        </p:grpSpPr>
        <p:sp>
          <p:nvSpPr>
            <p:cNvPr id="27" name="Rounded Rectangle 26">
              <a:extLst>
                <a:ext uri="{FF2B5EF4-FFF2-40B4-BE49-F238E27FC236}">
                  <a16:creationId xmlns:a16="http://schemas.microsoft.com/office/drawing/2014/main" id="{81D01866-49A3-AB16-7BD1-CDF7F7DFB550}"/>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8" name="Straight Arrow Connector 27">
              <a:extLst>
                <a:ext uri="{FF2B5EF4-FFF2-40B4-BE49-F238E27FC236}">
                  <a16:creationId xmlns:a16="http://schemas.microsoft.com/office/drawing/2014/main" id="{5848F6FC-6501-F32C-8113-3773644AC9D6}"/>
                </a:ext>
              </a:extLst>
            </p:cNvPr>
            <p:cNvCxnSpPr>
              <a:cxnSpLocks/>
              <a:stCxn id="27" idx="1"/>
              <a:endCxn id="27" idx="0"/>
            </p:cNvCxnSpPr>
            <p:nvPr/>
          </p:nvCxnSpPr>
          <p:spPr>
            <a:xfrm flipV="1">
              <a:off x="7881256" y="1994261"/>
              <a:ext cx="355482" cy="355482"/>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D177597-4415-B321-D376-19AFCF9D83AE}"/>
                </a:ext>
              </a:extLst>
            </p:cNvPr>
            <p:cNvCxnSpPr>
              <a:cxnSpLocks/>
              <a:stCxn id="27" idx="1"/>
              <a:endCxn id="27" idx="2"/>
            </p:cNvCxnSpPr>
            <p:nvPr/>
          </p:nvCxnSpPr>
          <p:spPr>
            <a:xfrm>
              <a:off x="7881256" y="2349743"/>
              <a:ext cx="355482" cy="355481"/>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CE1CAFB5-3951-8269-36CA-7D425ABD890B}"/>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grpSp>
        <p:nvGrpSpPr>
          <p:cNvPr id="47" name="Group 46">
            <a:extLst>
              <a:ext uri="{FF2B5EF4-FFF2-40B4-BE49-F238E27FC236}">
                <a16:creationId xmlns:a16="http://schemas.microsoft.com/office/drawing/2014/main" id="{8190E129-2729-0D5B-6EDB-18D43AB649B6}"/>
              </a:ext>
            </a:extLst>
          </p:cNvPr>
          <p:cNvGrpSpPr/>
          <p:nvPr/>
        </p:nvGrpSpPr>
        <p:grpSpPr>
          <a:xfrm>
            <a:off x="8403772" y="2506842"/>
            <a:ext cx="3667698" cy="1047632"/>
            <a:chOff x="8403772" y="2506842"/>
            <a:chExt cx="3667698" cy="1047632"/>
          </a:xfrm>
        </p:grpSpPr>
        <p:sp>
          <p:nvSpPr>
            <p:cNvPr id="32" name="Rounded Rectangle 31">
              <a:extLst>
                <a:ext uri="{FF2B5EF4-FFF2-40B4-BE49-F238E27FC236}">
                  <a16:creationId xmlns:a16="http://schemas.microsoft.com/office/drawing/2014/main" id="{FE2B2A78-2687-8D41-71C7-C959EEA55475}"/>
                </a:ext>
              </a:extLst>
            </p:cNvPr>
            <p:cNvSpPr/>
            <p:nvPr/>
          </p:nvSpPr>
          <p:spPr>
            <a:xfrm>
              <a:off x="8403772" y="2506842"/>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36" name="Rectangle 35">
              <a:extLst>
                <a:ext uri="{FF2B5EF4-FFF2-40B4-BE49-F238E27FC236}">
                  <a16:creationId xmlns:a16="http://schemas.microsoft.com/office/drawing/2014/main" id="{958A2558-4FBE-DB57-5E52-82A60ECF98A6}"/>
                </a:ext>
              </a:extLst>
            </p:cNvPr>
            <p:cNvSpPr/>
            <p:nvPr/>
          </p:nvSpPr>
          <p:spPr>
            <a:xfrm>
              <a:off x="8633460" y="310598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TextBox 45">
              <a:extLst>
                <a:ext uri="{FF2B5EF4-FFF2-40B4-BE49-F238E27FC236}">
                  <a16:creationId xmlns:a16="http://schemas.microsoft.com/office/drawing/2014/main" id="{E50584AD-21AF-E80E-6E0F-8C8C638DE7A2}"/>
                </a:ext>
              </a:extLst>
            </p:cNvPr>
            <p:cNvSpPr txBox="1"/>
            <p:nvPr/>
          </p:nvSpPr>
          <p:spPr>
            <a:xfrm>
              <a:off x="9333220" y="2506842"/>
              <a:ext cx="2738250" cy="923330"/>
            </a:xfrm>
            <a:prstGeom prst="rect">
              <a:avLst/>
            </a:prstGeom>
            <a:noFill/>
          </p:spPr>
          <p:txBody>
            <a:bodyPr wrap="none" rtlCol="0">
              <a:spAutoFit/>
            </a:bodyPr>
            <a:lstStyle/>
            <a:p>
              <a:r>
                <a:rPr lang="en-FR" b="1" dirty="0">
                  <a:solidFill>
                    <a:schemeClr val="accent1"/>
                  </a:solidFill>
                </a:rPr>
                <a:t>Language-agnostic</a:t>
              </a:r>
              <a:br>
                <a:rPr lang="en-FR" b="1" dirty="0">
                  <a:solidFill>
                    <a:schemeClr val="accent1"/>
                  </a:solidFill>
                </a:rPr>
              </a:br>
              <a:r>
                <a:rPr lang="en-FR" b="1" dirty="0">
                  <a:solidFill>
                    <a:schemeClr val="accent1"/>
                  </a:solidFill>
                </a:rPr>
                <a:t>asynchronous composition</a:t>
              </a:r>
              <a:br>
                <a:rPr lang="en-FR" b="1" dirty="0">
                  <a:solidFill>
                    <a:schemeClr val="accent1"/>
                  </a:solidFill>
                </a:rPr>
              </a:br>
              <a:r>
                <a:rPr lang="en-FR" b="1" dirty="0">
                  <a:solidFill>
                    <a:schemeClr val="accent1"/>
                  </a:solidFill>
                </a:rPr>
                <a:t>operator</a:t>
              </a:r>
            </a:p>
          </p:txBody>
        </p:sp>
      </p:grpSp>
    </p:spTree>
    <p:extLst>
      <p:ext uri="{BB962C8B-B14F-4D97-AF65-F5344CB8AC3E}">
        <p14:creationId xmlns:p14="http://schemas.microsoft.com/office/powerpoint/2010/main" val="3355765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7F5CD5-35F8-A491-A960-4B89BD58DF34}"/>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29" name="Straight Connector 28">
            <a:extLst>
              <a:ext uri="{FF2B5EF4-FFF2-40B4-BE49-F238E27FC236}">
                <a16:creationId xmlns:a16="http://schemas.microsoft.com/office/drawing/2014/main" id="{A4CA1AC8-4484-F277-608B-B79A0A98369A}"/>
              </a:ext>
            </a:extLst>
          </p:cNvPr>
          <p:cNvCxnSpPr>
            <a:cxnSpLocks/>
            <a:endCxn id="28"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3419829"/>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11" name="Rounded Rectangle 10">
            <a:extLst>
              <a:ext uri="{FF2B5EF4-FFF2-40B4-BE49-F238E27FC236}">
                <a16:creationId xmlns:a16="http://schemas.microsoft.com/office/drawing/2014/main" id="{3516A609-601F-1F6E-D5F9-EBDB799FC0EE}"/>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13" name="Rectangle 12">
            <a:extLst>
              <a:ext uri="{FF2B5EF4-FFF2-40B4-BE49-F238E27FC236}">
                <a16:creationId xmlns:a16="http://schemas.microsoft.com/office/drawing/2014/main" id="{ECD1B8D1-0DF1-7E3D-1AA3-68795073B603}"/>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0" name="Snip Single Corner of Rectangle 19">
            <a:extLst>
              <a:ext uri="{FF2B5EF4-FFF2-40B4-BE49-F238E27FC236}">
                <a16:creationId xmlns:a16="http://schemas.microsoft.com/office/drawing/2014/main" id="{DB2E0AF2-4498-46A9-2777-DBB9B58D2E92}"/>
              </a:ext>
            </a:extLst>
          </p:cNvPr>
          <p:cNvSpPr/>
          <p:nvPr/>
        </p:nvSpPr>
        <p:spPr>
          <a:xfrm>
            <a:off x="9032965" y="3562749"/>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cxnSp>
        <p:nvCxnSpPr>
          <p:cNvPr id="21" name="Straight Arrow Connector 20">
            <a:extLst>
              <a:ext uri="{FF2B5EF4-FFF2-40B4-BE49-F238E27FC236}">
                <a16:creationId xmlns:a16="http://schemas.microsoft.com/office/drawing/2014/main" id="{012C3B75-0193-95EB-EE1F-8759A88FB32D}"/>
              </a:ext>
            </a:extLst>
          </p:cNvPr>
          <p:cNvCxnSpPr>
            <a:cxnSpLocks/>
            <a:stCxn id="11" idx="3"/>
            <a:endCxn id="20" idx="2"/>
          </p:cNvCxnSpPr>
          <p:nvPr/>
        </p:nvCxnSpPr>
        <p:spPr>
          <a:xfrm>
            <a:off x="6269627" y="3863195"/>
            <a:ext cx="27633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F8339E-2651-0362-DBD9-CC75D84FE999}"/>
              </a:ext>
            </a:extLst>
          </p:cNvPr>
          <p:cNvSpPr txBox="1"/>
          <p:nvPr/>
        </p:nvSpPr>
        <p:spPr>
          <a:xfrm>
            <a:off x="8280836" y="3601584"/>
            <a:ext cx="752129" cy="261610"/>
          </a:xfrm>
          <a:prstGeom prst="rect">
            <a:avLst/>
          </a:prstGeom>
          <a:noFill/>
        </p:spPr>
        <p:txBody>
          <a:bodyPr wrap="none" rtlCol="0">
            <a:spAutoFit/>
          </a:bodyPr>
          <a:lstStyle/>
          <a:p>
            <a:r>
              <a:rPr lang="en-FR" sz="1050" dirty="0"/>
              <a:t>interprets</a:t>
            </a:r>
          </a:p>
        </p:txBody>
      </p:sp>
      <p:sp>
        <p:nvSpPr>
          <p:cNvPr id="28" name="Rounded Rectangle 27">
            <a:extLst>
              <a:ext uri="{FF2B5EF4-FFF2-40B4-BE49-F238E27FC236}">
                <a16:creationId xmlns:a16="http://schemas.microsoft.com/office/drawing/2014/main" id="{7A7D06F5-8B19-6731-F950-92B4BC56CF7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36" name="Picture 35">
            <a:extLst>
              <a:ext uri="{FF2B5EF4-FFF2-40B4-BE49-F238E27FC236}">
                <a16:creationId xmlns:a16="http://schemas.microsoft.com/office/drawing/2014/main" id="{DB7DCF38-1837-BA3D-5B21-9349AC32CB03}"/>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7" name="TextBox 36">
            <a:extLst>
              <a:ext uri="{FF2B5EF4-FFF2-40B4-BE49-F238E27FC236}">
                <a16:creationId xmlns:a16="http://schemas.microsoft.com/office/drawing/2014/main" id="{1682187E-CF86-4204-EF4F-1C7A245BD871}"/>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48" name="Picture 47">
            <a:extLst>
              <a:ext uri="{FF2B5EF4-FFF2-40B4-BE49-F238E27FC236}">
                <a16:creationId xmlns:a16="http://schemas.microsoft.com/office/drawing/2014/main" id="{EDB66355-3180-D6B1-2BF0-D86D86FC2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50" name="Slide Number Placeholder 49">
            <a:extLst>
              <a:ext uri="{FF2B5EF4-FFF2-40B4-BE49-F238E27FC236}">
                <a16:creationId xmlns:a16="http://schemas.microsoft.com/office/drawing/2014/main" id="{4464B3A2-7B5F-8E01-874C-927CBE396490}"/>
              </a:ext>
            </a:extLst>
          </p:cNvPr>
          <p:cNvSpPr>
            <a:spLocks noGrp="1"/>
          </p:cNvSpPr>
          <p:nvPr>
            <p:ph type="sldNum" sz="quarter" idx="12"/>
          </p:nvPr>
        </p:nvSpPr>
        <p:spPr/>
        <p:txBody>
          <a:bodyPr/>
          <a:lstStyle/>
          <a:p>
            <a:fld id="{68BB762D-DE17-D14D-9882-FCBAF9182C7B}" type="slidenum">
              <a:rPr lang="en-FR" smtClean="0"/>
              <a:t>32</a:t>
            </a:fld>
            <a:r>
              <a:rPr lang="en-FR"/>
              <a:t>/50</a:t>
            </a:r>
            <a:endParaRPr lang="en-FR" dirty="0"/>
          </a:p>
        </p:txBody>
      </p:sp>
      <p:grpSp>
        <p:nvGrpSpPr>
          <p:cNvPr id="51" name="Group 50">
            <a:extLst>
              <a:ext uri="{FF2B5EF4-FFF2-40B4-BE49-F238E27FC236}">
                <a16:creationId xmlns:a16="http://schemas.microsoft.com/office/drawing/2014/main" id="{F04AC135-A000-CBAE-8BCC-763A4F1BE48F}"/>
              </a:ext>
            </a:extLst>
          </p:cNvPr>
          <p:cNvGrpSpPr/>
          <p:nvPr/>
        </p:nvGrpSpPr>
        <p:grpSpPr>
          <a:xfrm>
            <a:off x="10750627" y="5171938"/>
            <a:ext cx="1255088" cy="1202063"/>
            <a:chOff x="10750627" y="5171938"/>
            <a:chExt cx="1255088" cy="1202063"/>
          </a:xfrm>
        </p:grpSpPr>
        <p:pic>
          <p:nvPicPr>
            <p:cNvPr id="52" name="Picture 51">
              <a:extLst>
                <a:ext uri="{FF2B5EF4-FFF2-40B4-BE49-F238E27FC236}">
                  <a16:creationId xmlns:a16="http://schemas.microsoft.com/office/drawing/2014/main" id="{B72DB6C1-BE5E-7A74-23E0-196ED11C3817}"/>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3" name="Picture 52">
              <a:extLst>
                <a:ext uri="{FF2B5EF4-FFF2-40B4-BE49-F238E27FC236}">
                  <a16:creationId xmlns:a16="http://schemas.microsoft.com/office/drawing/2014/main" id="{8A62CCD9-ACF6-1231-18EC-1556D7BF3515}"/>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27" name="TextBox 26">
            <a:extLst>
              <a:ext uri="{FF2B5EF4-FFF2-40B4-BE49-F238E27FC236}">
                <a16:creationId xmlns:a16="http://schemas.microsoft.com/office/drawing/2014/main" id="{855A9C56-899D-812A-D897-FCC752AAF40C}"/>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31" name="Group 30">
            <a:extLst>
              <a:ext uri="{FF2B5EF4-FFF2-40B4-BE49-F238E27FC236}">
                <a16:creationId xmlns:a16="http://schemas.microsoft.com/office/drawing/2014/main" id="{4B5033AA-89BA-2BB8-C0BF-7BFAB21B5D42}"/>
              </a:ext>
            </a:extLst>
          </p:cNvPr>
          <p:cNvGrpSpPr/>
          <p:nvPr/>
        </p:nvGrpSpPr>
        <p:grpSpPr>
          <a:xfrm>
            <a:off x="5468173" y="1480678"/>
            <a:ext cx="710963" cy="710963"/>
            <a:chOff x="7881256" y="1994261"/>
            <a:chExt cx="710963" cy="710963"/>
          </a:xfrm>
        </p:grpSpPr>
        <p:sp>
          <p:nvSpPr>
            <p:cNvPr id="32" name="Rounded Rectangle 31">
              <a:extLst>
                <a:ext uri="{FF2B5EF4-FFF2-40B4-BE49-F238E27FC236}">
                  <a16:creationId xmlns:a16="http://schemas.microsoft.com/office/drawing/2014/main" id="{6BB551C4-5728-08D5-D91E-D27A95481B47}"/>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38" name="Straight Arrow Connector 37">
              <a:extLst>
                <a:ext uri="{FF2B5EF4-FFF2-40B4-BE49-F238E27FC236}">
                  <a16:creationId xmlns:a16="http://schemas.microsoft.com/office/drawing/2014/main" id="{04EF459C-33F3-C677-AC97-FF0BE46C1927}"/>
                </a:ext>
              </a:extLst>
            </p:cNvPr>
            <p:cNvCxnSpPr>
              <a:cxnSpLocks/>
              <a:stCxn id="32" idx="1"/>
              <a:endCxn id="32" idx="0"/>
            </p:cNvCxnSpPr>
            <p:nvPr/>
          </p:nvCxnSpPr>
          <p:spPr>
            <a:xfrm flipV="1">
              <a:off x="7881256" y="1994261"/>
              <a:ext cx="355482" cy="355482"/>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C66175D-DEDD-A948-F137-FC423E666C2A}"/>
                </a:ext>
              </a:extLst>
            </p:cNvPr>
            <p:cNvCxnSpPr>
              <a:cxnSpLocks/>
              <a:stCxn id="32" idx="1"/>
              <a:endCxn id="32" idx="2"/>
            </p:cNvCxnSpPr>
            <p:nvPr/>
          </p:nvCxnSpPr>
          <p:spPr>
            <a:xfrm>
              <a:off x="7881256" y="2349743"/>
              <a:ext cx="355482" cy="355481"/>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grpSp>
      <p:sp>
        <p:nvSpPr>
          <p:cNvPr id="54" name="TextBox 53">
            <a:extLst>
              <a:ext uri="{FF2B5EF4-FFF2-40B4-BE49-F238E27FC236}">
                <a16:creationId xmlns:a16="http://schemas.microsoft.com/office/drawing/2014/main" id="{59B5C87B-9D76-848F-97C8-AA5F04BB40FC}"/>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3704068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4915988" y="3419829"/>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0" name="Rectangle 79">
            <a:extLst>
              <a:ext uri="{FF2B5EF4-FFF2-40B4-BE49-F238E27FC236}">
                <a16:creationId xmlns:a16="http://schemas.microsoft.com/office/drawing/2014/main" id="{93AC4B7D-7E8D-8C9B-A9D4-17BE02D28611}"/>
              </a:ext>
            </a:extLst>
          </p:cNvPr>
          <p:cNvSpPr/>
          <p:nvPr/>
        </p:nvSpPr>
        <p:spPr>
          <a:xfrm>
            <a:off x="6362835" y="115579"/>
            <a:ext cx="4232278" cy="3191612"/>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FR" i="1" dirty="0">
              <a:solidFill>
                <a:srgbClr val="00B050"/>
              </a:solidFill>
            </a:endParaRPr>
          </a:p>
        </p:txBody>
      </p:sp>
      <p:sp>
        <p:nvSpPr>
          <p:cNvPr id="79" name="Rectangle 78">
            <a:extLst>
              <a:ext uri="{FF2B5EF4-FFF2-40B4-BE49-F238E27FC236}">
                <a16:creationId xmlns:a16="http://schemas.microsoft.com/office/drawing/2014/main" id="{34A1A3E8-F6F9-B010-74B2-D3B5D5D65D1F}"/>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78" name="Straight Connector 77">
            <a:extLst>
              <a:ext uri="{FF2B5EF4-FFF2-40B4-BE49-F238E27FC236}">
                <a16:creationId xmlns:a16="http://schemas.microsoft.com/office/drawing/2014/main" id="{7BAF4CEE-2A55-E0B7-5A1F-A5AAF5D33F31}"/>
              </a:ext>
            </a:extLst>
          </p:cNvPr>
          <p:cNvCxnSpPr>
            <a:cxnSpLocks/>
            <a:endCxn id="7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67" name="Rounded Rectangle 66">
            <a:extLst>
              <a:ext uri="{FF2B5EF4-FFF2-40B4-BE49-F238E27FC236}">
                <a16:creationId xmlns:a16="http://schemas.microsoft.com/office/drawing/2014/main" id="{B491E1F0-F805-BDD2-7982-A2AF195E9FD9}"/>
              </a:ext>
            </a:extLst>
          </p:cNvPr>
          <p:cNvSpPr/>
          <p:nvPr/>
        </p:nvSpPr>
        <p:spPr>
          <a:xfrm>
            <a:off x="8382592" y="49423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68" name="Straight Connector 67">
            <a:extLst>
              <a:ext uri="{FF2B5EF4-FFF2-40B4-BE49-F238E27FC236}">
                <a16:creationId xmlns:a16="http://schemas.microsoft.com/office/drawing/2014/main" id="{E4158F33-3569-A3C4-9E8F-EFDA7847A995}"/>
              </a:ext>
            </a:extLst>
          </p:cNvPr>
          <p:cNvCxnSpPr>
            <a:cxnSpLocks/>
            <a:stCxn id="31" idx="3"/>
            <a:endCxn id="70" idx="1"/>
          </p:cNvCxnSpPr>
          <p:nvPr/>
        </p:nvCxnSpPr>
        <p:spPr>
          <a:xfrm>
            <a:off x="7965076" y="1839514"/>
            <a:ext cx="472216" cy="4659"/>
          </a:xfrm>
          <a:prstGeom prst="line">
            <a:avLst/>
          </a:prstGeom>
          <a:ln w="38100"/>
        </p:spPr>
        <p:style>
          <a:lnRef idx="1">
            <a:schemeClr val="dk1"/>
          </a:lnRef>
          <a:fillRef idx="0">
            <a:schemeClr val="dk1"/>
          </a:fillRef>
          <a:effectRef idx="0">
            <a:schemeClr val="dk1"/>
          </a:effectRef>
          <a:fontRef idx="minor">
            <a:schemeClr val="tx1"/>
          </a:fontRef>
        </p:style>
      </p:cxn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29" name="Snip Single Corner of Rectangle 28">
            <a:extLst>
              <a:ext uri="{FF2B5EF4-FFF2-40B4-BE49-F238E27FC236}">
                <a16:creationId xmlns:a16="http://schemas.microsoft.com/office/drawing/2014/main" id="{034E4673-F265-BC4B-4920-D62C2EA7873A}"/>
              </a:ext>
            </a:extLst>
          </p:cNvPr>
          <p:cNvSpPr/>
          <p:nvPr/>
        </p:nvSpPr>
        <p:spPr>
          <a:xfrm>
            <a:off x="9032965" y="268424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solidFill>
                  <a:schemeClr val="tx1"/>
                </a:solidFill>
              </a:rPr>
              <a:t>PUSM Monitor</a:t>
            </a:r>
            <a:br>
              <a:rPr lang="en-FR" sz="1400" dirty="0">
                <a:solidFill>
                  <a:schemeClr val="tx1"/>
                </a:solidFill>
              </a:rPr>
            </a:br>
            <a:r>
              <a:rPr lang="en-FR" sz="1400" dirty="0">
                <a:solidFill>
                  <a:schemeClr val="tx1"/>
                </a:solidFill>
              </a:rPr>
              <a:t>Specification</a:t>
            </a:r>
          </a:p>
        </p:txBody>
      </p:sp>
      <p:sp>
        <p:nvSpPr>
          <p:cNvPr id="30" name="Rounded Rectangle 29">
            <a:extLst>
              <a:ext uri="{FF2B5EF4-FFF2-40B4-BE49-F238E27FC236}">
                <a16:creationId xmlns:a16="http://schemas.microsoft.com/office/drawing/2014/main" id="{F02ABDD4-2572-CB19-F3F4-E8B5F4AE95C5}"/>
              </a:ext>
            </a:extLst>
          </p:cNvPr>
          <p:cNvSpPr/>
          <p:nvPr/>
        </p:nvSpPr>
        <p:spPr>
          <a:xfrm>
            <a:off x="6616879" y="1533249"/>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31" name="Rectangle 30">
            <a:extLst>
              <a:ext uri="{FF2B5EF4-FFF2-40B4-BE49-F238E27FC236}">
                <a16:creationId xmlns:a16="http://schemas.microsoft.com/office/drawing/2014/main" id="{01A2C91E-325B-5108-9B11-0E7585528D00}"/>
              </a:ext>
            </a:extLst>
          </p:cNvPr>
          <p:cNvSpPr/>
          <p:nvPr/>
        </p:nvSpPr>
        <p:spPr>
          <a:xfrm>
            <a:off x="7516585" y="161526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2" name="Rounded Rectangle 31">
            <a:extLst>
              <a:ext uri="{FF2B5EF4-FFF2-40B4-BE49-F238E27FC236}">
                <a16:creationId xmlns:a16="http://schemas.microsoft.com/office/drawing/2014/main" id="{CD1EE765-AA6D-D41B-7D78-61393F16063A}"/>
              </a:ext>
            </a:extLst>
          </p:cNvPr>
          <p:cNvSpPr/>
          <p:nvPr/>
        </p:nvSpPr>
        <p:spPr>
          <a:xfrm>
            <a:off x="6489468" y="2684244"/>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br>
              <a:rPr lang="en-FR" sz="1600" dirty="0">
                <a:solidFill>
                  <a:schemeClr val="tx1"/>
                </a:solidFill>
              </a:rPr>
            </a:br>
            <a:r>
              <a:rPr lang="en-FR" sz="1600" dirty="0">
                <a:solidFill>
                  <a:schemeClr val="tx1"/>
                </a:solidFill>
              </a:rPr>
              <a:t>Semantics</a:t>
            </a:r>
          </a:p>
        </p:txBody>
      </p:sp>
      <p:sp>
        <p:nvSpPr>
          <p:cNvPr id="36" name="Rectangle 35">
            <a:extLst>
              <a:ext uri="{FF2B5EF4-FFF2-40B4-BE49-F238E27FC236}">
                <a16:creationId xmlns:a16="http://schemas.microsoft.com/office/drawing/2014/main" id="{3C8C1C4F-577E-6396-F7B5-498944016317}"/>
              </a:ext>
            </a:extLst>
          </p:cNvPr>
          <p:cNvSpPr/>
          <p:nvPr/>
        </p:nvSpPr>
        <p:spPr>
          <a:xfrm>
            <a:off x="6846568" y="223464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7" name="Straight Connector 36">
            <a:extLst>
              <a:ext uri="{FF2B5EF4-FFF2-40B4-BE49-F238E27FC236}">
                <a16:creationId xmlns:a16="http://schemas.microsoft.com/office/drawing/2014/main" id="{7FE39053-4E60-B9FF-7ED8-8175B7A192B2}"/>
              </a:ext>
            </a:extLst>
          </p:cNvPr>
          <p:cNvCxnSpPr>
            <a:cxnSpLocks/>
            <a:stCxn id="30" idx="2"/>
            <a:endCxn id="36" idx="0"/>
          </p:cNvCxnSpPr>
          <p:nvPr/>
        </p:nvCxnSpPr>
        <p:spPr>
          <a:xfrm>
            <a:off x="7070813" y="2134140"/>
            <a:ext cx="1" cy="100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7AF76FA-F34A-F05C-143F-525A4C3A290C}"/>
              </a:ext>
            </a:extLst>
          </p:cNvPr>
          <p:cNvCxnSpPr>
            <a:cxnSpLocks/>
            <a:stCxn id="32" idx="3"/>
            <a:endCxn id="29" idx="2"/>
          </p:cNvCxnSpPr>
          <p:nvPr/>
        </p:nvCxnSpPr>
        <p:spPr>
          <a:xfrm>
            <a:off x="7689073" y="2984690"/>
            <a:ext cx="13438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AF720B2-D268-8751-7086-1E0A3EC28BB5}"/>
              </a:ext>
            </a:extLst>
          </p:cNvPr>
          <p:cNvSpPr txBox="1"/>
          <p:nvPr/>
        </p:nvSpPr>
        <p:spPr>
          <a:xfrm>
            <a:off x="8329821" y="2740639"/>
            <a:ext cx="752129" cy="261610"/>
          </a:xfrm>
          <a:prstGeom prst="rect">
            <a:avLst/>
          </a:prstGeom>
          <a:noFill/>
        </p:spPr>
        <p:txBody>
          <a:bodyPr wrap="none" rtlCol="0">
            <a:spAutoFit/>
          </a:bodyPr>
          <a:lstStyle/>
          <a:p>
            <a:r>
              <a:rPr lang="en-FR" sz="1050" dirty="0"/>
              <a:t>interprets</a:t>
            </a:r>
          </a:p>
        </p:txBody>
      </p:sp>
      <p:cxnSp>
        <p:nvCxnSpPr>
          <p:cNvPr id="47" name="Straight Connector 46">
            <a:extLst>
              <a:ext uri="{FF2B5EF4-FFF2-40B4-BE49-F238E27FC236}">
                <a16:creationId xmlns:a16="http://schemas.microsoft.com/office/drawing/2014/main" id="{4F55125A-8580-E9DD-0B06-6503DDE81878}"/>
              </a:ext>
            </a:extLst>
          </p:cNvPr>
          <p:cNvCxnSpPr>
            <a:cxnSpLocks/>
            <a:endCxn id="30" idx="1"/>
          </p:cNvCxnSpPr>
          <p:nvPr/>
        </p:nvCxnSpPr>
        <p:spPr>
          <a:xfrm flipV="1">
            <a:off x="6108790" y="1833695"/>
            <a:ext cx="508089" cy="4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85AE4FCE-09CA-E88C-4F00-419159B1A2F4}"/>
              </a:ext>
            </a:extLst>
          </p:cNvPr>
          <p:cNvSpPr/>
          <p:nvPr/>
        </p:nvSpPr>
        <p:spPr>
          <a:xfrm>
            <a:off x="8437292" y="1543727"/>
            <a:ext cx="1347107"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Acceptance</a:t>
            </a:r>
            <a:br>
              <a:rPr lang="en-FR" dirty="0"/>
            </a:br>
            <a:r>
              <a:rPr lang="en-FR" dirty="0"/>
              <a:t>Asserter</a:t>
            </a:r>
          </a:p>
        </p:txBody>
      </p:sp>
      <p:sp>
        <p:nvSpPr>
          <p:cNvPr id="77" name="Rounded Rectangle 76">
            <a:extLst>
              <a:ext uri="{FF2B5EF4-FFF2-40B4-BE49-F238E27FC236}">
                <a16:creationId xmlns:a16="http://schemas.microsoft.com/office/drawing/2014/main" id="{5BF26E2A-0528-F530-32FF-2A16B3BCF74B}"/>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2" name="Rounded Rectangle 81">
            <a:extLst>
              <a:ext uri="{FF2B5EF4-FFF2-40B4-BE49-F238E27FC236}">
                <a16:creationId xmlns:a16="http://schemas.microsoft.com/office/drawing/2014/main" id="{04D2C9EE-88CB-0D7E-0821-C985B533FCAD}"/>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562749"/>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pic>
        <p:nvPicPr>
          <p:cNvPr id="87" name="Picture 86">
            <a:extLst>
              <a:ext uri="{FF2B5EF4-FFF2-40B4-BE49-F238E27FC236}">
                <a16:creationId xmlns:a16="http://schemas.microsoft.com/office/drawing/2014/main" id="{B2DDEC79-3A02-9DCE-E46D-3E09EB1301AC}"/>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88" name="TextBox 87">
            <a:extLst>
              <a:ext uri="{FF2B5EF4-FFF2-40B4-BE49-F238E27FC236}">
                <a16:creationId xmlns:a16="http://schemas.microsoft.com/office/drawing/2014/main" id="{2B437F44-CF59-D604-3151-3C52C5DA05A4}"/>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cxnSp>
        <p:nvCxnSpPr>
          <p:cNvPr id="92" name="Straight Connector 91">
            <a:extLst>
              <a:ext uri="{FF2B5EF4-FFF2-40B4-BE49-F238E27FC236}">
                <a16:creationId xmlns:a16="http://schemas.microsoft.com/office/drawing/2014/main" id="{7E45C5FE-EF54-A587-BC27-78E23415CA2C}"/>
              </a:ext>
            </a:extLst>
          </p:cNvPr>
          <p:cNvCxnSpPr>
            <a:cxnSpLocks/>
            <a:stCxn id="67" idx="2"/>
            <a:endCxn id="70" idx="0"/>
          </p:cNvCxnSpPr>
          <p:nvPr/>
        </p:nvCxnSpPr>
        <p:spPr>
          <a:xfrm>
            <a:off x="9110846" y="1095123"/>
            <a:ext cx="0" cy="448604"/>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96CD3404-52E5-5D77-A6CE-2C32CBF3CBA4}"/>
              </a:ext>
            </a:extLst>
          </p:cNvPr>
          <p:cNvCxnSpPr>
            <a:cxnSpLocks/>
          </p:cNvCxnSpPr>
          <p:nvPr/>
        </p:nvCxnSpPr>
        <p:spPr>
          <a:xfrm>
            <a:off x="6269627" y="3863195"/>
            <a:ext cx="27633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B6346D58-D9FC-35E1-175C-2234D204155F}"/>
              </a:ext>
            </a:extLst>
          </p:cNvPr>
          <p:cNvSpPr txBox="1"/>
          <p:nvPr/>
        </p:nvSpPr>
        <p:spPr>
          <a:xfrm>
            <a:off x="8280836" y="3601584"/>
            <a:ext cx="752129" cy="261610"/>
          </a:xfrm>
          <a:prstGeom prst="rect">
            <a:avLst/>
          </a:prstGeom>
          <a:noFill/>
        </p:spPr>
        <p:txBody>
          <a:bodyPr wrap="none" rtlCol="0">
            <a:spAutoFit/>
          </a:bodyPr>
          <a:lstStyle/>
          <a:p>
            <a:r>
              <a:rPr lang="en-FR" sz="1050" dirty="0"/>
              <a:t>interprets</a:t>
            </a:r>
          </a:p>
        </p:txBody>
      </p:sp>
      <p:pic>
        <p:nvPicPr>
          <p:cNvPr id="100" name="Picture 99">
            <a:extLst>
              <a:ext uri="{FF2B5EF4-FFF2-40B4-BE49-F238E27FC236}">
                <a16:creationId xmlns:a16="http://schemas.microsoft.com/office/drawing/2014/main" id="{772D2886-403A-50F3-419F-B21DBCA10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2" name="Slide Number Placeholder 101">
            <a:extLst>
              <a:ext uri="{FF2B5EF4-FFF2-40B4-BE49-F238E27FC236}">
                <a16:creationId xmlns:a16="http://schemas.microsoft.com/office/drawing/2014/main" id="{EA0C4088-549E-1FC7-3F05-DE70B4C2BF8E}"/>
              </a:ext>
            </a:extLst>
          </p:cNvPr>
          <p:cNvSpPr>
            <a:spLocks noGrp="1"/>
          </p:cNvSpPr>
          <p:nvPr>
            <p:ph type="sldNum" sz="quarter" idx="12"/>
          </p:nvPr>
        </p:nvSpPr>
        <p:spPr/>
        <p:txBody>
          <a:bodyPr/>
          <a:lstStyle/>
          <a:p>
            <a:fld id="{68BB762D-DE17-D14D-9882-FCBAF9182C7B}" type="slidenum">
              <a:rPr lang="en-FR" smtClean="0"/>
              <a:t>33</a:t>
            </a:fld>
            <a:r>
              <a:rPr lang="en-FR"/>
              <a:t>/50</a:t>
            </a:r>
            <a:endParaRPr lang="en-FR" dirty="0"/>
          </a:p>
        </p:txBody>
      </p:sp>
      <p:grpSp>
        <p:nvGrpSpPr>
          <p:cNvPr id="103" name="Group 102">
            <a:extLst>
              <a:ext uri="{FF2B5EF4-FFF2-40B4-BE49-F238E27FC236}">
                <a16:creationId xmlns:a16="http://schemas.microsoft.com/office/drawing/2014/main" id="{4D561D0F-5706-67F7-26ED-FFD54772BF63}"/>
              </a:ext>
            </a:extLst>
          </p:cNvPr>
          <p:cNvGrpSpPr/>
          <p:nvPr/>
        </p:nvGrpSpPr>
        <p:grpSpPr>
          <a:xfrm>
            <a:off x="10750627" y="5171938"/>
            <a:ext cx="1255088" cy="1202063"/>
            <a:chOff x="10750627" y="5171938"/>
            <a:chExt cx="1255088" cy="1202063"/>
          </a:xfrm>
        </p:grpSpPr>
        <p:pic>
          <p:nvPicPr>
            <p:cNvPr id="104" name="Picture 103">
              <a:extLst>
                <a:ext uri="{FF2B5EF4-FFF2-40B4-BE49-F238E27FC236}">
                  <a16:creationId xmlns:a16="http://schemas.microsoft.com/office/drawing/2014/main" id="{F6FEE00E-A486-93CA-C6F0-E9C6AD874F76}"/>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105" name="Picture 104">
              <a:extLst>
                <a:ext uri="{FF2B5EF4-FFF2-40B4-BE49-F238E27FC236}">
                  <a16:creationId xmlns:a16="http://schemas.microsoft.com/office/drawing/2014/main" id="{5E901981-8108-5F67-BF9A-44C312A362FA}"/>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20" name="TextBox 19">
            <a:extLst>
              <a:ext uri="{FF2B5EF4-FFF2-40B4-BE49-F238E27FC236}">
                <a16:creationId xmlns:a16="http://schemas.microsoft.com/office/drawing/2014/main" id="{40C983A4-2E8D-26CA-2D10-D134E84BCE39}"/>
              </a:ext>
            </a:extLst>
          </p:cNvPr>
          <p:cNvSpPr txBox="1"/>
          <p:nvPr/>
        </p:nvSpPr>
        <p:spPr>
          <a:xfrm>
            <a:off x="307836" y="4030793"/>
            <a:ext cx="4895573" cy="738664"/>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Verifying and Monitoring UML Models with Observer Automata. </a:t>
            </a: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[MODELS’19]</a:t>
            </a:r>
            <a:r>
              <a:rPr lang="en-GB" i="1" dirty="0">
                <a:solidFill>
                  <a:srgbClr val="111111"/>
                </a:solidFill>
                <a:effectLst/>
                <a:latin typeface="Helvetica Neue" panose="02000503000000020004" pitchFamily="2" charset="0"/>
              </a:rPr>
              <a:t>.</a:t>
            </a:r>
            <a:endParaRPr lang="en-FR" i="1" dirty="0"/>
          </a:p>
        </p:txBody>
      </p:sp>
      <p:sp>
        <p:nvSpPr>
          <p:cNvPr id="13" name="TextBox 12">
            <a:extLst>
              <a:ext uri="{FF2B5EF4-FFF2-40B4-BE49-F238E27FC236}">
                <a16:creationId xmlns:a16="http://schemas.microsoft.com/office/drawing/2014/main" id="{3E7D36AC-745E-F169-ADF6-317464389700}"/>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49" name="Group 48">
            <a:extLst>
              <a:ext uri="{FF2B5EF4-FFF2-40B4-BE49-F238E27FC236}">
                <a16:creationId xmlns:a16="http://schemas.microsoft.com/office/drawing/2014/main" id="{78D82620-D94A-512C-89B5-3CD7441EAFA6}"/>
              </a:ext>
            </a:extLst>
          </p:cNvPr>
          <p:cNvGrpSpPr/>
          <p:nvPr/>
        </p:nvGrpSpPr>
        <p:grpSpPr>
          <a:xfrm>
            <a:off x="5468173" y="1480678"/>
            <a:ext cx="710963" cy="710963"/>
            <a:chOff x="5468173" y="1480678"/>
            <a:chExt cx="710963" cy="710963"/>
          </a:xfrm>
        </p:grpSpPr>
        <p:sp>
          <p:nvSpPr>
            <p:cNvPr id="22" name="Rounded Rectangle 21">
              <a:extLst>
                <a:ext uri="{FF2B5EF4-FFF2-40B4-BE49-F238E27FC236}">
                  <a16:creationId xmlns:a16="http://schemas.microsoft.com/office/drawing/2014/main" id="{7F8428A5-E5AD-0BFC-450A-CB086EA421B1}"/>
                </a:ext>
              </a:extLst>
            </p:cNvPr>
            <p:cNvSpPr/>
            <p:nvPr/>
          </p:nvSpPr>
          <p:spPr>
            <a:xfrm>
              <a:off x="5468173" y="1480678"/>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4" name="Straight Arrow Connector 23">
              <a:extLst>
                <a:ext uri="{FF2B5EF4-FFF2-40B4-BE49-F238E27FC236}">
                  <a16:creationId xmlns:a16="http://schemas.microsoft.com/office/drawing/2014/main" id="{962BE666-30C0-F7EE-7FC0-43300763BA02}"/>
                </a:ext>
              </a:extLst>
            </p:cNvPr>
            <p:cNvCxnSpPr>
              <a:cxnSpLocks/>
              <a:stCxn id="22" idx="1"/>
              <a:endCxn id="22" idx="0"/>
            </p:cNvCxnSpPr>
            <p:nvPr/>
          </p:nvCxnSpPr>
          <p:spPr>
            <a:xfrm flipV="1">
              <a:off x="5468173" y="1480678"/>
              <a:ext cx="355482" cy="355482"/>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DF32296-7FBB-AA7C-3AAA-E0C0CFA3CC34}"/>
                </a:ext>
              </a:extLst>
            </p:cNvPr>
            <p:cNvCxnSpPr>
              <a:cxnSpLocks/>
              <a:stCxn id="22" idx="1"/>
              <a:endCxn id="22" idx="2"/>
            </p:cNvCxnSpPr>
            <p:nvPr/>
          </p:nvCxnSpPr>
          <p:spPr>
            <a:xfrm>
              <a:off x="5468173" y="1836160"/>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42FE7AB-5E82-A962-3C5C-A679F8561C95}"/>
                </a:ext>
              </a:extLst>
            </p:cNvPr>
            <p:cNvCxnSpPr>
              <a:cxnSpLocks/>
              <a:stCxn id="22" idx="1"/>
              <a:endCxn id="22" idx="3"/>
            </p:cNvCxnSpPr>
            <p:nvPr/>
          </p:nvCxnSpPr>
          <p:spPr>
            <a:xfrm>
              <a:off x="5468173" y="1836160"/>
              <a:ext cx="71096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51" name="TextBox 50">
            <a:extLst>
              <a:ext uri="{FF2B5EF4-FFF2-40B4-BE49-F238E27FC236}">
                <a16:creationId xmlns:a16="http://schemas.microsoft.com/office/drawing/2014/main" id="{4DBD1ED6-5249-9470-09E8-181167AE32E8}"/>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2514056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34</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9" name="Text Placeholder 2">
            <a:extLst>
              <a:ext uri="{FF2B5EF4-FFF2-40B4-BE49-F238E27FC236}">
                <a16:creationId xmlns:a16="http://schemas.microsoft.com/office/drawing/2014/main" id="{D6A85150-5E81-E05B-5EA6-B40887DD5B9B}"/>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b="1" dirty="0">
                <a:solidFill>
                  <a:schemeClr val="accent1"/>
                </a:solidFill>
              </a:rPr>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200" dirty="0"/>
              <a:t>Transfer to commercial products -- </a:t>
            </a:r>
            <a:r>
              <a:rPr lang="en-FR" sz="3200" i="1" dirty="0"/>
              <a:t>OBP2 inside</a:t>
            </a:r>
            <a:endParaRPr lang="en-FR" sz="3200" dirty="0"/>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1499130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51251985-01A6-1C60-2FA6-7F425901CE7C}"/>
              </a:ext>
            </a:extLst>
          </p:cNvPr>
          <p:cNvGrpSpPr/>
          <p:nvPr/>
        </p:nvGrpSpPr>
        <p:grpSpPr>
          <a:xfrm>
            <a:off x="6134589" y="5015303"/>
            <a:ext cx="4127737" cy="1458679"/>
            <a:chOff x="6134589" y="5015303"/>
            <a:chExt cx="4127737" cy="1458679"/>
          </a:xfrm>
        </p:grpSpPr>
        <p:sp>
          <p:nvSpPr>
            <p:cNvPr id="38" name="Rectangle 37">
              <a:extLst>
                <a:ext uri="{FF2B5EF4-FFF2-40B4-BE49-F238E27FC236}">
                  <a16:creationId xmlns:a16="http://schemas.microsoft.com/office/drawing/2014/main" id="{ED1A530B-845C-58D0-E73D-81F5C04F7C2F}"/>
                </a:ext>
              </a:extLst>
            </p:cNvPr>
            <p:cNvSpPr/>
            <p:nvPr/>
          </p:nvSpPr>
          <p:spPr>
            <a:xfrm>
              <a:off x="6134589" y="6051288"/>
              <a:ext cx="4127737"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39" name="Rectangle 38">
              <a:extLst>
                <a:ext uri="{FF2B5EF4-FFF2-40B4-BE49-F238E27FC236}">
                  <a16:creationId xmlns:a16="http://schemas.microsoft.com/office/drawing/2014/main" id="{56A72D91-8ACC-4B76-94E0-9486847FC48E}"/>
                </a:ext>
              </a:extLst>
            </p:cNvPr>
            <p:cNvSpPr/>
            <p:nvPr/>
          </p:nvSpPr>
          <p:spPr>
            <a:xfrm>
              <a:off x="6134589" y="5628594"/>
              <a:ext cx="4127737"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sp>
          <p:nvSpPr>
            <p:cNvPr id="40" name="Snip Single Corner of Rectangle 39">
              <a:extLst>
                <a:ext uri="{FF2B5EF4-FFF2-40B4-BE49-F238E27FC236}">
                  <a16:creationId xmlns:a16="http://schemas.microsoft.com/office/drawing/2014/main" id="{982E4F82-CC9F-8A9E-589B-007CE7F5773C}"/>
                </a:ext>
              </a:extLst>
            </p:cNvPr>
            <p:cNvSpPr/>
            <p:nvPr/>
          </p:nvSpPr>
          <p:spPr>
            <a:xfrm>
              <a:off x="6134589" y="5015303"/>
              <a:ext cx="1456508" cy="600891"/>
            </a:xfr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VHDL</a:t>
              </a:r>
              <a:br>
                <a:rPr lang="en-FR" dirty="0">
                  <a:solidFill>
                    <a:schemeClr val="tx1"/>
                  </a:solidFill>
                </a:rPr>
              </a:br>
              <a:r>
                <a:rPr lang="en-FR" dirty="0">
                  <a:solidFill>
                    <a:schemeClr val="tx1"/>
                  </a:solidFill>
                </a:rPr>
                <a:t>Model</a:t>
              </a:r>
            </a:p>
          </p:txBody>
        </p:sp>
        <p:sp>
          <p:nvSpPr>
            <p:cNvPr id="41" name="Rectangle 40">
              <a:extLst>
                <a:ext uri="{FF2B5EF4-FFF2-40B4-BE49-F238E27FC236}">
                  <a16:creationId xmlns:a16="http://schemas.microsoft.com/office/drawing/2014/main" id="{0EF8CD38-64D8-68C7-4788-8D67701BF63E}"/>
                </a:ext>
              </a:extLst>
            </p:cNvPr>
            <p:cNvSpPr/>
            <p:nvPr/>
          </p:nvSpPr>
          <p:spPr>
            <a:xfrm>
              <a:off x="7591097" y="510581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2" name="Rounded Rectangle 41">
              <a:extLst>
                <a:ext uri="{FF2B5EF4-FFF2-40B4-BE49-F238E27FC236}">
                  <a16:creationId xmlns:a16="http://schemas.microsoft.com/office/drawing/2014/main" id="{95BD01CA-EA7F-8E96-BD36-D0E012D70EEC}"/>
                </a:ext>
              </a:extLst>
            </p:cNvPr>
            <p:cNvSpPr/>
            <p:nvPr/>
          </p:nvSpPr>
          <p:spPr>
            <a:xfrm>
              <a:off x="8795754" y="502986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52" name="Straight Connector 51">
              <a:extLst>
                <a:ext uri="{FF2B5EF4-FFF2-40B4-BE49-F238E27FC236}">
                  <a16:creationId xmlns:a16="http://schemas.microsoft.com/office/drawing/2014/main" id="{173A91A0-9D56-8037-6B60-7188E7B1631B}"/>
                </a:ext>
              </a:extLst>
            </p:cNvPr>
            <p:cNvCxnSpPr>
              <a:cxnSpLocks/>
              <a:stCxn id="42" idx="1"/>
              <a:endCxn id="41" idx="3"/>
            </p:cNvCxnSpPr>
            <p:nvPr/>
          </p:nvCxnSpPr>
          <p:spPr>
            <a:xfrm flipH="1" flipV="1">
              <a:off x="8039588" y="5330059"/>
              <a:ext cx="756166" cy="2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B0B7383-331A-3A94-824C-0C2615987D91}"/>
              </a:ext>
            </a:extLst>
          </p:cNvPr>
          <p:cNvGrpSpPr/>
          <p:nvPr/>
        </p:nvGrpSpPr>
        <p:grpSpPr>
          <a:xfrm>
            <a:off x="6107761" y="643458"/>
            <a:ext cx="4175893" cy="2066119"/>
            <a:chOff x="6096000" y="595365"/>
            <a:chExt cx="4175893" cy="2066119"/>
          </a:xfrm>
        </p:grpSpPr>
        <p:sp>
          <p:nvSpPr>
            <p:cNvPr id="18" name="Rectangle 17">
              <a:extLst>
                <a:ext uri="{FF2B5EF4-FFF2-40B4-BE49-F238E27FC236}">
                  <a16:creationId xmlns:a16="http://schemas.microsoft.com/office/drawing/2014/main" id="{4C39B83A-FCF5-554E-7979-72954379A873}"/>
                </a:ext>
              </a:extLst>
            </p:cNvPr>
            <p:cNvSpPr/>
            <p:nvPr/>
          </p:nvSpPr>
          <p:spPr>
            <a:xfrm>
              <a:off x="6096000" y="1811742"/>
              <a:ext cx="1561382"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19" name="Rectangle 18">
              <a:extLst>
                <a:ext uri="{FF2B5EF4-FFF2-40B4-BE49-F238E27FC236}">
                  <a16:creationId xmlns:a16="http://schemas.microsoft.com/office/drawing/2014/main" id="{B8C1ACF4-D465-3016-B217-101CD46D1B30}"/>
                </a:ext>
              </a:extLst>
            </p:cNvPr>
            <p:cNvSpPr/>
            <p:nvPr/>
          </p:nvSpPr>
          <p:spPr>
            <a:xfrm>
              <a:off x="6096000" y="2238790"/>
              <a:ext cx="4175893"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20" name="Rectangle 19">
              <a:extLst>
                <a:ext uri="{FF2B5EF4-FFF2-40B4-BE49-F238E27FC236}">
                  <a16:creationId xmlns:a16="http://schemas.microsoft.com/office/drawing/2014/main" id="{395CB7BE-4AFD-9E48-777B-8719E786C7D8}"/>
                </a:ext>
              </a:extLst>
            </p:cNvPr>
            <p:cNvSpPr/>
            <p:nvPr/>
          </p:nvSpPr>
          <p:spPr>
            <a:xfrm>
              <a:off x="8710511" y="1812691"/>
              <a:ext cx="1561382"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cxnSp>
          <p:nvCxnSpPr>
            <p:cNvPr id="21" name="Straight Arrow Connector 20">
              <a:extLst>
                <a:ext uri="{FF2B5EF4-FFF2-40B4-BE49-F238E27FC236}">
                  <a16:creationId xmlns:a16="http://schemas.microsoft.com/office/drawing/2014/main" id="{82BB9583-F16C-756C-8B0B-195ED1BD38A0}"/>
                </a:ext>
              </a:extLst>
            </p:cNvPr>
            <p:cNvCxnSpPr>
              <a:stCxn id="18" idx="3"/>
              <a:endCxn id="20" idx="1"/>
            </p:cNvCxnSpPr>
            <p:nvPr/>
          </p:nvCxnSpPr>
          <p:spPr>
            <a:xfrm>
              <a:off x="7657382" y="2023089"/>
              <a:ext cx="1053129" cy="949"/>
            </a:xfrm>
            <a:prstGeom prst="straightConnector1">
              <a:avLst/>
            </a:prstGeom>
            <a:ln w="76200" cmpd="tri">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05B197DA-6E96-64D0-28CC-9329FE850720}"/>
                </a:ext>
              </a:extLst>
            </p:cNvPr>
            <p:cNvSpPr/>
            <p:nvPr/>
          </p:nvSpPr>
          <p:spPr>
            <a:xfrm>
              <a:off x="6106064" y="1208656"/>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29" name="Rectangle 28">
              <a:extLst>
                <a:ext uri="{FF2B5EF4-FFF2-40B4-BE49-F238E27FC236}">
                  <a16:creationId xmlns:a16="http://schemas.microsoft.com/office/drawing/2014/main" id="{65938C36-7A32-B1C1-DC53-8B313E2AC91D}"/>
                </a:ext>
              </a:extLst>
            </p:cNvPr>
            <p:cNvSpPr/>
            <p:nvPr/>
          </p:nvSpPr>
          <p:spPr>
            <a:xfrm>
              <a:off x="7562572" y="1299166"/>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0" name="Rounded Rectangle 29">
              <a:extLst>
                <a:ext uri="{FF2B5EF4-FFF2-40B4-BE49-F238E27FC236}">
                  <a16:creationId xmlns:a16="http://schemas.microsoft.com/office/drawing/2014/main" id="{CD4673A8-E6C6-69D8-2E0F-177DEECAE1D3}"/>
                </a:ext>
              </a:extLst>
            </p:cNvPr>
            <p:cNvSpPr/>
            <p:nvPr/>
          </p:nvSpPr>
          <p:spPr>
            <a:xfrm>
              <a:off x="8762999" y="1226010"/>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46" name="Straight Connector 45">
              <a:extLst>
                <a:ext uri="{FF2B5EF4-FFF2-40B4-BE49-F238E27FC236}">
                  <a16:creationId xmlns:a16="http://schemas.microsoft.com/office/drawing/2014/main" id="{1875C5FF-D3E3-7BC9-7BC0-7317E9F81621}"/>
                </a:ext>
              </a:extLst>
            </p:cNvPr>
            <p:cNvCxnSpPr>
              <a:cxnSpLocks/>
              <a:stCxn id="30" idx="1"/>
              <a:endCxn id="29" idx="3"/>
            </p:cNvCxnSpPr>
            <p:nvPr/>
          </p:nvCxnSpPr>
          <p:spPr>
            <a:xfrm flipH="1" flipV="1">
              <a:off x="8011063" y="1523412"/>
              <a:ext cx="751936" cy="30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Snip Single Corner of Rectangle 56">
              <a:extLst>
                <a:ext uri="{FF2B5EF4-FFF2-40B4-BE49-F238E27FC236}">
                  <a16:creationId xmlns:a16="http://schemas.microsoft.com/office/drawing/2014/main" id="{90CBEB51-62D7-DF05-B635-EEDADDE3577B}"/>
                </a:ext>
              </a:extLst>
            </p:cNvPr>
            <p:cNvSpPr/>
            <p:nvPr/>
          </p:nvSpPr>
          <p:spPr>
            <a:xfrm>
              <a:off x="6116128" y="595365"/>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grpSp>
      <p:grpSp>
        <p:nvGrpSpPr>
          <p:cNvPr id="114" name="Group 113">
            <a:extLst>
              <a:ext uri="{FF2B5EF4-FFF2-40B4-BE49-F238E27FC236}">
                <a16:creationId xmlns:a16="http://schemas.microsoft.com/office/drawing/2014/main" id="{84B597B9-3D3B-15C3-ACEA-E58C4808DD8B}"/>
              </a:ext>
            </a:extLst>
          </p:cNvPr>
          <p:cNvGrpSpPr/>
          <p:nvPr/>
        </p:nvGrpSpPr>
        <p:grpSpPr>
          <a:xfrm>
            <a:off x="6116128" y="3140376"/>
            <a:ext cx="4175893" cy="1461304"/>
            <a:chOff x="6116128" y="3140376"/>
            <a:chExt cx="4175893" cy="1461304"/>
          </a:xfrm>
        </p:grpSpPr>
        <p:sp>
          <p:nvSpPr>
            <p:cNvPr id="34" name="Rounded Rectangle 33">
              <a:extLst>
                <a:ext uri="{FF2B5EF4-FFF2-40B4-BE49-F238E27FC236}">
                  <a16:creationId xmlns:a16="http://schemas.microsoft.com/office/drawing/2014/main" id="{DE714465-EC54-1A25-D394-4B5E72054BFD}"/>
                </a:ext>
              </a:extLst>
            </p:cNvPr>
            <p:cNvSpPr/>
            <p:nvPr/>
          </p:nvSpPr>
          <p:spPr>
            <a:xfrm>
              <a:off x="6116128" y="3140376"/>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 C</a:t>
              </a:r>
              <a:br>
                <a:rPr lang="en-FR" dirty="0">
                  <a:solidFill>
                    <a:schemeClr val="tx1"/>
                  </a:solidFill>
                </a:rPr>
              </a:br>
              <a:r>
                <a:rPr lang="en-FR" dirty="0">
                  <a:solidFill>
                    <a:schemeClr val="tx1"/>
                  </a:solidFill>
                </a:rPr>
                <a:t>Semantics</a:t>
              </a:r>
            </a:p>
          </p:txBody>
        </p:sp>
        <p:sp>
          <p:nvSpPr>
            <p:cNvPr id="35" name="Rectangle 34">
              <a:extLst>
                <a:ext uri="{FF2B5EF4-FFF2-40B4-BE49-F238E27FC236}">
                  <a16:creationId xmlns:a16="http://schemas.microsoft.com/office/drawing/2014/main" id="{B6D838FB-F566-4133-D1DC-C25E19443689}"/>
                </a:ext>
              </a:extLst>
            </p:cNvPr>
            <p:cNvSpPr/>
            <p:nvPr/>
          </p:nvSpPr>
          <p:spPr>
            <a:xfrm>
              <a:off x="7572636" y="3230886"/>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6" name="Rounded Rectangle 35">
              <a:extLst>
                <a:ext uri="{FF2B5EF4-FFF2-40B4-BE49-F238E27FC236}">
                  <a16:creationId xmlns:a16="http://schemas.microsoft.com/office/drawing/2014/main" id="{22A79D4D-C123-EC6C-CBF1-A43BBE55F493}"/>
                </a:ext>
              </a:extLst>
            </p:cNvPr>
            <p:cNvSpPr/>
            <p:nvPr/>
          </p:nvSpPr>
          <p:spPr>
            <a:xfrm>
              <a:off x="8762948" y="3149257"/>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49" name="Straight Connector 48">
              <a:extLst>
                <a:ext uri="{FF2B5EF4-FFF2-40B4-BE49-F238E27FC236}">
                  <a16:creationId xmlns:a16="http://schemas.microsoft.com/office/drawing/2014/main" id="{F21F8760-8454-8ECD-799E-D5095A541B68}"/>
                </a:ext>
              </a:extLst>
            </p:cNvPr>
            <p:cNvCxnSpPr>
              <a:cxnSpLocks/>
              <a:stCxn id="36" idx="1"/>
              <a:endCxn id="35" idx="3"/>
            </p:cNvCxnSpPr>
            <p:nvPr/>
          </p:nvCxnSpPr>
          <p:spPr>
            <a:xfrm flipH="1">
              <a:off x="8021127" y="3449703"/>
              <a:ext cx="741821" cy="5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D378950-262E-8897-9C9B-F199CF0C9212}"/>
                </a:ext>
              </a:extLst>
            </p:cNvPr>
            <p:cNvSpPr/>
            <p:nvPr/>
          </p:nvSpPr>
          <p:spPr>
            <a:xfrm>
              <a:off x="6116128" y="3751938"/>
              <a:ext cx="1561382"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72" name="Rectangle 71">
              <a:extLst>
                <a:ext uri="{FF2B5EF4-FFF2-40B4-BE49-F238E27FC236}">
                  <a16:creationId xmlns:a16="http://schemas.microsoft.com/office/drawing/2014/main" id="{F7D1C969-681D-817A-E58E-D6E43A30D05C}"/>
                </a:ext>
              </a:extLst>
            </p:cNvPr>
            <p:cNvSpPr/>
            <p:nvPr/>
          </p:nvSpPr>
          <p:spPr>
            <a:xfrm>
              <a:off x="6116128" y="4178986"/>
              <a:ext cx="4175893"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73" name="Rectangle 72">
              <a:extLst>
                <a:ext uri="{FF2B5EF4-FFF2-40B4-BE49-F238E27FC236}">
                  <a16:creationId xmlns:a16="http://schemas.microsoft.com/office/drawing/2014/main" id="{A8BB78BD-469E-3EDC-7202-71D44445F760}"/>
                </a:ext>
              </a:extLst>
            </p:cNvPr>
            <p:cNvSpPr/>
            <p:nvPr/>
          </p:nvSpPr>
          <p:spPr>
            <a:xfrm>
              <a:off x="8730639" y="3752887"/>
              <a:ext cx="1561382"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cxnSp>
          <p:nvCxnSpPr>
            <p:cNvPr id="74" name="Straight Arrow Connector 73">
              <a:extLst>
                <a:ext uri="{FF2B5EF4-FFF2-40B4-BE49-F238E27FC236}">
                  <a16:creationId xmlns:a16="http://schemas.microsoft.com/office/drawing/2014/main" id="{A993BC19-5DE1-A851-F01D-6499EBD0F949}"/>
                </a:ext>
              </a:extLst>
            </p:cNvPr>
            <p:cNvCxnSpPr>
              <a:stCxn id="71" idx="3"/>
              <a:endCxn id="73" idx="1"/>
            </p:cNvCxnSpPr>
            <p:nvPr/>
          </p:nvCxnSpPr>
          <p:spPr>
            <a:xfrm>
              <a:off x="7677510" y="3963285"/>
              <a:ext cx="1053129" cy="949"/>
            </a:xfrm>
            <a:prstGeom prst="straightConnector1">
              <a:avLst/>
            </a:prstGeom>
            <a:ln w="76200" cmpd="tri">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5E6078-A8ED-69A7-70B4-E643B03A33D9}"/>
              </a:ext>
            </a:extLst>
          </p:cNvPr>
          <p:cNvGrpSpPr/>
          <p:nvPr/>
        </p:nvGrpSpPr>
        <p:grpSpPr>
          <a:xfrm>
            <a:off x="1409739" y="1481847"/>
            <a:ext cx="4117672" cy="2090772"/>
            <a:chOff x="966660" y="570712"/>
            <a:chExt cx="4117672" cy="2090772"/>
          </a:xfrm>
        </p:grpSpPr>
        <p:sp>
          <p:nvSpPr>
            <p:cNvPr id="87" name="Rectangle 86">
              <a:extLst>
                <a:ext uri="{FF2B5EF4-FFF2-40B4-BE49-F238E27FC236}">
                  <a16:creationId xmlns:a16="http://schemas.microsoft.com/office/drawing/2014/main" id="{500E1F45-9B9D-3A76-0EF8-237CC3E920AA}"/>
                </a:ext>
              </a:extLst>
            </p:cNvPr>
            <p:cNvSpPr/>
            <p:nvPr/>
          </p:nvSpPr>
          <p:spPr>
            <a:xfrm>
              <a:off x="966660" y="2238790"/>
              <a:ext cx="2004821"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STM32F4 Discovery</a:t>
              </a:r>
              <a:endParaRPr lang="en-GB" dirty="0"/>
            </a:p>
          </p:txBody>
        </p:sp>
        <p:sp>
          <p:nvSpPr>
            <p:cNvPr id="89" name="Rectangle 88">
              <a:extLst>
                <a:ext uri="{FF2B5EF4-FFF2-40B4-BE49-F238E27FC236}">
                  <a16:creationId xmlns:a16="http://schemas.microsoft.com/office/drawing/2014/main" id="{9CD9DF70-9883-262D-E117-4C494CF72ECC}"/>
                </a:ext>
              </a:extLst>
            </p:cNvPr>
            <p:cNvSpPr/>
            <p:nvPr/>
          </p:nvSpPr>
          <p:spPr>
            <a:xfrm>
              <a:off x="968327" y="1812389"/>
              <a:ext cx="2003154"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91" name="Rectangle 90">
              <a:extLst>
                <a:ext uri="{FF2B5EF4-FFF2-40B4-BE49-F238E27FC236}">
                  <a16:creationId xmlns:a16="http://schemas.microsoft.com/office/drawing/2014/main" id="{C8B856F4-06E5-52FD-7D6D-7C8D5812A19D}"/>
                </a:ext>
              </a:extLst>
            </p:cNvPr>
            <p:cNvSpPr/>
            <p:nvPr/>
          </p:nvSpPr>
          <p:spPr>
            <a:xfrm>
              <a:off x="3627823" y="1812389"/>
              <a:ext cx="1456509"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Helvetica Neue" panose="02000503000000020004" pitchFamily="2" charset="0"/>
                </a:rPr>
                <a:t>x</a:t>
              </a:r>
              <a:r>
                <a:rPr lang="en-GB" dirty="0">
                  <a:solidFill>
                    <a:schemeClr val="bg1"/>
                  </a:solidFill>
                  <a:effectLst/>
                  <a:latin typeface="Helvetica Neue" panose="02000503000000020004" pitchFamily="2" charset="0"/>
                </a:rPr>
                <a:t>64</a:t>
              </a:r>
            </a:p>
          </p:txBody>
        </p:sp>
        <p:sp>
          <p:nvSpPr>
            <p:cNvPr id="92" name="Rectangle 91">
              <a:extLst>
                <a:ext uri="{FF2B5EF4-FFF2-40B4-BE49-F238E27FC236}">
                  <a16:creationId xmlns:a16="http://schemas.microsoft.com/office/drawing/2014/main" id="{8468020B-5161-3AAB-8C44-40B4B506E334}"/>
                </a:ext>
              </a:extLst>
            </p:cNvPr>
            <p:cNvSpPr/>
            <p:nvPr/>
          </p:nvSpPr>
          <p:spPr>
            <a:xfrm>
              <a:off x="3627823" y="2235083"/>
              <a:ext cx="1456509"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Workstation</a:t>
              </a:r>
              <a:endParaRPr lang="en-GB" dirty="0"/>
            </a:p>
          </p:txBody>
        </p:sp>
        <p:sp>
          <p:nvSpPr>
            <p:cNvPr id="93" name="Rounded Rectangle 92">
              <a:extLst>
                <a:ext uri="{FF2B5EF4-FFF2-40B4-BE49-F238E27FC236}">
                  <a16:creationId xmlns:a16="http://schemas.microsoft.com/office/drawing/2014/main" id="{FEBAC47A-93E0-A8C6-9C87-54BEE6678B0C}"/>
                </a:ext>
              </a:extLst>
            </p:cNvPr>
            <p:cNvSpPr/>
            <p:nvPr/>
          </p:nvSpPr>
          <p:spPr>
            <a:xfrm>
              <a:off x="966660" y="1204175"/>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94" name="Rectangle 93">
              <a:extLst>
                <a:ext uri="{FF2B5EF4-FFF2-40B4-BE49-F238E27FC236}">
                  <a16:creationId xmlns:a16="http://schemas.microsoft.com/office/drawing/2014/main" id="{82D76DA6-2285-0763-DDD1-7C2423EA15D8}"/>
                </a:ext>
              </a:extLst>
            </p:cNvPr>
            <p:cNvSpPr/>
            <p:nvPr/>
          </p:nvSpPr>
          <p:spPr>
            <a:xfrm>
              <a:off x="2423168" y="129468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95" name="Snip Single Corner of Rectangle 94">
              <a:extLst>
                <a:ext uri="{FF2B5EF4-FFF2-40B4-BE49-F238E27FC236}">
                  <a16:creationId xmlns:a16="http://schemas.microsoft.com/office/drawing/2014/main" id="{A2DB7CAF-10FE-0937-EE28-9BF3BF3DAD6A}"/>
                </a:ext>
              </a:extLst>
            </p:cNvPr>
            <p:cNvSpPr/>
            <p:nvPr/>
          </p:nvSpPr>
          <p:spPr>
            <a:xfrm>
              <a:off x="976724" y="59088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96" name="Rounded Rectangle 95">
              <a:extLst>
                <a:ext uri="{FF2B5EF4-FFF2-40B4-BE49-F238E27FC236}">
                  <a16:creationId xmlns:a16="http://schemas.microsoft.com/office/drawing/2014/main" id="{A681AE9D-B767-7BFB-449B-6DEDC7934F43}"/>
                </a:ext>
              </a:extLst>
            </p:cNvPr>
            <p:cNvSpPr/>
            <p:nvPr/>
          </p:nvSpPr>
          <p:spPr>
            <a:xfrm>
              <a:off x="3627824" y="1211498"/>
              <a:ext cx="1456508" cy="60089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solidFill>
                  <a:schemeClr val="tx1"/>
                </a:solidFill>
              </a:endParaRPr>
            </a:p>
          </p:txBody>
        </p:sp>
        <p:cxnSp>
          <p:nvCxnSpPr>
            <p:cNvPr id="97" name="Straight Connector 96">
              <a:extLst>
                <a:ext uri="{FF2B5EF4-FFF2-40B4-BE49-F238E27FC236}">
                  <a16:creationId xmlns:a16="http://schemas.microsoft.com/office/drawing/2014/main" id="{4E042087-A5B7-7A5A-278C-B5F059FF1B17}"/>
                </a:ext>
              </a:extLst>
            </p:cNvPr>
            <p:cNvCxnSpPr>
              <a:cxnSpLocks/>
              <a:stCxn id="96" idx="1"/>
              <a:endCxn id="94" idx="3"/>
            </p:cNvCxnSpPr>
            <p:nvPr/>
          </p:nvCxnSpPr>
          <p:spPr>
            <a:xfrm flipH="1">
              <a:off x="2871659" y="1511944"/>
              <a:ext cx="756165" cy="69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Snip Single Corner of Rectangle 101">
              <a:extLst>
                <a:ext uri="{FF2B5EF4-FFF2-40B4-BE49-F238E27FC236}">
                  <a16:creationId xmlns:a16="http://schemas.microsoft.com/office/drawing/2014/main" id="{63C80698-4B34-22BC-15F8-0C95871D511D}"/>
                </a:ext>
              </a:extLst>
            </p:cNvPr>
            <p:cNvSpPr/>
            <p:nvPr/>
          </p:nvSpPr>
          <p:spPr>
            <a:xfrm>
              <a:off x="3627823" y="57071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Properties</a:t>
              </a:r>
            </a:p>
          </p:txBody>
        </p:sp>
      </p:grpSp>
      <p:grpSp>
        <p:nvGrpSpPr>
          <p:cNvPr id="116" name="Group 115">
            <a:extLst>
              <a:ext uri="{FF2B5EF4-FFF2-40B4-BE49-F238E27FC236}">
                <a16:creationId xmlns:a16="http://schemas.microsoft.com/office/drawing/2014/main" id="{FB23CEE8-BAA9-8FB3-0659-D710738EDCBD}"/>
              </a:ext>
            </a:extLst>
          </p:cNvPr>
          <p:cNvGrpSpPr/>
          <p:nvPr/>
        </p:nvGrpSpPr>
        <p:grpSpPr>
          <a:xfrm>
            <a:off x="1094067" y="4014014"/>
            <a:ext cx="4438193" cy="2037274"/>
            <a:chOff x="649642" y="4436708"/>
            <a:chExt cx="4438193" cy="2037274"/>
          </a:xfrm>
        </p:grpSpPr>
        <p:sp>
          <p:nvSpPr>
            <p:cNvPr id="10" name="Rectangle 9">
              <a:extLst>
                <a:ext uri="{FF2B5EF4-FFF2-40B4-BE49-F238E27FC236}">
                  <a16:creationId xmlns:a16="http://schemas.microsoft.com/office/drawing/2014/main" id="{1C7FDDAE-2057-39C2-891B-61E2A025263F}"/>
                </a:ext>
              </a:extLst>
            </p:cNvPr>
            <p:cNvSpPr/>
            <p:nvPr/>
          </p:nvSpPr>
          <p:spPr>
            <a:xfrm>
              <a:off x="951991" y="6051288"/>
              <a:ext cx="4135844" cy="422694"/>
            </a:xfrm>
            <a:prstGeom prst="rect">
              <a:avLst/>
            </a:prstGeom>
            <a:pattFill prst="plaid">
              <a:fgClr>
                <a:schemeClr val="accent6">
                  <a:lumMod val="75000"/>
                </a:schemeClr>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0" dirty="0" err="1">
                  <a:solidFill>
                    <a:schemeClr val="bg1"/>
                  </a:solidFill>
                  <a:effectLst/>
                  <a:latin typeface="Roboto" panose="02000000000000000000" pitchFamily="2" charset="0"/>
                </a:rPr>
                <a:t>Virtex</a:t>
              </a:r>
              <a:r>
                <a:rPr lang="en-GB" b="1" i="0" dirty="0">
                  <a:solidFill>
                    <a:schemeClr val="bg1"/>
                  </a:solidFill>
                  <a:effectLst/>
                  <a:latin typeface="Roboto" panose="02000000000000000000" pitchFamily="2" charset="0"/>
                </a:rPr>
                <a:t> </a:t>
              </a:r>
              <a:r>
                <a:rPr lang="en-GB" b="1" i="0" dirty="0" err="1">
                  <a:solidFill>
                    <a:schemeClr val="bg1"/>
                  </a:solidFill>
                  <a:effectLst/>
                  <a:latin typeface="Roboto" panose="02000000000000000000" pitchFamily="2" charset="0"/>
                </a:rPr>
                <a:t>UltraScale</a:t>
              </a:r>
              <a:r>
                <a:rPr lang="en-GB" b="1" i="0" dirty="0">
                  <a:solidFill>
                    <a:schemeClr val="bg1"/>
                  </a:solidFill>
                  <a:effectLst/>
                  <a:latin typeface="Roboto" panose="02000000000000000000" pitchFamily="2" charset="0"/>
                </a:rPr>
                <a:t>+ XCVU37P FPGA</a:t>
              </a:r>
            </a:p>
          </p:txBody>
        </p:sp>
        <p:sp>
          <p:nvSpPr>
            <p:cNvPr id="58" name="Snip Single Corner of Rectangle 57">
              <a:extLst>
                <a:ext uri="{FF2B5EF4-FFF2-40B4-BE49-F238E27FC236}">
                  <a16:creationId xmlns:a16="http://schemas.microsoft.com/office/drawing/2014/main" id="{3FFF508A-FE9C-9467-4D80-731D8C32A887}"/>
                </a:ext>
              </a:extLst>
            </p:cNvPr>
            <p:cNvSpPr/>
            <p:nvPr/>
          </p:nvSpPr>
          <p:spPr>
            <a:xfrm>
              <a:off x="970162" y="443670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Specification</a:t>
              </a:r>
            </a:p>
          </p:txBody>
        </p:sp>
        <p:sp>
          <p:nvSpPr>
            <p:cNvPr id="60" name="Snip Single Corner of Rectangle 59">
              <a:extLst>
                <a:ext uri="{FF2B5EF4-FFF2-40B4-BE49-F238E27FC236}">
                  <a16:creationId xmlns:a16="http://schemas.microsoft.com/office/drawing/2014/main" id="{4AE0CB76-89D4-72DC-5AD1-44A6886B684B}"/>
                </a:ext>
              </a:extLst>
            </p:cNvPr>
            <p:cNvSpPr/>
            <p:nvPr/>
          </p:nvSpPr>
          <p:spPr>
            <a:xfrm>
              <a:off x="970162" y="5406929"/>
              <a:ext cx="1456508" cy="600891"/>
            </a:xfr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VHDL</a:t>
              </a:r>
              <a:br>
                <a:rPr lang="en-FR" dirty="0">
                  <a:solidFill>
                    <a:schemeClr val="tx1"/>
                  </a:solidFill>
                </a:rPr>
              </a:br>
              <a:r>
                <a:rPr lang="en-FR" dirty="0">
                  <a:solidFill>
                    <a:schemeClr val="tx1"/>
                  </a:solidFill>
                </a:rPr>
                <a:t>Model</a:t>
              </a:r>
            </a:p>
          </p:txBody>
        </p:sp>
        <p:sp>
          <p:nvSpPr>
            <p:cNvPr id="61" name="Rectangle 60">
              <a:extLst>
                <a:ext uri="{FF2B5EF4-FFF2-40B4-BE49-F238E27FC236}">
                  <a16:creationId xmlns:a16="http://schemas.microsoft.com/office/drawing/2014/main" id="{EA58F954-D8FA-2C0B-5949-B8CBA525D4A2}"/>
                </a:ext>
              </a:extLst>
            </p:cNvPr>
            <p:cNvSpPr/>
            <p:nvPr/>
          </p:nvSpPr>
          <p:spPr>
            <a:xfrm>
              <a:off x="2426670" y="54974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62" name="Rounded Rectangle 61">
              <a:extLst>
                <a:ext uri="{FF2B5EF4-FFF2-40B4-BE49-F238E27FC236}">
                  <a16:creationId xmlns:a16="http://schemas.microsoft.com/office/drawing/2014/main" id="{4616B23A-7D9D-C622-FA66-3AFF23D48F12}"/>
                </a:ext>
              </a:extLst>
            </p:cNvPr>
            <p:cNvSpPr/>
            <p:nvPr/>
          </p:nvSpPr>
          <p:spPr>
            <a:xfrm>
              <a:off x="3631327" y="542148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Dolmen</a:t>
              </a:r>
              <a:br>
                <a:rPr lang="en-FR" b="1" dirty="0">
                  <a:solidFill>
                    <a:schemeClr val="tx1"/>
                  </a:solidFill>
                </a:rPr>
              </a:br>
              <a:r>
                <a:rPr lang="en-FR" b="1" dirty="0">
                  <a:solidFill>
                    <a:schemeClr val="tx1"/>
                  </a:solidFill>
                </a:rPr>
                <a:t>VCore</a:t>
              </a:r>
            </a:p>
          </p:txBody>
        </p:sp>
        <p:cxnSp>
          <p:nvCxnSpPr>
            <p:cNvPr id="80" name="Straight Connector 79">
              <a:extLst>
                <a:ext uri="{FF2B5EF4-FFF2-40B4-BE49-F238E27FC236}">
                  <a16:creationId xmlns:a16="http://schemas.microsoft.com/office/drawing/2014/main" id="{18FBF984-E9FA-F001-CA01-FAFFAB717D8D}"/>
                </a:ext>
              </a:extLst>
            </p:cNvPr>
            <p:cNvCxnSpPr>
              <a:cxnSpLocks/>
              <a:stCxn id="62" idx="1"/>
              <a:endCxn id="61" idx="3"/>
            </p:cNvCxnSpPr>
            <p:nvPr/>
          </p:nvCxnSpPr>
          <p:spPr>
            <a:xfrm flipH="1" flipV="1">
              <a:off x="2875161" y="5721685"/>
              <a:ext cx="756166" cy="2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0FB6F39-239C-705C-841E-CA07D0A989F8}"/>
                </a:ext>
              </a:extLst>
            </p:cNvPr>
            <p:cNvCxnSpPr>
              <a:cxnSpLocks/>
              <a:stCxn id="58" idx="1"/>
            </p:cNvCxnSpPr>
            <p:nvPr/>
          </p:nvCxnSpPr>
          <p:spPr>
            <a:xfrm>
              <a:off x="1698416" y="5037599"/>
              <a:ext cx="0" cy="369330"/>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3F28E29F-60FD-D328-08FE-A6EB35ECC84A}"/>
                </a:ext>
              </a:extLst>
            </p:cNvPr>
            <p:cNvSpPr txBox="1"/>
            <p:nvPr/>
          </p:nvSpPr>
          <p:spPr>
            <a:xfrm>
              <a:off x="649642" y="5037599"/>
              <a:ext cx="1089529" cy="338554"/>
            </a:xfrm>
            <a:prstGeom prst="rect">
              <a:avLst/>
            </a:prstGeom>
            <a:noFill/>
          </p:spPr>
          <p:txBody>
            <a:bodyPr wrap="none" rtlCol="0">
              <a:spAutoFit/>
            </a:bodyPr>
            <a:lstStyle/>
            <a:p>
              <a:r>
                <a:rPr lang="en-FR" sz="1600" dirty="0"/>
                <a:t>DVE2VHDL</a:t>
              </a:r>
            </a:p>
          </p:txBody>
        </p:sp>
        <p:sp>
          <p:nvSpPr>
            <p:cNvPr id="103" name="Snip Single Corner of Rectangle 102">
              <a:extLst>
                <a:ext uri="{FF2B5EF4-FFF2-40B4-BE49-F238E27FC236}">
                  <a16:creationId xmlns:a16="http://schemas.microsoft.com/office/drawing/2014/main" id="{4BE809FD-3132-5F2D-62C1-B7564F57312F}"/>
                </a:ext>
              </a:extLst>
            </p:cNvPr>
            <p:cNvSpPr/>
            <p:nvPr/>
          </p:nvSpPr>
          <p:spPr>
            <a:xfrm>
              <a:off x="2650915" y="444304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Properties</a:t>
              </a:r>
            </a:p>
          </p:txBody>
        </p:sp>
        <p:cxnSp>
          <p:nvCxnSpPr>
            <p:cNvPr id="104" name="Straight Arrow Connector 103">
              <a:extLst>
                <a:ext uri="{FF2B5EF4-FFF2-40B4-BE49-F238E27FC236}">
                  <a16:creationId xmlns:a16="http://schemas.microsoft.com/office/drawing/2014/main" id="{C3321790-0428-4B92-E428-1573B30CE34F}"/>
                </a:ext>
              </a:extLst>
            </p:cNvPr>
            <p:cNvCxnSpPr>
              <a:cxnSpLocks/>
              <a:stCxn id="103" idx="1"/>
              <a:endCxn id="60" idx="3"/>
            </p:cNvCxnSpPr>
            <p:nvPr/>
          </p:nvCxnSpPr>
          <p:spPr>
            <a:xfrm flipH="1">
              <a:off x="1698416" y="5043935"/>
              <a:ext cx="1680753" cy="362994"/>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pic>
        <p:nvPicPr>
          <p:cNvPr id="107" name="Picture 106">
            <a:extLst>
              <a:ext uri="{FF2B5EF4-FFF2-40B4-BE49-F238E27FC236}">
                <a16:creationId xmlns:a16="http://schemas.microsoft.com/office/drawing/2014/main" id="{29657921-A160-FBFD-A77F-C5203E3DFF46}"/>
              </a:ext>
            </a:extLst>
          </p:cNvPr>
          <p:cNvPicPr>
            <a:picLocks noChangeAspect="1"/>
          </p:cNvPicPr>
          <p:nvPr/>
        </p:nvPicPr>
        <p:blipFill>
          <a:blip r:embed="rId2"/>
          <a:stretch>
            <a:fillRect/>
          </a:stretch>
        </p:blipFill>
        <p:spPr>
          <a:xfrm>
            <a:off x="10679597" y="0"/>
            <a:ext cx="1428923" cy="1440000"/>
          </a:xfrm>
          <a:prstGeom prst="rect">
            <a:avLst/>
          </a:prstGeom>
        </p:spPr>
      </p:pic>
      <p:sp>
        <p:nvSpPr>
          <p:cNvPr id="108" name="TextBox 107">
            <a:extLst>
              <a:ext uri="{FF2B5EF4-FFF2-40B4-BE49-F238E27FC236}">
                <a16:creationId xmlns:a16="http://schemas.microsoft.com/office/drawing/2014/main" id="{28B9A955-A84A-2B79-32C2-15B2B41816E4}"/>
              </a:ext>
            </a:extLst>
          </p:cNvPr>
          <p:cNvSpPr txBox="1"/>
          <p:nvPr/>
        </p:nvSpPr>
        <p:spPr>
          <a:xfrm>
            <a:off x="10731983" y="1406976"/>
            <a:ext cx="1313180" cy="646331"/>
          </a:xfrm>
          <a:prstGeom prst="rect">
            <a:avLst/>
          </a:prstGeom>
          <a:noFill/>
        </p:spPr>
        <p:txBody>
          <a:bodyPr wrap="none" rtlCol="0">
            <a:spAutoFit/>
          </a:bodyPr>
          <a:lstStyle/>
          <a:p>
            <a:r>
              <a:rPr lang="en-FR" dirty="0"/>
              <a:t>PhD Emilien</a:t>
            </a:r>
            <a:br>
              <a:rPr lang="en-FR" dirty="0"/>
            </a:br>
            <a:r>
              <a:rPr lang="en-FR" dirty="0"/>
              <a:t>FOURNIER</a:t>
            </a:r>
          </a:p>
        </p:txBody>
      </p:sp>
      <p:sp>
        <p:nvSpPr>
          <p:cNvPr id="109" name="TextBox 108">
            <a:extLst>
              <a:ext uri="{FF2B5EF4-FFF2-40B4-BE49-F238E27FC236}">
                <a16:creationId xmlns:a16="http://schemas.microsoft.com/office/drawing/2014/main" id="{2AE281C0-0208-E7D0-BEB9-54493ADE76C9}"/>
              </a:ext>
            </a:extLst>
          </p:cNvPr>
          <p:cNvSpPr txBox="1"/>
          <p:nvPr/>
        </p:nvSpPr>
        <p:spPr>
          <a:xfrm>
            <a:off x="10381637" y="5827651"/>
            <a:ext cx="1726883" cy="646331"/>
          </a:xfrm>
          <a:prstGeom prst="rect">
            <a:avLst/>
          </a:prstGeom>
          <a:noFill/>
        </p:spPr>
        <p:txBody>
          <a:bodyPr wrap="none" rtlCol="0">
            <a:spAutoFit/>
          </a:bodyPr>
          <a:lstStyle/>
          <a:p>
            <a:r>
              <a:rPr lang="en-FR" dirty="0"/>
              <a:t>Région Bretagne</a:t>
            </a:r>
          </a:p>
          <a:p>
            <a:r>
              <a:rPr lang="en-FR" dirty="0"/>
              <a:t>CPER CyberSSI</a:t>
            </a:r>
          </a:p>
        </p:txBody>
      </p:sp>
      <p:pic>
        <p:nvPicPr>
          <p:cNvPr id="110" name="Content Placeholder 8">
            <a:extLst>
              <a:ext uri="{FF2B5EF4-FFF2-40B4-BE49-F238E27FC236}">
                <a16:creationId xmlns:a16="http://schemas.microsoft.com/office/drawing/2014/main" id="{ED9DCBA9-77F9-9EFF-EA09-A712DF25A875}"/>
              </a:ext>
            </a:extLst>
          </p:cNvPr>
          <p:cNvPicPr>
            <a:picLocks noChangeAspect="1"/>
          </p:cNvPicPr>
          <p:nvPr/>
        </p:nvPicPr>
        <p:blipFill>
          <a:blip r:embed="rId3"/>
          <a:stretch>
            <a:fillRect/>
          </a:stretch>
        </p:blipFill>
        <p:spPr>
          <a:xfrm>
            <a:off x="7713296" y="49902"/>
            <a:ext cx="1824171" cy="1325564"/>
          </a:xfrm>
          <a:prstGeom prst="rect">
            <a:avLst/>
          </a:prstGeom>
        </p:spPr>
      </p:pic>
      <p:sp>
        <p:nvSpPr>
          <p:cNvPr id="111" name="TextBox 110">
            <a:extLst>
              <a:ext uri="{FF2B5EF4-FFF2-40B4-BE49-F238E27FC236}">
                <a16:creationId xmlns:a16="http://schemas.microsoft.com/office/drawing/2014/main" id="{CC139CAB-3DCF-BE46-DE89-9B9A33FB15EB}"/>
              </a:ext>
            </a:extLst>
          </p:cNvPr>
          <p:cNvSpPr txBox="1"/>
          <p:nvPr/>
        </p:nvSpPr>
        <p:spPr>
          <a:xfrm>
            <a:off x="10324330" y="2762956"/>
            <a:ext cx="1843774" cy="1200329"/>
          </a:xfrm>
          <a:prstGeom prst="rect">
            <a:avLst/>
          </a:prstGeom>
          <a:solidFill>
            <a:srgbClr val="E7E6E6"/>
          </a:solidFill>
        </p:spPr>
        <p:txBody>
          <a:bodyPr wrap="square" rtlCol="0">
            <a:spAutoFit/>
          </a:bodyPr>
          <a:lstStyle/>
          <a:p>
            <a:r>
              <a:rPr lang="en-FR" sz="2400" dirty="0">
                <a:solidFill>
                  <a:schemeClr val="accent1"/>
                </a:solidFill>
                <a:latin typeface="Courier New" panose="02070309020205020404" pitchFamily="49" charset="0"/>
                <a:cs typeface="Courier New" panose="02070309020205020404" pitchFamily="49" charset="0"/>
              </a:rPr>
              <a:t>[DSD’20]</a:t>
            </a:r>
            <a:br>
              <a:rPr lang="en-FR" sz="2400" dirty="0">
                <a:solidFill>
                  <a:schemeClr val="accent1"/>
                </a:solidFill>
                <a:latin typeface="Courier New" panose="02070309020205020404" pitchFamily="49" charset="0"/>
                <a:cs typeface="Courier New" panose="02070309020205020404" pitchFamily="49" charset="0"/>
              </a:rPr>
            </a:br>
            <a:r>
              <a:rPr lang="en-FR" sz="2400" dirty="0">
                <a:solidFill>
                  <a:schemeClr val="accent1"/>
                </a:solidFill>
                <a:latin typeface="Courier New" panose="02070309020205020404" pitchFamily="49" charset="0"/>
                <a:cs typeface="Courier New" panose="02070309020205020404" pitchFamily="49" charset="0"/>
              </a:rPr>
              <a:t>[FPL’21]</a:t>
            </a:r>
          </a:p>
          <a:p>
            <a:r>
              <a:rPr lang="en-FR" sz="2400" dirty="0">
                <a:solidFill>
                  <a:schemeClr val="accent1"/>
                </a:solidFill>
                <a:latin typeface="Courier New" panose="02070309020205020404" pitchFamily="49" charset="0"/>
                <a:cs typeface="Courier New" panose="02070309020205020404" pitchFamily="49" charset="0"/>
              </a:rPr>
              <a:t>[DATE’22]</a:t>
            </a:r>
          </a:p>
        </p:txBody>
      </p:sp>
      <p:sp>
        <p:nvSpPr>
          <p:cNvPr id="121" name="Slide Number Placeholder 120">
            <a:extLst>
              <a:ext uri="{FF2B5EF4-FFF2-40B4-BE49-F238E27FC236}">
                <a16:creationId xmlns:a16="http://schemas.microsoft.com/office/drawing/2014/main" id="{01A85A93-0581-831D-2F91-7A6C7A83FA9E}"/>
              </a:ext>
            </a:extLst>
          </p:cNvPr>
          <p:cNvSpPr>
            <a:spLocks noGrp="1"/>
          </p:cNvSpPr>
          <p:nvPr>
            <p:ph type="sldNum" sz="quarter" idx="12"/>
          </p:nvPr>
        </p:nvSpPr>
        <p:spPr/>
        <p:txBody>
          <a:bodyPr/>
          <a:lstStyle/>
          <a:p>
            <a:fld id="{68BB762D-DE17-D14D-9882-FCBAF9182C7B}" type="slidenum">
              <a:rPr lang="en-FR" smtClean="0"/>
              <a:t>35</a:t>
            </a:fld>
            <a:r>
              <a:rPr lang="en-FR"/>
              <a:t>/50</a:t>
            </a:r>
            <a:endParaRPr lang="en-FR" dirty="0"/>
          </a:p>
        </p:txBody>
      </p:sp>
      <p:pic>
        <p:nvPicPr>
          <p:cNvPr id="122" name="Picture 121">
            <a:extLst>
              <a:ext uri="{FF2B5EF4-FFF2-40B4-BE49-F238E27FC236}">
                <a16:creationId xmlns:a16="http://schemas.microsoft.com/office/drawing/2014/main" id="{409AA6FB-F40A-E804-7A9B-0B5D4656A367}"/>
              </a:ext>
            </a:extLst>
          </p:cNvPr>
          <p:cNvPicPr>
            <a:picLocks noChangeAspect="1"/>
          </p:cNvPicPr>
          <p:nvPr/>
        </p:nvPicPr>
        <p:blipFill>
          <a:blip r:embed="rId4"/>
          <a:stretch>
            <a:fillRect/>
          </a:stretch>
        </p:blipFill>
        <p:spPr>
          <a:xfrm>
            <a:off x="52916" y="41847"/>
            <a:ext cx="1356823" cy="1440000"/>
          </a:xfrm>
          <a:prstGeom prst="rect">
            <a:avLst/>
          </a:prstGeom>
        </p:spPr>
      </p:pic>
      <p:sp>
        <p:nvSpPr>
          <p:cNvPr id="123" name="TextBox 122">
            <a:extLst>
              <a:ext uri="{FF2B5EF4-FFF2-40B4-BE49-F238E27FC236}">
                <a16:creationId xmlns:a16="http://schemas.microsoft.com/office/drawing/2014/main" id="{0EFCBDE6-E5EE-FEB4-9AD8-C6CDBAA57AB0}"/>
              </a:ext>
            </a:extLst>
          </p:cNvPr>
          <p:cNvSpPr txBox="1"/>
          <p:nvPr/>
        </p:nvSpPr>
        <p:spPr>
          <a:xfrm>
            <a:off x="52916" y="1511735"/>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124" name="TextBox 123">
            <a:extLst>
              <a:ext uri="{FF2B5EF4-FFF2-40B4-BE49-F238E27FC236}">
                <a16:creationId xmlns:a16="http://schemas.microsoft.com/office/drawing/2014/main" id="{0BC54483-319E-6691-B3C5-EC4BF04F1AA3}"/>
              </a:ext>
            </a:extLst>
          </p:cNvPr>
          <p:cNvSpPr txBox="1"/>
          <p:nvPr/>
        </p:nvSpPr>
        <p:spPr>
          <a:xfrm>
            <a:off x="1545577" y="178608"/>
            <a:ext cx="4446474" cy="1200329"/>
          </a:xfrm>
          <a:prstGeom prst="rect">
            <a:avLst/>
          </a:prstGeom>
          <a:noFill/>
        </p:spPr>
        <p:txBody>
          <a:bodyPr wrap="none" rtlCol="0">
            <a:spAutoFit/>
          </a:bodyPr>
          <a:lstStyle/>
          <a:p>
            <a:r>
              <a:rPr lang="en-FR" sz="3600" dirty="0"/>
              <a:t>From Embedded </a:t>
            </a:r>
          </a:p>
          <a:p>
            <a:r>
              <a:rPr lang="en-FR" sz="3600" dirty="0"/>
              <a:t>to Hardware Execution</a:t>
            </a:r>
          </a:p>
        </p:txBody>
      </p:sp>
      <p:pic>
        <p:nvPicPr>
          <p:cNvPr id="125" name="Picture 124">
            <a:extLst>
              <a:ext uri="{FF2B5EF4-FFF2-40B4-BE49-F238E27FC236}">
                <a16:creationId xmlns:a16="http://schemas.microsoft.com/office/drawing/2014/main" id="{D53F9C50-D48F-24D1-9CAF-96EE58F73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01" y="2126206"/>
            <a:ext cx="1044534" cy="603871"/>
          </a:xfrm>
          <a:prstGeom prst="rect">
            <a:avLst/>
          </a:prstGeom>
        </p:spPr>
      </p:pic>
      <p:sp>
        <p:nvSpPr>
          <p:cNvPr id="2" name="TextBox 1">
            <a:extLst>
              <a:ext uri="{FF2B5EF4-FFF2-40B4-BE49-F238E27FC236}">
                <a16:creationId xmlns:a16="http://schemas.microsoft.com/office/drawing/2014/main" id="{84DDEBAE-F297-9976-907C-EE0FB58BE130}"/>
              </a:ext>
            </a:extLst>
          </p:cNvPr>
          <p:cNvSpPr txBox="1"/>
          <p:nvPr/>
        </p:nvSpPr>
        <p:spPr>
          <a:xfrm>
            <a:off x="2241715" y="6289316"/>
            <a:ext cx="3174267" cy="369332"/>
          </a:xfrm>
          <a:prstGeom prst="rect">
            <a:avLst/>
          </a:prstGeom>
          <a:solidFill>
            <a:srgbClr val="E7E6E6"/>
          </a:solidFill>
        </p:spPr>
        <p:txBody>
          <a:bodyPr wrap="none" rtlCol="0">
            <a:spAutoFit/>
          </a:bodyPr>
          <a:lstStyle/>
          <a:p>
            <a:r>
              <a:rPr lang="en-FR" dirty="0">
                <a:solidFill>
                  <a:schemeClr val="accent5">
                    <a:lumMod val="75000"/>
                  </a:schemeClr>
                </a:solidFill>
              </a:rPr>
              <a:t>✔︎Guided by </a:t>
            </a:r>
            <a:r>
              <a:rPr lang="en-FR" dirty="0">
                <a:solidFill>
                  <a:srgbClr val="FF0000"/>
                </a:solidFill>
              </a:rPr>
              <a:t>TLA+</a:t>
            </a:r>
            <a:r>
              <a:rPr lang="en-FR" dirty="0">
                <a:solidFill>
                  <a:schemeClr val="accent1"/>
                </a:solidFill>
              </a:rPr>
              <a:t> formalization</a:t>
            </a:r>
          </a:p>
        </p:txBody>
      </p:sp>
    </p:spTree>
    <p:extLst>
      <p:ext uri="{BB962C8B-B14F-4D97-AF65-F5344CB8AC3E}">
        <p14:creationId xmlns:p14="http://schemas.microsoft.com/office/powerpoint/2010/main" val="2482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ABD4D8AC-4B96-C24F-64E0-FF1C067FCFD2}"/>
              </a:ext>
            </a:extLst>
          </p:cNvPr>
          <p:cNvSpPr/>
          <p:nvPr/>
        </p:nvSpPr>
        <p:spPr>
          <a:xfrm>
            <a:off x="8806611" y="1995873"/>
            <a:ext cx="2559406" cy="2188955"/>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err="1">
                <a:solidFill>
                  <a:srgbClr val="00B050"/>
                </a:solidFill>
              </a:rPr>
              <a:t>Virtex</a:t>
            </a:r>
            <a:r>
              <a:rPr lang="en-GB" i="1" dirty="0">
                <a:solidFill>
                  <a:srgbClr val="00B050"/>
                </a:solidFill>
              </a:rPr>
              <a:t> </a:t>
            </a:r>
            <a:r>
              <a:rPr lang="fr-FR" i="1" dirty="0">
                <a:solidFill>
                  <a:srgbClr val="00B050"/>
                </a:solidFill>
              </a:rPr>
              <a:t>FPGA</a:t>
            </a:r>
            <a:endParaRPr lang="en-FR" i="1" dirty="0">
              <a:solidFill>
                <a:srgbClr val="00B050"/>
              </a:solidFill>
            </a:endParaRPr>
          </a:p>
        </p:txBody>
      </p:sp>
      <p:pic>
        <p:nvPicPr>
          <p:cNvPr id="167" name="Content Placeholder 8">
            <a:extLst>
              <a:ext uri="{FF2B5EF4-FFF2-40B4-BE49-F238E27FC236}">
                <a16:creationId xmlns:a16="http://schemas.microsoft.com/office/drawing/2014/main" id="{9471B759-DDF4-C42A-57BE-D63B4C605B5E}"/>
              </a:ext>
            </a:extLst>
          </p:cNvPr>
          <p:cNvPicPr>
            <a:picLocks noChangeAspect="1"/>
          </p:cNvPicPr>
          <p:nvPr/>
        </p:nvPicPr>
        <p:blipFill>
          <a:blip r:embed="rId2"/>
          <a:stretch>
            <a:fillRect/>
          </a:stretch>
        </p:blipFill>
        <p:spPr>
          <a:xfrm>
            <a:off x="-548458" y="975002"/>
            <a:ext cx="1824171" cy="1325564"/>
          </a:xfrm>
          <a:prstGeom prst="rect">
            <a:avLst/>
          </a:prstGeom>
        </p:spPr>
      </p:pic>
      <p:sp>
        <p:nvSpPr>
          <p:cNvPr id="168" name="Espace réservé du contenu 1">
            <a:extLst>
              <a:ext uri="{FF2B5EF4-FFF2-40B4-BE49-F238E27FC236}">
                <a16:creationId xmlns:a16="http://schemas.microsoft.com/office/drawing/2014/main" id="{DAAC82A5-399E-BC83-9ABD-089961FB40B9}"/>
              </a:ext>
            </a:extLst>
          </p:cNvPr>
          <p:cNvSpPr>
            <a:spLocks noGrp="1"/>
          </p:cNvSpPr>
          <p:nvPr>
            <p:ph idx="1"/>
          </p:nvPr>
        </p:nvSpPr>
        <p:spPr>
          <a:xfrm>
            <a:off x="26154" y="1910549"/>
            <a:ext cx="8791395" cy="1606205"/>
          </a:xfrm>
        </p:spPr>
        <p:txBody>
          <a:bodyPr vert="horz" wrap="square" lIns="121920" tIns="60960" rIns="121920" bIns="60960" rtlCol="0" anchor="t">
            <a:normAutofit/>
          </a:bodyPr>
          <a:lstStyle/>
          <a:p>
            <a:pPr lvl="1"/>
            <a:r>
              <a:rPr lang="fr-FR" sz="2800" dirty="0" err="1">
                <a:ea typeface="+mn-lt"/>
                <a:cs typeface="+mn-lt"/>
              </a:rPr>
              <a:t>S</a:t>
            </a:r>
            <a:r>
              <a:rPr lang="fr-FR" sz="2800" b="0" dirty="0" err="1">
                <a:ea typeface="+mn-lt"/>
                <a:cs typeface="+mn-lt"/>
              </a:rPr>
              <a:t>warm</a:t>
            </a:r>
            <a:r>
              <a:rPr lang="fr-FR" sz="2800" b="0" dirty="0">
                <a:ea typeface="+mn-lt"/>
                <a:cs typeface="+mn-lt"/>
              </a:rPr>
              <a:t> of 32 </a:t>
            </a:r>
            <a:r>
              <a:rPr lang="fr-FR" sz="2800" b="0" dirty="0" err="1">
                <a:ea typeface="+mn-lt"/>
                <a:cs typeface="+mn-lt"/>
              </a:rPr>
              <a:t>deeply</a:t>
            </a:r>
            <a:r>
              <a:rPr lang="fr-FR" sz="2800" b="0" dirty="0">
                <a:ea typeface="+mn-lt"/>
                <a:cs typeface="+mn-lt"/>
              </a:rPr>
              <a:t> </a:t>
            </a:r>
            <a:r>
              <a:rPr lang="fr-FR" sz="2800" b="0" dirty="0" err="1">
                <a:ea typeface="+mn-lt"/>
                <a:cs typeface="+mn-lt"/>
              </a:rPr>
              <a:t>pipelined</a:t>
            </a:r>
            <a:r>
              <a:rPr lang="fr-FR" sz="2800" b="0" dirty="0">
                <a:ea typeface="+mn-lt"/>
                <a:cs typeface="+mn-lt"/>
              </a:rPr>
              <a:t> </a:t>
            </a:r>
            <a:r>
              <a:rPr lang="fr-FR" sz="2800" b="0" dirty="0" err="1">
                <a:ea typeface="+mn-lt"/>
                <a:cs typeface="+mn-lt"/>
              </a:rPr>
              <a:t>verification</a:t>
            </a:r>
            <a:r>
              <a:rPr lang="fr-FR" sz="2800" b="0" dirty="0">
                <a:ea typeface="+mn-lt"/>
                <a:cs typeface="+mn-lt"/>
              </a:rPr>
              <a:t> </a:t>
            </a:r>
            <a:r>
              <a:rPr lang="fr-FR" sz="2800" b="0" dirty="0" err="1">
                <a:ea typeface="+mn-lt"/>
                <a:cs typeface="+mn-lt"/>
              </a:rPr>
              <a:t>cores</a:t>
            </a:r>
            <a:endParaRPr lang="fr-FR" sz="2800" dirty="0">
              <a:cs typeface="Calibri"/>
            </a:endParaRPr>
          </a:p>
          <a:p>
            <a:pPr lvl="1"/>
            <a:r>
              <a:rPr lang="fr-FR" sz="2800" dirty="0">
                <a:cs typeface="Calibri"/>
              </a:rPr>
              <a:t>Distributed control architecture</a:t>
            </a:r>
            <a:r>
              <a:rPr lang="fr-FR" sz="2800" b="0" dirty="0">
                <a:cs typeface="Calibri"/>
              </a:rPr>
              <a:t>, for large </a:t>
            </a:r>
            <a:r>
              <a:rPr lang="fr-FR" sz="2800" dirty="0">
                <a:cs typeface="Calibri"/>
              </a:rPr>
              <a:t>SSI-</a:t>
            </a:r>
            <a:r>
              <a:rPr lang="fr-FR" sz="2800" dirty="0" err="1">
                <a:cs typeface="Calibri"/>
              </a:rPr>
              <a:t>FPGAs</a:t>
            </a:r>
            <a:endParaRPr lang="fr-FR" sz="2800" dirty="0">
              <a:cs typeface="Calibri"/>
            </a:endParaRPr>
          </a:p>
          <a:p>
            <a:pPr lvl="1"/>
            <a:r>
              <a:rPr lang="fr-FR" sz="3200" dirty="0">
                <a:solidFill>
                  <a:schemeClr val="accent1"/>
                </a:solidFill>
                <a:cs typeface="Calibri"/>
              </a:rPr>
              <a:t>4874x</a:t>
            </a:r>
            <a:r>
              <a:rPr lang="fr-FR" sz="2800" dirty="0">
                <a:cs typeface="Calibri"/>
              </a:rPr>
              <a:t> </a:t>
            </a:r>
            <a:r>
              <a:rPr lang="fr-FR" sz="2800" dirty="0" err="1">
                <a:cs typeface="Calibri"/>
              </a:rPr>
              <a:t>average</a:t>
            </a:r>
            <a:r>
              <a:rPr lang="fr-FR" sz="2800" dirty="0">
                <a:cs typeface="Calibri"/>
              </a:rPr>
              <a:t> </a:t>
            </a:r>
            <a:r>
              <a:rPr lang="fr-FR" sz="2800" dirty="0" err="1">
                <a:cs typeface="Calibri"/>
              </a:rPr>
              <a:t>speedup</a:t>
            </a:r>
            <a:r>
              <a:rPr lang="fr-FR" sz="2800" dirty="0">
                <a:cs typeface="Calibri"/>
              </a:rPr>
              <a:t> </a:t>
            </a:r>
            <a:r>
              <a:rPr lang="fr-FR" sz="2800" b="0" dirty="0">
                <a:cs typeface="Calibri"/>
              </a:rPr>
              <a:t>over software (Divine 3) </a:t>
            </a:r>
          </a:p>
        </p:txBody>
      </p:sp>
      <p:pic>
        <p:nvPicPr>
          <p:cNvPr id="169" name="Picture 168">
            <a:extLst>
              <a:ext uri="{FF2B5EF4-FFF2-40B4-BE49-F238E27FC236}">
                <a16:creationId xmlns:a16="http://schemas.microsoft.com/office/drawing/2014/main" id="{0EC448BF-9F22-9736-94F9-3B6BD91CDBD7}"/>
              </a:ext>
            </a:extLst>
          </p:cNvPr>
          <p:cNvPicPr>
            <a:picLocks noChangeAspect="1"/>
          </p:cNvPicPr>
          <p:nvPr/>
        </p:nvPicPr>
        <p:blipFill>
          <a:blip r:embed="rId3"/>
          <a:stretch>
            <a:fillRect/>
          </a:stretch>
        </p:blipFill>
        <p:spPr>
          <a:xfrm>
            <a:off x="277768" y="3497099"/>
            <a:ext cx="5675987" cy="2813005"/>
          </a:xfrm>
          <a:prstGeom prst="rect">
            <a:avLst/>
          </a:prstGeom>
        </p:spPr>
      </p:pic>
      <p:pic>
        <p:nvPicPr>
          <p:cNvPr id="190" name="Picture 189">
            <a:extLst>
              <a:ext uri="{FF2B5EF4-FFF2-40B4-BE49-F238E27FC236}">
                <a16:creationId xmlns:a16="http://schemas.microsoft.com/office/drawing/2014/main" id="{974C6050-E517-9E13-D3A9-D629CE0E1463}"/>
              </a:ext>
            </a:extLst>
          </p:cNvPr>
          <p:cNvPicPr>
            <a:picLocks noChangeAspect="1"/>
          </p:cNvPicPr>
          <p:nvPr/>
        </p:nvPicPr>
        <p:blipFill>
          <a:blip r:embed="rId4"/>
          <a:srcRect/>
          <a:stretch/>
        </p:blipFill>
        <p:spPr>
          <a:xfrm>
            <a:off x="8835935" y="2380812"/>
            <a:ext cx="2499782" cy="1816471"/>
          </a:xfrm>
          <a:prstGeom prst="rect">
            <a:avLst/>
          </a:prstGeom>
        </p:spPr>
      </p:pic>
      <p:grpSp>
        <p:nvGrpSpPr>
          <p:cNvPr id="200" name="Group 199">
            <a:extLst>
              <a:ext uri="{FF2B5EF4-FFF2-40B4-BE49-F238E27FC236}">
                <a16:creationId xmlns:a16="http://schemas.microsoft.com/office/drawing/2014/main" id="{3921C394-9F89-415D-E38A-D46916FEFF37}"/>
              </a:ext>
            </a:extLst>
          </p:cNvPr>
          <p:cNvGrpSpPr/>
          <p:nvPr/>
        </p:nvGrpSpPr>
        <p:grpSpPr>
          <a:xfrm>
            <a:off x="6150779" y="4260900"/>
            <a:ext cx="5333539" cy="1804918"/>
            <a:chOff x="6287799" y="4134159"/>
            <a:chExt cx="5333539" cy="1804918"/>
          </a:xfrm>
        </p:grpSpPr>
        <p:sp>
          <p:nvSpPr>
            <p:cNvPr id="4" name="Rounded Rectangle 3">
              <a:extLst>
                <a:ext uri="{FF2B5EF4-FFF2-40B4-BE49-F238E27FC236}">
                  <a16:creationId xmlns:a16="http://schemas.microsoft.com/office/drawing/2014/main" id="{9F374562-A1F8-703D-B84E-6257919E601E}"/>
                </a:ext>
              </a:extLst>
            </p:cNvPr>
            <p:cNvSpPr/>
            <p:nvPr/>
          </p:nvSpPr>
          <p:spPr>
            <a:xfrm>
              <a:off x="7585961" y="4134159"/>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p>
          </p:txBody>
        </p:sp>
        <p:sp>
          <p:nvSpPr>
            <p:cNvPr id="5" name="Rounded Rectangle 4">
              <a:extLst>
                <a:ext uri="{FF2B5EF4-FFF2-40B4-BE49-F238E27FC236}">
                  <a16:creationId xmlns:a16="http://schemas.microsoft.com/office/drawing/2014/main" id="{6386061E-F1D6-1604-921A-5973015B9BB9}"/>
                </a:ext>
              </a:extLst>
            </p:cNvPr>
            <p:cNvSpPr/>
            <p:nvPr/>
          </p:nvSpPr>
          <p:spPr>
            <a:xfrm>
              <a:off x="7585961" y="4348986"/>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6" name="Rounded Rectangle 5">
              <a:extLst>
                <a:ext uri="{FF2B5EF4-FFF2-40B4-BE49-F238E27FC236}">
                  <a16:creationId xmlns:a16="http://schemas.microsoft.com/office/drawing/2014/main" id="{F541C5D0-51AF-1CB4-1788-1084BBD1A90E}"/>
                </a:ext>
              </a:extLst>
            </p:cNvPr>
            <p:cNvSpPr/>
            <p:nvPr/>
          </p:nvSpPr>
          <p:spPr>
            <a:xfrm>
              <a:off x="7591469" y="4563813"/>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7" name="Rounded Rectangle 6">
              <a:extLst>
                <a:ext uri="{FF2B5EF4-FFF2-40B4-BE49-F238E27FC236}">
                  <a16:creationId xmlns:a16="http://schemas.microsoft.com/office/drawing/2014/main" id="{7367F0D1-E85C-4728-E3EB-400A239DB0C7}"/>
                </a:ext>
              </a:extLst>
            </p:cNvPr>
            <p:cNvSpPr/>
            <p:nvPr/>
          </p:nvSpPr>
          <p:spPr>
            <a:xfrm>
              <a:off x="7591469" y="4778640"/>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8" name="Rounded Rectangle 7">
              <a:extLst>
                <a:ext uri="{FF2B5EF4-FFF2-40B4-BE49-F238E27FC236}">
                  <a16:creationId xmlns:a16="http://schemas.microsoft.com/office/drawing/2014/main" id="{80574850-866B-9385-8B12-06F41E51106C}"/>
                </a:ext>
              </a:extLst>
            </p:cNvPr>
            <p:cNvSpPr/>
            <p:nvPr/>
          </p:nvSpPr>
          <p:spPr>
            <a:xfrm>
              <a:off x="7585961" y="4993467"/>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9" name="Rounded Rectangle 8">
              <a:extLst>
                <a:ext uri="{FF2B5EF4-FFF2-40B4-BE49-F238E27FC236}">
                  <a16:creationId xmlns:a16="http://schemas.microsoft.com/office/drawing/2014/main" id="{327E9FC3-95E5-8B6B-B59F-ABA6DB47DCD3}"/>
                </a:ext>
              </a:extLst>
            </p:cNvPr>
            <p:cNvSpPr/>
            <p:nvPr/>
          </p:nvSpPr>
          <p:spPr>
            <a:xfrm>
              <a:off x="7585961" y="5224811"/>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10" name="Oval 9">
              <a:extLst>
                <a:ext uri="{FF2B5EF4-FFF2-40B4-BE49-F238E27FC236}">
                  <a16:creationId xmlns:a16="http://schemas.microsoft.com/office/drawing/2014/main" id="{895ED81F-097F-11DD-CEA8-CB3ED11F3BF1}"/>
                </a:ext>
              </a:extLst>
            </p:cNvPr>
            <p:cNvSpPr/>
            <p:nvPr/>
          </p:nvSpPr>
          <p:spPr>
            <a:xfrm>
              <a:off x="8472813" y="4215848"/>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 name="Oval 10">
              <a:extLst>
                <a:ext uri="{FF2B5EF4-FFF2-40B4-BE49-F238E27FC236}">
                  <a16:creationId xmlns:a16="http://schemas.microsoft.com/office/drawing/2014/main" id="{0FE9DAB6-DF17-BAD9-8AEF-B8FD26C54531}"/>
                </a:ext>
              </a:extLst>
            </p:cNvPr>
            <p:cNvSpPr/>
            <p:nvPr/>
          </p:nvSpPr>
          <p:spPr>
            <a:xfrm>
              <a:off x="8472813" y="464824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 name="Oval 11">
              <a:extLst>
                <a:ext uri="{FF2B5EF4-FFF2-40B4-BE49-F238E27FC236}">
                  <a16:creationId xmlns:a16="http://schemas.microsoft.com/office/drawing/2014/main" id="{80E7ED16-DCBE-3C0B-E276-B5B4A4411169}"/>
                </a:ext>
              </a:extLst>
            </p:cNvPr>
            <p:cNvSpPr/>
            <p:nvPr/>
          </p:nvSpPr>
          <p:spPr>
            <a:xfrm>
              <a:off x="8472813" y="509260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Oval 12">
              <a:extLst>
                <a:ext uri="{FF2B5EF4-FFF2-40B4-BE49-F238E27FC236}">
                  <a16:creationId xmlns:a16="http://schemas.microsoft.com/office/drawing/2014/main" id="{7D1C02D7-35E1-3665-201A-9B63C5D00B48}"/>
                </a:ext>
              </a:extLst>
            </p:cNvPr>
            <p:cNvSpPr/>
            <p:nvPr/>
          </p:nvSpPr>
          <p:spPr>
            <a:xfrm>
              <a:off x="8821217" y="488282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Oval 13">
              <a:extLst>
                <a:ext uri="{FF2B5EF4-FFF2-40B4-BE49-F238E27FC236}">
                  <a16:creationId xmlns:a16="http://schemas.microsoft.com/office/drawing/2014/main" id="{CA51745F-BFB8-19B8-EFD7-5BDC465002FD}"/>
                </a:ext>
              </a:extLst>
            </p:cNvPr>
            <p:cNvSpPr/>
            <p:nvPr/>
          </p:nvSpPr>
          <p:spPr>
            <a:xfrm>
              <a:off x="8817549" y="445317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Oval 14">
              <a:extLst>
                <a:ext uri="{FF2B5EF4-FFF2-40B4-BE49-F238E27FC236}">
                  <a16:creationId xmlns:a16="http://schemas.microsoft.com/office/drawing/2014/main" id="{E0A33B5B-066E-B844-CF5E-BAF654B9016E}"/>
                </a:ext>
              </a:extLst>
            </p:cNvPr>
            <p:cNvSpPr/>
            <p:nvPr/>
          </p:nvSpPr>
          <p:spPr>
            <a:xfrm>
              <a:off x="9162273" y="4667997"/>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9" name="Rounded Rectangle 18">
              <a:extLst>
                <a:ext uri="{FF2B5EF4-FFF2-40B4-BE49-F238E27FC236}">
                  <a16:creationId xmlns:a16="http://schemas.microsoft.com/office/drawing/2014/main" id="{519956C3-235D-DB4E-E6DC-DECC097EB76F}"/>
                </a:ext>
              </a:extLst>
            </p:cNvPr>
            <p:cNvSpPr/>
            <p:nvPr/>
          </p:nvSpPr>
          <p:spPr>
            <a:xfrm>
              <a:off x="9854511" y="4348055"/>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0" name="Rounded Rectangle 19">
              <a:extLst>
                <a:ext uri="{FF2B5EF4-FFF2-40B4-BE49-F238E27FC236}">
                  <a16:creationId xmlns:a16="http://schemas.microsoft.com/office/drawing/2014/main" id="{8F8EF44A-9F7B-B250-444F-A91E8100F545}"/>
                </a:ext>
              </a:extLst>
            </p:cNvPr>
            <p:cNvSpPr/>
            <p:nvPr/>
          </p:nvSpPr>
          <p:spPr>
            <a:xfrm>
              <a:off x="9854511" y="4562882"/>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1" name="Rounded Rectangle 20">
              <a:extLst>
                <a:ext uri="{FF2B5EF4-FFF2-40B4-BE49-F238E27FC236}">
                  <a16:creationId xmlns:a16="http://schemas.microsoft.com/office/drawing/2014/main" id="{D8F8EC66-A452-4359-7846-67192405CF44}"/>
                </a:ext>
              </a:extLst>
            </p:cNvPr>
            <p:cNvSpPr/>
            <p:nvPr/>
          </p:nvSpPr>
          <p:spPr>
            <a:xfrm>
              <a:off x="9860019" y="4777709"/>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2" name="Rounded Rectangle 21">
              <a:extLst>
                <a:ext uri="{FF2B5EF4-FFF2-40B4-BE49-F238E27FC236}">
                  <a16:creationId xmlns:a16="http://schemas.microsoft.com/office/drawing/2014/main" id="{73AF26A0-B8B1-FAE7-A4B4-61F91B0B6372}"/>
                </a:ext>
              </a:extLst>
            </p:cNvPr>
            <p:cNvSpPr/>
            <p:nvPr/>
          </p:nvSpPr>
          <p:spPr>
            <a:xfrm>
              <a:off x="9860019" y="4992536"/>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3" name="Oval 22">
              <a:extLst>
                <a:ext uri="{FF2B5EF4-FFF2-40B4-BE49-F238E27FC236}">
                  <a16:creationId xmlns:a16="http://schemas.microsoft.com/office/drawing/2014/main" id="{9BF53F14-8A4F-BC46-CB85-4A461D0F17E3}"/>
                </a:ext>
              </a:extLst>
            </p:cNvPr>
            <p:cNvSpPr/>
            <p:nvPr/>
          </p:nvSpPr>
          <p:spPr>
            <a:xfrm>
              <a:off x="9503329" y="4860329"/>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Oval 23">
              <a:extLst>
                <a:ext uri="{FF2B5EF4-FFF2-40B4-BE49-F238E27FC236}">
                  <a16:creationId xmlns:a16="http://schemas.microsoft.com/office/drawing/2014/main" id="{ACF8473E-DE85-2BFC-5E5F-96E364D9D066}"/>
                </a:ext>
              </a:extLst>
            </p:cNvPr>
            <p:cNvSpPr/>
            <p:nvPr/>
          </p:nvSpPr>
          <p:spPr>
            <a:xfrm>
              <a:off x="9500587" y="441958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9" name="Straight Arrow Connector 28">
              <a:extLst>
                <a:ext uri="{FF2B5EF4-FFF2-40B4-BE49-F238E27FC236}">
                  <a16:creationId xmlns:a16="http://schemas.microsoft.com/office/drawing/2014/main" id="{46013C0C-C90D-D793-C366-298FAF3051F1}"/>
                </a:ext>
              </a:extLst>
            </p:cNvPr>
            <p:cNvCxnSpPr>
              <a:cxnSpLocks/>
              <a:stCxn id="4" idx="3"/>
              <a:endCxn id="10" idx="1"/>
            </p:cNvCxnSpPr>
            <p:nvPr/>
          </p:nvCxnSpPr>
          <p:spPr>
            <a:xfrm>
              <a:off x="8373667" y="4221377"/>
              <a:ext cx="131280" cy="2660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2792463-DC92-16CB-D2B5-68FE3C69CA6E}"/>
                </a:ext>
              </a:extLst>
            </p:cNvPr>
            <p:cNvCxnSpPr>
              <a:cxnSpLocks/>
              <a:stCxn id="5" idx="3"/>
              <a:endCxn id="10" idx="3"/>
            </p:cNvCxnSpPr>
            <p:nvPr/>
          </p:nvCxnSpPr>
          <p:spPr>
            <a:xfrm flipV="1">
              <a:off x="8373667" y="4403138"/>
              <a:ext cx="131280" cy="3306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54FECE-BF2D-E56F-8645-306B957B83E2}"/>
                </a:ext>
              </a:extLst>
            </p:cNvPr>
            <p:cNvCxnSpPr>
              <a:cxnSpLocks/>
              <a:stCxn id="7" idx="3"/>
              <a:endCxn id="11" idx="3"/>
            </p:cNvCxnSpPr>
            <p:nvPr/>
          </p:nvCxnSpPr>
          <p:spPr>
            <a:xfrm flipV="1">
              <a:off x="8379175" y="4835532"/>
              <a:ext cx="125772" cy="3032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E217A40-C9EF-D1E1-9E50-CD2AB8FFD2BD}"/>
                </a:ext>
              </a:extLst>
            </p:cNvPr>
            <p:cNvCxnSpPr>
              <a:cxnSpLocks/>
              <a:stCxn id="6" idx="3"/>
              <a:endCxn id="11" idx="1"/>
            </p:cNvCxnSpPr>
            <p:nvPr/>
          </p:nvCxnSpPr>
          <p:spPr>
            <a:xfrm>
              <a:off x="8379175" y="4651031"/>
              <a:ext cx="125772" cy="2934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964B197-5043-A23D-3C1C-98CC8E2920EC}"/>
                </a:ext>
              </a:extLst>
            </p:cNvPr>
            <p:cNvCxnSpPr>
              <a:cxnSpLocks/>
              <a:stCxn id="8" idx="3"/>
              <a:endCxn id="12" idx="1"/>
            </p:cNvCxnSpPr>
            <p:nvPr/>
          </p:nvCxnSpPr>
          <p:spPr>
            <a:xfrm>
              <a:off x="8373667" y="5080685"/>
              <a:ext cx="131280" cy="440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D3245C-619B-5E15-0E4B-238F00464533}"/>
                </a:ext>
              </a:extLst>
            </p:cNvPr>
            <p:cNvCxnSpPr>
              <a:cxnSpLocks/>
              <a:stCxn id="9" idx="3"/>
              <a:endCxn id="12" idx="3"/>
            </p:cNvCxnSpPr>
            <p:nvPr/>
          </p:nvCxnSpPr>
          <p:spPr>
            <a:xfrm flipV="1">
              <a:off x="8373667" y="5279894"/>
              <a:ext cx="13128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D2E080C-8AEA-362F-E82C-29D81BE710A3}"/>
                </a:ext>
              </a:extLst>
            </p:cNvPr>
            <p:cNvCxnSpPr>
              <a:cxnSpLocks/>
              <a:stCxn id="10" idx="6"/>
              <a:endCxn id="14" idx="1"/>
            </p:cNvCxnSpPr>
            <p:nvPr/>
          </p:nvCxnSpPr>
          <p:spPr>
            <a:xfrm>
              <a:off x="8692237" y="4325560"/>
              <a:ext cx="157446" cy="15974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7DCAD3D-56D7-97DF-E4AC-E0794D88316B}"/>
                </a:ext>
              </a:extLst>
            </p:cNvPr>
            <p:cNvCxnSpPr>
              <a:cxnSpLocks/>
              <a:stCxn id="11" idx="6"/>
              <a:endCxn id="14" idx="3"/>
            </p:cNvCxnSpPr>
            <p:nvPr/>
          </p:nvCxnSpPr>
          <p:spPr>
            <a:xfrm flipV="1">
              <a:off x="8692237" y="4640460"/>
              <a:ext cx="157446" cy="11749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EC39D35-E39B-EF99-93A9-7311379089F1}"/>
                </a:ext>
              </a:extLst>
            </p:cNvPr>
            <p:cNvCxnSpPr>
              <a:cxnSpLocks/>
              <a:stCxn id="12" idx="6"/>
              <a:endCxn id="13" idx="3"/>
            </p:cNvCxnSpPr>
            <p:nvPr/>
          </p:nvCxnSpPr>
          <p:spPr>
            <a:xfrm flipV="1">
              <a:off x="8692237" y="5070114"/>
              <a:ext cx="161114" cy="13220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00A61D6-3050-F8F0-073B-62A7B0BE76E7}"/>
                </a:ext>
              </a:extLst>
            </p:cNvPr>
            <p:cNvCxnSpPr>
              <a:cxnSpLocks/>
              <a:stCxn id="13" idx="6"/>
              <a:endCxn id="15" idx="3"/>
            </p:cNvCxnSpPr>
            <p:nvPr/>
          </p:nvCxnSpPr>
          <p:spPr>
            <a:xfrm flipV="1">
              <a:off x="9040641" y="4855287"/>
              <a:ext cx="153766"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C70FA8B-248A-B2E1-F71C-C2F3AF147699}"/>
                </a:ext>
              </a:extLst>
            </p:cNvPr>
            <p:cNvCxnSpPr>
              <a:cxnSpLocks/>
              <a:stCxn id="14" idx="6"/>
              <a:endCxn id="15" idx="1"/>
            </p:cNvCxnSpPr>
            <p:nvPr/>
          </p:nvCxnSpPr>
          <p:spPr>
            <a:xfrm>
              <a:off x="9036973" y="4562882"/>
              <a:ext cx="157434"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9BD9EB7-FBE3-B3FC-DD82-D54248A36BF8}"/>
                </a:ext>
              </a:extLst>
            </p:cNvPr>
            <p:cNvCxnSpPr>
              <a:cxnSpLocks/>
              <a:stCxn id="15" idx="5"/>
              <a:endCxn id="23" idx="2"/>
            </p:cNvCxnSpPr>
            <p:nvPr/>
          </p:nvCxnSpPr>
          <p:spPr>
            <a:xfrm>
              <a:off x="9349563" y="4855287"/>
              <a:ext cx="153766" cy="11475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244DBBE-5A8C-D6AA-A26A-DCCE756FF2D9}"/>
                </a:ext>
              </a:extLst>
            </p:cNvPr>
            <p:cNvCxnSpPr>
              <a:cxnSpLocks/>
              <a:stCxn id="15" idx="7"/>
              <a:endCxn id="24" idx="2"/>
            </p:cNvCxnSpPr>
            <p:nvPr/>
          </p:nvCxnSpPr>
          <p:spPr>
            <a:xfrm flipV="1">
              <a:off x="9349563" y="4529294"/>
              <a:ext cx="151024" cy="1708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A35EB1F-C630-48C4-A32C-A0F58BCB3FFB}"/>
                </a:ext>
              </a:extLst>
            </p:cNvPr>
            <p:cNvCxnSpPr>
              <a:cxnSpLocks/>
              <a:stCxn id="24" idx="7"/>
              <a:endCxn id="19" idx="1"/>
            </p:cNvCxnSpPr>
            <p:nvPr/>
          </p:nvCxnSpPr>
          <p:spPr>
            <a:xfrm flipV="1">
              <a:off x="9687877" y="4435273"/>
              <a:ext cx="166634" cy="164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2E57A3B-B2A0-536E-1DA8-7B71731E4A96}"/>
                </a:ext>
              </a:extLst>
            </p:cNvPr>
            <p:cNvCxnSpPr>
              <a:cxnSpLocks/>
              <a:stCxn id="24" idx="5"/>
              <a:endCxn id="20" idx="1"/>
            </p:cNvCxnSpPr>
            <p:nvPr/>
          </p:nvCxnSpPr>
          <p:spPr>
            <a:xfrm>
              <a:off x="9687877" y="4606872"/>
              <a:ext cx="166634" cy="4322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395683B-5AE3-88B1-2921-5CE8B1B4C118}"/>
                </a:ext>
              </a:extLst>
            </p:cNvPr>
            <p:cNvCxnSpPr>
              <a:cxnSpLocks/>
              <a:stCxn id="23" idx="7"/>
              <a:endCxn id="21" idx="1"/>
            </p:cNvCxnSpPr>
            <p:nvPr/>
          </p:nvCxnSpPr>
          <p:spPr>
            <a:xfrm flipV="1">
              <a:off x="9690619" y="4864927"/>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BD2A3DC-116F-C285-C9CD-3FDC27F71DC9}"/>
                </a:ext>
              </a:extLst>
            </p:cNvPr>
            <p:cNvCxnSpPr>
              <a:cxnSpLocks/>
              <a:stCxn id="23" idx="5"/>
              <a:endCxn id="22" idx="1"/>
            </p:cNvCxnSpPr>
            <p:nvPr/>
          </p:nvCxnSpPr>
          <p:spPr>
            <a:xfrm>
              <a:off x="9690619" y="5047619"/>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C13FF5C9-703E-E1FE-A852-2E1C4B05D306}"/>
                </a:ext>
              </a:extLst>
            </p:cNvPr>
            <p:cNvSpPr/>
            <p:nvPr/>
          </p:nvSpPr>
          <p:spPr>
            <a:xfrm>
              <a:off x="10776717" y="4864927"/>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7" name="Oval 96">
              <a:extLst>
                <a:ext uri="{FF2B5EF4-FFF2-40B4-BE49-F238E27FC236}">
                  <a16:creationId xmlns:a16="http://schemas.microsoft.com/office/drawing/2014/main" id="{6639F2A2-B7B1-39A9-E77D-23CFA5A550BA}"/>
                </a:ext>
              </a:extLst>
            </p:cNvPr>
            <p:cNvSpPr/>
            <p:nvPr/>
          </p:nvSpPr>
          <p:spPr>
            <a:xfrm>
              <a:off x="10773049" y="4435273"/>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8" name="Oval 97">
              <a:extLst>
                <a:ext uri="{FF2B5EF4-FFF2-40B4-BE49-F238E27FC236}">
                  <a16:creationId xmlns:a16="http://schemas.microsoft.com/office/drawing/2014/main" id="{16342B3C-F30D-5DFB-A768-00AC043EED10}"/>
                </a:ext>
              </a:extLst>
            </p:cNvPr>
            <p:cNvSpPr/>
            <p:nvPr/>
          </p:nvSpPr>
          <p:spPr>
            <a:xfrm>
              <a:off x="11117773" y="465010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99" name="Straight Arrow Connector 98">
              <a:extLst>
                <a:ext uri="{FF2B5EF4-FFF2-40B4-BE49-F238E27FC236}">
                  <a16:creationId xmlns:a16="http://schemas.microsoft.com/office/drawing/2014/main" id="{261389E8-3B40-8222-89FF-68108B430232}"/>
                </a:ext>
              </a:extLst>
            </p:cNvPr>
            <p:cNvCxnSpPr>
              <a:cxnSpLocks/>
              <a:stCxn id="19" idx="3"/>
              <a:endCxn id="97" idx="1"/>
            </p:cNvCxnSpPr>
            <p:nvPr/>
          </p:nvCxnSpPr>
          <p:spPr>
            <a:xfrm>
              <a:off x="10642217" y="4435273"/>
              <a:ext cx="162966" cy="321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0B99FCB-BBD5-8006-07CF-160639B6401B}"/>
                </a:ext>
              </a:extLst>
            </p:cNvPr>
            <p:cNvCxnSpPr>
              <a:cxnSpLocks/>
              <a:stCxn id="20" idx="3"/>
              <a:endCxn id="97" idx="3"/>
            </p:cNvCxnSpPr>
            <p:nvPr/>
          </p:nvCxnSpPr>
          <p:spPr>
            <a:xfrm flipV="1">
              <a:off x="10642217" y="4622563"/>
              <a:ext cx="162966" cy="275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A5664B3-79C0-8B3B-3CF7-567D2898BF5A}"/>
                </a:ext>
              </a:extLst>
            </p:cNvPr>
            <p:cNvCxnSpPr>
              <a:cxnSpLocks/>
              <a:stCxn id="22" idx="3"/>
              <a:endCxn id="96" idx="3"/>
            </p:cNvCxnSpPr>
            <p:nvPr/>
          </p:nvCxnSpPr>
          <p:spPr>
            <a:xfrm flipV="1">
              <a:off x="10647725" y="5052217"/>
              <a:ext cx="161126" cy="275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E3CF195-2AE4-AE98-1331-16E33BA293EA}"/>
                </a:ext>
              </a:extLst>
            </p:cNvPr>
            <p:cNvCxnSpPr>
              <a:cxnSpLocks/>
              <a:stCxn id="96" idx="6"/>
              <a:endCxn id="98" idx="3"/>
            </p:cNvCxnSpPr>
            <p:nvPr/>
          </p:nvCxnSpPr>
          <p:spPr>
            <a:xfrm flipV="1">
              <a:off x="10996141" y="4837390"/>
              <a:ext cx="153766"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724DADD-B0FC-E51E-DB36-BD15DC099743}"/>
                </a:ext>
              </a:extLst>
            </p:cNvPr>
            <p:cNvCxnSpPr>
              <a:cxnSpLocks/>
              <a:stCxn id="97" idx="6"/>
              <a:endCxn id="98" idx="1"/>
            </p:cNvCxnSpPr>
            <p:nvPr/>
          </p:nvCxnSpPr>
          <p:spPr>
            <a:xfrm>
              <a:off x="10992473" y="4544985"/>
              <a:ext cx="157434"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a:extLst>
                <a:ext uri="{FF2B5EF4-FFF2-40B4-BE49-F238E27FC236}">
                  <a16:creationId xmlns:a16="http://schemas.microsoft.com/office/drawing/2014/main" id="{2A46053A-E9EA-749C-DEC9-6198261A5E51}"/>
                </a:ext>
              </a:extLst>
            </p:cNvPr>
            <p:cNvSpPr/>
            <p:nvPr/>
          </p:nvSpPr>
          <p:spPr>
            <a:xfrm>
              <a:off x="6287799"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Frontier</a:t>
              </a:r>
            </a:p>
          </p:txBody>
        </p:sp>
        <p:sp>
          <p:nvSpPr>
            <p:cNvPr id="109" name="Oval 108">
              <a:extLst>
                <a:ext uri="{FF2B5EF4-FFF2-40B4-BE49-F238E27FC236}">
                  <a16:creationId xmlns:a16="http://schemas.microsoft.com/office/drawing/2014/main" id="{70E8AD51-CFB0-1796-CDF4-C1AEEFE43C32}"/>
                </a:ext>
              </a:extLst>
            </p:cNvPr>
            <p:cNvSpPr/>
            <p:nvPr/>
          </p:nvSpPr>
          <p:spPr>
            <a:xfrm>
              <a:off x="6888215" y="445591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0" name="Oval 109">
              <a:extLst>
                <a:ext uri="{FF2B5EF4-FFF2-40B4-BE49-F238E27FC236}">
                  <a16:creationId xmlns:a16="http://schemas.microsoft.com/office/drawing/2014/main" id="{58B724AF-A708-F942-3BDB-523E263DD172}"/>
                </a:ext>
              </a:extLst>
            </p:cNvPr>
            <p:cNvSpPr/>
            <p:nvPr/>
          </p:nvSpPr>
          <p:spPr>
            <a:xfrm>
              <a:off x="7229271" y="464824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1" name="Oval 110">
              <a:extLst>
                <a:ext uri="{FF2B5EF4-FFF2-40B4-BE49-F238E27FC236}">
                  <a16:creationId xmlns:a16="http://schemas.microsoft.com/office/drawing/2014/main" id="{B1AE8CF1-8BF5-FB46-B9BB-F474C705EC6B}"/>
                </a:ext>
              </a:extLst>
            </p:cNvPr>
            <p:cNvSpPr/>
            <p:nvPr/>
          </p:nvSpPr>
          <p:spPr>
            <a:xfrm>
              <a:off x="7226529" y="4207495"/>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12" name="Straight Arrow Connector 111">
              <a:extLst>
                <a:ext uri="{FF2B5EF4-FFF2-40B4-BE49-F238E27FC236}">
                  <a16:creationId xmlns:a16="http://schemas.microsoft.com/office/drawing/2014/main" id="{DB35D807-EAFA-F011-5129-2D053D866FDA}"/>
                </a:ext>
              </a:extLst>
            </p:cNvPr>
            <p:cNvCxnSpPr>
              <a:cxnSpLocks/>
              <a:stCxn id="109" idx="5"/>
              <a:endCxn id="110" idx="2"/>
            </p:cNvCxnSpPr>
            <p:nvPr/>
          </p:nvCxnSpPr>
          <p:spPr>
            <a:xfrm>
              <a:off x="7075505" y="4643200"/>
              <a:ext cx="153766" cy="11475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67832D5F-B751-8DC1-2950-79BF3C89F336}"/>
                </a:ext>
              </a:extLst>
            </p:cNvPr>
            <p:cNvCxnSpPr>
              <a:cxnSpLocks/>
              <a:stCxn id="109" idx="7"/>
              <a:endCxn id="111" idx="2"/>
            </p:cNvCxnSpPr>
            <p:nvPr/>
          </p:nvCxnSpPr>
          <p:spPr>
            <a:xfrm flipV="1">
              <a:off x="7075505" y="4317207"/>
              <a:ext cx="151024" cy="1708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099015B-1A4D-0090-233E-EE01816ED743}"/>
                </a:ext>
              </a:extLst>
            </p:cNvPr>
            <p:cNvCxnSpPr>
              <a:cxnSpLocks/>
              <a:stCxn id="111" idx="7"/>
            </p:cNvCxnSpPr>
            <p:nvPr/>
          </p:nvCxnSpPr>
          <p:spPr>
            <a:xfrm flipV="1">
              <a:off x="7413819" y="4223186"/>
              <a:ext cx="166634" cy="164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EAE59F7-553A-2CDE-CA96-3937D2110850}"/>
                </a:ext>
              </a:extLst>
            </p:cNvPr>
            <p:cNvCxnSpPr>
              <a:cxnSpLocks/>
              <a:stCxn id="111" idx="5"/>
            </p:cNvCxnSpPr>
            <p:nvPr/>
          </p:nvCxnSpPr>
          <p:spPr>
            <a:xfrm>
              <a:off x="7413819" y="4394785"/>
              <a:ext cx="166634" cy="4322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31EDD92-E365-CD47-C868-3CEFB2B7B9EB}"/>
                </a:ext>
              </a:extLst>
            </p:cNvPr>
            <p:cNvCxnSpPr>
              <a:cxnSpLocks/>
              <a:stCxn id="110" idx="7"/>
            </p:cNvCxnSpPr>
            <p:nvPr/>
          </p:nvCxnSpPr>
          <p:spPr>
            <a:xfrm flipV="1">
              <a:off x="7416561" y="4652840"/>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9EC82EBF-E379-9FF2-94B1-8496AD69727A}"/>
                </a:ext>
              </a:extLst>
            </p:cNvPr>
            <p:cNvCxnSpPr>
              <a:cxnSpLocks/>
              <a:stCxn id="110" idx="5"/>
            </p:cNvCxnSpPr>
            <p:nvPr/>
          </p:nvCxnSpPr>
          <p:spPr>
            <a:xfrm>
              <a:off x="7416561" y="4835532"/>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D1842376-6B3C-9C34-160E-6D00B7EA9EC6}"/>
                </a:ext>
              </a:extLst>
            </p:cNvPr>
            <p:cNvSpPr/>
            <p:nvPr/>
          </p:nvSpPr>
          <p:spPr>
            <a:xfrm>
              <a:off x="7235257" y="5071505"/>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119" name="Straight Arrow Connector 118">
              <a:extLst>
                <a:ext uri="{FF2B5EF4-FFF2-40B4-BE49-F238E27FC236}">
                  <a16:creationId xmlns:a16="http://schemas.microsoft.com/office/drawing/2014/main" id="{CE4FB26D-4A99-83F0-C8FD-58FFAE9A6546}"/>
                </a:ext>
              </a:extLst>
            </p:cNvPr>
            <p:cNvCxnSpPr>
              <a:cxnSpLocks/>
              <a:stCxn id="118" idx="7"/>
            </p:cNvCxnSpPr>
            <p:nvPr/>
          </p:nvCxnSpPr>
          <p:spPr>
            <a:xfrm flipV="1">
              <a:off x="7422547" y="5076103"/>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5EAAC1B-9A75-E092-87F2-5D96DFA309A8}"/>
                </a:ext>
              </a:extLst>
            </p:cNvPr>
            <p:cNvCxnSpPr>
              <a:cxnSpLocks/>
              <a:stCxn id="118" idx="5"/>
            </p:cNvCxnSpPr>
            <p:nvPr/>
          </p:nvCxnSpPr>
          <p:spPr>
            <a:xfrm>
              <a:off x="7422547" y="5258795"/>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53BBBFBB-F26A-1FE8-2285-9A013E56940B}"/>
                </a:ext>
              </a:extLst>
            </p:cNvPr>
            <p:cNvSpPr/>
            <p:nvPr/>
          </p:nvSpPr>
          <p:spPr>
            <a:xfrm>
              <a:off x="6888215" y="484577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2" name="Oval 121">
              <a:extLst>
                <a:ext uri="{FF2B5EF4-FFF2-40B4-BE49-F238E27FC236}">
                  <a16:creationId xmlns:a16="http://schemas.microsoft.com/office/drawing/2014/main" id="{FEAC27E8-14A6-FD19-E1AE-14C787A2A316}"/>
                </a:ext>
              </a:extLst>
            </p:cNvPr>
            <p:cNvSpPr/>
            <p:nvPr/>
          </p:nvSpPr>
          <p:spPr>
            <a:xfrm>
              <a:off x="6575153" y="462635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123" name="Straight Arrow Connector 122">
              <a:extLst>
                <a:ext uri="{FF2B5EF4-FFF2-40B4-BE49-F238E27FC236}">
                  <a16:creationId xmlns:a16="http://schemas.microsoft.com/office/drawing/2014/main" id="{CFAD7F5D-21E8-674B-0EF0-5B891107F0F7}"/>
                </a:ext>
              </a:extLst>
            </p:cNvPr>
            <p:cNvCxnSpPr>
              <a:cxnSpLocks/>
              <a:stCxn id="122" idx="7"/>
              <a:endCxn id="109" idx="2"/>
            </p:cNvCxnSpPr>
            <p:nvPr/>
          </p:nvCxnSpPr>
          <p:spPr>
            <a:xfrm flipV="1">
              <a:off x="6762443" y="4565622"/>
              <a:ext cx="125772" cy="9286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121B557C-AE2C-A586-2351-28E9127EEF6D}"/>
                </a:ext>
              </a:extLst>
            </p:cNvPr>
            <p:cNvCxnSpPr>
              <a:cxnSpLocks/>
              <a:stCxn id="122" idx="5"/>
              <a:endCxn id="121" idx="2"/>
            </p:cNvCxnSpPr>
            <p:nvPr/>
          </p:nvCxnSpPr>
          <p:spPr>
            <a:xfrm>
              <a:off x="6762443" y="4813640"/>
              <a:ext cx="125772" cy="14184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6E168C7-A095-827D-D449-814750D6E151}"/>
                </a:ext>
              </a:extLst>
            </p:cNvPr>
            <p:cNvCxnSpPr>
              <a:cxnSpLocks/>
              <a:stCxn id="108" idx="0"/>
              <a:endCxn id="122" idx="4"/>
            </p:cNvCxnSpPr>
            <p:nvPr/>
          </p:nvCxnSpPr>
          <p:spPr>
            <a:xfrm flipV="1">
              <a:off x="6681652" y="4845774"/>
              <a:ext cx="3213" cy="873879"/>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FA97B5C-795A-769B-45A1-2724ADDAF00F}"/>
                </a:ext>
              </a:extLst>
            </p:cNvPr>
            <p:cNvCxnSpPr>
              <a:cxnSpLocks/>
              <a:stCxn id="121" idx="5"/>
              <a:endCxn id="118" idx="2"/>
            </p:cNvCxnSpPr>
            <p:nvPr/>
          </p:nvCxnSpPr>
          <p:spPr>
            <a:xfrm>
              <a:off x="7075505" y="5033064"/>
              <a:ext cx="159752" cy="1481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4DD093B-C635-7A40-BF59-A74415F1E31B}"/>
                </a:ext>
              </a:extLst>
            </p:cNvPr>
            <p:cNvCxnSpPr>
              <a:cxnSpLocks/>
              <a:stCxn id="21" idx="3"/>
              <a:endCxn id="96" idx="1"/>
            </p:cNvCxnSpPr>
            <p:nvPr/>
          </p:nvCxnSpPr>
          <p:spPr>
            <a:xfrm>
              <a:off x="10647725" y="4864927"/>
              <a:ext cx="161126" cy="321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3" name="Rounded Rectangle 142">
              <a:extLst>
                <a:ext uri="{FF2B5EF4-FFF2-40B4-BE49-F238E27FC236}">
                  <a16:creationId xmlns:a16="http://schemas.microsoft.com/office/drawing/2014/main" id="{BCA6A300-5C5E-E0D5-3589-95F153976CC0}"/>
                </a:ext>
              </a:extLst>
            </p:cNvPr>
            <p:cNvSpPr/>
            <p:nvPr/>
          </p:nvSpPr>
          <p:spPr>
            <a:xfrm>
              <a:off x="10833632" y="5166971"/>
              <a:ext cx="787706" cy="21942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Pred</a:t>
              </a:r>
            </a:p>
          </p:txBody>
        </p:sp>
        <p:cxnSp>
          <p:nvCxnSpPr>
            <p:cNvPr id="144" name="Straight Arrow Connector 143">
              <a:extLst>
                <a:ext uri="{FF2B5EF4-FFF2-40B4-BE49-F238E27FC236}">
                  <a16:creationId xmlns:a16="http://schemas.microsoft.com/office/drawing/2014/main" id="{1DD55D93-8E32-F0AC-E5E9-E15B01F7D2A8}"/>
                </a:ext>
              </a:extLst>
            </p:cNvPr>
            <p:cNvCxnSpPr>
              <a:cxnSpLocks/>
              <a:stCxn id="98" idx="4"/>
              <a:endCxn id="143" idx="0"/>
            </p:cNvCxnSpPr>
            <p:nvPr/>
          </p:nvCxnSpPr>
          <p:spPr>
            <a:xfrm>
              <a:off x="11227485" y="4869524"/>
              <a:ext cx="0" cy="297447"/>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ounded Rectangle 148">
              <a:extLst>
                <a:ext uri="{FF2B5EF4-FFF2-40B4-BE49-F238E27FC236}">
                  <a16:creationId xmlns:a16="http://schemas.microsoft.com/office/drawing/2014/main" id="{6D1B71C3-7B67-BC9B-F4D6-6F983259BD5A}"/>
                </a:ext>
              </a:extLst>
            </p:cNvPr>
            <p:cNvSpPr/>
            <p:nvPr/>
          </p:nvSpPr>
          <p:spPr>
            <a:xfrm>
              <a:off x="10833632"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Mixer</a:t>
              </a:r>
            </a:p>
          </p:txBody>
        </p:sp>
        <p:cxnSp>
          <p:nvCxnSpPr>
            <p:cNvPr id="150" name="Straight Arrow Connector 149">
              <a:extLst>
                <a:ext uri="{FF2B5EF4-FFF2-40B4-BE49-F238E27FC236}">
                  <a16:creationId xmlns:a16="http://schemas.microsoft.com/office/drawing/2014/main" id="{A64A0343-C6D1-6384-8F97-625BB7FF232F}"/>
                </a:ext>
              </a:extLst>
            </p:cNvPr>
            <p:cNvCxnSpPr>
              <a:cxnSpLocks/>
              <a:stCxn id="143" idx="2"/>
              <a:endCxn id="149" idx="0"/>
            </p:cNvCxnSpPr>
            <p:nvPr/>
          </p:nvCxnSpPr>
          <p:spPr>
            <a:xfrm>
              <a:off x="11227485" y="5386395"/>
              <a:ext cx="0" cy="333258"/>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825957D-1C3D-C0DA-AE8A-27EF38633558}"/>
                </a:ext>
              </a:extLst>
            </p:cNvPr>
            <p:cNvCxnSpPr>
              <a:cxnSpLocks/>
              <a:stCxn id="159" idx="1"/>
              <a:endCxn id="108" idx="3"/>
            </p:cNvCxnSpPr>
            <p:nvPr/>
          </p:nvCxnSpPr>
          <p:spPr>
            <a:xfrm flipH="1">
              <a:off x="7075505" y="5829365"/>
              <a:ext cx="1486352" cy="0"/>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Rounded Rectangle 158">
              <a:extLst>
                <a:ext uri="{FF2B5EF4-FFF2-40B4-BE49-F238E27FC236}">
                  <a16:creationId xmlns:a16="http://schemas.microsoft.com/office/drawing/2014/main" id="{EF9768B8-E355-B7D4-37E6-3CC6480841A0}"/>
                </a:ext>
              </a:extLst>
            </p:cNvPr>
            <p:cNvSpPr/>
            <p:nvPr/>
          </p:nvSpPr>
          <p:spPr>
            <a:xfrm>
              <a:off x="8561857"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Known</a:t>
              </a:r>
            </a:p>
          </p:txBody>
        </p:sp>
        <p:cxnSp>
          <p:nvCxnSpPr>
            <p:cNvPr id="161" name="Straight Arrow Connector 160">
              <a:extLst>
                <a:ext uri="{FF2B5EF4-FFF2-40B4-BE49-F238E27FC236}">
                  <a16:creationId xmlns:a16="http://schemas.microsoft.com/office/drawing/2014/main" id="{6A122441-ACA9-B030-822B-97855472405A}"/>
                </a:ext>
              </a:extLst>
            </p:cNvPr>
            <p:cNvCxnSpPr>
              <a:cxnSpLocks/>
              <a:stCxn id="149" idx="1"/>
              <a:endCxn id="159" idx="3"/>
            </p:cNvCxnSpPr>
            <p:nvPr/>
          </p:nvCxnSpPr>
          <p:spPr>
            <a:xfrm flipH="1">
              <a:off x="9349563" y="5829365"/>
              <a:ext cx="1484069" cy="0"/>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E913F31F-108B-BD52-87CE-3271CC19578F}"/>
                </a:ext>
              </a:extLst>
            </p:cNvPr>
            <p:cNvSpPr txBox="1"/>
            <p:nvPr/>
          </p:nvSpPr>
          <p:spPr>
            <a:xfrm>
              <a:off x="6710699" y="4608052"/>
              <a:ext cx="785600" cy="276999"/>
            </a:xfrm>
            <a:prstGeom prst="rect">
              <a:avLst/>
            </a:prstGeom>
            <a:noFill/>
          </p:spPr>
          <p:txBody>
            <a:bodyPr wrap="none" rtlCol="0">
              <a:spAutoFit/>
            </a:bodyPr>
            <a:lstStyle/>
            <a:p>
              <a:r>
                <a:rPr lang="en-FR" sz="1200" dirty="0"/>
                <a:t>distribute</a:t>
              </a:r>
            </a:p>
          </p:txBody>
        </p:sp>
        <p:sp>
          <p:nvSpPr>
            <p:cNvPr id="192" name="TextBox 191">
              <a:extLst>
                <a:ext uri="{FF2B5EF4-FFF2-40B4-BE49-F238E27FC236}">
                  <a16:creationId xmlns:a16="http://schemas.microsoft.com/office/drawing/2014/main" id="{FB2DCDD5-73E9-8A50-0025-DEF49E2900E8}"/>
                </a:ext>
              </a:extLst>
            </p:cNvPr>
            <p:cNvSpPr txBox="1"/>
            <p:nvPr/>
          </p:nvSpPr>
          <p:spPr>
            <a:xfrm>
              <a:off x="8417378" y="4607075"/>
              <a:ext cx="689356" cy="276999"/>
            </a:xfrm>
            <a:prstGeom prst="rect">
              <a:avLst/>
            </a:prstGeom>
            <a:noFill/>
          </p:spPr>
          <p:txBody>
            <a:bodyPr wrap="none" rtlCol="0">
              <a:spAutoFit/>
            </a:bodyPr>
            <a:lstStyle/>
            <a:p>
              <a:r>
                <a:rPr lang="en-FR" sz="1200" dirty="0"/>
                <a:t>serialize</a:t>
              </a:r>
            </a:p>
          </p:txBody>
        </p:sp>
        <p:sp>
          <p:nvSpPr>
            <p:cNvPr id="193" name="TextBox 192">
              <a:extLst>
                <a:ext uri="{FF2B5EF4-FFF2-40B4-BE49-F238E27FC236}">
                  <a16:creationId xmlns:a16="http://schemas.microsoft.com/office/drawing/2014/main" id="{22DE14D2-A0B4-8588-645D-465D12781B4A}"/>
                </a:ext>
              </a:extLst>
            </p:cNvPr>
            <p:cNvSpPr txBox="1"/>
            <p:nvPr/>
          </p:nvSpPr>
          <p:spPr>
            <a:xfrm>
              <a:off x="9139787" y="4608607"/>
              <a:ext cx="785600" cy="276999"/>
            </a:xfrm>
            <a:prstGeom prst="rect">
              <a:avLst/>
            </a:prstGeom>
            <a:noFill/>
          </p:spPr>
          <p:txBody>
            <a:bodyPr wrap="none" rtlCol="0">
              <a:spAutoFit/>
            </a:bodyPr>
            <a:lstStyle/>
            <a:p>
              <a:r>
                <a:rPr lang="en-FR" sz="1200" dirty="0"/>
                <a:t>distribute</a:t>
              </a:r>
            </a:p>
          </p:txBody>
        </p:sp>
        <p:sp>
          <p:nvSpPr>
            <p:cNvPr id="194" name="TextBox 193">
              <a:extLst>
                <a:ext uri="{FF2B5EF4-FFF2-40B4-BE49-F238E27FC236}">
                  <a16:creationId xmlns:a16="http://schemas.microsoft.com/office/drawing/2014/main" id="{CBB37B9F-7CA8-B282-4F6F-0A6355E8BBAF}"/>
                </a:ext>
              </a:extLst>
            </p:cNvPr>
            <p:cNvSpPr txBox="1"/>
            <p:nvPr/>
          </p:nvSpPr>
          <p:spPr>
            <a:xfrm>
              <a:off x="10647841" y="4598590"/>
              <a:ext cx="689356" cy="276999"/>
            </a:xfrm>
            <a:prstGeom prst="rect">
              <a:avLst/>
            </a:prstGeom>
            <a:noFill/>
          </p:spPr>
          <p:txBody>
            <a:bodyPr wrap="none" rtlCol="0">
              <a:spAutoFit/>
            </a:bodyPr>
            <a:lstStyle/>
            <a:p>
              <a:r>
                <a:rPr lang="en-FR" sz="1200" dirty="0"/>
                <a:t>serialize</a:t>
              </a:r>
            </a:p>
          </p:txBody>
        </p:sp>
      </p:grpSp>
      <p:sp>
        <p:nvSpPr>
          <p:cNvPr id="197" name="Title 1">
            <a:extLst>
              <a:ext uri="{FF2B5EF4-FFF2-40B4-BE49-F238E27FC236}">
                <a16:creationId xmlns:a16="http://schemas.microsoft.com/office/drawing/2014/main" id="{004FC523-ED81-B19D-CE25-CAD596BA1FE4}"/>
              </a:ext>
            </a:extLst>
          </p:cNvPr>
          <p:cNvSpPr txBox="1">
            <a:spLocks/>
          </p:cNvSpPr>
          <p:nvPr/>
        </p:nvSpPr>
        <p:spPr>
          <a:xfrm>
            <a:off x="613886" y="372486"/>
            <a:ext cx="109200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fr-FR" sz="4400" dirty="0">
                <a:cs typeface="Calibri"/>
              </a:rPr>
              <a:t>Dolmen: 1</a:t>
            </a:r>
            <a:r>
              <a:rPr lang="fr-FR" sz="4400" baseline="30000" dirty="0">
                <a:cs typeface="Calibri"/>
              </a:rPr>
              <a:t>st</a:t>
            </a:r>
            <a:r>
              <a:rPr lang="fr-FR" sz="4400" b="0" dirty="0">
                <a:solidFill>
                  <a:schemeClr val="accent1"/>
                </a:solidFill>
                <a:cs typeface="Calibri"/>
              </a:rPr>
              <a:t> </a:t>
            </a:r>
            <a:r>
              <a:rPr lang="fr-FR" b="0" dirty="0">
                <a:solidFill>
                  <a:schemeClr val="accent1"/>
                </a:solidFill>
                <a:cs typeface="Calibri"/>
              </a:rPr>
              <a:t>H</a:t>
            </a:r>
            <a:r>
              <a:rPr lang="fr-FR" sz="4400" dirty="0">
                <a:solidFill>
                  <a:schemeClr val="accent1"/>
                </a:solidFill>
                <a:cs typeface="Calibri"/>
              </a:rPr>
              <a:t>ardware </a:t>
            </a:r>
            <a:r>
              <a:rPr lang="fr-FR" dirty="0" err="1">
                <a:solidFill>
                  <a:schemeClr val="accent1"/>
                </a:solidFill>
                <a:cs typeface="Calibri"/>
              </a:rPr>
              <a:t>S</a:t>
            </a:r>
            <a:r>
              <a:rPr lang="fr-FR" sz="4400" dirty="0" err="1">
                <a:solidFill>
                  <a:schemeClr val="accent1"/>
                </a:solidFill>
                <a:cs typeface="Calibri"/>
              </a:rPr>
              <a:t>warm</a:t>
            </a:r>
            <a:r>
              <a:rPr lang="fr-FR" sz="4400" dirty="0">
                <a:solidFill>
                  <a:schemeClr val="accent1"/>
                </a:solidFill>
                <a:cs typeface="Calibri"/>
              </a:rPr>
              <a:t> Engine </a:t>
            </a:r>
          </a:p>
          <a:p>
            <a:pPr marL="0" indent="0">
              <a:buNone/>
            </a:pPr>
            <a:r>
              <a:rPr lang="fr-FR" dirty="0">
                <a:cs typeface="Calibri"/>
              </a:rPr>
              <a:t>	f</a:t>
            </a:r>
            <a:r>
              <a:rPr lang="fr-FR" sz="4400" b="0" dirty="0">
                <a:cs typeface="Calibri"/>
              </a:rPr>
              <a:t>or </a:t>
            </a:r>
            <a:r>
              <a:rPr lang="fr-FR" b="1" dirty="0" err="1">
                <a:cs typeface="Calibri"/>
              </a:rPr>
              <a:t>B</a:t>
            </a:r>
            <a:r>
              <a:rPr lang="fr-FR" sz="4400" b="1" dirty="0" err="1">
                <a:cs typeface="Calibri"/>
              </a:rPr>
              <a:t>oth</a:t>
            </a:r>
            <a:r>
              <a:rPr lang="fr-FR" sz="4400" b="0" dirty="0">
                <a:cs typeface="Calibri"/>
              </a:rPr>
              <a:t> </a:t>
            </a:r>
            <a:r>
              <a:rPr lang="fr-FR" dirty="0" err="1">
                <a:solidFill>
                  <a:schemeClr val="accent1"/>
                </a:solidFill>
                <a:cs typeface="Calibri"/>
              </a:rPr>
              <a:t>S</a:t>
            </a:r>
            <a:r>
              <a:rPr lang="fr-FR" sz="4400" b="0" dirty="0" err="1">
                <a:solidFill>
                  <a:schemeClr val="accent1"/>
                </a:solidFill>
                <a:cs typeface="Calibri"/>
              </a:rPr>
              <a:t>afety</a:t>
            </a:r>
            <a:r>
              <a:rPr lang="fr-FR" sz="4400" b="0" dirty="0">
                <a:cs typeface="Calibri"/>
              </a:rPr>
              <a:t> &amp;</a:t>
            </a:r>
            <a:r>
              <a:rPr lang="fr-FR" sz="4400" b="0" dirty="0">
                <a:solidFill>
                  <a:schemeClr val="accent1"/>
                </a:solidFill>
                <a:cs typeface="Calibri"/>
              </a:rPr>
              <a:t> </a:t>
            </a:r>
            <a:r>
              <a:rPr lang="fr-FR" b="0" dirty="0" err="1">
                <a:solidFill>
                  <a:schemeClr val="accent1"/>
                </a:solidFill>
                <a:cs typeface="Calibri"/>
              </a:rPr>
              <a:t>L</a:t>
            </a:r>
            <a:r>
              <a:rPr lang="fr-FR" sz="4400" dirty="0" err="1">
                <a:solidFill>
                  <a:schemeClr val="accent1"/>
                </a:solidFill>
                <a:cs typeface="Calibri"/>
              </a:rPr>
              <a:t>iveness</a:t>
            </a:r>
            <a:r>
              <a:rPr lang="fr-FR" sz="4400" dirty="0">
                <a:solidFill>
                  <a:schemeClr val="accent1"/>
                </a:solidFill>
                <a:cs typeface="Calibri"/>
              </a:rPr>
              <a:t> </a:t>
            </a:r>
            <a:r>
              <a:rPr lang="fr-FR" dirty="0" err="1">
                <a:cs typeface="Calibri"/>
              </a:rPr>
              <a:t>V</a:t>
            </a:r>
            <a:r>
              <a:rPr lang="fr-FR" sz="4400" b="0" dirty="0" err="1">
                <a:cs typeface="Calibri"/>
              </a:rPr>
              <a:t>erification</a:t>
            </a:r>
            <a:endParaRPr lang="fr-FR" sz="4400" b="0" dirty="0"/>
          </a:p>
        </p:txBody>
      </p:sp>
      <p:sp>
        <p:nvSpPr>
          <p:cNvPr id="199" name="TextBox 198">
            <a:extLst>
              <a:ext uri="{FF2B5EF4-FFF2-40B4-BE49-F238E27FC236}">
                <a16:creationId xmlns:a16="http://schemas.microsoft.com/office/drawing/2014/main" id="{2D56C49E-C11B-582A-C1FF-E3223CC01027}"/>
              </a:ext>
            </a:extLst>
          </p:cNvPr>
          <p:cNvSpPr txBox="1"/>
          <p:nvPr/>
        </p:nvSpPr>
        <p:spPr>
          <a:xfrm>
            <a:off x="9582991" y="6225676"/>
            <a:ext cx="1726883" cy="646331"/>
          </a:xfrm>
          <a:prstGeom prst="rect">
            <a:avLst/>
          </a:prstGeom>
          <a:noFill/>
        </p:spPr>
        <p:txBody>
          <a:bodyPr wrap="none" rtlCol="0">
            <a:spAutoFit/>
          </a:bodyPr>
          <a:lstStyle/>
          <a:p>
            <a:r>
              <a:rPr lang="en-FR" dirty="0"/>
              <a:t>Région Bretagne</a:t>
            </a:r>
          </a:p>
          <a:p>
            <a:r>
              <a:rPr lang="en-FR" dirty="0"/>
              <a:t>CPER CyberSSI</a:t>
            </a:r>
          </a:p>
        </p:txBody>
      </p:sp>
      <p:pic>
        <p:nvPicPr>
          <p:cNvPr id="202" name="Picture 201">
            <a:extLst>
              <a:ext uri="{FF2B5EF4-FFF2-40B4-BE49-F238E27FC236}">
                <a16:creationId xmlns:a16="http://schemas.microsoft.com/office/drawing/2014/main" id="{7E5CAE6B-9E56-849C-1EFE-5BA16BF5014F}"/>
              </a:ext>
            </a:extLst>
          </p:cNvPr>
          <p:cNvPicPr>
            <a:picLocks noChangeAspect="1"/>
          </p:cNvPicPr>
          <p:nvPr/>
        </p:nvPicPr>
        <p:blipFill>
          <a:blip r:embed="rId5"/>
          <a:stretch>
            <a:fillRect/>
          </a:stretch>
        </p:blipFill>
        <p:spPr>
          <a:xfrm>
            <a:off x="10679597" y="0"/>
            <a:ext cx="1428923" cy="1440000"/>
          </a:xfrm>
          <a:prstGeom prst="rect">
            <a:avLst/>
          </a:prstGeom>
        </p:spPr>
      </p:pic>
      <p:sp>
        <p:nvSpPr>
          <p:cNvPr id="203" name="TextBox 202">
            <a:extLst>
              <a:ext uri="{FF2B5EF4-FFF2-40B4-BE49-F238E27FC236}">
                <a16:creationId xmlns:a16="http://schemas.microsoft.com/office/drawing/2014/main" id="{33965B37-D7E2-AF67-2CAD-E93B844A1FD0}"/>
              </a:ext>
            </a:extLst>
          </p:cNvPr>
          <p:cNvSpPr txBox="1"/>
          <p:nvPr/>
        </p:nvSpPr>
        <p:spPr>
          <a:xfrm>
            <a:off x="10731983" y="1406976"/>
            <a:ext cx="1313180" cy="646331"/>
          </a:xfrm>
          <a:prstGeom prst="rect">
            <a:avLst/>
          </a:prstGeom>
          <a:noFill/>
        </p:spPr>
        <p:txBody>
          <a:bodyPr wrap="none" rtlCol="0">
            <a:spAutoFit/>
          </a:bodyPr>
          <a:lstStyle/>
          <a:p>
            <a:r>
              <a:rPr lang="en-FR" dirty="0"/>
              <a:t>PhD Emilien</a:t>
            </a:r>
            <a:br>
              <a:rPr lang="en-FR" dirty="0"/>
            </a:br>
            <a:r>
              <a:rPr lang="en-FR" dirty="0"/>
              <a:t>FOURNIER</a:t>
            </a:r>
          </a:p>
        </p:txBody>
      </p:sp>
      <p:sp>
        <p:nvSpPr>
          <p:cNvPr id="204" name="TextBox 203">
            <a:extLst>
              <a:ext uri="{FF2B5EF4-FFF2-40B4-BE49-F238E27FC236}">
                <a16:creationId xmlns:a16="http://schemas.microsoft.com/office/drawing/2014/main" id="{A8E2BAA7-3A30-915D-A5E9-A53411BD7858}"/>
              </a:ext>
            </a:extLst>
          </p:cNvPr>
          <p:cNvSpPr txBox="1"/>
          <p:nvPr/>
        </p:nvSpPr>
        <p:spPr>
          <a:xfrm>
            <a:off x="8866480" y="80528"/>
            <a:ext cx="1843774" cy="461665"/>
          </a:xfrm>
          <a:prstGeom prst="rect">
            <a:avLst/>
          </a:prstGeom>
          <a:solidFill>
            <a:srgbClr val="E7E6E6"/>
          </a:solidFill>
        </p:spPr>
        <p:txBody>
          <a:bodyPr wrap="none" rtlCol="0">
            <a:spAutoFit/>
          </a:bodyPr>
          <a:lstStyle/>
          <a:p>
            <a:r>
              <a:rPr lang="en-FR" sz="2400" dirty="0">
                <a:solidFill>
                  <a:schemeClr val="accent1"/>
                </a:solidFill>
                <a:latin typeface="Courier New" panose="02070309020205020404" pitchFamily="49" charset="0"/>
                <a:cs typeface="Courier New" panose="02070309020205020404" pitchFamily="49" charset="0"/>
              </a:rPr>
              <a:t>[DATE’22]</a:t>
            </a:r>
          </a:p>
        </p:txBody>
      </p:sp>
      <p:sp>
        <p:nvSpPr>
          <p:cNvPr id="206" name="Slide Number Placeholder 205">
            <a:extLst>
              <a:ext uri="{FF2B5EF4-FFF2-40B4-BE49-F238E27FC236}">
                <a16:creationId xmlns:a16="http://schemas.microsoft.com/office/drawing/2014/main" id="{56C86946-7946-78C1-DD95-E3CCF612B0F2}"/>
              </a:ext>
            </a:extLst>
          </p:cNvPr>
          <p:cNvSpPr>
            <a:spLocks noGrp="1"/>
          </p:cNvSpPr>
          <p:nvPr>
            <p:ph type="sldNum" sz="quarter" idx="12"/>
          </p:nvPr>
        </p:nvSpPr>
        <p:spPr/>
        <p:txBody>
          <a:bodyPr/>
          <a:lstStyle/>
          <a:p>
            <a:fld id="{68BB762D-DE17-D14D-9882-FCBAF9182C7B}" type="slidenum">
              <a:rPr lang="en-FR" smtClean="0"/>
              <a:t>36</a:t>
            </a:fld>
            <a:r>
              <a:rPr lang="en-FR"/>
              <a:t>/50</a:t>
            </a:r>
            <a:endParaRPr lang="en-FR" dirty="0"/>
          </a:p>
        </p:txBody>
      </p:sp>
    </p:spTree>
    <p:extLst>
      <p:ext uri="{BB962C8B-B14F-4D97-AF65-F5344CB8AC3E}">
        <p14:creationId xmlns:p14="http://schemas.microsoft.com/office/powerpoint/2010/main" val="4177435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37</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8" name="Text Placeholder 2">
            <a:extLst>
              <a:ext uri="{FF2B5EF4-FFF2-40B4-BE49-F238E27FC236}">
                <a16:creationId xmlns:a16="http://schemas.microsoft.com/office/drawing/2014/main" id="{3E988B65-7114-41CA-36F0-1C2DBBE04199}"/>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b="1" dirty="0">
                <a:solidFill>
                  <a:schemeClr val="accent1"/>
                </a:solidFill>
              </a:rPr>
              <a:t>Multiverse debugging made simple and more powerful</a:t>
            </a:r>
          </a:p>
          <a:p>
            <a:pPr marL="800100" lvl="1" indent="-342900">
              <a:buFont typeface="Arial" panose="020B0604020202020204" pitchFamily="34" charset="0"/>
              <a:buChar char="•"/>
            </a:pPr>
            <a:r>
              <a:rPr lang="en-FR" sz="3200" dirty="0"/>
              <a:t>Transfer to commercial products -- </a:t>
            </a:r>
            <a:r>
              <a:rPr lang="en-FR" sz="3200" i="1" dirty="0"/>
              <a:t>OBP2 inside</a:t>
            </a:r>
            <a:endParaRPr lang="en-FR" sz="3200" b="1" dirty="0">
              <a:solidFill>
                <a:schemeClr val="accent1"/>
              </a:solidFill>
            </a:endParaRPr>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1427137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78805841-4A5A-09F9-B8E1-0EA9AAD6FD77}"/>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88" name="Rectangle 87">
            <a:extLst>
              <a:ext uri="{FF2B5EF4-FFF2-40B4-BE49-F238E27FC236}">
                <a16:creationId xmlns:a16="http://schemas.microsoft.com/office/drawing/2014/main" id="{326CBA10-73C8-3C42-1AC2-11CBAD9843EF}"/>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Rounded Rectangle 16">
            <a:extLst>
              <a:ext uri="{FF2B5EF4-FFF2-40B4-BE49-F238E27FC236}">
                <a16:creationId xmlns:a16="http://schemas.microsoft.com/office/drawing/2014/main" id="{E48D9D71-305A-62E3-EE54-CCC093CF1D1E}"/>
              </a:ext>
            </a:extLst>
          </p:cNvPr>
          <p:cNvSpPr/>
          <p:nvPr/>
        </p:nvSpPr>
        <p:spPr>
          <a:xfrm>
            <a:off x="4727336" y="742028"/>
            <a:ext cx="2397033" cy="45296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t>Multiverse Debugger</a:t>
            </a:r>
            <a:br>
              <a:rPr lang="en-FR" dirty="0"/>
            </a:br>
            <a:r>
              <a:rPr lang="en-FR" dirty="0"/>
              <a:t>Semantics</a:t>
            </a:r>
          </a:p>
        </p:txBody>
      </p:sp>
      <p:sp>
        <p:nvSpPr>
          <p:cNvPr id="16" name="Rounded Rectangle 15">
            <a:extLst>
              <a:ext uri="{FF2B5EF4-FFF2-40B4-BE49-F238E27FC236}">
                <a16:creationId xmlns:a16="http://schemas.microsoft.com/office/drawing/2014/main" id="{8F27C80D-FEC4-9FFA-76F3-59A46192A640}"/>
              </a:ext>
            </a:extLst>
          </p:cNvPr>
          <p:cNvSpPr/>
          <p:nvPr/>
        </p:nvSpPr>
        <p:spPr>
          <a:xfrm>
            <a:off x="4853609" y="2705093"/>
            <a:ext cx="2146664" cy="2439118"/>
          </a:xfrm>
          <a:prstGeom prst="roundRect">
            <a:avLst>
              <a:gd name="adj" fmla="val 69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solidFill>
                  <a:schemeClr val="tx1"/>
                </a:solidFill>
              </a:rPr>
              <a:t>run2breakpoint</a:t>
            </a:r>
          </a:p>
        </p:txBody>
      </p:sp>
      <p:sp>
        <p:nvSpPr>
          <p:cNvPr id="13" name="Rounded Rectangle 12">
            <a:extLst>
              <a:ext uri="{FF2B5EF4-FFF2-40B4-BE49-F238E27FC236}">
                <a16:creationId xmlns:a16="http://schemas.microsoft.com/office/drawing/2014/main" id="{4886FB7B-C20B-34A0-D1C6-243899BE6BD5}"/>
              </a:ext>
            </a:extLst>
          </p:cNvPr>
          <p:cNvSpPr/>
          <p:nvPr/>
        </p:nvSpPr>
        <p:spPr>
          <a:xfrm>
            <a:off x="4853608" y="1621114"/>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step</a:t>
            </a:r>
          </a:p>
        </p:txBody>
      </p:sp>
      <p:sp>
        <p:nvSpPr>
          <p:cNvPr id="14" name="Rounded Rectangle 13">
            <a:extLst>
              <a:ext uri="{FF2B5EF4-FFF2-40B4-BE49-F238E27FC236}">
                <a16:creationId xmlns:a16="http://schemas.microsoft.com/office/drawing/2014/main" id="{C7D79CF2-166C-46DE-4968-DC69E267F523}"/>
              </a:ext>
            </a:extLst>
          </p:cNvPr>
          <p:cNvSpPr/>
          <p:nvPr/>
        </p:nvSpPr>
        <p:spPr>
          <a:xfrm>
            <a:off x="4847075" y="1982678"/>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jump</a:t>
            </a:r>
          </a:p>
        </p:txBody>
      </p:sp>
      <p:sp>
        <p:nvSpPr>
          <p:cNvPr id="15" name="Rounded Rectangle 14">
            <a:extLst>
              <a:ext uri="{FF2B5EF4-FFF2-40B4-BE49-F238E27FC236}">
                <a16:creationId xmlns:a16="http://schemas.microsoft.com/office/drawing/2014/main" id="{6D760630-D81E-A596-217D-75933E51B592}"/>
              </a:ext>
            </a:extLst>
          </p:cNvPr>
          <p:cNvSpPr/>
          <p:nvPr/>
        </p:nvSpPr>
        <p:spPr>
          <a:xfrm>
            <a:off x="4853608" y="2346472"/>
            <a:ext cx="2146665"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select</a:t>
            </a:r>
          </a:p>
        </p:txBody>
      </p:sp>
      <p:sp>
        <p:nvSpPr>
          <p:cNvPr id="18" name="Rectangle 17">
            <a:extLst>
              <a:ext uri="{FF2B5EF4-FFF2-40B4-BE49-F238E27FC236}">
                <a16:creationId xmlns:a16="http://schemas.microsoft.com/office/drawing/2014/main" id="{F3D88FA8-3DDE-A9B1-40FA-AF26C72B0D2B}"/>
              </a:ext>
            </a:extLst>
          </p:cNvPr>
          <p:cNvSpPr/>
          <p:nvPr/>
        </p:nvSpPr>
        <p:spPr>
          <a:xfrm>
            <a:off x="5705961" y="5271684"/>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5" name="Snip Single Corner of Rectangle 24">
            <a:extLst>
              <a:ext uri="{FF2B5EF4-FFF2-40B4-BE49-F238E27FC236}">
                <a16:creationId xmlns:a16="http://schemas.microsoft.com/office/drawing/2014/main" id="{8E11BB95-52A4-D57C-D049-82342B45AB99}"/>
              </a:ext>
            </a:extLst>
          </p:cNvPr>
          <p:cNvSpPr/>
          <p:nvPr/>
        </p:nvSpPr>
        <p:spPr>
          <a:xfrm>
            <a:off x="7250642" y="378109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Breakpoint</a:t>
            </a:r>
          </a:p>
        </p:txBody>
      </p:sp>
      <p:sp>
        <p:nvSpPr>
          <p:cNvPr id="26" name="Snip Single Corner of Rectangle 25">
            <a:extLst>
              <a:ext uri="{FF2B5EF4-FFF2-40B4-BE49-F238E27FC236}">
                <a16:creationId xmlns:a16="http://schemas.microsoft.com/office/drawing/2014/main" id="{9455F566-00C7-C1F6-8A8A-ABB14001AEBC}"/>
              </a:ext>
            </a:extLst>
          </p:cNvPr>
          <p:cNvSpPr/>
          <p:nvPr/>
        </p:nvSpPr>
        <p:spPr>
          <a:xfrm>
            <a:off x="7250642" y="4540820"/>
            <a:ext cx="1456508" cy="369332"/>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Reduction</a:t>
            </a:r>
          </a:p>
        </p:txBody>
      </p:sp>
      <p:sp>
        <p:nvSpPr>
          <p:cNvPr id="29" name="TextBox 28">
            <a:extLst>
              <a:ext uri="{FF2B5EF4-FFF2-40B4-BE49-F238E27FC236}">
                <a16:creationId xmlns:a16="http://schemas.microsoft.com/office/drawing/2014/main" id="{BB5B27D5-48A1-D273-4C0D-C1130339E18B}"/>
              </a:ext>
            </a:extLst>
          </p:cNvPr>
          <p:cNvSpPr txBox="1"/>
          <p:nvPr/>
        </p:nvSpPr>
        <p:spPr>
          <a:xfrm>
            <a:off x="8833424" y="3792851"/>
            <a:ext cx="2217956" cy="461665"/>
          </a:xfrm>
          <a:prstGeom prst="rect">
            <a:avLst/>
          </a:prstGeom>
          <a:solidFill>
            <a:srgbClr val="E7E6E6"/>
          </a:solidFill>
        </p:spPr>
        <p:txBody>
          <a:bodyPr wrap="square">
            <a:spAutoFit/>
          </a:bodyPr>
          <a:lstStyle/>
          <a:p>
            <a:r>
              <a:rPr lang="en-GB" sz="2400" dirty="0">
                <a:solidFill>
                  <a:schemeClr val="accent1"/>
                </a:solidFill>
                <a:latin typeface="Courier New" panose="02070309020205020404" pitchFamily="49" charset="0"/>
                <a:cs typeface="Courier New" panose="02070309020205020404" pitchFamily="49" charset="0"/>
              </a:rPr>
              <a:t>[S</a:t>
            </a:r>
            <a:r>
              <a:rPr lang="en-FR" sz="2400" dirty="0">
                <a:solidFill>
                  <a:schemeClr val="accent1"/>
                </a:solidFill>
                <a:latin typeface="Courier New" panose="02070309020205020404" pitchFamily="49" charset="0"/>
                <a:cs typeface="Courier New" panose="02070309020205020404" pitchFamily="49" charset="0"/>
              </a:rPr>
              <a:t>ubmitted]</a:t>
            </a:r>
          </a:p>
        </p:txBody>
      </p:sp>
      <p:sp>
        <p:nvSpPr>
          <p:cNvPr id="31" name="TextBox 30">
            <a:extLst>
              <a:ext uri="{FF2B5EF4-FFF2-40B4-BE49-F238E27FC236}">
                <a16:creationId xmlns:a16="http://schemas.microsoft.com/office/drawing/2014/main" id="{9AD92D60-9315-9CA5-ADAB-EE0EC3F6EA1A}"/>
              </a:ext>
            </a:extLst>
          </p:cNvPr>
          <p:cNvSpPr txBox="1"/>
          <p:nvPr/>
        </p:nvSpPr>
        <p:spPr>
          <a:xfrm>
            <a:off x="8858731" y="4497036"/>
            <a:ext cx="2192649" cy="461665"/>
          </a:xfrm>
          <a:prstGeom prst="rect">
            <a:avLst/>
          </a:prstGeom>
          <a:solidFill>
            <a:srgbClr val="E7E6E6"/>
          </a:solidFill>
        </p:spPr>
        <p:txBody>
          <a:bodyPr wrap="square">
            <a:spAutoFit/>
          </a:bodyPr>
          <a:lstStyle/>
          <a:p>
            <a:r>
              <a:rPr lang="en-FR" sz="2400" dirty="0">
                <a:solidFill>
                  <a:schemeClr val="accent1"/>
                </a:solidFill>
                <a:latin typeface="Courier New" panose="02070309020205020404" pitchFamily="49" charset="0"/>
                <a:cs typeface="Courier New" panose="02070309020205020404" pitchFamily="49" charset="0"/>
              </a:rPr>
              <a:t>[MODELS’22]</a:t>
            </a:r>
          </a:p>
        </p:txBody>
      </p:sp>
      <p:pic>
        <p:nvPicPr>
          <p:cNvPr id="45" name="Picture 44">
            <a:extLst>
              <a:ext uri="{FF2B5EF4-FFF2-40B4-BE49-F238E27FC236}">
                <a16:creationId xmlns:a16="http://schemas.microsoft.com/office/drawing/2014/main" id="{705A8786-C9C8-EA88-6E8D-8BDF894F01E5}"/>
              </a:ext>
            </a:extLst>
          </p:cNvPr>
          <p:cNvPicPr>
            <a:picLocks noChangeAspect="1"/>
          </p:cNvPicPr>
          <p:nvPr/>
        </p:nvPicPr>
        <p:blipFill>
          <a:blip r:embed="rId2"/>
          <a:srcRect/>
          <a:stretch/>
        </p:blipFill>
        <p:spPr>
          <a:xfrm>
            <a:off x="4853608" y="3252925"/>
            <a:ext cx="2428876" cy="1719179"/>
          </a:xfrm>
          <a:prstGeom prst="rect">
            <a:avLst/>
          </a:prstGeom>
        </p:spPr>
      </p:pic>
      <p:pic>
        <p:nvPicPr>
          <p:cNvPr id="48" name="Picture 47">
            <a:extLst>
              <a:ext uri="{FF2B5EF4-FFF2-40B4-BE49-F238E27FC236}">
                <a16:creationId xmlns:a16="http://schemas.microsoft.com/office/drawing/2014/main" id="{831C10B5-3011-3C92-C9FB-A93577AF3BE1}"/>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9" name="TextBox 48">
            <a:extLst>
              <a:ext uri="{FF2B5EF4-FFF2-40B4-BE49-F238E27FC236}">
                <a16:creationId xmlns:a16="http://schemas.microsoft.com/office/drawing/2014/main" id="{D205DA90-DE6C-06A2-E38A-6E44A043A5F2}"/>
              </a:ext>
            </a:extLst>
          </p:cNvPr>
          <p:cNvSpPr txBox="1"/>
          <p:nvPr/>
        </p:nvSpPr>
        <p:spPr>
          <a:xfrm>
            <a:off x="10682782" y="1520303"/>
            <a:ext cx="1452064" cy="646331"/>
          </a:xfrm>
          <a:prstGeom prst="rect">
            <a:avLst/>
          </a:prstGeom>
          <a:noFill/>
        </p:spPr>
        <p:txBody>
          <a:bodyPr wrap="none" rtlCol="0">
            <a:spAutoFit/>
          </a:bodyPr>
          <a:lstStyle/>
          <a:p>
            <a:r>
              <a:rPr lang="en-FR" dirty="0"/>
              <a:t>PhD Matthias</a:t>
            </a:r>
            <a:br>
              <a:rPr lang="en-FR" dirty="0"/>
            </a:br>
            <a:r>
              <a:rPr lang="en-FR" dirty="0"/>
              <a:t>PASQUIER</a:t>
            </a:r>
          </a:p>
        </p:txBody>
      </p:sp>
      <p:grpSp>
        <p:nvGrpSpPr>
          <p:cNvPr id="65" name="Group 64">
            <a:extLst>
              <a:ext uri="{FF2B5EF4-FFF2-40B4-BE49-F238E27FC236}">
                <a16:creationId xmlns:a16="http://schemas.microsoft.com/office/drawing/2014/main" id="{6FACD044-E483-7CFA-3F00-8C8CA1E1B5AC}"/>
              </a:ext>
            </a:extLst>
          </p:cNvPr>
          <p:cNvGrpSpPr/>
          <p:nvPr/>
        </p:nvGrpSpPr>
        <p:grpSpPr>
          <a:xfrm>
            <a:off x="10719159" y="5378308"/>
            <a:ext cx="1273579" cy="1053030"/>
            <a:chOff x="10732136" y="5690073"/>
            <a:chExt cx="1273579" cy="1053030"/>
          </a:xfrm>
        </p:grpSpPr>
        <p:pic>
          <p:nvPicPr>
            <p:cNvPr id="50" name="Picture 49">
              <a:extLst>
                <a:ext uri="{FF2B5EF4-FFF2-40B4-BE49-F238E27FC236}">
                  <a16:creationId xmlns:a16="http://schemas.microsoft.com/office/drawing/2014/main" id="{DF8B9850-2087-86E2-D0B8-1EE82B1F5BD2}"/>
                </a:ext>
              </a:extLst>
            </p:cNvPr>
            <p:cNvPicPr>
              <a:picLocks noChangeAspect="1"/>
            </p:cNvPicPr>
            <p:nvPr/>
          </p:nvPicPr>
          <p:blipFill>
            <a:blip r:embed="rId4"/>
            <a:stretch>
              <a:fillRect/>
            </a:stretch>
          </p:blipFill>
          <p:spPr>
            <a:xfrm>
              <a:off x="10750627" y="6251419"/>
              <a:ext cx="1255088" cy="491684"/>
            </a:xfrm>
            <a:prstGeom prst="rect">
              <a:avLst/>
            </a:prstGeom>
          </p:spPr>
        </p:pic>
        <p:pic>
          <p:nvPicPr>
            <p:cNvPr id="51" name="Picture 50">
              <a:extLst>
                <a:ext uri="{FF2B5EF4-FFF2-40B4-BE49-F238E27FC236}">
                  <a16:creationId xmlns:a16="http://schemas.microsoft.com/office/drawing/2014/main" id="{72921A50-3CE4-392B-A031-10DEFF39943E}"/>
                </a:ext>
              </a:extLst>
            </p:cNvPr>
            <p:cNvPicPr>
              <a:picLocks noChangeAspect="1"/>
            </p:cNvPicPr>
            <p:nvPr/>
          </p:nvPicPr>
          <p:blipFill>
            <a:blip r:embed="rId5"/>
            <a:stretch>
              <a:fillRect/>
            </a:stretch>
          </p:blipFill>
          <p:spPr>
            <a:xfrm>
              <a:off x="10732136" y="5690073"/>
              <a:ext cx="1255088" cy="511879"/>
            </a:xfrm>
            <a:prstGeom prst="rect">
              <a:avLst/>
            </a:prstGeom>
          </p:spPr>
        </p:pic>
      </p:grpSp>
      <p:grpSp>
        <p:nvGrpSpPr>
          <p:cNvPr id="6" name="Group 5">
            <a:extLst>
              <a:ext uri="{FF2B5EF4-FFF2-40B4-BE49-F238E27FC236}">
                <a16:creationId xmlns:a16="http://schemas.microsoft.com/office/drawing/2014/main" id="{F0C6E764-7EAF-6A43-F6E3-047698AD37B3}"/>
              </a:ext>
            </a:extLst>
          </p:cNvPr>
          <p:cNvGrpSpPr/>
          <p:nvPr/>
        </p:nvGrpSpPr>
        <p:grpSpPr>
          <a:xfrm>
            <a:off x="1768598" y="513428"/>
            <a:ext cx="2958738" cy="1636916"/>
            <a:chOff x="1768598" y="513428"/>
            <a:chExt cx="2958738" cy="1636916"/>
          </a:xfrm>
        </p:grpSpPr>
        <p:sp>
          <p:nvSpPr>
            <p:cNvPr id="10" name="Snip Single Corner of Rectangle 9">
              <a:extLst>
                <a:ext uri="{FF2B5EF4-FFF2-40B4-BE49-F238E27FC236}">
                  <a16:creationId xmlns:a16="http://schemas.microsoft.com/office/drawing/2014/main" id="{AFC20B30-0C88-B30A-F299-802B90548D02}"/>
                </a:ext>
              </a:extLst>
            </p:cNvPr>
            <p:cNvSpPr/>
            <p:nvPr/>
          </p:nvSpPr>
          <p:spPr>
            <a:xfrm>
              <a:off x="1768598" y="51342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Specification</a:t>
              </a:r>
            </a:p>
          </p:txBody>
        </p:sp>
        <p:sp>
          <p:nvSpPr>
            <p:cNvPr id="11" name="Rounded Rectangle 10">
              <a:extLst>
                <a:ext uri="{FF2B5EF4-FFF2-40B4-BE49-F238E27FC236}">
                  <a16:creationId xmlns:a16="http://schemas.microsoft.com/office/drawing/2014/main" id="{0DE40F1E-91A6-227A-BC76-364EED323F38}"/>
                </a:ext>
              </a:extLst>
            </p:cNvPr>
            <p:cNvSpPr/>
            <p:nvPr/>
          </p:nvSpPr>
          <p:spPr>
            <a:xfrm>
              <a:off x="1768598" y="1549453"/>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Semantics</a:t>
              </a:r>
            </a:p>
          </p:txBody>
        </p:sp>
        <p:sp>
          <p:nvSpPr>
            <p:cNvPr id="12" name="Rectangle 11">
              <a:extLst>
                <a:ext uri="{FF2B5EF4-FFF2-40B4-BE49-F238E27FC236}">
                  <a16:creationId xmlns:a16="http://schemas.microsoft.com/office/drawing/2014/main" id="{40FBDBA3-9106-1E48-57CA-A2DA957C88FD}"/>
                </a:ext>
              </a:extLst>
            </p:cNvPr>
            <p:cNvSpPr/>
            <p:nvPr/>
          </p:nvSpPr>
          <p:spPr>
            <a:xfrm>
              <a:off x="3225106" y="163996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52" name="Straight Arrow Connector 51">
              <a:extLst>
                <a:ext uri="{FF2B5EF4-FFF2-40B4-BE49-F238E27FC236}">
                  <a16:creationId xmlns:a16="http://schemas.microsoft.com/office/drawing/2014/main" id="{3C5BEA4C-5273-1204-1049-B40408F66E91}"/>
                </a:ext>
              </a:extLst>
            </p:cNvPr>
            <p:cNvCxnSpPr>
              <a:cxnSpLocks/>
            </p:cNvCxnSpPr>
            <p:nvPr/>
          </p:nvCxnSpPr>
          <p:spPr>
            <a:xfrm flipV="1">
              <a:off x="2535551" y="1114319"/>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5ED87C5-82BC-E2FE-0F12-06662C9F02D9}"/>
                </a:ext>
              </a:extLst>
            </p:cNvPr>
            <p:cNvSpPr txBox="1"/>
            <p:nvPr/>
          </p:nvSpPr>
          <p:spPr>
            <a:xfrm>
              <a:off x="2511676" y="1225953"/>
              <a:ext cx="752129" cy="261610"/>
            </a:xfrm>
            <a:prstGeom prst="rect">
              <a:avLst/>
            </a:prstGeom>
            <a:noFill/>
          </p:spPr>
          <p:txBody>
            <a:bodyPr wrap="none" rtlCol="0">
              <a:spAutoFit/>
            </a:bodyPr>
            <a:lstStyle/>
            <a:p>
              <a:r>
                <a:rPr lang="en-FR" sz="1050" dirty="0"/>
                <a:t>interprets</a:t>
              </a:r>
            </a:p>
          </p:txBody>
        </p:sp>
        <p:cxnSp>
          <p:nvCxnSpPr>
            <p:cNvPr id="54" name="Straight Connector 53">
              <a:extLst>
                <a:ext uri="{FF2B5EF4-FFF2-40B4-BE49-F238E27FC236}">
                  <a16:creationId xmlns:a16="http://schemas.microsoft.com/office/drawing/2014/main" id="{C00D5BF8-240B-D5CB-AA84-93D8F41C0F0C}"/>
                </a:ext>
              </a:extLst>
            </p:cNvPr>
            <p:cNvCxnSpPr>
              <a:cxnSpLocks/>
              <a:endCxn id="12" idx="3"/>
            </p:cNvCxnSpPr>
            <p:nvPr/>
          </p:nvCxnSpPr>
          <p:spPr>
            <a:xfrm flipH="1">
              <a:off x="3673597" y="1864209"/>
              <a:ext cx="10537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ounded Rectangle 57">
            <a:extLst>
              <a:ext uri="{FF2B5EF4-FFF2-40B4-BE49-F238E27FC236}">
                <a16:creationId xmlns:a16="http://schemas.microsoft.com/office/drawing/2014/main" id="{9B96C53A-3B3A-AD45-F33C-429BC244621F}"/>
              </a:ext>
            </a:extLst>
          </p:cNvPr>
          <p:cNvSpPr/>
          <p:nvPr/>
        </p:nvSpPr>
        <p:spPr>
          <a:xfrm>
            <a:off x="5201952" y="610296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Interactive</a:t>
            </a:r>
            <a:br>
              <a:rPr lang="en-FR" dirty="0">
                <a:solidFill>
                  <a:schemeClr val="tx1"/>
                </a:solidFill>
              </a:rPr>
            </a:br>
            <a:r>
              <a:rPr lang="en-FR" dirty="0">
                <a:solidFill>
                  <a:schemeClr val="tx1"/>
                </a:solidFill>
              </a:rPr>
              <a:t>Controler</a:t>
            </a:r>
          </a:p>
        </p:txBody>
      </p:sp>
      <p:cxnSp>
        <p:nvCxnSpPr>
          <p:cNvPr id="59" name="Straight Connector 58">
            <a:extLst>
              <a:ext uri="{FF2B5EF4-FFF2-40B4-BE49-F238E27FC236}">
                <a16:creationId xmlns:a16="http://schemas.microsoft.com/office/drawing/2014/main" id="{0FC83015-F6DD-4D9B-FB73-D0EC3174BC5D}"/>
              </a:ext>
            </a:extLst>
          </p:cNvPr>
          <p:cNvCxnSpPr>
            <a:cxnSpLocks/>
            <a:stCxn id="18" idx="2"/>
            <a:endCxn id="58" idx="0"/>
          </p:cNvCxnSpPr>
          <p:nvPr/>
        </p:nvCxnSpPr>
        <p:spPr>
          <a:xfrm flipH="1">
            <a:off x="5930206" y="5720175"/>
            <a:ext cx="1" cy="3827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4BF5AC92-1DED-BCFB-6056-48A201A9B7C4}"/>
              </a:ext>
            </a:extLst>
          </p:cNvPr>
          <p:cNvPicPr>
            <a:picLocks noChangeAspect="1"/>
          </p:cNvPicPr>
          <p:nvPr/>
        </p:nvPicPr>
        <p:blipFill>
          <a:blip r:embed="rId6"/>
          <a:stretch>
            <a:fillRect/>
          </a:stretch>
        </p:blipFill>
        <p:spPr>
          <a:xfrm>
            <a:off x="3402036" y="5936870"/>
            <a:ext cx="1175838" cy="766989"/>
          </a:xfrm>
          <a:prstGeom prst="rect">
            <a:avLst/>
          </a:prstGeom>
        </p:spPr>
      </p:pic>
      <p:sp>
        <p:nvSpPr>
          <p:cNvPr id="64" name="Slide Number Placeholder 63">
            <a:extLst>
              <a:ext uri="{FF2B5EF4-FFF2-40B4-BE49-F238E27FC236}">
                <a16:creationId xmlns:a16="http://schemas.microsoft.com/office/drawing/2014/main" id="{4CCD3A32-EBE4-61CB-D269-4D668AB472BE}"/>
              </a:ext>
            </a:extLst>
          </p:cNvPr>
          <p:cNvSpPr>
            <a:spLocks noGrp="1"/>
          </p:cNvSpPr>
          <p:nvPr>
            <p:ph type="sldNum" sz="quarter" idx="12"/>
          </p:nvPr>
        </p:nvSpPr>
        <p:spPr/>
        <p:txBody>
          <a:bodyPr/>
          <a:lstStyle/>
          <a:p>
            <a:fld id="{68BB762D-DE17-D14D-9882-FCBAF9182C7B}" type="slidenum">
              <a:rPr lang="en-FR" smtClean="0"/>
              <a:t>38</a:t>
            </a:fld>
            <a:r>
              <a:rPr lang="en-FR"/>
              <a:t>/50</a:t>
            </a:r>
            <a:endParaRPr lang="en-FR" dirty="0"/>
          </a:p>
        </p:txBody>
      </p:sp>
      <p:sp>
        <p:nvSpPr>
          <p:cNvPr id="66" name="Rounded Rectangle 65">
            <a:extLst>
              <a:ext uri="{FF2B5EF4-FFF2-40B4-BE49-F238E27FC236}">
                <a16:creationId xmlns:a16="http://schemas.microsoft.com/office/drawing/2014/main" id="{221A352C-DCAC-F2E1-F7DC-A95757DB62F7}"/>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1</a:t>
            </a:r>
          </a:p>
        </p:txBody>
      </p:sp>
      <p:sp>
        <p:nvSpPr>
          <p:cNvPr id="67" name="Rounded Rectangle 66">
            <a:extLst>
              <a:ext uri="{FF2B5EF4-FFF2-40B4-BE49-F238E27FC236}">
                <a16:creationId xmlns:a16="http://schemas.microsoft.com/office/drawing/2014/main" id="{216C820A-7778-8FC4-9A01-32210A27D553}"/>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2</a:t>
            </a:r>
          </a:p>
        </p:txBody>
      </p:sp>
      <p:sp>
        <p:nvSpPr>
          <p:cNvPr id="68" name="Rounded Rectangle 67">
            <a:extLst>
              <a:ext uri="{FF2B5EF4-FFF2-40B4-BE49-F238E27FC236}">
                <a16:creationId xmlns:a16="http://schemas.microsoft.com/office/drawing/2014/main" id="{673A06D6-B4A0-3B6F-6B67-5E3ACA403ECD}"/>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3</a:t>
            </a:r>
          </a:p>
        </p:txBody>
      </p:sp>
      <p:sp>
        <p:nvSpPr>
          <p:cNvPr id="69" name="Rounded Rectangle 68">
            <a:extLst>
              <a:ext uri="{FF2B5EF4-FFF2-40B4-BE49-F238E27FC236}">
                <a16:creationId xmlns:a16="http://schemas.microsoft.com/office/drawing/2014/main" id="{C850A6EF-052C-E113-0193-7A10820A0ED2}"/>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4</a:t>
            </a:r>
          </a:p>
        </p:txBody>
      </p:sp>
      <p:sp>
        <p:nvSpPr>
          <p:cNvPr id="70" name="Rounded Rectangle 69">
            <a:extLst>
              <a:ext uri="{FF2B5EF4-FFF2-40B4-BE49-F238E27FC236}">
                <a16:creationId xmlns:a16="http://schemas.microsoft.com/office/drawing/2014/main" id="{CD17DBF3-4C98-17AA-1B7C-93A2C1BD0063}"/>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7</a:t>
            </a:r>
          </a:p>
        </p:txBody>
      </p:sp>
      <p:sp>
        <p:nvSpPr>
          <p:cNvPr id="71" name="Rounded Rectangle 70">
            <a:extLst>
              <a:ext uri="{FF2B5EF4-FFF2-40B4-BE49-F238E27FC236}">
                <a16:creationId xmlns:a16="http://schemas.microsoft.com/office/drawing/2014/main" id="{BC40097E-F0E1-F628-A876-AFF1D3BE592C}"/>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5</a:t>
            </a:r>
          </a:p>
        </p:txBody>
      </p:sp>
      <p:sp>
        <p:nvSpPr>
          <p:cNvPr id="72" name="Rounded Rectangle 71">
            <a:extLst>
              <a:ext uri="{FF2B5EF4-FFF2-40B4-BE49-F238E27FC236}">
                <a16:creationId xmlns:a16="http://schemas.microsoft.com/office/drawing/2014/main" id="{E1114A2D-6C3E-A382-02FC-00A3DBB2423F}"/>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6</a:t>
            </a:r>
          </a:p>
        </p:txBody>
      </p:sp>
      <p:sp>
        <p:nvSpPr>
          <p:cNvPr id="73" name="Rounded Rectangle 72">
            <a:extLst>
              <a:ext uri="{FF2B5EF4-FFF2-40B4-BE49-F238E27FC236}">
                <a16:creationId xmlns:a16="http://schemas.microsoft.com/office/drawing/2014/main" id="{DCBE1829-E5B9-D774-0FDA-27559F75F6A8}"/>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9</a:t>
            </a:r>
          </a:p>
        </p:txBody>
      </p:sp>
      <p:sp>
        <p:nvSpPr>
          <p:cNvPr id="74" name="Rounded Rectangle 73">
            <a:extLst>
              <a:ext uri="{FF2B5EF4-FFF2-40B4-BE49-F238E27FC236}">
                <a16:creationId xmlns:a16="http://schemas.microsoft.com/office/drawing/2014/main" id="{F0109420-8873-13A3-993A-C8095BF309A2}"/>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8</a:t>
            </a:r>
          </a:p>
        </p:txBody>
      </p:sp>
      <p:cxnSp>
        <p:nvCxnSpPr>
          <p:cNvPr id="76" name="Straight Arrow Connector 75">
            <a:extLst>
              <a:ext uri="{FF2B5EF4-FFF2-40B4-BE49-F238E27FC236}">
                <a16:creationId xmlns:a16="http://schemas.microsoft.com/office/drawing/2014/main" id="{64643830-0B8D-F6B5-ED91-A9900FFF83C2}"/>
              </a:ext>
            </a:extLst>
          </p:cNvPr>
          <p:cNvCxnSpPr>
            <a:cxnSpLocks/>
            <a:stCxn id="66" idx="3"/>
            <a:endCxn id="87"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DCD56DB-52DD-3EAA-8E57-7BE01C463491}"/>
              </a:ext>
            </a:extLst>
          </p:cNvPr>
          <p:cNvCxnSpPr>
            <a:cxnSpLocks/>
            <a:stCxn id="67" idx="3"/>
            <a:endCxn id="88"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5B94B6-EDC5-2D4B-141F-A47F84B52A2F}"/>
              </a:ext>
            </a:extLst>
          </p:cNvPr>
          <p:cNvCxnSpPr>
            <a:stCxn id="68" idx="3"/>
            <a:endCxn id="69"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088A9FF-DBD5-BC38-5F98-803FD832F9CE}"/>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7" name="Rectangle 86">
            <a:extLst>
              <a:ext uri="{FF2B5EF4-FFF2-40B4-BE49-F238E27FC236}">
                <a16:creationId xmlns:a16="http://schemas.microsoft.com/office/drawing/2014/main" id="{D5CD679F-569E-7DB3-50DA-7B82FB21FD7B}"/>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90" name="Rectangle 89">
            <a:extLst>
              <a:ext uri="{FF2B5EF4-FFF2-40B4-BE49-F238E27FC236}">
                <a16:creationId xmlns:a16="http://schemas.microsoft.com/office/drawing/2014/main" id="{B375A4CF-0044-7721-10AD-04EF6C5A5A02}"/>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2" name="Rectangle 91">
            <a:extLst>
              <a:ext uri="{FF2B5EF4-FFF2-40B4-BE49-F238E27FC236}">
                <a16:creationId xmlns:a16="http://schemas.microsoft.com/office/drawing/2014/main" id="{E5ADAD42-9F5C-C622-AC07-C8F10C15B43A}"/>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3" name="Rectangle 92">
            <a:extLst>
              <a:ext uri="{FF2B5EF4-FFF2-40B4-BE49-F238E27FC236}">
                <a16:creationId xmlns:a16="http://schemas.microsoft.com/office/drawing/2014/main" id="{93EE39DC-CF74-87B1-E145-1BC3BC707C0D}"/>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95" name="Straight Arrow Connector 94">
            <a:extLst>
              <a:ext uri="{FF2B5EF4-FFF2-40B4-BE49-F238E27FC236}">
                <a16:creationId xmlns:a16="http://schemas.microsoft.com/office/drawing/2014/main" id="{6E7C06F0-F1B1-69C7-2E8E-8D9E32D82B2C}"/>
              </a:ext>
            </a:extLst>
          </p:cNvPr>
          <p:cNvCxnSpPr>
            <a:cxnSpLocks/>
            <a:stCxn id="68" idx="3"/>
            <a:endCxn id="89"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8F6679D-683B-9EB9-44CA-070BCE75B62B}"/>
              </a:ext>
            </a:extLst>
          </p:cNvPr>
          <p:cNvCxnSpPr>
            <a:cxnSpLocks/>
            <a:stCxn id="71" idx="0"/>
            <a:endCxn id="91" idx="1"/>
          </p:cNvCxnSpPr>
          <p:nvPr/>
        </p:nvCxnSpPr>
        <p:spPr>
          <a:xfrm flipV="1">
            <a:off x="2191724" y="4202487"/>
            <a:ext cx="323849"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7F1A8DE-07A7-5143-8F31-51DFC4D50EFA}"/>
              </a:ext>
            </a:extLst>
          </p:cNvPr>
          <p:cNvCxnSpPr>
            <a:stCxn id="70" idx="3"/>
            <a:endCxn id="92"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DD3FBF8-582D-6C88-2226-A54AA3D2FADF}"/>
              </a:ext>
            </a:extLst>
          </p:cNvPr>
          <p:cNvCxnSpPr>
            <a:stCxn id="70" idx="3"/>
            <a:endCxn id="93"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B7B21922-F988-A7B1-CFE8-4634AB0C7214}"/>
              </a:ext>
            </a:extLst>
          </p:cNvPr>
          <p:cNvGrpSpPr/>
          <p:nvPr/>
        </p:nvGrpSpPr>
        <p:grpSpPr>
          <a:xfrm>
            <a:off x="1463200" y="3171770"/>
            <a:ext cx="422207" cy="1449407"/>
            <a:chOff x="1463200" y="3171770"/>
            <a:chExt cx="422207" cy="1449407"/>
          </a:xfrm>
        </p:grpSpPr>
        <p:cxnSp>
          <p:nvCxnSpPr>
            <p:cNvPr id="121" name="Elbow Connector 120">
              <a:extLst>
                <a:ext uri="{FF2B5EF4-FFF2-40B4-BE49-F238E27FC236}">
                  <a16:creationId xmlns:a16="http://schemas.microsoft.com/office/drawing/2014/main" id="{5355EF6E-3621-C546-539C-CC3B97BB6A94}"/>
                </a:ext>
              </a:extLst>
            </p:cNvPr>
            <p:cNvCxnSpPr>
              <a:stCxn id="68" idx="0"/>
              <a:endCxn id="90" idx="1"/>
            </p:cNvCxnSpPr>
            <p:nvPr/>
          </p:nvCxnSpPr>
          <p:spPr>
            <a:xfrm rot="5400000" flipH="1" flipV="1">
              <a:off x="1548979" y="3085991"/>
              <a:ext cx="170651" cy="34220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6CCBF0BF-1246-15D7-14F9-38CDAA47A563}"/>
                </a:ext>
              </a:extLst>
            </p:cNvPr>
            <p:cNvCxnSpPr>
              <a:cxnSpLocks/>
              <a:stCxn id="68" idx="2"/>
              <a:endCxn id="89" idx="1"/>
            </p:cNvCxnSpPr>
            <p:nvPr/>
          </p:nvCxnSpPr>
          <p:spPr>
            <a:xfrm rot="16200000" flipH="1">
              <a:off x="1199831" y="3935602"/>
              <a:ext cx="948945" cy="4222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DFF434E7-6A80-7C37-FAFC-5DFDD562BED7}"/>
              </a:ext>
            </a:extLst>
          </p:cNvPr>
          <p:cNvGrpSpPr/>
          <p:nvPr/>
        </p:nvGrpSpPr>
        <p:grpSpPr>
          <a:xfrm>
            <a:off x="409147" y="3298320"/>
            <a:ext cx="1054053" cy="418012"/>
            <a:chOff x="409147" y="3298320"/>
            <a:chExt cx="1054053" cy="418012"/>
          </a:xfrm>
        </p:grpSpPr>
        <p:cxnSp>
          <p:nvCxnSpPr>
            <p:cNvPr id="130" name="Elbow Connector 129">
              <a:extLst>
                <a:ext uri="{FF2B5EF4-FFF2-40B4-BE49-F238E27FC236}">
                  <a16:creationId xmlns:a16="http://schemas.microsoft.com/office/drawing/2014/main" id="{8C60FE2F-B230-1CA0-1408-39207B279952}"/>
                </a:ext>
              </a:extLst>
            </p:cNvPr>
            <p:cNvCxnSpPr>
              <a:stCxn id="68" idx="0"/>
              <a:endCxn id="87" idx="0"/>
            </p:cNvCxnSpPr>
            <p:nvPr/>
          </p:nvCxnSpPr>
          <p:spPr>
            <a:xfrm rot="16200000" flipV="1">
              <a:off x="1178488" y="3057707"/>
              <a:ext cx="44100" cy="525325"/>
            </a:xfrm>
            <a:prstGeom prst="bentConnector3">
              <a:avLst>
                <a:gd name="adj1" fmla="val 61836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57609400-EC3A-8FEE-0C7E-4CDB8E56C51E}"/>
                </a:ext>
              </a:extLst>
            </p:cNvPr>
            <p:cNvCxnSpPr>
              <a:stCxn id="68" idx="2"/>
              <a:endCxn id="86" idx="2"/>
            </p:cNvCxnSpPr>
            <p:nvPr/>
          </p:nvCxnSpPr>
          <p:spPr>
            <a:xfrm rot="5400000">
              <a:off x="914125" y="3167256"/>
              <a:ext cx="44098" cy="1054053"/>
            </a:xfrm>
            <a:prstGeom prst="bentConnector3">
              <a:avLst>
                <a:gd name="adj1" fmla="val 61839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D99D90F-239B-8E9D-FB10-C36DC541FDDB}"/>
              </a:ext>
            </a:extLst>
          </p:cNvPr>
          <p:cNvGrpSpPr/>
          <p:nvPr/>
        </p:nvGrpSpPr>
        <p:grpSpPr>
          <a:xfrm>
            <a:off x="2191724" y="4660372"/>
            <a:ext cx="504788" cy="294302"/>
            <a:chOff x="2191724" y="4660372"/>
            <a:chExt cx="504788" cy="294302"/>
          </a:xfrm>
        </p:grpSpPr>
        <p:cxnSp>
          <p:nvCxnSpPr>
            <p:cNvPr id="134" name="Elbow Connector 133">
              <a:extLst>
                <a:ext uri="{FF2B5EF4-FFF2-40B4-BE49-F238E27FC236}">
                  <a16:creationId xmlns:a16="http://schemas.microsoft.com/office/drawing/2014/main" id="{D8948D8C-51C1-CB50-4605-B7A530AA1275}"/>
                </a:ext>
              </a:extLst>
            </p:cNvPr>
            <p:cNvCxnSpPr>
              <a:cxnSpLocks/>
              <a:stCxn id="89" idx="2"/>
              <a:endCxn id="71" idx="2"/>
            </p:cNvCxnSpPr>
            <p:nvPr/>
          </p:nvCxnSpPr>
          <p:spPr>
            <a:xfrm rot="5400000" flipH="1">
              <a:off x="2188575" y="4701654"/>
              <a:ext cx="256169" cy="249872"/>
            </a:xfrm>
            <a:prstGeom prst="bentConnector3">
              <a:avLst>
                <a:gd name="adj1" fmla="val -8923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C56689B8-9181-6129-48BB-11EB4F013043}"/>
                </a:ext>
              </a:extLst>
            </p:cNvPr>
            <p:cNvCxnSpPr>
              <a:cxnSpLocks/>
              <a:stCxn id="89" idx="2"/>
              <a:endCxn id="72" idx="2"/>
            </p:cNvCxnSpPr>
            <p:nvPr/>
          </p:nvCxnSpPr>
          <p:spPr>
            <a:xfrm rot="5400000" flipH="1" flipV="1">
              <a:off x="2421903" y="4680065"/>
              <a:ext cx="294302" cy="254916"/>
            </a:xfrm>
            <a:prstGeom prst="bentConnector3">
              <a:avLst>
                <a:gd name="adj1" fmla="val -77675"/>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AFDBBD27-1B70-29A2-5C14-61FEB392AA1D}"/>
              </a:ext>
            </a:extLst>
          </p:cNvPr>
          <p:cNvSpPr/>
          <p:nvPr/>
        </p:nvSpPr>
        <p:spPr>
          <a:xfrm>
            <a:off x="2515573"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55" name="Elbow Connector 154">
            <a:extLst>
              <a:ext uri="{FF2B5EF4-FFF2-40B4-BE49-F238E27FC236}">
                <a16:creationId xmlns:a16="http://schemas.microsoft.com/office/drawing/2014/main" id="{3189CC1B-83BA-1868-36ED-F34ECBE49662}"/>
              </a:ext>
            </a:extLst>
          </p:cNvPr>
          <p:cNvCxnSpPr>
            <a:endCxn id="92" idx="1"/>
          </p:cNvCxnSpPr>
          <p:nvPr/>
        </p:nvCxnSpPr>
        <p:spPr>
          <a:xfrm flipV="1">
            <a:off x="2191723" y="3477227"/>
            <a:ext cx="951111" cy="891465"/>
          </a:xfrm>
          <a:prstGeom prst="bentConnector3">
            <a:avLst>
              <a:gd name="adj1" fmla="val -359"/>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82D40834-50D6-00A2-0921-7F885F090174}"/>
              </a:ext>
            </a:extLst>
          </p:cNvPr>
          <p:cNvGrpSpPr/>
          <p:nvPr/>
        </p:nvGrpSpPr>
        <p:grpSpPr>
          <a:xfrm>
            <a:off x="980187" y="3311102"/>
            <a:ext cx="2534709" cy="1139479"/>
            <a:chOff x="980187" y="3311102"/>
            <a:chExt cx="2534709" cy="1139479"/>
          </a:xfrm>
        </p:grpSpPr>
        <p:sp>
          <p:nvSpPr>
            <p:cNvPr id="158" name="Oval 157">
              <a:extLst>
                <a:ext uri="{FF2B5EF4-FFF2-40B4-BE49-F238E27FC236}">
                  <a16:creationId xmlns:a16="http://schemas.microsoft.com/office/drawing/2014/main" id="{B236BCC6-0BC5-11C3-287E-F0D5A40F71A5}"/>
                </a:ext>
              </a:extLst>
            </p:cNvPr>
            <p:cNvSpPr/>
            <p:nvPr/>
          </p:nvSpPr>
          <p:spPr>
            <a:xfrm>
              <a:off x="3396998" y="3311102"/>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9" name="Oval 158">
              <a:extLst>
                <a:ext uri="{FF2B5EF4-FFF2-40B4-BE49-F238E27FC236}">
                  <a16:creationId xmlns:a16="http://schemas.microsoft.com/office/drawing/2014/main" id="{EE647B70-BC71-0CB3-1AB5-7D314C6AF330}"/>
                </a:ext>
              </a:extLst>
            </p:cNvPr>
            <p:cNvSpPr/>
            <p:nvPr/>
          </p:nvSpPr>
          <p:spPr>
            <a:xfrm>
              <a:off x="3385489" y="3843547"/>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0" name="Oval 159">
              <a:extLst>
                <a:ext uri="{FF2B5EF4-FFF2-40B4-BE49-F238E27FC236}">
                  <a16:creationId xmlns:a16="http://schemas.microsoft.com/office/drawing/2014/main" id="{FE99EF34-0B4F-FD36-72A9-4EA2701A4FDD}"/>
                </a:ext>
              </a:extLst>
            </p:cNvPr>
            <p:cNvSpPr/>
            <p:nvPr/>
          </p:nvSpPr>
          <p:spPr>
            <a:xfrm>
              <a:off x="2733754" y="43326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1" name="Oval 160">
              <a:extLst>
                <a:ext uri="{FF2B5EF4-FFF2-40B4-BE49-F238E27FC236}">
                  <a16:creationId xmlns:a16="http://schemas.microsoft.com/office/drawing/2014/main" id="{93C6BCBD-12CE-40EA-FC6A-187A6F5D9C5D}"/>
                </a:ext>
              </a:extLst>
            </p:cNvPr>
            <p:cNvSpPr/>
            <p:nvPr/>
          </p:nvSpPr>
          <p:spPr>
            <a:xfrm>
              <a:off x="980187" y="33370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63" name="TextBox 162">
            <a:extLst>
              <a:ext uri="{FF2B5EF4-FFF2-40B4-BE49-F238E27FC236}">
                <a16:creationId xmlns:a16="http://schemas.microsoft.com/office/drawing/2014/main" id="{BCFF4650-B686-45D1-851D-5010FF0E89DB}"/>
              </a:ext>
            </a:extLst>
          </p:cNvPr>
          <p:cNvSpPr txBox="1"/>
          <p:nvPr/>
        </p:nvSpPr>
        <p:spPr>
          <a:xfrm>
            <a:off x="3655297" y="5634247"/>
            <a:ext cx="617477" cy="369332"/>
          </a:xfrm>
          <a:prstGeom prst="rect">
            <a:avLst/>
          </a:prstGeom>
          <a:noFill/>
        </p:spPr>
        <p:txBody>
          <a:bodyPr wrap="none" rtlCol="0">
            <a:spAutoFit/>
          </a:bodyPr>
          <a:lstStyle/>
          <a:p>
            <a:r>
              <a:rPr lang="en-FR" dirty="0"/>
              <a:t>User</a:t>
            </a:r>
          </a:p>
        </p:txBody>
      </p:sp>
      <p:cxnSp>
        <p:nvCxnSpPr>
          <p:cNvPr id="165" name="Straight Arrow Connector 164">
            <a:extLst>
              <a:ext uri="{FF2B5EF4-FFF2-40B4-BE49-F238E27FC236}">
                <a16:creationId xmlns:a16="http://schemas.microsoft.com/office/drawing/2014/main" id="{ACE87183-CCDD-086D-8E12-F2B7963F814E}"/>
              </a:ext>
            </a:extLst>
          </p:cNvPr>
          <p:cNvCxnSpPr>
            <a:stCxn id="62" idx="3"/>
            <a:endCxn id="58" idx="1"/>
          </p:cNvCxnSpPr>
          <p:nvPr/>
        </p:nvCxnSpPr>
        <p:spPr>
          <a:xfrm>
            <a:off x="4577874" y="6320365"/>
            <a:ext cx="624078" cy="83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7D2B2F0-23DD-CDA8-1D5F-021B3F747F2C}"/>
              </a:ext>
            </a:extLst>
          </p:cNvPr>
          <p:cNvSpPr txBox="1"/>
          <p:nvPr/>
        </p:nvSpPr>
        <p:spPr>
          <a:xfrm>
            <a:off x="4585150" y="5994063"/>
            <a:ext cx="601447" cy="369332"/>
          </a:xfrm>
          <a:prstGeom prst="rect">
            <a:avLst/>
          </a:prstGeom>
          <a:noFill/>
        </p:spPr>
        <p:txBody>
          <a:bodyPr wrap="none" rtlCol="0">
            <a:spAutoFit/>
          </a:bodyPr>
          <a:lstStyle/>
          <a:p>
            <a:r>
              <a:rPr lang="en-FR" dirty="0"/>
              <a:t>uses</a:t>
            </a:r>
          </a:p>
        </p:txBody>
      </p:sp>
      <p:sp>
        <p:nvSpPr>
          <p:cNvPr id="167" name="TextBox 166">
            <a:extLst>
              <a:ext uri="{FF2B5EF4-FFF2-40B4-BE49-F238E27FC236}">
                <a16:creationId xmlns:a16="http://schemas.microsoft.com/office/drawing/2014/main" id="{D5686E25-06C7-9FDC-8957-49C4F22FD612}"/>
              </a:ext>
            </a:extLst>
          </p:cNvPr>
          <p:cNvSpPr txBox="1"/>
          <p:nvPr/>
        </p:nvSpPr>
        <p:spPr>
          <a:xfrm>
            <a:off x="8107548" y="2191502"/>
            <a:ext cx="3311484" cy="369332"/>
          </a:xfrm>
          <a:prstGeom prst="rect">
            <a:avLst/>
          </a:prstGeom>
          <a:solidFill>
            <a:schemeClr val="accent3">
              <a:lumMod val="20000"/>
              <a:lumOff val="80000"/>
            </a:schemeClr>
          </a:solidFill>
        </p:spPr>
        <p:txBody>
          <a:bodyPr wrap="none" rtlCol="0">
            <a:spAutoFit/>
          </a:bodyPr>
          <a:lstStyle/>
          <a:p>
            <a:r>
              <a:rPr lang="en-FR" b="1" dirty="0"/>
              <a:t>Non-trivial Monitor Composition</a:t>
            </a:r>
          </a:p>
        </p:txBody>
      </p:sp>
      <p:sp>
        <p:nvSpPr>
          <p:cNvPr id="4" name="TextBox 3">
            <a:extLst>
              <a:ext uri="{FF2B5EF4-FFF2-40B4-BE49-F238E27FC236}">
                <a16:creationId xmlns:a16="http://schemas.microsoft.com/office/drawing/2014/main" id="{62D5DFBF-6F0B-28F0-F5E5-AE45835A14D6}"/>
              </a:ext>
            </a:extLst>
          </p:cNvPr>
          <p:cNvSpPr txBox="1"/>
          <p:nvPr/>
        </p:nvSpPr>
        <p:spPr>
          <a:xfrm>
            <a:off x="8107548" y="2623823"/>
            <a:ext cx="1153136" cy="369332"/>
          </a:xfrm>
          <a:prstGeom prst="rect">
            <a:avLst/>
          </a:prstGeom>
          <a:solidFill>
            <a:schemeClr val="accent3">
              <a:lumMod val="20000"/>
              <a:lumOff val="80000"/>
            </a:schemeClr>
          </a:solidFill>
        </p:spPr>
        <p:txBody>
          <a:bodyPr wrap="none" rtlCol="0">
            <a:spAutoFit/>
          </a:bodyPr>
          <a:lstStyle/>
          <a:p>
            <a:r>
              <a:rPr lang="en-FR" b="1" dirty="0"/>
              <a:t>Scalability</a:t>
            </a:r>
          </a:p>
        </p:txBody>
      </p:sp>
      <p:sp>
        <p:nvSpPr>
          <p:cNvPr id="5" name="TextBox 4">
            <a:extLst>
              <a:ext uri="{FF2B5EF4-FFF2-40B4-BE49-F238E27FC236}">
                <a16:creationId xmlns:a16="http://schemas.microsoft.com/office/drawing/2014/main" id="{6188F183-8DD7-C788-1167-C8EA69E5E200}"/>
              </a:ext>
            </a:extLst>
          </p:cNvPr>
          <p:cNvSpPr txBox="1"/>
          <p:nvPr/>
        </p:nvSpPr>
        <p:spPr>
          <a:xfrm>
            <a:off x="8107548" y="3055010"/>
            <a:ext cx="3377912" cy="369332"/>
          </a:xfrm>
          <a:prstGeom prst="rect">
            <a:avLst/>
          </a:prstGeom>
          <a:solidFill>
            <a:schemeClr val="accent3">
              <a:lumMod val="20000"/>
              <a:lumOff val="80000"/>
            </a:schemeClr>
          </a:solidFill>
        </p:spPr>
        <p:txBody>
          <a:bodyPr wrap="none" rtlCol="0">
            <a:spAutoFit/>
          </a:bodyPr>
          <a:lstStyle/>
          <a:p>
            <a:r>
              <a:rPr lang="en-FR" b="1" dirty="0"/>
              <a:t>+Expressivity, no instrumentation</a:t>
            </a:r>
          </a:p>
        </p:txBody>
      </p:sp>
      <p:sp>
        <p:nvSpPr>
          <p:cNvPr id="2" name="TextBox 1">
            <a:extLst>
              <a:ext uri="{FF2B5EF4-FFF2-40B4-BE49-F238E27FC236}">
                <a16:creationId xmlns:a16="http://schemas.microsoft.com/office/drawing/2014/main" id="{4E647BF4-5C31-A223-E96E-383A4EAB8AFE}"/>
              </a:ext>
            </a:extLst>
          </p:cNvPr>
          <p:cNvSpPr txBox="1"/>
          <p:nvPr/>
        </p:nvSpPr>
        <p:spPr>
          <a:xfrm>
            <a:off x="8107548" y="974783"/>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
        <p:nvSpPr>
          <p:cNvPr id="3" name="TextBox 2">
            <a:extLst>
              <a:ext uri="{FF2B5EF4-FFF2-40B4-BE49-F238E27FC236}">
                <a16:creationId xmlns:a16="http://schemas.microsoft.com/office/drawing/2014/main" id="{87D02311-3E0A-40F9-A143-887EF72E63DE}"/>
              </a:ext>
            </a:extLst>
          </p:cNvPr>
          <p:cNvSpPr txBox="1"/>
          <p:nvPr/>
        </p:nvSpPr>
        <p:spPr>
          <a:xfrm>
            <a:off x="8107548" y="1721642"/>
            <a:ext cx="1949316" cy="369332"/>
          </a:xfrm>
          <a:prstGeom prst="rect">
            <a:avLst/>
          </a:prstGeom>
          <a:solidFill>
            <a:schemeClr val="accent3">
              <a:lumMod val="20000"/>
              <a:lumOff val="80000"/>
            </a:schemeClr>
          </a:solidFill>
        </p:spPr>
        <p:txBody>
          <a:bodyPr wrap="none" rtlCol="0">
            <a:spAutoFit/>
          </a:bodyPr>
          <a:lstStyle/>
          <a:p>
            <a:r>
              <a:rPr lang="en-FR" b="1" dirty="0"/>
              <a:t>Language-agnostic</a:t>
            </a:r>
          </a:p>
        </p:txBody>
      </p:sp>
      <p:sp>
        <p:nvSpPr>
          <p:cNvPr id="7" name="Rectangle 6">
            <a:extLst>
              <a:ext uri="{FF2B5EF4-FFF2-40B4-BE49-F238E27FC236}">
                <a16:creationId xmlns:a16="http://schemas.microsoft.com/office/drawing/2014/main" id="{12C8F40D-3263-BD32-2A16-1BA430FBD5EF}"/>
              </a:ext>
            </a:extLst>
          </p:cNvPr>
          <p:cNvSpPr/>
          <p:nvPr/>
        </p:nvSpPr>
        <p:spPr>
          <a:xfrm>
            <a:off x="4283094" y="163996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pic>
        <p:nvPicPr>
          <p:cNvPr id="9" name="Picture 8">
            <a:extLst>
              <a:ext uri="{FF2B5EF4-FFF2-40B4-BE49-F238E27FC236}">
                <a16:creationId xmlns:a16="http://schemas.microsoft.com/office/drawing/2014/main" id="{5C60CE7B-6191-EA88-CFAF-0B662409C879}"/>
              </a:ext>
            </a:extLst>
          </p:cNvPr>
          <p:cNvPicPr>
            <a:picLocks noChangeAspect="1"/>
          </p:cNvPicPr>
          <p:nvPr/>
        </p:nvPicPr>
        <p:blipFill>
          <a:blip r:embed="rId7"/>
          <a:stretch>
            <a:fillRect/>
          </a:stretch>
        </p:blipFill>
        <p:spPr>
          <a:xfrm>
            <a:off x="571783" y="763176"/>
            <a:ext cx="1159947" cy="1111060"/>
          </a:xfrm>
          <a:prstGeom prst="rect">
            <a:avLst/>
          </a:prstGeom>
        </p:spPr>
      </p:pic>
    </p:spTree>
    <p:extLst>
      <p:ext uri="{BB962C8B-B14F-4D97-AF65-F5344CB8AC3E}">
        <p14:creationId xmlns:p14="http://schemas.microsoft.com/office/powerpoint/2010/main" val="318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9"/>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150"/>
                                        </p:tgtEl>
                                        <p:attrNameLst>
                                          <p:attrName>style.visibility</p:attrName>
                                        </p:attrNameLst>
                                      </p:cBhvr>
                                      <p:to>
                                        <p:strVal val="visible"/>
                                      </p:to>
                                    </p:set>
                                  </p:childTnLst>
                                </p:cTn>
                              </p:par>
                              <p:par>
                                <p:cTn id="25" presetID="7" presetClass="emph" presetSubtype="2" fill="hold" nodeType="withEffect">
                                  <p:stCondLst>
                                    <p:cond delay="0"/>
                                  </p:stCondLst>
                                  <p:childTnLst>
                                    <p:animClr clrSpc="rgb" dir="cw">
                                      <p:cBhvr>
                                        <p:cTn id="26" dur="500" fill="hold"/>
                                        <p:tgtEl>
                                          <p:spTgt spid="89"/>
                                        </p:tgtEl>
                                        <p:attrNameLst>
                                          <p:attrName>stroke.color</p:attrName>
                                        </p:attrNameLst>
                                      </p:cBhvr>
                                      <p:to>
                                        <a:schemeClr val="tx1"/>
                                      </p:to>
                                    </p:animClr>
                                    <p:set>
                                      <p:cBhvr>
                                        <p:cTn id="27" dur="500" fill="hold"/>
                                        <p:tgtEl>
                                          <p:spTgt spid="89"/>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89"/>
                                        </p:tgtEl>
                                        <p:attrNameLst>
                                          <p:attrName>fillcolor</p:attrName>
                                        </p:attrNameLst>
                                      </p:cBhvr>
                                      <p:to>
                                        <a:schemeClr val="accent2"/>
                                      </p:to>
                                    </p:animClr>
                                    <p:set>
                                      <p:cBhvr>
                                        <p:cTn id="30" dur="500" fill="hold"/>
                                        <p:tgtEl>
                                          <p:spTgt spid="89"/>
                                        </p:tgtEl>
                                        <p:attrNameLst>
                                          <p:attrName>fill.type</p:attrName>
                                        </p:attrNameLst>
                                      </p:cBhvr>
                                      <p:to>
                                        <p:strVal val="solid"/>
                                      </p:to>
                                    </p:set>
                                    <p:set>
                                      <p:cBhvr>
                                        <p:cTn id="31" dur="500" fill="hold"/>
                                        <p:tgtEl>
                                          <p:spTgt spid="89"/>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68"/>
                                        </p:tgtEl>
                                        <p:attrNameLst>
                                          <p:attrName>fillcolor</p:attrName>
                                        </p:attrNameLst>
                                      </p:cBhvr>
                                      <p:to>
                                        <a:srgbClr val="A1C28C"/>
                                      </p:to>
                                    </p:animClr>
                                    <p:set>
                                      <p:cBhvr>
                                        <p:cTn id="34" dur="500" fill="hold"/>
                                        <p:tgtEl>
                                          <p:spTgt spid="68"/>
                                        </p:tgtEl>
                                        <p:attrNameLst>
                                          <p:attrName>fill.type</p:attrName>
                                        </p:attrNameLst>
                                      </p:cBhvr>
                                      <p:to>
                                        <p:strVal val="solid"/>
                                      </p:to>
                                    </p:set>
                                    <p:set>
                                      <p:cBhvr>
                                        <p:cTn id="35" dur="500" fill="hold"/>
                                        <p:tgtEl>
                                          <p:spTgt spid="68"/>
                                        </p:tgtEl>
                                        <p:attrNameLst>
                                          <p:attrName>fill.on</p:attrName>
                                        </p:attrNameLst>
                                      </p:cBhvr>
                                      <p:to>
                                        <p:strVal val="true"/>
                                      </p:to>
                                    </p:set>
                                  </p:childTnLst>
                                </p:cTn>
                              </p:par>
                              <p:par>
                                <p:cTn id="36" presetID="7" presetClass="emph" presetSubtype="2" fill="hold" nodeType="withEffect">
                                  <p:stCondLst>
                                    <p:cond delay="0"/>
                                  </p:stCondLst>
                                  <p:childTnLst>
                                    <p:animClr clrSpc="rgb" dir="cw">
                                      <p:cBhvr>
                                        <p:cTn id="37" dur="500" fill="hold"/>
                                        <p:tgtEl>
                                          <p:spTgt spid="68"/>
                                        </p:tgtEl>
                                        <p:attrNameLst>
                                          <p:attrName>stroke.color</p:attrName>
                                        </p:attrNameLst>
                                      </p:cBhvr>
                                      <p:to>
                                        <a:srgbClr val="A1C28C"/>
                                      </p:to>
                                    </p:animClr>
                                    <p:set>
                                      <p:cBhvr>
                                        <p:cTn id="38" dur="500" fill="hold"/>
                                        <p:tgtEl>
                                          <p:spTgt spid="68"/>
                                        </p:tgtEl>
                                        <p:attrNameLst>
                                          <p:attrName>stroke.on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7" presetClass="emph" presetSubtype="2" fill="hold" nodeType="withEffect">
                                  <p:stCondLst>
                                    <p:cond delay="0"/>
                                  </p:stCondLst>
                                  <p:childTnLst>
                                    <p:animClr clrSpc="rgb" dir="cw">
                                      <p:cBhvr>
                                        <p:cTn id="44" dur="500" fill="hold"/>
                                        <p:tgtEl>
                                          <p:spTgt spid="71"/>
                                        </p:tgtEl>
                                        <p:attrNameLst>
                                          <p:attrName>stroke.color</p:attrName>
                                        </p:attrNameLst>
                                      </p:cBhvr>
                                      <p:to>
                                        <a:schemeClr val="tx1"/>
                                      </p:to>
                                    </p:animClr>
                                    <p:set>
                                      <p:cBhvr>
                                        <p:cTn id="45" dur="500" fill="hold"/>
                                        <p:tgtEl>
                                          <p:spTgt spid="71"/>
                                        </p:tgtEl>
                                        <p:attrNameLst>
                                          <p:attrName>stroke.on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71"/>
                                        </p:tgtEl>
                                        <p:attrNameLst>
                                          <p:attrName>fillcolor</p:attrName>
                                        </p:attrNameLst>
                                      </p:cBhvr>
                                      <p:to>
                                        <a:schemeClr val="accent2"/>
                                      </p:to>
                                    </p:animClr>
                                    <p:set>
                                      <p:cBhvr>
                                        <p:cTn id="48" dur="500" fill="hold"/>
                                        <p:tgtEl>
                                          <p:spTgt spid="71"/>
                                        </p:tgtEl>
                                        <p:attrNameLst>
                                          <p:attrName>fill.type</p:attrName>
                                        </p:attrNameLst>
                                      </p:cBhvr>
                                      <p:to>
                                        <p:strVal val="solid"/>
                                      </p:to>
                                    </p:set>
                                    <p:set>
                                      <p:cBhvr>
                                        <p:cTn id="49" dur="500" fill="hold"/>
                                        <p:tgtEl>
                                          <p:spTgt spid="71"/>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500" fill="hold"/>
                                        <p:tgtEl>
                                          <p:spTgt spid="89"/>
                                        </p:tgtEl>
                                        <p:attrNameLst>
                                          <p:attrName>fillcolor</p:attrName>
                                        </p:attrNameLst>
                                      </p:cBhvr>
                                      <p:to>
                                        <a:schemeClr val="bg2"/>
                                      </p:to>
                                    </p:animClr>
                                    <p:set>
                                      <p:cBhvr>
                                        <p:cTn id="52" dur="500" fill="hold"/>
                                        <p:tgtEl>
                                          <p:spTgt spid="89"/>
                                        </p:tgtEl>
                                        <p:attrNameLst>
                                          <p:attrName>fill.type</p:attrName>
                                        </p:attrNameLst>
                                      </p:cBhvr>
                                      <p:to>
                                        <p:strVal val="solid"/>
                                      </p:to>
                                    </p:set>
                                    <p:set>
                                      <p:cBhvr>
                                        <p:cTn id="53" dur="500" fill="hold"/>
                                        <p:tgtEl>
                                          <p:spTgt spid="89"/>
                                        </p:tgtEl>
                                        <p:attrNameLst>
                                          <p:attrName>fill.on</p:attrName>
                                        </p:attrNameLst>
                                      </p:cBhvr>
                                      <p:to>
                                        <p:strVal val="true"/>
                                      </p:to>
                                    </p:set>
                                  </p:childTnLst>
                                </p:cTn>
                              </p:par>
                              <p:par>
                                <p:cTn id="54" presetID="7" presetClass="emph" presetSubtype="2" fill="hold" nodeType="withEffect">
                                  <p:stCondLst>
                                    <p:cond delay="0"/>
                                  </p:stCondLst>
                                  <p:childTnLst>
                                    <p:animClr clrSpc="rgb" dir="cw">
                                      <p:cBhvr>
                                        <p:cTn id="55" dur="500" fill="hold"/>
                                        <p:tgtEl>
                                          <p:spTgt spid="89"/>
                                        </p:tgtEl>
                                        <p:attrNameLst>
                                          <p:attrName>stroke.color</p:attrName>
                                        </p:attrNameLst>
                                      </p:cBhvr>
                                      <p:to>
                                        <a:schemeClr val="bg2"/>
                                      </p:to>
                                    </p:animClr>
                                    <p:set>
                                      <p:cBhvr>
                                        <p:cTn id="56" dur="500" fill="hold"/>
                                        <p:tgtEl>
                                          <p:spTgt spid="89"/>
                                        </p:tgtEl>
                                        <p:attrNameLst>
                                          <p:attrName>stroke.on</p:attrName>
                                        </p:attrNameLst>
                                      </p:cBhvr>
                                      <p:to>
                                        <p:strVal val="true"/>
                                      </p:to>
                                    </p:set>
                                  </p:childTnLst>
                                </p:cTn>
                              </p:par>
                              <p:par>
                                <p:cTn id="57" presetID="1" presetClass="exit" presetSubtype="0" fill="hold" nodeType="withEffect">
                                  <p:stCondLst>
                                    <p:cond delay="0"/>
                                  </p:stCondLst>
                                  <p:childTnLst>
                                    <p:set>
                                      <p:cBhvr>
                                        <p:cTn id="58" dur="1" fill="hold">
                                          <p:stCondLst>
                                            <p:cond delay="0"/>
                                          </p:stCondLst>
                                        </p:cTn>
                                        <p:tgtEl>
                                          <p:spTgt spid="15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5" grpId="0" animBg="1"/>
      <p:bldP spid="25" grpId="0" animBg="1"/>
      <p:bldP spid="26" grpId="0" animBg="1"/>
      <p:bldP spid="29" grpId="0" animBg="1"/>
      <p:bldP spid="31" grpId="0" animBg="1"/>
      <p:bldP spid="167"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39</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8" name="Text Placeholder 2">
            <a:extLst>
              <a:ext uri="{FF2B5EF4-FFF2-40B4-BE49-F238E27FC236}">
                <a16:creationId xmlns:a16="http://schemas.microsoft.com/office/drawing/2014/main" id="{E1894BB7-8A50-849A-D1E1-42F0DCC93E63}"/>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200" b="1" dirty="0">
                <a:solidFill>
                  <a:schemeClr val="accent1"/>
                </a:solidFill>
              </a:rPr>
              <a:t>Transfer to commercial products -- </a:t>
            </a:r>
            <a:r>
              <a:rPr lang="en-FR" sz="3200" b="1" i="1" dirty="0">
                <a:solidFill>
                  <a:schemeClr val="accent1"/>
                </a:solidFill>
              </a:rPr>
              <a:t>OBP2 inside</a:t>
            </a:r>
            <a:endParaRPr lang="en-FR" sz="3200" dirty="0"/>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2212302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DCF8-8565-B2BD-DD4D-64CF13C9E8FB}"/>
              </a:ext>
            </a:extLst>
          </p:cNvPr>
          <p:cNvSpPr>
            <a:spLocks noGrp="1"/>
          </p:cNvSpPr>
          <p:nvPr>
            <p:ph type="title"/>
          </p:nvPr>
        </p:nvSpPr>
        <p:spPr/>
        <p:txBody>
          <a:bodyPr/>
          <a:lstStyle/>
          <a:p>
            <a:r>
              <a:rPr lang="en-FR" dirty="0"/>
              <a:t>Overview</a:t>
            </a:r>
          </a:p>
        </p:txBody>
      </p:sp>
      <p:sp>
        <p:nvSpPr>
          <p:cNvPr id="3" name="Content Placeholder 2">
            <a:extLst>
              <a:ext uri="{FF2B5EF4-FFF2-40B4-BE49-F238E27FC236}">
                <a16:creationId xmlns:a16="http://schemas.microsoft.com/office/drawing/2014/main" id="{D4FB196D-8726-25F5-FF51-F4B18740A133}"/>
              </a:ext>
            </a:extLst>
          </p:cNvPr>
          <p:cNvSpPr>
            <a:spLocks noGrp="1"/>
          </p:cNvSpPr>
          <p:nvPr>
            <p:ph idx="1"/>
          </p:nvPr>
        </p:nvSpPr>
        <p:spPr>
          <a:xfrm>
            <a:off x="838199" y="1825625"/>
            <a:ext cx="10758055" cy="4351338"/>
          </a:xfrm>
        </p:spPr>
        <p:txBody>
          <a:bodyPr>
            <a:normAutofit/>
          </a:bodyPr>
          <a:lstStyle/>
          <a:p>
            <a:pPr marL="514350" indent="-514350">
              <a:lnSpc>
                <a:spcPct val="150000"/>
              </a:lnSpc>
              <a:buFont typeface="+mj-lt"/>
              <a:buAutoNum type="arabicPeriod"/>
            </a:pPr>
            <a:r>
              <a:rPr lang="en-FR" dirty="0"/>
              <a:t>Executable specifications &amp; behavior analysis monitors</a:t>
            </a:r>
          </a:p>
          <a:p>
            <a:pPr marL="514350" indent="-514350">
              <a:lnSpc>
                <a:spcPct val="150000"/>
              </a:lnSpc>
              <a:buFont typeface="+mj-lt"/>
              <a:buAutoNum type="arabicPeriod"/>
            </a:pPr>
            <a:r>
              <a:rPr lang="en-FR" dirty="0"/>
              <a:t>The </a:t>
            </a:r>
            <a:r>
              <a:rPr lang="en-FR" u="sng" dirty="0"/>
              <a:t>shy semantics</a:t>
            </a:r>
            <a:r>
              <a:rPr lang="en-FR" dirty="0"/>
              <a:t> and the </a:t>
            </a:r>
            <a:r>
              <a:rPr lang="en-FR" u="sng" dirty="0"/>
              <a:t>inaccessible monitors</a:t>
            </a:r>
            <a:r>
              <a:rPr lang="en-FR" dirty="0"/>
              <a:t>.</a:t>
            </a:r>
          </a:p>
          <a:p>
            <a:pPr marL="514350" indent="-514350">
              <a:lnSpc>
                <a:spcPct val="150000"/>
              </a:lnSpc>
              <a:buFont typeface="+mj-lt"/>
              <a:buAutoNum type="arabicPeriod"/>
            </a:pPr>
            <a:r>
              <a:rPr lang="en-GB" dirty="0" err="1"/>
              <a:t>G∀min</a:t>
            </a:r>
            <a:r>
              <a:rPr lang="en-GB" dirty="0"/>
              <a:t>∃: </a:t>
            </a:r>
            <a:r>
              <a:rPr lang="en-FR" dirty="0"/>
              <a:t>If the </a:t>
            </a:r>
            <a:r>
              <a:rPr lang="en-FR" u="sng" dirty="0"/>
              <a:t>semantics opens up</a:t>
            </a:r>
            <a:r>
              <a:rPr lang="en-FR" dirty="0"/>
              <a:t> the </a:t>
            </a:r>
            <a:r>
              <a:rPr lang="en-FR" u="sng" dirty="0"/>
              <a:t>monitors are interested</a:t>
            </a:r>
            <a:r>
              <a:rPr lang="en-FR" dirty="0"/>
              <a:t>.</a:t>
            </a:r>
          </a:p>
          <a:p>
            <a:pPr marL="514350" indent="-514350">
              <a:lnSpc>
                <a:spcPct val="150000"/>
              </a:lnSpc>
              <a:buFont typeface="+mj-lt"/>
              <a:buAutoNum type="arabicPeriod"/>
            </a:pPr>
            <a:r>
              <a:rPr lang="en-FR" dirty="0"/>
              <a:t>When </a:t>
            </a:r>
            <a:r>
              <a:rPr lang="en-GB" dirty="0" err="1"/>
              <a:t>G∀min</a:t>
            </a:r>
            <a:r>
              <a:rPr lang="en-GB" dirty="0"/>
              <a:t>∃</a:t>
            </a:r>
            <a:r>
              <a:rPr lang="en-FR" dirty="0"/>
              <a:t> experiences the real world.</a:t>
            </a:r>
          </a:p>
          <a:p>
            <a:pPr marL="514350" indent="-514350">
              <a:lnSpc>
                <a:spcPct val="150000"/>
              </a:lnSpc>
              <a:buFont typeface="+mj-lt"/>
              <a:buAutoNum type="arabicPeriod"/>
            </a:pPr>
            <a:r>
              <a:rPr lang="en-FR" dirty="0"/>
              <a:t>Sum up and ways forward.</a:t>
            </a:r>
          </a:p>
        </p:txBody>
      </p:sp>
      <p:sp>
        <p:nvSpPr>
          <p:cNvPr id="9" name="Slide Number Placeholder 8">
            <a:extLst>
              <a:ext uri="{FF2B5EF4-FFF2-40B4-BE49-F238E27FC236}">
                <a16:creationId xmlns:a16="http://schemas.microsoft.com/office/drawing/2014/main" id="{1ECB6702-74EE-C185-77BE-FC1430D2A8D5}"/>
              </a:ext>
            </a:extLst>
          </p:cNvPr>
          <p:cNvSpPr>
            <a:spLocks noGrp="1"/>
          </p:cNvSpPr>
          <p:nvPr>
            <p:ph type="sldNum" sz="quarter" idx="12"/>
          </p:nvPr>
        </p:nvSpPr>
        <p:spPr/>
        <p:txBody>
          <a:bodyPr/>
          <a:lstStyle/>
          <a:p>
            <a:fld id="{68BB762D-DE17-D14D-9882-FCBAF9182C7B}" type="slidenum">
              <a:rPr lang="en-FR" smtClean="0"/>
              <a:t>4</a:t>
            </a:fld>
            <a:r>
              <a:rPr lang="en-FR"/>
              <a:t>/50</a:t>
            </a:r>
            <a:endParaRPr lang="en-FR" dirty="0"/>
          </a:p>
        </p:txBody>
      </p:sp>
    </p:spTree>
    <p:extLst>
      <p:ext uri="{BB962C8B-B14F-4D97-AF65-F5344CB8AC3E}">
        <p14:creationId xmlns:p14="http://schemas.microsoft.com/office/powerpoint/2010/main" val="17714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1885BB7-433F-8B0E-6AC4-0A97071A6505}"/>
              </a:ext>
            </a:extLst>
          </p:cNvPr>
          <p:cNvSpPr txBox="1"/>
          <p:nvPr/>
        </p:nvSpPr>
        <p:spPr>
          <a:xfrm>
            <a:off x="8667469" y="6013450"/>
            <a:ext cx="1627112" cy="646331"/>
          </a:xfrm>
          <a:prstGeom prst="rect">
            <a:avLst/>
          </a:prstGeom>
          <a:noFill/>
        </p:spPr>
        <p:txBody>
          <a:bodyPr wrap="none" rtlCol="0">
            <a:spAutoFit/>
          </a:bodyPr>
          <a:lstStyle/>
          <a:p>
            <a:r>
              <a:rPr lang="en-FR" dirty="0"/>
              <a:t>RAPID VeriMoB</a:t>
            </a:r>
            <a:br>
              <a:rPr lang="en-FR" dirty="0"/>
            </a:br>
            <a:r>
              <a:rPr lang="en-FR" dirty="0"/>
              <a:t>DGAC OneWay</a:t>
            </a:r>
          </a:p>
        </p:txBody>
      </p:sp>
      <p:grpSp>
        <p:nvGrpSpPr>
          <p:cNvPr id="20" name="Group 19">
            <a:extLst>
              <a:ext uri="{FF2B5EF4-FFF2-40B4-BE49-F238E27FC236}">
                <a16:creationId xmlns:a16="http://schemas.microsoft.com/office/drawing/2014/main" id="{0AC37A24-4220-04F1-1D33-805001CED4BB}"/>
              </a:ext>
            </a:extLst>
          </p:cNvPr>
          <p:cNvGrpSpPr/>
          <p:nvPr/>
        </p:nvGrpSpPr>
        <p:grpSpPr>
          <a:xfrm>
            <a:off x="7127966" y="4641941"/>
            <a:ext cx="4056058" cy="606198"/>
            <a:chOff x="7127966" y="4641941"/>
            <a:chExt cx="4056058" cy="606198"/>
          </a:xfrm>
        </p:grpSpPr>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13" idx="2"/>
            </p:cNvCxnSpPr>
            <p:nvPr/>
          </p:nvCxnSpPr>
          <p:spPr>
            <a:xfrm>
              <a:off x="8327571" y="4942387"/>
              <a:ext cx="1399945"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nip Single Corner of Rectangle 12">
              <a:extLst>
                <a:ext uri="{FF2B5EF4-FFF2-40B4-BE49-F238E27FC236}">
                  <a16:creationId xmlns:a16="http://schemas.microsoft.com/office/drawing/2014/main" id="{84479DFE-0163-A2AD-3977-983898A06607}"/>
                </a:ext>
              </a:extLst>
            </p:cNvPr>
            <p:cNvSpPr/>
            <p:nvPr/>
          </p:nvSpPr>
          <p:spPr>
            <a:xfrm>
              <a:off x="9727516"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grpSp>
      <p:pic>
        <p:nvPicPr>
          <p:cNvPr id="9" name="Picture 8">
            <a:extLst>
              <a:ext uri="{FF2B5EF4-FFF2-40B4-BE49-F238E27FC236}">
                <a16:creationId xmlns:a16="http://schemas.microsoft.com/office/drawing/2014/main" id="{70F4678C-7A1C-27A9-E91F-DD3860278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29" name="Slide Number Placeholder 28">
            <a:extLst>
              <a:ext uri="{FF2B5EF4-FFF2-40B4-BE49-F238E27FC236}">
                <a16:creationId xmlns:a16="http://schemas.microsoft.com/office/drawing/2014/main" id="{AE9E49CC-2F60-8D88-C08B-CE12494735FF}"/>
              </a:ext>
            </a:extLst>
          </p:cNvPr>
          <p:cNvSpPr>
            <a:spLocks noGrp="1"/>
          </p:cNvSpPr>
          <p:nvPr>
            <p:ph type="sldNum" sz="quarter" idx="12"/>
          </p:nvPr>
        </p:nvSpPr>
        <p:spPr/>
        <p:txBody>
          <a:bodyPr/>
          <a:lstStyle/>
          <a:p>
            <a:fld id="{68BB762D-DE17-D14D-9882-FCBAF9182C7B}" type="slidenum">
              <a:rPr lang="en-FR" smtClean="0"/>
              <a:t>40</a:t>
            </a:fld>
            <a:r>
              <a:rPr lang="en-FR"/>
              <a:t>/50</a:t>
            </a:r>
            <a:endParaRPr lang="en-FR" dirty="0"/>
          </a:p>
        </p:txBody>
      </p:sp>
      <p:pic>
        <p:nvPicPr>
          <p:cNvPr id="31" name="Picture 30">
            <a:extLst>
              <a:ext uri="{FF2B5EF4-FFF2-40B4-BE49-F238E27FC236}">
                <a16:creationId xmlns:a16="http://schemas.microsoft.com/office/drawing/2014/main" id="{B28045F8-9377-2F62-73C4-B4DD405AAFD4}"/>
              </a:ext>
            </a:extLst>
          </p:cNvPr>
          <p:cNvPicPr>
            <a:picLocks noChangeAspect="1"/>
          </p:cNvPicPr>
          <p:nvPr/>
        </p:nvPicPr>
        <p:blipFill>
          <a:blip r:embed="rId3"/>
          <a:stretch>
            <a:fillRect/>
          </a:stretch>
        </p:blipFill>
        <p:spPr>
          <a:xfrm>
            <a:off x="10333979" y="6126070"/>
            <a:ext cx="1752600" cy="342900"/>
          </a:xfrm>
          <a:prstGeom prst="rect">
            <a:avLst/>
          </a:prstGeom>
        </p:spPr>
      </p:pic>
      <p:pic>
        <p:nvPicPr>
          <p:cNvPr id="39" name="Picture 38">
            <a:extLst>
              <a:ext uri="{FF2B5EF4-FFF2-40B4-BE49-F238E27FC236}">
                <a16:creationId xmlns:a16="http://schemas.microsoft.com/office/drawing/2014/main" id="{D42E6512-8E6A-1B08-EB92-8CE2BA938AF5}"/>
              </a:ext>
            </a:extLst>
          </p:cNvPr>
          <p:cNvPicPr>
            <a:picLocks noChangeAspect="1"/>
          </p:cNvPicPr>
          <p:nvPr/>
        </p:nvPicPr>
        <p:blipFill rotWithShape="1">
          <a:blip r:embed="rId4"/>
          <a:srcRect l="377" t="6429" r="-377" b="67785"/>
          <a:stretch/>
        </p:blipFill>
        <p:spPr>
          <a:xfrm>
            <a:off x="-18482" y="4430275"/>
            <a:ext cx="4929178" cy="1798717"/>
          </a:xfrm>
          <a:prstGeom prst="rect">
            <a:avLst/>
          </a:prstGeom>
        </p:spPr>
      </p:pic>
      <p:sp>
        <p:nvSpPr>
          <p:cNvPr id="60" name="Rectangle 59">
            <a:extLst>
              <a:ext uri="{FF2B5EF4-FFF2-40B4-BE49-F238E27FC236}">
                <a16:creationId xmlns:a16="http://schemas.microsoft.com/office/drawing/2014/main" id="{61CBAC2F-5964-5A20-890A-3743E2AFEABE}"/>
              </a:ext>
            </a:extLst>
          </p:cNvPr>
          <p:cNvSpPr/>
          <p:nvPr/>
        </p:nvSpPr>
        <p:spPr>
          <a:xfrm>
            <a:off x="9769901" y="5242832"/>
            <a:ext cx="2059688" cy="830997"/>
          </a:xfrm>
          <a:prstGeom prst="rect">
            <a:avLst/>
          </a:prstGeom>
          <a:solidFill>
            <a:srgbClr val="E7E6E6"/>
          </a:solidFill>
        </p:spPr>
        <p:txBody>
          <a:bodyPr wrap="square">
            <a:spAutoFit/>
          </a:bodyPr>
          <a:lstStyle/>
          <a:p>
            <a:r>
              <a:rPr lang="en-GB" sz="2400" dirty="0">
                <a:solidFill>
                  <a:schemeClr val="accent1"/>
                </a:solidFill>
                <a:latin typeface="Courier New" panose="02070309020205020404" pitchFamily="49" charset="0"/>
                <a:cs typeface="Courier New" panose="02070309020205020404" pitchFamily="49" charset="0"/>
              </a:rPr>
              <a:t>[ERTS’20]</a:t>
            </a:r>
          </a:p>
          <a:p>
            <a:r>
              <a:rPr lang="en-GB" sz="2400" dirty="0">
                <a:solidFill>
                  <a:schemeClr val="accent1"/>
                </a:solidFill>
                <a:latin typeface="Courier New" panose="02070309020205020404" pitchFamily="49" charset="0"/>
                <a:cs typeface="Courier New" panose="02070309020205020404" pitchFamily="49" charset="0"/>
              </a:rPr>
              <a:t>[</a:t>
            </a:r>
            <a:r>
              <a:rPr lang="en-GB" sz="2400" b="0" dirty="0">
                <a:solidFill>
                  <a:schemeClr val="accent1"/>
                </a:solidFill>
                <a:effectLst/>
                <a:latin typeface="Courier New" panose="02070309020205020404" pitchFamily="49" charset="0"/>
                <a:cs typeface="Courier New" panose="02070309020205020404" pitchFamily="49" charset="0"/>
              </a:rPr>
              <a:t>CSD&amp;M’20]</a:t>
            </a:r>
            <a:endParaRPr lang="en-FR" sz="2400" dirty="0">
              <a:solidFill>
                <a:schemeClr val="accent1"/>
              </a:solidFill>
              <a:latin typeface="Courier New" panose="02070309020205020404" pitchFamily="49" charset="0"/>
              <a:cs typeface="Courier New" panose="02070309020205020404" pitchFamily="49" charset="0"/>
            </a:endParaRPr>
          </a:p>
        </p:txBody>
      </p:sp>
      <p:grpSp>
        <p:nvGrpSpPr>
          <p:cNvPr id="10" name="Group 9">
            <a:extLst>
              <a:ext uri="{FF2B5EF4-FFF2-40B4-BE49-F238E27FC236}">
                <a16:creationId xmlns:a16="http://schemas.microsoft.com/office/drawing/2014/main" id="{373A2E17-89AE-F8EE-887A-D1ADE4876F6D}"/>
              </a:ext>
            </a:extLst>
          </p:cNvPr>
          <p:cNvGrpSpPr/>
          <p:nvPr/>
        </p:nvGrpSpPr>
        <p:grpSpPr>
          <a:xfrm>
            <a:off x="102084" y="118044"/>
            <a:ext cx="12010981" cy="4529204"/>
            <a:chOff x="102084" y="118044"/>
            <a:chExt cx="12010981" cy="4529204"/>
          </a:xfrm>
        </p:grpSpPr>
        <p:cxnSp>
          <p:nvCxnSpPr>
            <p:cNvPr id="43" name="Straight Arrow Connector 42">
              <a:extLst>
                <a:ext uri="{FF2B5EF4-FFF2-40B4-BE49-F238E27FC236}">
                  <a16:creationId xmlns:a16="http://schemas.microsoft.com/office/drawing/2014/main" id="{D8C28F79-EB4F-8AC0-43CB-A275B4C2F169}"/>
                </a:ext>
              </a:extLst>
            </p:cNvPr>
            <p:cNvCxnSpPr>
              <a:cxnSpLocks/>
              <a:endCxn id="13" idx="3"/>
            </p:cNvCxnSpPr>
            <p:nvPr/>
          </p:nvCxnSpPr>
          <p:spPr>
            <a:xfrm>
              <a:off x="10455770" y="3928730"/>
              <a:ext cx="0" cy="718518"/>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12" name="Elbow Connector 11">
              <a:extLst>
                <a:ext uri="{FF2B5EF4-FFF2-40B4-BE49-F238E27FC236}">
                  <a16:creationId xmlns:a16="http://schemas.microsoft.com/office/drawing/2014/main" id="{8497DE7D-021D-404A-E3C6-9917A35D03F5}"/>
                </a:ext>
              </a:extLst>
            </p:cNvPr>
            <p:cNvCxnSpPr>
              <a:cxnSpLocks/>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AA5A28-ED60-E0F1-6FA2-D61F84826961}"/>
                </a:ext>
              </a:extLst>
            </p:cNvPr>
            <p:cNvPicPr>
              <a:picLocks noChangeAspect="1"/>
            </p:cNvPicPr>
            <p:nvPr/>
          </p:nvPicPr>
          <p:blipFill>
            <a:blip r:embed="rId5"/>
            <a:stretch>
              <a:fillRect/>
            </a:stretch>
          </p:blipFill>
          <p:spPr>
            <a:xfrm>
              <a:off x="102084" y="118044"/>
              <a:ext cx="12010981" cy="4183599"/>
            </a:xfrm>
            <a:prstGeom prst="rect">
              <a:avLst/>
            </a:prstGeom>
          </p:spPr>
        </p:pic>
      </p:grpSp>
    </p:spTree>
    <p:extLst>
      <p:ext uri="{BB962C8B-B14F-4D97-AF65-F5344CB8AC3E}">
        <p14:creationId xmlns:p14="http://schemas.microsoft.com/office/powerpoint/2010/main" val="249591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099C51-940A-BF16-D5E5-CBC6DD08346A}"/>
              </a:ext>
            </a:extLst>
          </p:cNvPr>
          <p:cNvPicPr>
            <a:picLocks noGrp="1" noChangeAspect="1"/>
          </p:cNvPicPr>
          <p:nvPr>
            <p:ph idx="1"/>
          </p:nvPr>
        </p:nvPicPr>
        <p:blipFill rotWithShape="1">
          <a:blip r:embed="rId2"/>
          <a:srcRect t="6192" b="71868"/>
          <a:stretch/>
        </p:blipFill>
        <p:spPr>
          <a:xfrm>
            <a:off x="1083288" y="2307552"/>
            <a:ext cx="10025418" cy="3108960"/>
          </a:xfrm>
        </p:spPr>
      </p:pic>
      <p:pic>
        <p:nvPicPr>
          <p:cNvPr id="6" name="Picture 5" descr="Logo&#10;&#10;Description automatically generated">
            <a:extLst>
              <a:ext uri="{FF2B5EF4-FFF2-40B4-BE49-F238E27FC236}">
                <a16:creationId xmlns:a16="http://schemas.microsoft.com/office/drawing/2014/main" id="{354D0A4F-F0E3-3D8E-D281-CFA7127A4117}"/>
              </a:ext>
            </a:extLst>
          </p:cNvPr>
          <p:cNvPicPr>
            <a:picLocks noChangeAspect="1"/>
          </p:cNvPicPr>
          <p:nvPr/>
        </p:nvPicPr>
        <p:blipFill>
          <a:blip r:embed="rId3"/>
          <a:stretch>
            <a:fillRect/>
          </a:stretch>
        </p:blipFill>
        <p:spPr>
          <a:xfrm>
            <a:off x="213940" y="976613"/>
            <a:ext cx="1738697" cy="617971"/>
          </a:xfrm>
          <a:prstGeom prst="rect">
            <a:avLst/>
          </a:prstGeom>
        </p:spPr>
      </p:pic>
      <p:pic>
        <p:nvPicPr>
          <p:cNvPr id="7" name="Picture 6" descr="Logo&#10;&#10;Description automatically generated">
            <a:extLst>
              <a:ext uri="{FF2B5EF4-FFF2-40B4-BE49-F238E27FC236}">
                <a16:creationId xmlns:a16="http://schemas.microsoft.com/office/drawing/2014/main" id="{92F98C64-530F-CA1D-EDDD-33F9B1119A3D}"/>
              </a:ext>
            </a:extLst>
          </p:cNvPr>
          <p:cNvPicPr>
            <a:picLocks noChangeAspect="1"/>
          </p:cNvPicPr>
          <p:nvPr/>
        </p:nvPicPr>
        <p:blipFill>
          <a:blip r:embed="rId4"/>
          <a:stretch>
            <a:fillRect/>
          </a:stretch>
        </p:blipFill>
        <p:spPr>
          <a:xfrm>
            <a:off x="569290" y="242791"/>
            <a:ext cx="1027999" cy="497891"/>
          </a:xfrm>
          <a:prstGeom prst="rect">
            <a:avLst/>
          </a:prstGeom>
        </p:spPr>
      </p:pic>
      <p:pic>
        <p:nvPicPr>
          <p:cNvPr id="8" name="Picture 7">
            <a:extLst>
              <a:ext uri="{FF2B5EF4-FFF2-40B4-BE49-F238E27FC236}">
                <a16:creationId xmlns:a16="http://schemas.microsoft.com/office/drawing/2014/main" id="{87135A0E-F3DA-7731-27AC-DA59A206D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8817" y="136525"/>
            <a:ext cx="1373893" cy="794282"/>
          </a:xfrm>
          <a:prstGeom prst="rect">
            <a:avLst/>
          </a:prstGeom>
        </p:spPr>
      </p:pic>
      <p:sp>
        <p:nvSpPr>
          <p:cNvPr id="3" name="Slide Number Placeholder 2">
            <a:extLst>
              <a:ext uri="{FF2B5EF4-FFF2-40B4-BE49-F238E27FC236}">
                <a16:creationId xmlns:a16="http://schemas.microsoft.com/office/drawing/2014/main" id="{338EDDEB-EF57-BF56-CE5B-58F3A033F0BE}"/>
              </a:ext>
            </a:extLst>
          </p:cNvPr>
          <p:cNvSpPr>
            <a:spLocks noGrp="1"/>
          </p:cNvSpPr>
          <p:nvPr>
            <p:ph type="sldNum" sz="quarter" idx="12"/>
          </p:nvPr>
        </p:nvSpPr>
        <p:spPr/>
        <p:txBody>
          <a:bodyPr/>
          <a:lstStyle/>
          <a:p>
            <a:fld id="{68BB762D-DE17-D14D-9882-FCBAF9182C7B}" type="slidenum">
              <a:rPr lang="en-FR" smtClean="0"/>
              <a:t>41</a:t>
            </a:fld>
            <a:r>
              <a:rPr lang="en-FR"/>
              <a:t>/50</a:t>
            </a:r>
            <a:endParaRPr lang="en-FR" dirty="0"/>
          </a:p>
        </p:txBody>
      </p:sp>
      <p:sp>
        <p:nvSpPr>
          <p:cNvPr id="2" name="TextBox 1">
            <a:extLst>
              <a:ext uri="{FF2B5EF4-FFF2-40B4-BE49-F238E27FC236}">
                <a16:creationId xmlns:a16="http://schemas.microsoft.com/office/drawing/2014/main" id="{87BABD1C-2A90-FA0B-C52E-B3DDF57F8C0F}"/>
              </a:ext>
            </a:extLst>
          </p:cNvPr>
          <p:cNvSpPr txBox="1"/>
          <p:nvPr/>
        </p:nvSpPr>
        <p:spPr>
          <a:xfrm>
            <a:off x="11205704" y="740682"/>
            <a:ext cx="986296" cy="369332"/>
          </a:xfrm>
          <a:prstGeom prst="rect">
            <a:avLst/>
          </a:prstGeom>
          <a:noFill/>
        </p:spPr>
        <p:txBody>
          <a:bodyPr wrap="none" rtlCol="0">
            <a:spAutoFit/>
          </a:bodyPr>
          <a:lstStyle/>
          <a:p>
            <a:r>
              <a:rPr lang="en-FR" b="1" dirty="0">
                <a:latin typeface="Chalkduster" panose="03050602040202020205" pitchFamily="66" charset="77"/>
              </a:rPr>
              <a:t>inside</a:t>
            </a:r>
          </a:p>
        </p:txBody>
      </p:sp>
      <p:pic>
        <p:nvPicPr>
          <p:cNvPr id="4" name="Picture 3">
            <a:extLst>
              <a:ext uri="{FF2B5EF4-FFF2-40B4-BE49-F238E27FC236}">
                <a16:creationId xmlns:a16="http://schemas.microsoft.com/office/drawing/2014/main" id="{565986EC-F424-FA0E-FEA0-AFCEF52BC933}"/>
              </a:ext>
            </a:extLst>
          </p:cNvPr>
          <p:cNvPicPr>
            <a:picLocks noChangeAspect="1"/>
          </p:cNvPicPr>
          <p:nvPr/>
        </p:nvPicPr>
        <p:blipFill>
          <a:blip r:embed="rId6"/>
          <a:stretch>
            <a:fillRect/>
          </a:stretch>
        </p:blipFill>
        <p:spPr>
          <a:xfrm>
            <a:off x="10333979" y="6013450"/>
            <a:ext cx="1752600" cy="342900"/>
          </a:xfrm>
          <a:prstGeom prst="rect">
            <a:avLst/>
          </a:prstGeom>
        </p:spPr>
      </p:pic>
      <p:sp>
        <p:nvSpPr>
          <p:cNvPr id="9" name="TextBox 8">
            <a:extLst>
              <a:ext uri="{FF2B5EF4-FFF2-40B4-BE49-F238E27FC236}">
                <a16:creationId xmlns:a16="http://schemas.microsoft.com/office/drawing/2014/main" id="{58012872-0E8A-1B97-4802-850CC8B30A11}"/>
              </a:ext>
            </a:extLst>
          </p:cNvPr>
          <p:cNvSpPr txBox="1"/>
          <p:nvPr/>
        </p:nvSpPr>
        <p:spPr>
          <a:xfrm>
            <a:off x="2878257" y="376448"/>
            <a:ext cx="6435480" cy="1200329"/>
          </a:xfrm>
          <a:prstGeom prst="rect">
            <a:avLst/>
          </a:prstGeom>
          <a:noFill/>
        </p:spPr>
        <p:txBody>
          <a:bodyPr wrap="none" rtlCol="0">
            <a:spAutoFit/>
          </a:bodyPr>
          <a:lstStyle/>
          <a:p>
            <a:r>
              <a:rPr lang="en-FR" sz="2400" dirty="0"/>
              <a:t>Successful transfer to industry leads to</a:t>
            </a:r>
          </a:p>
          <a:p>
            <a:pPr marL="285750" indent="-285750">
              <a:buFontTx/>
              <a:buChar char="-"/>
            </a:pPr>
            <a:r>
              <a:rPr lang="en-FR" sz="2400" b="1" dirty="0">
                <a:solidFill>
                  <a:schemeClr val="accent1"/>
                </a:solidFill>
              </a:rPr>
              <a:t>Adoption</a:t>
            </a:r>
            <a:r>
              <a:rPr lang="en-FR" sz="2400" dirty="0"/>
              <a:t> in new products – PROCESS for BPMN</a:t>
            </a:r>
          </a:p>
          <a:p>
            <a:pPr marL="285750" indent="-285750">
              <a:buFontTx/>
              <a:buChar char="-"/>
            </a:pPr>
            <a:r>
              <a:rPr lang="en-US" sz="2400" b="1" dirty="0">
                <a:solidFill>
                  <a:schemeClr val="accent1"/>
                </a:solidFill>
              </a:rPr>
              <a:t>Retrofitting</a:t>
            </a:r>
            <a:r>
              <a:rPr lang="en-FR" sz="2400" dirty="0"/>
              <a:t> existing products – STUDIO for SDL</a:t>
            </a:r>
          </a:p>
        </p:txBody>
      </p:sp>
    </p:spTree>
    <p:extLst>
      <p:ext uri="{BB962C8B-B14F-4D97-AF65-F5344CB8AC3E}">
        <p14:creationId xmlns:p14="http://schemas.microsoft.com/office/powerpoint/2010/main" val="2262776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3" name="Text Placeholder 2">
            <a:extLst>
              <a:ext uri="{FF2B5EF4-FFF2-40B4-BE49-F238E27FC236}">
                <a16:creationId xmlns:a16="http://schemas.microsoft.com/office/drawing/2014/main" id="{B964DB80-A7D2-A0DF-E9C6-76BF04C7C34F}"/>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Transfer to commercial products -- </a:t>
            </a:r>
            <a:r>
              <a:rPr lang="en-FR" sz="3200" i="1" dirty="0"/>
              <a:t>OBP2 inside</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300" b="1" dirty="0">
                <a:solidFill>
                  <a:schemeClr val="accent1"/>
                </a:solidFill>
              </a:rPr>
              <a:t>Transfer to future practitioners -- </a:t>
            </a:r>
            <a:r>
              <a:rPr lang="en-FR" sz="3300" b="1" i="1" dirty="0">
                <a:solidFill>
                  <a:schemeClr val="accent1"/>
                </a:solidFill>
              </a:rPr>
              <a:t>From zero to model-checker</a:t>
            </a:r>
            <a:endParaRPr lang="en-FR" i="1"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42</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Tree>
    <p:extLst>
      <p:ext uri="{BB962C8B-B14F-4D97-AF65-F5344CB8AC3E}">
        <p14:creationId xmlns:p14="http://schemas.microsoft.com/office/powerpoint/2010/main" val="257867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931E4-405C-1F84-4D75-93CBC9120141}"/>
              </a:ext>
            </a:extLst>
          </p:cNvPr>
          <p:cNvSpPr/>
          <p:nvPr/>
        </p:nvSpPr>
        <p:spPr>
          <a:xfrm>
            <a:off x="6282486" y="2072652"/>
            <a:ext cx="4009351" cy="44662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t" anchorCtr="1"/>
          <a:lstStyle/>
          <a:p>
            <a:pPr algn="ctr"/>
            <a:r>
              <a:rPr lang="en-FR" dirty="0">
                <a:solidFill>
                  <a:schemeClr val="tx1"/>
                </a:solidFill>
              </a:rPr>
              <a:t>Z2MC </a:t>
            </a:r>
          </a:p>
          <a:p>
            <a:pPr algn="ctr"/>
            <a:r>
              <a:rPr lang="en-FR" dirty="0">
                <a:solidFill>
                  <a:schemeClr val="tx1"/>
                </a:solidFill>
              </a:rPr>
              <a:t>Safety &amp; Liveness</a:t>
            </a:r>
          </a:p>
        </p:txBody>
      </p:sp>
      <p:cxnSp>
        <p:nvCxnSpPr>
          <p:cNvPr id="15" name="Elbow Connector 14">
            <a:extLst>
              <a:ext uri="{FF2B5EF4-FFF2-40B4-BE49-F238E27FC236}">
                <a16:creationId xmlns:a16="http://schemas.microsoft.com/office/drawing/2014/main" id="{AFECBF2B-1BFF-E842-A5B0-6931F08CB66B}"/>
              </a:ext>
            </a:extLst>
          </p:cNvPr>
          <p:cNvCxnSpPr>
            <a:cxnSpLocks/>
            <a:stCxn id="7" idx="3"/>
            <a:endCxn id="8" idx="0"/>
          </p:cNvCxnSpPr>
          <p:nvPr/>
        </p:nvCxnSpPr>
        <p:spPr>
          <a:xfrm>
            <a:off x="6258153" y="1542025"/>
            <a:ext cx="899704" cy="416296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B6FCE7-5094-0B4A-4389-5D7933088ADC}"/>
              </a:ext>
            </a:extLst>
          </p:cNvPr>
          <p:cNvSpPr>
            <a:spLocks noGrp="1"/>
          </p:cNvSpPr>
          <p:nvPr>
            <p:ph type="title"/>
          </p:nvPr>
        </p:nvSpPr>
        <p:spPr>
          <a:xfrm>
            <a:off x="7496648" y="163941"/>
            <a:ext cx="4273672" cy="1325563"/>
          </a:xfrm>
        </p:spPr>
        <p:txBody>
          <a:bodyPr>
            <a:normAutofit/>
          </a:bodyPr>
          <a:lstStyle/>
          <a:p>
            <a:r>
              <a:rPr lang="en-FR" sz="3600" dirty="0"/>
              <a:t>From </a:t>
            </a:r>
            <a:r>
              <a:rPr lang="en-FR" sz="3600" b="1" u="sng" dirty="0"/>
              <a:t>Z</a:t>
            </a:r>
            <a:r>
              <a:rPr lang="en-FR" sz="3600" dirty="0"/>
              <a:t>ero </a:t>
            </a:r>
            <a:r>
              <a:rPr lang="en-FR" sz="3600" b="1" u="sng" dirty="0"/>
              <a:t>to</a:t>
            </a:r>
            <a:r>
              <a:rPr lang="en-FR" sz="3600" dirty="0"/>
              <a:t> </a:t>
            </a:r>
            <a:r>
              <a:rPr lang="en-FR" sz="3600" b="1" u="sng" dirty="0"/>
              <a:t>M</a:t>
            </a:r>
            <a:r>
              <a:rPr lang="en-FR" sz="3600" dirty="0"/>
              <a:t>odel-</a:t>
            </a:r>
            <a:r>
              <a:rPr lang="en-FR" sz="3600" b="1" u="sng" dirty="0"/>
              <a:t>C</a:t>
            </a:r>
            <a:r>
              <a:rPr lang="en-FR" sz="3600" dirty="0"/>
              <a:t>hecker in 28 Hours</a:t>
            </a:r>
          </a:p>
        </p:txBody>
      </p:sp>
      <p:sp>
        <p:nvSpPr>
          <p:cNvPr id="3" name="Content Placeholder 2">
            <a:extLst>
              <a:ext uri="{FF2B5EF4-FFF2-40B4-BE49-F238E27FC236}">
                <a16:creationId xmlns:a16="http://schemas.microsoft.com/office/drawing/2014/main" id="{AEB35B5C-9A0F-7E39-02AE-E722FD6B4107}"/>
              </a:ext>
            </a:extLst>
          </p:cNvPr>
          <p:cNvSpPr>
            <a:spLocks noGrp="1"/>
          </p:cNvSpPr>
          <p:nvPr>
            <p:ph idx="1"/>
          </p:nvPr>
        </p:nvSpPr>
        <p:spPr>
          <a:xfrm>
            <a:off x="196423" y="2161698"/>
            <a:ext cx="5965461" cy="1292466"/>
          </a:xfrm>
        </p:spPr>
        <p:txBody>
          <a:bodyPr>
            <a:normAutofit fontScale="92500" lnSpcReduction="20000"/>
          </a:bodyPr>
          <a:lstStyle/>
          <a:p>
            <a:pPr marL="0" indent="0">
              <a:buNone/>
            </a:pPr>
            <a:r>
              <a:rPr lang="en-FR" dirty="0"/>
              <a:t>Master-level class at ENSTA Bretagne </a:t>
            </a:r>
          </a:p>
          <a:p>
            <a:pPr marL="0" indent="0">
              <a:buNone/>
            </a:pPr>
            <a:r>
              <a:rPr lang="en-FR" dirty="0"/>
              <a:t>the last 2 years </a:t>
            </a:r>
          </a:p>
          <a:p>
            <a:pPr marL="0" indent="0">
              <a:buNone/>
            </a:pPr>
            <a:r>
              <a:rPr lang="en-FR" dirty="0"/>
              <a:t>seven 4-hour sessions</a:t>
            </a:r>
          </a:p>
        </p:txBody>
      </p:sp>
      <p:sp>
        <p:nvSpPr>
          <p:cNvPr id="5" name="Slide Number Placeholder 4">
            <a:extLst>
              <a:ext uri="{FF2B5EF4-FFF2-40B4-BE49-F238E27FC236}">
                <a16:creationId xmlns:a16="http://schemas.microsoft.com/office/drawing/2014/main" id="{C6CC40D7-81A7-2222-B3F1-7A490F3A3F87}"/>
              </a:ext>
            </a:extLst>
          </p:cNvPr>
          <p:cNvSpPr>
            <a:spLocks noGrp="1"/>
          </p:cNvSpPr>
          <p:nvPr>
            <p:ph type="sldNum" sz="quarter" idx="12"/>
          </p:nvPr>
        </p:nvSpPr>
        <p:spPr/>
        <p:txBody>
          <a:bodyPr/>
          <a:lstStyle/>
          <a:p>
            <a:fld id="{68BB762D-DE17-D14D-9882-FCBAF9182C7B}" type="slidenum">
              <a:rPr lang="en-FR" smtClean="0"/>
              <a:t>43</a:t>
            </a:fld>
            <a:r>
              <a:rPr lang="en-FR"/>
              <a:t>/50</a:t>
            </a:r>
            <a:endParaRPr lang="en-FR" dirty="0"/>
          </a:p>
        </p:txBody>
      </p:sp>
      <p:sp>
        <p:nvSpPr>
          <p:cNvPr id="7" name="Rectangle 6">
            <a:extLst>
              <a:ext uri="{FF2B5EF4-FFF2-40B4-BE49-F238E27FC236}">
                <a16:creationId xmlns:a16="http://schemas.microsoft.com/office/drawing/2014/main" id="{DDD5C0BD-6EFE-26CB-64EC-CF1FFA3C04DC}"/>
              </a:ext>
            </a:extLst>
          </p:cNvPr>
          <p:cNvSpPr/>
          <p:nvPr/>
        </p:nvSpPr>
        <p:spPr>
          <a:xfrm>
            <a:off x="5809662" y="131777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Rounded Rectangle 7">
            <a:extLst>
              <a:ext uri="{FF2B5EF4-FFF2-40B4-BE49-F238E27FC236}">
                <a16:creationId xmlns:a16="http://schemas.microsoft.com/office/drawing/2014/main" id="{CEBF045F-4B84-2759-ABD7-A3731B2E5EBB}"/>
              </a:ext>
            </a:extLst>
          </p:cNvPr>
          <p:cNvSpPr/>
          <p:nvPr/>
        </p:nvSpPr>
        <p:spPr>
          <a:xfrm>
            <a:off x="6429603" y="5704993"/>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Reachability</a:t>
            </a:r>
          </a:p>
        </p:txBody>
      </p:sp>
      <p:sp>
        <p:nvSpPr>
          <p:cNvPr id="9" name="Rounded Rectangle 8">
            <a:extLst>
              <a:ext uri="{FF2B5EF4-FFF2-40B4-BE49-F238E27FC236}">
                <a16:creationId xmlns:a16="http://schemas.microsoft.com/office/drawing/2014/main" id="{3DAAC49E-1478-ABCB-29B0-244F3331853A}"/>
              </a:ext>
            </a:extLst>
          </p:cNvPr>
          <p:cNvSpPr/>
          <p:nvPr/>
        </p:nvSpPr>
        <p:spPr>
          <a:xfrm>
            <a:off x="6693985" y="296340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0" name="Rectangle 9">
            <a:extLst>
              <a:ext uri="{FF2B5EF4-FFF2-40B4-BE49-F238E27FC236}">
                <a16:creationId xmlns:a16="http://schemas.microsoft.com/office/drawing/2014/main" id="{8BAD1C93-E156-3B9F-2B45-984C32B9AE92}"/>
              </a:ext>
            </a:extLst>
          </p:cNvPr>
          <p:cNvSpPr/>
          <p:nvPr/>
        </p:nvSpPr>
        <p:spPr>
          <a:xfrm>
            <a:off x="6923673" y="356429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6" name="Straight Connector 15">
            <a:extLst>
              <a:ext uri="{FF2B5EF4-FFF2-40B4-BE49-F238E27FC236}">
                <a16:creationId xmlns:a16="http://schemas.microsoft.com/office/drawing/2014/main" id="{AF23B48D-9785-734D-7AE3-0AFF4C3B4497}"/>
              </a:ext>
            </a:extLst>
          </p:cNvPr>
          <p:cNvCxnSpPr>
            <a:cxnSpLocks/>
            <a:stCxn id="9" idx="3"/>
            <a:endCxn id="12" idx="1"/>
          </p:cNvCxnSpPr>
          <p:nvPr/>
        </p:nvCxnSpPr>
        <p:spPr>
          <a:xfrm flipV="1">
            <a:off x="7601853" y="3263852"/>
            <a:ext cx="317209"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B1B48F0-8189-E044-8942-9759C5E36D8B}"/>
              </a:ext>
            </a:extLst>
          </p:cNvPr>
          <p:cNvGrpSpPr/>
          <p:nvPr/>
        </p:nvGrpSpPr>
        <p:grpSpPr>
          <a:xfrm>
            <a:off x="7919062" y="2736043"/>
            <a:ext cx="4019114" cy="980653"/>
            <a:chOff x="7919062" y="2736043"/>
            <a:chExt cx="4019114" cy="980653"/>
          </a:xfrm>
        </p:grpSpPr>
        <p:sp>
          <p:nvSpPr>
            <p:cNvPr id="11" name="Rounded Rectangle 10">
              <a:extLst>
                <a:ext uri="{FF2B5EF4-FFF2-40B4-BE49-F238E27FC236}">
                  <a16:creationId xmlns:a16="http://schemas.microsoft.com/office/drawing/2014/main" id="{BBACE6F8-735A-8857-C62D-8753A573DD67}"/>
                </a:ext>
              </a:extLst>
            </p:cNvPr>
            <p:cNvSpPr/>
            <p:nvPr/>
          </p:nvSpPr>
          <p:spPr>
            <a:xfrm>
              <a:off x="8460192" y="2736043"/>
              <a:ext cx="1456508" cy="9806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eDSL</a:t>
              </a:r>
            </a:p>
            <a:p>
              <a:pPr algn="ctr"/>
              <a:r>
                <a:rPr lang="en-FR" b="1" i="1" dirty="0">
                  <a:solidFill>
                    <a:schemeClr val="tx1"/>
                  </a:solidFill>
                </a:rPr>
                <a:t>Dependent</a:t>
              </a:r>
            </a:p>
            <a:p>
              <a:pPr algn="ctr"/>
              <a:r>
                <a:rPr lang="en-FR" dirty="0">
                  <a:solidFill>
                    <a:schemeClr val="tx1"/>
                  </a:solidFill>
                </a:rPr>
                <a:t>Semantics</a:t>
              </a:r>
            </a:p>
          </p:txBody>
        </p:sp>
        <p:sp>
          <p:nvSpPr>
            <p:cNvPr id="12" name="Rectangle 11">
              <a:extLst>
                <a:ext uri="{FF2B5EF4-FFF2-40B4-BE49-F238E27FC236}">
                  <a16:creationId xmlns:a16="http://schemas.microsoft.com/office/drawing/2014/main" id="{CC0E10E6-995B-7A93-9586-3DD3E603F5E9}"/>
                </a:ext>
              </a:extLst>
            </p:cNvPr>
            <p:cNvSpPr/>
            <p:nvPr/>
          </p:nvSpPr>
          <p:spPr>
            <a:xfrm>
              <a:off x="7919062" y="2993287"/>
              <a:ext cx="541129" cy="5411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8" name="Straight Arrow Connector 17">
              <a:extLst>
                <a:ext uri="{FF2B5EF4-FFF2-40B4-BE49-F238E27FC236}">
                  <a16:creationId xmlns:a16="http://schemas.microsoft.com/office/drawing/2014/main" id="{6DDF7CD5-8CE4-AA5D-1BA1-4037FE55C5FA}"/>
                </a:ext>
              </a:extLst>
            </p:cNvPr>
            <p:cNvCxnSpPr>
              <a:cxnSpLocks/>
              <a:stCxn id="11" idx="3"/>
            </p:cNvCxnSpPr>
            <p:nvPr/>
          </p:nvCxnSpPr>
          <p:spPr>
            <a:xfrm flipV="1">
              <a:off x="9916700" y="3226368"/>
              <a:ext cx="63903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5CAB7D-AD06-8761-0BD7-17FC2C4A2197}"/>
                </a:ext>
              </a:extLst>
            </p:cNvPr>
            <p:cNvSpPr txBox="1"/>
            <p:nvPr/>
          </p:nvSpPr>
          <p:spPr>
            <a:xfrm>
              <a:off x="9881500" y="3002242"/>
              <a:ext cx="752129" cy="261610"/>
            </a:xfrm>
            <a:prstGeom prst="rect">
              <a:avLst/>
            </a:prstGeom>
            <a:noFill/>
          </p:spPr>
          <p:txBody>
            <a:bodyPr wrap="none" rtlCol="0">
              <a:spAutoFit/>
            </a:bodyPr>
            <a:lstStyle/>
            <a:p>
              <a:r>
                <a:rPr lang="en-FR" sz="1050" dirty="0"/>
                <a:t>interprets</a:t>
              </a:r>
            </a:p>
          </p:txBody>
        </p:sp>
        <p:sp>
          <p:nvSpPr>
            <p:cNvPr id="22" name="Snip Single Corner of Rectangle 12">
              <a:extLst>
                <a:ext uri="{FF2B5EF4-FFF2-40B4-BE49-F238E27FC236}">
                  <a16:creationId xmlns:a16="http://schemas.microsoft.com/office/drawing/2014/main" id="{32C923AB-1820-43CA-DCDF-816A56280F94}"/>
                </a:ext>
              </a:extLst>
            </p:cNvPr>
            <p:cNvSpPr/>
            <p:nvPr/>
          </p:nvSpPr>
          <p:spPr>
            <a:xfrm>
              <a:off x="10481668" y="292592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Python eDSL</a:t>
              </a:r>
              <a:br>
                <a:rPr lang="en-FR" dirty="0">
                  <a:solidFill>
                    <a:schemeClr val="tx1"/>
                  </a:solidFill>
                </a:rPr>
              </a:br>
              <a:r>
                <a:rPr lang="en-FR" i="1" dirty="0">
                  <a:solidFill>
                    <a:schemeClr val="tx1"/>
                  </a:solidFill>
                </a:rPr>
                <a:t>Specification</a:t>
              </a:r>
            </a:p>
          </p:txBody>
        </p:sp>
      </p:grpSp>
      <p:grpSp>
        <p:nvGrpSpPr>
          <p:cNvPr id="45" name="Group 44">
            <a:extLst>
              <a:ext uri="{FF2B5EF4-FFF2-40B4-BE49-F238E27FC236}">
                <a16:creationId xmlns:a16="http://schemas.microsoft.com/office/drawing/2014/main" id="{FA94A24E-7D51-57C6-B501-91BCA76CCF43}"/>
              </a:ext>
            </a:extLst>
          </p:cNvPr>
          <p:cNvGrpSpPr/>
          <p:nvPr/>
        </p:nvGrpSpPr>
        <p:grpSpPr>
          <a:xfrm>
            <a:off x="4353154" y="193788"/>
            <a:ext cx="1456508" cy="1634372"/>
            <a:chOff x="4353154" y="193788"/>
            <a:chExt cx="1456508" cy="1634372"/>
          </a:xfrm>
        </p:grpSpPr>
        <p:sp>
          <p:nvSpPr>
            <p:cNvPr id="6" name="Rounded Rectangle 5">
              <a:extLst>
                <a:ext uri="{FF2B5EF4-FFF2-40B4-BE49-F238E27FC236}">
                  <a16:creationId xmlns:a16="http://schemas.microsoft.com/office/drawing/2014/main" id="{8F77ADBF-0624-F433-FE93-3EF1BE2C396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eDSL Semantics</a:t>
              </a:r>
            </a:p>
          </p:txBody>
        </p:sp>
        <p:cxnSp>
          <p:nvCxnSpPr>
            <p:cNvPr id="13" name="Straight Arrow Connector 12">
              <a:extLst>
                <a:ext uri="{FF2B5EF4-FFF2-40B4-BE49-F238E27FC236}">
                  <a16:creationId xmlns:a16="http://schemas.microsoft.com/office/drawing/2014/main" id="{72F080E4-DDF9-E06D-62A8-E95E0A5A6452}"/>
                </a:ext>
              </a:extLst>
            </p:cNvPr>
            <p:cNvCxnSpPr>
              <a:cxnSpLocks/>
              <a:stCxn id="6" idx="0"/>
              <a:endCxn id="24"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B5C5120-2623-2977-F6AC-A25BFED234BB}"/>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4" name="Snip Single Corner of Rectangle 30">
              <a:extLst>
                <a:ext uri="{FF2B5EF4-FFF2-40B4-BE49-F238E27FC236}">
                  <a16:creationId xmlns:a16="http://schemas.microsoft.com/office/drawing/2014/main" id="{E6D90DBD-EF42-346F-6C68-27BF76BF8AA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Python eDSL</a:t>
              </a:r>
              <a:br>
                <a:rPr lang="en-FR" dirty="0">
                  <a:solidFill>
                    <a:schemeClr val="tx1"/>
                  </a:solidFill>
                </a:rPr>
              </a:br>
              <a:r>
                <a:rPr lang="en-FR" i="1" dirty="0">
                  <a:solidFill>
                    <a:schemeClr val="tx1"/>
                  </a:solidFill>
                </a:rPr>
                <a:t>Model</a:t>
              </a:r>
            </a:p>
          </p:txBody>
        </p:sp>
      </p:grpSp>
      <p:sp>
        <p:nvSpPr>
          <p:cNvPr id="34" name="Rounded Rectangle 33">
            <a:extLst>
              <a:ext uri="{FF2B5EF4-FFF2-40B4-BE49-F238E27FC236}">
                <a16:creationId xmlns:a16="http://schemas.microsoft.com/office/drawing/2014/main" id="{45A1C042-E925-3354-CDE8-361B9F3FD046}"/>
              </a:ext>
            </a:extLst>
          </p:cNvPr>
          <p:cNvSpPr/>
          <p:nvPr/>
        </p:nvSpPr>
        <p:spPr>
          <a:xfrm>
            <a:off x="8424992" y="4492283"/>
            <a:ext cx="1456508" cy="8969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t>
            </a:r>
            <a:r>
              <a:rPr lang="en-FR" dirty="0">
                <a:solidFill>
                  <a:schemeClr val="tx1"/>
                </a:solidFill>
              </a:rPr>
              <a:t>üchi</a:t>
            </a:r>
            <a:br>
              <a:rPr lang="en-FR" dirty="0">
                <a:solidFill>
                  <a:schemeClr val="tx1"/>
                </a:solidFill>
              </a:rPr>
            </a:br>
            <a:r>
              <a:rPr lang="en-FR" dirty="0">
                <a:solidFill>
                  <a:schemeClr val="tx1"/>
                </a:solidFill>
              </a:rPr>
              <a:t>emptiness</a:t>
            </a:r>
            <a:br>
              <a:rPr lang="en-FR" dirty="0">
                <a:solidFill>
                  <a:schemeClr val="tx1"/>
                </a:solidFill>
              </a:rPr>
            </a:br>
            <a:r>
              <a:rPr lang="en-FR" dirty="0">
                <a:solidFill>
                  <a:schemeClr val="tx1"/>
                </a:solidFill>
              </a:rPr>
              <a:t>checking</a:t>
            </a:r>
          </a:p>
        </p:txBody>
      </p:sp>
      <p:cxnSp>
        <p:nvCxnSpPr>
          <p:cNvPr id="35" name="Straight Connector 34">
            <a:extLst>
              <a:ext uri="{FF2B5EF4-FFF2-40B4-BE49-F238E27FC236}">
                <a16:creationId xmlns:a16="http://schemas.microsoft.com/office/drawing/2014/main" id="{4488537E-CB5B-E9D9-4487-BD7AF399FE53}"/>
              </a:ext>
            </a:extLst>
          </p:cNvPr>
          <p:cNvCxnSpPr>
            <a:cxnSpLocks/>
            <a:stCxn id="34" idx="1"/>
            <a:endCxn id="21" idx="3"/>
          </p:cNvCxnSpPr>
          <p:nvPr/>
        </p:nvCxnSpPr>
        <p:spPr>
          <a:xfrm flipH="1">
            <a:off x="7513338" y="4940772"/>
            <a:ext cx="911654" cy="197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05738AF-2D64-04EB-25F4-CB22526EC4F1}"/>
              </a:ext>
            </a:extLst>
          </p:cNvPr>
          <p:cNvSpPr txBox="1"/>
          <p:nvPr/>
        </p:nvSpPr>
        <p:spPr>
          <a:xfrm>
            <a:off x="196423" y="3787702"/>
            <a:ext cx="5442067" cy="2031325"/>
          </a:xfrm>
          <a:prstGeom prst="rect">
            <a:avLst/>
          </a:prstGeom>
          <a:noFill/>
        </p:spPr>
        <p:txBody>
          <a:bodyPr wrap="none" rtlCol="0">
            <a:spAutoFit/>
          </a:bodyPr>
          <a:lstStyle/>
          <a:p>
            <a:pPr marL="342900" indent="-342900">
              <a:buAutoNum type="arabicPeriod"/>
            </a:pPr>
            <a:r>
              <a:rPr lang="en-FR" dirty="0"/>
              <a:t>Model-independent graph traversal</a:t>
            </a:r>
          </a:p>
          <a:p>
            <a:pPr marL="342900" indent="-342900">
              <a:buAutoNum type="arabicPeriod"/>
            </a:pPr>
            <a:r>
              <a:rPr lang="en-FR" dirty="0"/>
              <a:t>Predicate-based search and witness construction</a:t>
            </a:r>
          </a:p>
          <a:p>
            <a:pPr marL="342900" indent="-342900">
              <a:buAutoNum type="arabicPeriod"/>
            </a:pPr>
            <a:r>
              <a:rPr lang="en-FR" dirty="0"/>
              <a:t>SLI by refactoring the graph API</a:t>
            </a:r>
          </a:p>
          <a:p>
            <a:pPr marL="342900" indent="-342900">
              <a:buAutoNum type="arabicPeriod"/>
            </a:pPr>
            <a:r>
              <a:rPr lang="en-FR" dirty="0"/>
              <a:t>Lambda-based guard-action eDSL with SLI semantics</a:t>
            </a:r>
          </a:p>
          <a:p>
            <a:pPr marL="342900" indent="-342900">
              <a:buAutoNum type="arabicPeriod"/>
            </a:pPr>
            <a:r>
              <a:rPr lang="en-FR" dirty="0"/>
              <a:t>Dependent SLI semantics</a:t>
            </a:r>
          </a:p>
          <a:p>
            <a:pPr marL="342900" indent="-342900">
              <a:buAutoNum type="arabicPeriod"/>
            </a:pPr>
            <a:r>
              <a:rPr lang="en-FR" dirty="0"/>
              <a:t>Step-based synchronous composition</a:t>
            </a:r>
          </a:p>
          <a:p>
            <a:pPr marL="342900" indent="-342900">
              <a:buAutoNum type="arabicPeriod"/>
            </a:pPr>
            <a:r>
              <a:rPr lang="en-FR" dirty="0">
                <a:solidFill>
                  <a:schemeClr val="tx1"/>
                </a:solidFill>
              </a:rPr>
              <a:t>Büchi emptiness checking</a:t>
            </a:r>
            <a:endParaRPr lang="en-FR" dirty="0"/>
          </a:p>
        </p:txBody>
      </p:sp>
      <p:sp>
        <p:nvSpPr>
          <p:cNvPr id="51" name="Snip Single Corner of Rectangle 12">
            <a:extLst>
              <a:ext uri="{FF2B5EF4-FFF2-40B4-BE49-F238E27FC236}">
                <a16:creationId xmlns:a16="http://schemas.microsoft.com/office/drawing/2014/main" id="{6756DFE8-C85D-BCED-6518-E6967A3CDB0F}"/>
              </a:ext>
            </a:extLst>
          </p:cNvPr>
          <p:cNvSpPr/>
          <p:nvPr/>
        </p:nvSpPr>
        <p:spPr>
          <a:xfrm>
            <a:off x="10481668" y="570499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Configuration</a:t>
            </a:r>
            <a:br>
              <a:rPr lang="en-FR" dirty="0">
                <a:solidFill>
                  <a:schemeClr val="tx1"/>
                </a:solidFill>
              </a:rPr>
            </a:br>
            <a:r>
              <a:rPr lang="en-FR" dirty="0">
                <a:solidFill>
                  <a:schemeClr val="tx1"/>
                </a:solidFill>
              </a:rPr>
              <a:t>Predicate</a:t>
            </a:r>
            <a:endParaRPr lang="en-FR" i="1" dirty="0">
              <a:solidFill>
                <a:schemeClr val="tx1"/>
              </a:solidFill>
            </a:endParaRPr>
          </a:p>
        </p:txBody>
      </p:sp>
      <p:cxnSp>
        <p:nvCxnSpPr>
          <p:cNvPr id="52" name="Straight Arrow Connector 51">
            <a:extLst>
              <a:ext uri="{FF2B5EF4-FFF2-40B4-BE49-F238E27FC236}">
                <a16:creationId xmlns:a16="http://schemas.microsoft.com/office/drawing/2014/main" id="{503D0EED-76AA-01CF-4686-1AB1A9C1EF71}"/>
              </a:ext>
            </a:extLst>
          </p:cNvPr>
          <p:cNvCxnSpPr>
            <a:cxnSpLocks/>
            <a:stCxn id="8" idx="3"/>
          </p:cNvCxnSpPr>
          <p:nvPr/>
        </p:nvCxnSpPr>
        <p:spPr>
          <a:xfrm flipV="1">
            <a:off x="7886111" y="6005437"/>
            <a:ext cx="2747518"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601D8C2F-0958-2296-7CC1-BE54B8C507A6}"/>
              </a:ext>
            </a:extLst>
          </p:cNvPr>
          <p:cNvSpPr txBox="1"/>
          <p:nvPr/>
        </p:nvSpPr>
        <p:spPr>
          <a:xfrm>
            <a:off x="9460032" y="5636105"/>
            <a:ext cx="1002006" cy="369332"/>
          </a:xfrm>
          <a:prstGeom prst="rect">
            <a:avLst/>
          </a:prstGeom>
          <a:noFill/>
        </p:spPr>
        <p:txBody>
          <a:bodyPr wrap="none" rtlCol="0">
            <a:spAutoFit/>
          </a:bodyPr>
          <a:lstStyle/>
          <a:p>
            <a:r>
              <a:rPr lang="en-US" dirty="0"/>
              <a:t>searches</a:t>
            </a:r>
            <a:endParaRPr lang="en-FR" dirty="0"/>
          </a:p>
        </p:txBody>
      </p:sp>
      <p:sp>
        <p:nvSpPr>
          <p:cNvPr id="20" name="Title 1">
            <a:extLst>
              <a:ext uri="{FF2B5EF4-FFF2-40B4-BE49-F238E27FC236}">
                <a16:creationId xmlns:a16="http://schemas.microsoft.com/office/drawing/2014/main" id="{C5F8500D-09AB-0D2C-9854-D652E72AC87B}"/>
              </a:ext>
            </a:extLst>
          </p:cNvPr>
          <p:cNvSpPr txBox="1">
            <a:spLocks/>
          </p:cNvSpPr>
          <p:nvPr/>
        </p:nvSpPr>
        <p:spPr>
          <a:xfrm>
            <a:off x="353549" y="179752"/>
            <a:ext cx="38604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R" sz="3600" dirty="0"/>
              <a:t>Transfer to</a:t>
            </a:r>
            <a:br>
              <a:rPr lang="en-FR" sz="3600" dirty="0"/>
            </a:br>
            <a:r>
              <a:rPr lang="en-FR" sz="3600" dirty="0"/>
              <a:t>Future Practioners</a:t>
            </a:r>
          </a:p>
        </p:txBody>
      </p:sp>
      <p:grpSp>
        <p:nvGrpSpPr>
          <p:cNvPr id="17" name="Group 16">
            <a:extLst>
              <a:ext uri="{FF2B5EF4-FFF2-40B4-BE49-F238E27FC236}">
                <a16:creationId xmlns:a16="http://schemas.microsoft.com/office/drawing/2014/main" id="{B95010D8-7651-FCA8-60AD-79136D5EFF00}"/>
              </a:ext>
            </a:extLst>
          </p:cNvPr>
          <p:cNvGrpSpPr/>
          <p:nvPr/>
        </p:nvGrpSpPr>
        <p:grpSpPr>
          <a:xfrm>
            <a:off x="6802375" y="4605012"/>
            <a:ext cx="710963" cy="710963"/>
            <a:chOff x="7881256" y="1994261"/>
            <a:chExt cx="710963" cy="710963"/>
          </a:xfrm>
        </p:grpSpPr>
        <p:sp>
          <p:nvSpPr>
            <p:cNvPr id="21" name="Rounded Rectangle 20">
              <a:extLst>
                <a:ext uri="{FF2B5EF4-FFF2-40B4-BE49-F238E27FC236}">
                  <a16:creationId xmlns:a16="http://schemas.microsoft.com/office/drawing/2014/main" id="{B474011E-855A-1264-EEE8-4F9E7C5328E9}"/>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3" name="Straight Arrow Connector 22">
              <a:extLst>
                <a:ext uri="{FF2B5EF4-FFF2-40B4-BE49-F238E27FC236}">
                  <a16:creationId xmlns:a16="http://schemas.microsoft.com/office/drawing/2014/main" id="{8ADF9D65-CD11-1AAC-7D29-3F1245887B84}"/>
                </a:ext>
              </a:extLst>
            </p:cNvPr>
            <p:cNvCxnSpPr>
              <a:cxnSpLocks/>
              <a:stCxn id="21" idx="0"/>
              <a:endCxn id="21" idx="3"/>
            </p:cNvCxnSpPr>
            <p:nvPr/>
          </p:nvCxnSpPr>
          <p:spPr>
            <a:xfrm>
              <a:off x="8236738" y="1994261"/>
              <a:ext cx="355481"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929947C-310B-FE15-1B85-A8F8BEB700F4}"/>
                </a:ext>
              </a:extLst>
            </p:cNvPr>
            <p:cNvCxnSpPr>
              <a:cxnSpLocks/>
              <a:stCxn id="21" idx="0"/>
              <a:endCxn id="21" idx="2"/>
            </p:cNvCxnSpPr>
            <p:nvPr/>
          </p:nvCxnSpPr>
          <p:spPr>
            <a:xfrm>
              <a:off x="8236738" y="1994261"/>
              <a:ext cx="0" cy="710963"/>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94022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6885BC-7835-E7C6-A80E-32065BE1DBDA}"/>
              </a:ext>
            </a:extLst>
          </p:cNvPr>
          <p:cNvSpPr>
            <a:spLocks noGrp="1"/>
          </p:cNvSpPr>
          <p:nvPr>
            <p:ph type="title"/>
          </p:nvPr>
        </p:nvSpPr>
        <p:spPr/>
        <p:txBody>
          <a:bodyPr/>
          <a:lstStyle/>
          <a:p>
            <a:r>
              <a:rPr lang="en-FR" dirty="0"/>
              <a:t>5. Sum Up &amp; Ways Forward</a:t>
            </a:r>
          </a:p>
        </p:txBody>
      </p:sp>
      <p:sp>
        <p:nvSpPr>
          <p:cNvPr id="6" name="Text Placeholder 5">
            <a:extLst>
              <a:ext uri="{FF2B5EF4-FFF2-40B4-BE49-F238E27FC236}">
                <a16:creationId xmlns:a16="http://schemas.microsoft.com/office/drawing/2014/main" id="{C7D71934-DC8D-FF17-CB02-9B5C61F73B2F}"/>
              </a:ext>
            </a:extLst>
          </p:cNvPr>
          <p:cNvSpPr>
            <a:spLocks noGrp="1"/>
          </p:cNvSpPr>
          <p:nvPr>
            <p:ph type="body" idx="1"/>
          </p:nvPr>
        </p:nvSpPr>
        <p:spPr/>
        <p:txBody>
          <a:bodyPr>
            <a:normAutofit fontScale="92500" lnSpcReduction="20000"/>
          </a:bodyPr>
          <a:lstStyle/>
          <a:p>
            <a:r>
              <a:rPr lang="en-FR" dirty="0"/>
              <a:t>Conclusion</a:t>
            </a:r>
          </a:p>
          <a:p>
            <a:r>
              <a:rPr lang="en-FR" dirty="0"/>
              <a:t>Major Breakthroughs</a:t>
            </a:r>
          </a:p>
          <a:p>
            <a:r>
              <a:rPr lang="en-FR" dirty="0"/>
              <a:t>Perspectives</a:t>
            </a:r>
          </a:p>
          <a:p>
            <a:r>
              <a:rPr lang="en-FR" dirty="0"/>
              <a:t>Track Record</a:t>
            </a:r>
          </a:p>
          <a:p>
            <a:endParaRPr lang="en-FR" dirty="0"/>
          </a:p>
        </p:txBody>
      </p:sp>
      <p:sp>
        <p:nvSpPr>
          <p:cNvPr id="4" name="Slide Number Placeholder 3">
            <a:extLst>
              <a:ext uri="{FF2B5EF4-FFF2-40B4-BE49-F238E27FC236}">
                <a16:creationId xmlns:a16="http://schemas.microsoft.com/office/drawing/2014/main" id="{5FFC8704-21AC-AFE2-6177-40EDFFA26268}"/>
              </a:ext>
            </a:extLst>
          </p:cNvPr>
          <p:cNvSpPr>
            <a:spLocks noGrp="1"/>
          </p:cNvSpPr>
          <p:nvPr>
            <p:ph type="sldNum" sz="quarter" idx="12"/>
          </p:nvPr>
        </p:nvSpPr>
        <p:spPr/>
        <p:txBody>
          <a:bodyPr/>
          <a:lstStyle/>
          <a:p>
            <a:fld id="{68BB762D-DE17-D14D-9882-FCBAF9182C7B}" type="slidenum">
              <a:rPr lang="en-FR" smtClean="0"/>
              <a:t>44</a:t>
            </a:fld>
            <a:r>
              <a:rPr lang="en-FR"/>
              <a:t>/50</a:t>
            </a:r>
            <a:endParaRPr lang="en-FR" dirty="0"/>
          </a:p>
        </p:txBody>
      </p:sp>
    </p:spTree>
    <p:extLst>
      <p:ext uri="{BB962C8B-B14F-4D97-AF65-F5344CB8AC3E}">
        <p14:creationId xmlns:p14="http://schemas.microsoft.com/office/powerpoint/2010/main" val="2874261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nvPr>
        </p:nvGraphicFramePr>
        <p:xfrm>
          <a:off x="-2203559" y="-12324"/>
          <a:ext cx="10427557" cy="687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C255A28-803F-1DD9-7990-CAFD43D915EA}"/>
              </a:ext>
            </a:extLst>
          </p:cNvPr>
          <p:cNvSpPr>
            <a:spLocks noGrp="1"/>
          </p:cNvSpPr>
          <p:nvPr>
            <p:ph type="sldNum" sz="quarter" idx="12"/>
          </p:nvPr>
        </p:nvSpPr>
        <p:spPr/>
        <p:txBody>
          <a:bodyPr/>
          <a:lstStyle/>
          <a:p>
            <a:fld id="{68BB762D-DE17-D14D-9882-FCBAF9182C7B}" type="slidenum">
              <a:rPr lang="en-FR" smtClean="0"/>
              <a:t>45</a:t>
            </a:fld>
            <a:r>
              <a:rPr lang="en-FR"/>
              <a:t>/50</a:t>
            </a:r>
            <a:endParaRPr lang="en-FR" dirty="0"/>
          </a:p>
        </p:txBody>
      </p:sp>
      <p:sp>
        <p:nvSpPr>
          <p:cNvPr id="3" name="TextBox 2">
            <a:extLst>
              <a:ext uri="{FF2B5EF4-FFF2-40B4-BE49-F238E27FC236}">
                <a16:creationId xmlns:a16="http://schemas.microsoft.com/office/drawing/2014/main" id="{90976893-E39F-BA11-D79E-E3A9A029AD80}"/>
              </a:ext>
            </a:extLst>
          </p:cNvPr>
          <p:cNvSpPr txBox="1"/>
          <p:nvPr/>
        </p:nvSpPr>
        <p:spPr>
          <a:xfrm>
            <a:off x="7279239" y="4853737"/>
            <a:ext cx="2916183" cy="1200329"/>
          </a:xfrm>
          <a:prstGeom prst="rect">
            <a:avLst/>
          </a:prstGeom>
          <a:solidFill>
            <a:schemeClr val="accent4">
              <a:lumMod val="20000"/>
              <a:lumOff val="80000"/>
            </a:schemeClr>
          </a:solidFill>
        </p:spPr>
        <p:txBody>
          <a:bodyPr wrap="none" rtlCol="0">
            <a:spAutoFit/>
          </a:bodyPr>
          <a:lstStyle/>
          <a:p>
            <a:r>
              <a:rPr lang="en-FR" sz="2400" i="1" dirty="0"/>
              <a:t>industrial:</a:t>
            </a:r>
            <a:r>
              <a:rPr lang="en-FR" sz="2400" dirty="0"/>
              <a:t> BPMN, SDL</a:t>
            </a:r>
            <a:endParaRPr lang="en-GB" sz="2400" dirty="0"/>
          </a:p>
          <a:p>
            <a:r>
              <a:rPr lang="en-GB" sz="2400" i="1" dirty="0"/>
              <a:t>reuse:</a:t>
            </a:r>
            <a:r>
              <a:rPr lang="en-GB" sz="2400" dirty="0"/>
              <a:t> 	 TLA+, Fiacre</a:t>
            </a:r>
          </a:p>
          <a:p>
            <a:r>
              <a:rPr lang="en-GB" sz="2400" i="1" dirty="0"/>
              <a:t>a</a:t>
            </a:r>
            <a:r>
              <a:rPr lang="en-FR" sz="2400" i="1" dirty="0"/>
              <a:t>cademic:</a:t>
            </a:r>
            <a:r>
              <a:rPr lang="en-FR" sz="2400" dirty="0"/>
              <a:t> UML, AEFD</a:t>
            </a:r>
          </a:p>
        </p:txBody>
      </p:sp>
      <p:sp>
        <p:nvSpPr>
          <p:cNvPr id="6" name="TextBox 5">
            <a:extLst>
              <a:ext uri="{FF2B5EF4-FFF2-40B4-BE49-F238E27FC236}">
                <a16:creationId xmlns:a16="http://schemas.microsoft.com/office/drawing/2014/main" id="{C50D6E70-D7C8-D6FC-7313-CB893F31F59A}"/>
              </a:ext>
            </a:extLst>
          </p:cNvPr>
          <p:cNvSpPr txBox="1"/>
          <p:nvPr/>
        </p:nvSpPr>
        <p:spPr>
          <a:xfrm>
            <a:off x="177803" y="4102431"/>
            <a:ext cx="2805640" cy="1200329"/>
          </a:xfrm>
          <a:prstGeom prst="rect">
            <a:avLst/>
          </a:prstGeom>
          <a:solidFill>
            <a:schemeClr val="accent6">
              <a:lumMod val="20000"/>
              <a:lumOff val="80000"/>
            </a:schemeClr>
          </a:solidFill>
        </p:spPr>
        <p:txBody>
          <a:bodyPr wrap="none" rtlCol="0">
            <a:spAutoFit/>
          </a:bodyPr>
          <a:lstStyle/>
          <a:p>
            <a:r>
              <a:rPr lang="en-GB" sz="2400" dirty="0"/>
              <a:t>M</a:t>
            </a:r>
            <a:r>
              <a:rPr lang="en-FR" sz="2400" dirty="0"/>
              <a:t>odel-checker</a:t>
            </a:r>
            <a:br>
              <a:rPr lang="en-FR" sz="2400" dirty="0"/>
            </a:br>
            <a:r>
              <a:rPr lang="en-FR" sz="2400" dirty="0"/>
              <a:t>Multiverse Debugger</a:t>
            </a:r>
            <a:br>
              <a:rPr lang="en-FR" sz="2400" dirty="0"/>
            </a:br>
            <a:r>
              <a:rPr lang="en-FR" sz="2400" dirty="0"/>
              <a:t>Runtime Monitors</a:t>
            </a:r>
          </a:p>
        </p:txBody>
      </p:sp>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2661006" y="2011230"/>
            <a:ext cx="9236467" cy="2540223"/>
          </a:xfrm>
          <a:solidFill>
            <a:srgbClr val="E7E6E6">
              <a:alpha val="90000"/>
            </a:srgbClr>
          </a:solidFill>
        </p:spPr>
        <p:txBody>
          <a:bodyPr>
            <a:noAutofit/>
          </a:bodyPr>
          <a:lstStyle/>
          <a:p>
            <a:r>
              <a:rPr lang="en-GB" sz="3600" b="1" dirty="0" err="1">
                <a:solidFill>
                  <a:schemeClr val="accent1"/>
                </a:solidFill>
              </a:rPr>
              <a:t>G∀min</a:t>
            </a:r>
            <a:r>
              <a:rPr lang="en-GB" sz="3600" b="1" dirty="0">
                <a:solidFill>
                  <a:schemeClr val="accent1"/>
                </a:solidFill>
              </a:rPr>
              <a:t>∃ = a way </a:t>
            </a:r>
            <a:r>
              <a:rPr lang="en-FR" sz="3600" b="1" dirty="0">
                <a:solidFill>
                  <a:schemeClr val="accent1"/>
                </a:solidFill>
              </a:rPr>
              <a:t>to bridge the gap</a:t>
            </a:r>
            <a:r>
              <a:rPr lang="en-FR" sz="3600" dirty="0"/>
              <a:t> between</a:t>
            </a:r>
            <a:br>
              <a:rPr lang="en-FR" sz="3600" dirty="0"/>
            </a:br>
            <a:r>
              <a:rPr lang="en-FR" sz="3600" dirty="0"/>
              <a:t>	the </a:t>
            </a:r>
            <a:r>
              <a:rPr lang="en-FR" sz="3600" b="1" dirty="0"/>
              <a:t>specification languages</a:t>
            </a:r>
            <a:br>
              <a:rPr lang="en-FR" sz="3600" b="1" dirty="0"/>
            </a:br>
            <a:r>
              <a:rPr lang="en-FR" sz="3600" dirty="0"/>
              <a:t>and the </a:t>
            </a:r>
            <a:r>
              <a:rPr lang="en-FR" sz="3600" b="1" dirty="0"/>
              <a:t>language monitors </a:t>
            </a:r>
            <a:br>
              <a:rPr lang="en-FR" sz="3600" b="1" dirty="0"/>
            </a:br>
            <a:r>
              <a:rPr lang="en-FR" sz="3600" dirty="0"/>
              <a:t>running on ever more heterogeneous </a:t>
            </a:r>
            <a:r>
              <a:rPr lang="en-FR" sz="3600" b="1" dirty="0"/>
              <a:t>platforms</a:t>
            </a:r>
            <a:r>
              <a:rPr lang="en-FR" sz="3600" dirty="0"/>
              <a:t>?</a:t>
            </a:r>
          </a:p>
        </p:txBody>
      </p:sp>
      <p:pic>
        <p:nvPicPr>
          <p:cNvPr id="7" name="Content Placeholder 8">
            <a:extLst>
              <a:ext uri="{FF2B5EF4-FFF2-40B4-BE49-F238E27FC236}">
                <a16:creationId xmlns:a16="http://schemas.microsoft.com/office/drawing/2014/main" id="{82CF2DB3-27B0-EA95-6C19-AD0F0854A7FA}"/>
              </a:ext>
            </a:extLst>
          </p:cNvPr>
          <p:cNvPicPr>
            <a:picLocks noChangeAspect="1"/>
          </p:cNvPicPr>
          <p:nvPr/>
        </p:nvPicPr>
        <p:blipFill>
          <a:blip r:embed="rId7"/>
          <a:stretch>
            <a:fillRect/>
          </a:stretch>
        </p:blipFill>
        <p:spPr>
          <a:xfrm>
            <a:off x="3404532" y="383382"/>
            <a:ext cx="1824171" cy="1325564"/>
          </a:xfrm>
          <a:prstGeom prst="rect">
            <a:avLst/>
          </a:prstGeom>
        </p:spPr>
      </p:pic>
      <p:sp>
        <p:nvSpPr>
          <p:cNvPr id="8" name="TextBox 7">
            <a:extLst>
              <a:ext uri="{FF2B5EF4-FFF2-40B4-BE49-F238E27FC236}">
                <a16:creationId xmlns:a16="http://schemas.microsoft.com/office/drawing/2014/main" id="{9F25A052-BFA8-5D96-370B-063B97DF87A4}"/>
              </a:ext>
            </a:extLst>
          </p:cNvPr>
          <p:cNvSpPr txBox="1"/>
          <p:nvPr/>
        </p:nvSpPr>
        <p:spPr>
          <a:xfrm>
            <a:off x="5428199" y="428926"/>
            <a:ext cx="3070199" cy="830997"/>
          </a:xfrm>
          <a:prstGeom prst="rect">
            <a:avLst/>
          </a:prstGeom>
          <a:solidFill>
            <a:schemeClr val="bg1">
              <a:lumMod val="85000"/>
            </a:schemeClr>
          </a:solidFill>
        </p:spPr>
        <p:txBody>
          <a:bodyPr wrap="none" rtlCol="0">
            <a:spAutoFit/>
          </a:bodyPr>
          <a:lstStyle/>
          <a:p>
            <a:r>
              <a:rPr lang="en-GB" sz="2400" i="1" dirty="0"/>
              <a:t>embedded:</a:t>
            </a:r>
            <a:r>
              <a:rPr lang="en-GB" sz="2400" dirty="0"/>
              <a:t> B</a:t>
            </a:r>
            <a:r>
              <a:rPr lang="en-FR" sz="2400" dirty="0"/>
              <a:t>are-metal</a:t>
            </a:r>
          </a:p>
          <a:p>
            <a:r>
              <a:rPr lang="en-FR" sz="2400" i="1" dirty="0"/>
              <a:t>hardware: </a:t>
            </a:r>
            <a:r>
              <a:rPr lang="en-FR" sz="2400" dirty="0"/>
              <a:t>  FPGA</a:t>
            </a:r>
          </a:p>
        </p:txBody>
      </p:sp>
    </p:spTree>
    <p:extLst>
      <p:ext uri="{BB962C8B-B14F-4D97-AF65-F5344CB8AC3E}">
        <p14:creationId xmlns:p14="http://schemas.microsoft.com/office/powerpoint/2010/main" val="3092374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26A5-25F3-7513-056F-1962B93AB01C}"/>
              </a:ext>
            </a:extLst>
          </p:cNvPr>
          <p:cNvSpPr>
            <a:spLocks noGrp="1"/>
          </p:cNvSpPr>
          <p:nvPr>
            <p:ph type="title"/>
          </p:nvPr>
        </p:nvSpPr>
        <p:spPr/>
        <p:txBody>
          <a:bodyPr/>
          <a:lstStyle/>
          <a:p>
            <a:endParaRPr lang="en-FR"/>
          </a:p>
        </p:txBody>
      </p:sp>
      <p:sp>
        <p:nvSpPr>
          <p:cNvPr id="3" name="Content Placeholder 2">
            <a:extLst>
              <a:ext uri="{FF2B5EF4-FFF2-40B4-BE49-F238E27FC236}">
                <a16:creationId xmlns:a16="http://schemas.microsoft.com/office/drawing/2014/main" id="{361D81BA-5477-E580-6600-6243FA2BBD40}"/>
              </a:ext>
            </a:extLst>
          </p:cNvPr>
          <p:cNvSpPr>
            <a:spLocks noGrp="1"/>
          </p:cNvSpPr>
          <p:nvPr>
            <p:ph idx="1"/>
          </p:nvPr>
        </p:nvSpPr>
        <p:spPr/>
        <p:txBody>
          <a:bodyPr/>
          <a:lstStyle/>
          <a:p>
            <a:r>
              <a:rPr lang="en-GB" dirty="0"/>
              <a:t>M</a:t>
            </a:r>
            <a:r>
              <a:rPr lang="en-FR" dirty="0"/>
              <a:t>odel-checker</a:t>
            </a:r>
          </a:p>
          <a:p>
            <a:pPr lvl="1"/>
            <a:r>
              <a:rPr lang="en-GB" dirty="0"/>
              <a:t>M</a:t>
            </a:r>
            <a:r>
              <a:rPr lang="en-FR" dirty="0"/>
              <a:t>y students </a:t>
            </a:r>
            <a:r>
              <a:rPr lang="en-GB" dirty="0"/>
              <a:t>implement it in 28 hours</a:t>
            </a:r>
          </a:p>
          <a:p>
            <a:pPr lvl="1"/>
            <a:r>
              <a:rPr lang="en-GB" dirty="0"/>
              <a:t>They reuse the specification language for expression properties --&gt; minimize the gap</a:t>
            </a:r>
          </a:p>
          <a:p>
            <a:r>
              <a:rPr lang="en-GB" dirty="0"/>
              <a:t>With Matthias we have implemented the debugger in a week</a:t>
            </a:r>
          </a:p>
          <a:p>
            <a:r>
              <a:rPr lang="en-GB" dirty="0"/>
              <a:t>Random testing needs only a way to specify the environment ||</a:t>
            </a:r>
          </a:p>
          <a:p>
            <a:pPr lvl="1"/>
            <a:r>
              <a:rPr lang="en-GB" dirty="0"/>
              <a:t>Luka implemented random testing in </a:t>
            </a:r>
            <a:r>
              <a:rPr lang="en-GB" dirty="0" err="1"/>
              <a:t>Oneway</a:t>
            </a:r>
            <a:r>
              <a:rPr lang="en-GB" dirty="0"/>
              <a:t> in an afternoon. </a:t>
            </a:r>
            <a:endParaRPr lang="en-FR" dirty="0"/>
          </a:p>
        </p:txBody>
      </p:sp>
      <p:sp>
        <p:nvSpPr>
          <p:cNvPr id="4" name="Slide Number Placeholder 3">
            <a:extLst>
              <a:ext uri="{FF2B5EF4-FFF2-40B4-BE49-F238E27FC236}">
                <a16:creationId xmlns:a16="http://schemas.microsoft.com/office/drawing/2014/main" id="{C579BF87-4E3C-81E5-9865-3449F9C8DE34}"/>
              </a:ext>
            </a:extLst>
          </p:cNvPr>
          <p:cNvSpPr>
            <a:spLocks noGrp="1"/>
          </p:cNvSpPr>
          <p:nvPr>
            <p:ph type="sldNum" sz="quarter" idx="12"/>
          </p:nvPr>
        </p:nvSpPr>
        <p:spPr/>
        <p:txBody>
          <a:bodyPr/>
          <a:lstStyle/>
          <a:p>
            <a:fld id="{68BB762D-DE17-D14D-9882-FCBAF9182C7B}" type="slidenum">
              <a:rPr lang="en-FR" smtClean="0"/>
              <a:t>46</a:t>
            </a:fld>
            <a:r>
              <a:rPr lang="en-FR"/>
              <a:t>/50</a:t>
            </a:r>
            <a:endParaRPr lang="en-FR" dirty="0"/>
          </a:p>
        </p:txBody>
      </p:sp>
    </p:spTree>
    <p:extLst>
      <p:ext uri="{BB962C8B-B14F-4D97-AF65-F5344CB8AC3E}">
        <p14:creationId xmlns:p14="http://schemas.microsoft.com/office/powerpoint/2010/main" val="3060598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73CA-FC90-96F2-637A-0BAA9F295567}"/>
              </a:ext>
            </a:extLst>
          </p:cNvPr>
          <p:cNvSpPr>
            <a:spLocks noGrp="1"/>
          </p:cNvSpPr>
          <p:nvPr>
            <p:ph type="title"/>
          </p:nvPr>
        </p:nvSpPr>
        <p:spPr/>
        <p:txBody>
          <a:bodyPr/>
          <a:lstStyle/>
          <a:p>
            <a:r>
              <a:rPr lang="en-FR" dirty="0"/>
              <a:t>Major Contributions</a:t>
            </a:r>
          </a:p>
        </p:txBody>
      </p:sp>
      <p:sp>
        <p:nvSpPr>
          <p:cNvPr id="3" name="Content Placeholder 2">
            <a:extLst>
              <a:ext uri="{FF2B5EF4-FFF2-40B4-BE49-F238E27FC236}">
                <a16:creationId xmlns:a16="http://schemas.microsoft.com/office/drawing/2014/main" id="{D61CE35B-5C92-66B1-6B14-E46771B90B65}"/>
              </a:ext>
            </a:extLst>
          </p:cNvPr>
          <p:cNvSpPr>
            <a:spLocks noGrp="1"/>
          </p:cNvSpPr>
          <p:nvPr>
            <p:ph idx="1"/>
          </p:nvPr>
        </p:nvSpPr>
        <p:spPr>
          <a:xfrm>
            <a:off x="838200" y="1690688"/>
            <a:ext cx="10615862" cy="4351338"/>
          </a:xfrm>
        </p:spPr>
        <p:txBody>
          <a:bodyPr>
            <a:normAutofit fontScale="85000" lnSpcReduction="20000"/>
          </a:bodyPr>
          <a:lstStyle/>
          <a:p>
            <a:pPr marL="0" indent="0">
              <a:lnSpc>
                <a:spcPct val="250000"/>
              </a:lnSpc>
              <a:buNone/>
            </a:pPr>
            <a:r>
              <a:rPr lang="en-FR" dirty="0"/>
              <a:t>A </a:t>
            </a:r>
            <a:r>
              <a:rPr lang="en-FR" b="1" dirty="0">
                <a:solidFill>
                  <a:schemeClr val="accent1"/>
                </a:solidFill>
              </a:rPr>
              <a:t>sustainable</a:t>
            </a:r>
            <a:r>
              <a:rPr lang="en-FR" dirty="0"/>
              <a:t> &amp; </a:t>
            </a:r>
            <a:r>
              <a:rPr lang="en-FR" b="1" dirty="0">
                <a:solidFill>
                  <a:schemeClr val="accent1"/>
                </a:solidFill>
              </a:rPr>
              <a:t>composable</a:t>
            </a:r>
            <a:r>
              <a:rPr lang="en-FR" dirty="0"/>
              <a:t> approach for </a:t>
            </a:r>
            <a:r>
              <a:rPr lang="en-FR" b="1" dirty="0"/>
              <a:t>language monitoring</a:t>
            </a:r>
          </a:p>
          <a:p>
            <a:pPr marL="0" indent="0">
              <a:lnSpc>
                <a:spcPct val="110000"/>
              </a:lnSpc>
              <a:spcBef>
                <a:spcPts val="0"/>
              </a:spcBef>
              <a:buNone/>
            </a:pPr>
            <a:r>
              <a:rPr lang="en-GB" sz="2300" i="1" dirty="0"/>
              <a:t>				simple and versatile, the SLI offers a radically better cost structure</a:t>
            </a:r>
          </a:p>
          <a:p>
            <a:pPr marL="0" indent="0">
              <a:lnSpc>
                <a:spcPct val="110000"/>
              </a:lnSpc>
              <a:spcBef>
                <a:spcPts val="0"/>
              </a:spcBef>
              <a:buNone/>
            </a:pPr>
            <a:r>
              <a:rPr lang="en-GB" sz="2400" i="1" dirty="0"/>
              <a:t>				s</a:t>
            </a:r>
            <a:r>
              <a:rPr lang="en-FR" sz="2400" i="1" dirty="0"/>
              <a:t>tep-based evaluation plays a major role</a:t>
            </a:r>
          </a:p>
          <a:p>
            <a:pPr marL="0" indent="0">
              <a:lnSpc>
                <a:spcPct val="250000"/>
              </a:lnSpc>
              <a:buNone/>
            </a:pPr>
            <a:r>
              <a:rPr lang="en-FR" b="1" dirty="0">
                <a:solidFill>
                  <a:schemeClr val="accent1"/>
                </a:solidFill>
              </a:rPr>
              <a:t>1st Hardware</a:t>
            </a:r>
            <a:r>
              <a:rPr lang="en-FR" dirty="0"/>
              <a:t> Swarm Engine for </a:t>
            </a:r>
            <a:r>
              <a:rPr lang="en-FR" b="1" dirty="0"/>
              <a:t>Both Safety and Liveness </a:t>
            </a:r>
            <a:r>
              <a:rPr lang="en-FR" b="1" dirty="0">
                <a:solidFill>
                  <a:schemeClr val="accent1"/>
                </a:solidFill>
              </a:rPr>
              <a:t>Verification</a:t>
            </a:r>
          </a:p>
          <a:p>
            <a:pPr marL="0" indent="0">
              <a:lnSpc>
                <a:spcPct val="120000"/>
              </a:lnSpc>
              <a:spcBef>
                <a:spcPts val="0"/>
              </a:spcBef>
              <a:buNone/>
            </a:pPr>
            <a:r>
              <a:rPr lang="en-GB" sz="2400" i="1" dirty="0"/>
              <a:t>				pipelined</a:t>
            </a:r>
            <a:r>
              <a:rPr lang="en-FR" sz="2400" i="1" dirty="0"/>
              <a:t> reformulation of the verification architecture</a:t>
            </a:r>
          </a:p>
          <a:p>
            <a:pPr marL="0" indent="0">
              <a:lnSpc>
                <a:spcPct val="250000"/>
              </a:lnSpc>
              <a:buNone/>
            </a:pPr>
            <a:r>
              <a:rPr lang="en-FR" dirty="0"/>
              <a:t>Established a </a:t>
            </a:r>
            <a:r>
              <a:rPr lang="en-FR" b="1" dirty="0">
                <a:solidFill>
                  <a:schemeClr val="accent1"/>
                </a:solidFill>
              </a:rPr>
              <a:t>continuum</a:t>
            </a:r>
            <a:r>
              <a:rPr lang="en-FR" dirty="0"/>
              <a:t> between </a:t>
            </a:r>
            <a:r>
              <a:rPr lang="en-FR" b="1" dirty="0"/>
              <a:t>debugging</a:t>
            </a:r>
            <a:r>
              <a:rPr lang="en-FR" dirty="0"/>
              <a:t> and </a:t>
            </a:r>
            <a:r>
              <a:rPr lang="en-FR" b="1" dirty="0"/>
              <a:t>model-checking</a:t>
            </a:r>
          </a:p>
          <a:p>
            <a:pPr marL="0" indent="0">
              <a:lnSpc>
                <a:spcPct val="120000"/>
              </a:lnSpc>
              <a:spcBef>
                <a:spcPts val="0"/>
              </a:spcBef>
              <a:buNone/>
            </a:pPr>
            <a:r>
              <a:rPr lang="en-GB" sz="2400" i="1" dirty="0"/>
              <a:t>				l</a:t>
            </a:r>
            <a:r>
              <a:rPr lang="en-FR" sz="2400" i="1" dirty="0"/>
              <a:t>anguage-agnostic under-approximations for scalability</a:t>
            </a:r>
          </a:p>
          <a:p>
            <a:pPr marL="0" indent="0">
              <a:lnSpc>
                <a:spcPct val="120000"/>
              </a:lnSpc>
              <a:spcBef>
                <a:spcPts val="0"/>
              </a:spcBef>
              <a:buNone/>
            </a:pPr>
            <a:r>
              <a:rPr lang="en-FR" sz="2400" i="1" dirty="0"/>
              <a:t>				temporal breakpoints </a:t>
            </a:r>
            <a:r>
              <a:rPr lang="en-FR" sz="2400" i="1" dirty="0">
                <a:sym typeface="Wingdings" pitchFamily="2" charset="2"/>
              </a:rPr>
              <a:t>for</a:t>
            </a:r>
            <a:r>
              <a:rPr lang="en-FR" sz="2400" i="1" dirty="0"/>
              <a:t> expressivity without instrumentation</a:t>
            </a:r>
          </a:p>
          <a:p>
            <a:pPr marL="0" indent="0">
              <a:lnSpc>
                <a:spcPct val="250000"/>
              </a:lnSpc>
              <a:buNone/>
            </a:pPr>
            <a:endParaRPr lang="en-FR" dirty="0"/>
          </a:p>
        </p:txBody>
      </p:sp>
      <p:sp>
        <p:nvSpPr>
          <p:cNvPr id="4" name="Slide Number Placeholder 3">
            <a:extLst>
              <a:ext uri="{FF2B5EF4-FFF2-40B4-BE49-F238E27FC236}">
                <a16:creationId xmlns:a16="http://schemas.microsoft.com/office/drawing/2014/main" id="{C6FEF2F0-FA3A-8D8F-F472-50259757BD55}"/>
              </a:ext>
            </a:extLst>
          </p:cNvPr>
          <p:cNvSpPr>
            <a:spLocks noGrp="1"/>
          </p:cNvSpPr>
          <p:nvPr>
            <p:ph type="sldNum" sz="quarter" idx="12"/>
          </p:nvPr>
        </p:nvSpPr>
        <p:spPr/>
        <p:txBody>
          <a:bodyPr/>
          <a:lstStyle/>
          <a:p>
            <a:fld id="{68BB762D-DE17-D14D-9882-FCBAF9182C7B}" type="slidenum">
              <a:rPr lang="en-FR" smtClean="0"/>
              <a:t>47</a:t>
            </a:fld>
            <a:r>
              <a:rPr lang="en-FR"/>
              <a:t>/50</a:t>
            </a:r>
            <a:endParaRPr lang="en-FR" dirty="0"/>
          </a:p>
        </p:txBody>
      </p:sp>
    </p:spTree>
    <p:extLst>
      <p:ext uri="{BB962C8B-B14F-4D97-AF65-F5344CB8AC3E}">
        <p14:creationId xmlns:p14="http://schemas.microsoft.com/office/powerpoint/2010/main" val="1530079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B05511-529E-4B85-644A-4DF0C7E7E532}"/>
              </a:ext>
            </a:extLst>
          </p:cNvPr>
          <p:cNvSpPr>
            <a:spLocks noGrp="1"/>
          </p:cNvSpPr>
          <p:nvPr>
            <p:ph type="sldNum" sz="quarter" idx="12"/>
          </p:nvPr>
        </p:nvSpPr>
        <p:spPr/>
        <p:txBody>
          <a:bodyPr/>
          <a:lstStyle/>
          <a:p>
            <a:fld id="{68BB762D-DE17-D14D-9882-FCBAF9182C7B}" type="slidenum">
              <a:rPr lang="en-FR" smtClean="0"/>
              <a:t>48</a:t>
            </a:fld>
            <a:r>
              <a:rPr lang="en-FR"/>
              <a:t>/50</a:t>
            </a:r>
            <a:endParaRPr lang="en-FR" dirty="0"/>
          </a:p>
        </p:txBody>
      </p:sp>
      <p:sp>
        <p:nvSpPr>
          <p:cNvPr id="6" name="TextBox 5">
            <a:extLst>
              <a:ext uri="{FF2B5EF4-FFF2-40B4-BE49-F238E27FC236}">
                <a16:creationId xmlns:a16="http://schemas.microsoft.com/office/drawing/2014/main" id="{96ECBE3F-0882-AA33-7E4E-6613F0783DCC}"/>
              </a:ext>
            </a:extLst>
          </p:cNvPr>
          <p:cNvSpPr txBox="1"/>
          <p:nvPr/>
        </p:nvSpPr>
        <p:spPr>
          <a:xfrm>
            <a:off x="2030023" y="3140747"/>
            <a:ext cx="8629095" cy="1077218"/>
          </a:xfrm>
          <a:prstGeom prst="rect">
            <a:avLst/>
          </a:prstGeom>
          <a:noFill/>
        </p:spPr>
        <p:txBody>
          <a:bodyPr wrap="square">
            <a:spAutoFit/>
          </a:bodyPr>
          <a:lstStyle/>
          <a:p>
            <a:r>
              <a:rPr lang="en-GB" sz="3200" dirty="0"/>
              <a:t>Generalizing </a:t>
            </a:r>
            <a:r>
              <a:rPr lang="en-GB" sz="3200" dirty="0">
                <a:solidFill>
                  <a:schemeClr val="bg1">
                    <a:lumMod val="65000"/>
                  </a:schemeClr>
                </a:solidFill>
              </a:rPr>
              <a:t>the</a:t>
            </a:r>
            <a:r>
              <a:rPr lang="en-GB" sz="3200" dirty="0"/>
              <a:t> </a:t>
            </a:r>
            <a:r>
              <a:rPr lang="en-GB" sz="3200" dirty="0" err="1"/>
              <a:t>G∀min</a:t>
            </a:r>
            <a:r>
              <a:rPr lang="en-GB" sz="3200" dirty="0"/>
              <a:t>∃ </a:t>
            </a:r>
            <a:r>
              <a:rPr lang="en-GB" sz="3200" dirty="0">
                <a:solidFill>
                  <a:schemeClr val="bg1">
                    <a:lumMod val="65000"/>
                  </a:schemeClr>
                </a:solidFill>
              </a:rPr>
              <a:t>language monitoring </a:t>
            </a:r>
          </a:p>
          <a:p>
            <a:r>
              <a:rPr lang="en-GB" sz="3200" dirty="0"/>
              <a:t>for the future of specification-driven engineering.</a:t>
            </a:r>
            <a:endParaRPr lang="en-FR" sz="3200" dirty="0"/>
          </a:p>
        </p:txBody>
      </p:sp>
      <p:sp>
        <p:nvSpPr>
          <p:cNvPr id="3" name="Title 1">
            <a:extLst>
              <a:ext uri="{FF2B5EF4-FFF2-40B4-BE49-F238E27FC236}">
                <a16:creationId xmlns:a16="http://schemas.microsoft.com/office/drawing/2014/main" id="{E9335A17-0DD2-63F2-6E18-116651669E72}"/>
              </a:ext>
            </a:extLst>
          </p:cNvPr>
          <p:cNvSpPr>
            <a:spLocks noGrp="1"/>
          </p:cNvSpPr>
          <p:nvPr>
            <p:ph type="title"/>
          </p:nvPr>
        </p:nvSpPr>
        <p:spPr>
          <a:xfrm>
            <a:off x="838200" y="365125"/>
            <a:ext cx="10515600" cy="1325563"/>
          </a:xfrm>
        </p:spPr>
        <p:txBody>
          <a:bodyPr/>
          <a:lstStyle/>
          <a:p>
            <a:r>
              <a:rPr lang="en-FR" dirty="0"/>
              <a:t>Ways Forward</a:t>
            </a:r>
          </a:p>
        </p:txBody>
      </p:sp>
    </p:spTree>
    <p:extLst>
      <p:ext uri="{BB962C8B-B14F-4D97-AF65-F5344CB8AC3E}">
        <p14:creationId xmlns:p14="http://schemas.microsoft.com/office/powerpoint/2010/main" val="672974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959445C-39F0-9056-296A-F05D498818D3}"/>
              </a:ext>
            </a:extLst>
          </p:cNvPr>
          <p:cNvSpPr/>
          <p:nvPr/>
        </p:nvSpPr>
        <p:spPr>
          <a:xfrm>
            <a:off x="2430841" y="182003"/>
            <a:ext cx="2924990" cy="30316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en-FR" dirty="0">
                <a:solidFill>
                  <a:schemeClr val="tx1"/>
                </a:solidFill>
              </a:rPr>
              <a:t>Platform-induced</a:t>
            </a:r>
            <a:br>
              <a:rPr lang="en-FR" dirty="0">
                <a:solidFill>
                  <a:schemeClr val="tx1"/>
                </a:solidFill>
              </a:rPr>
            </a:br>
            <a:r>
              <a:rPr lang="en-FR" dirty="0">
                <a:solidFill>
                  <a:schemeClr val="tx1"/>
                </a:solidFill>
              </a:rPr>
              <a:t>abstraction</a:t>
            </a:r>
          </a:p>
        </p:txBody>
      </p:sp>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49</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8" idx="3"/>
            <a:endCxn id="44" idx="0"/>
          </p:cNvCxnSpPr>
          <p:nvPr/>
        </p:nvCxnSpPr>
        <p:spPr>
          <a:xfrm>
            <a:off x="2326679" y="1831563"/>
            <a:ext cx="4453603" cy="2847798"/>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Specification</a:t>
              </a:r>
              <a:endParaRPr lang="en-FR" i="1" dirty="0">
                <a:solidFill>
                  <a:schemeClr val="tx1"/>
                </a:solidFill>
              </a:endParaRPr>
            </a:p>
          </p:txBody>
        </p:sp>
      </p:grpSp>
      <p:sp>
        <p:nvSpPr>
          <p:cNvPr id="36" name="Rectangle 35">
            <a:extLst>
              <a:ext uri="{FF2B5EF4-FFF2-40B4-BE49-F238E27FC236}">
                <a16:creationId xmlns:a16="http://schemas.microsoft.com/office/drawing/2014/main" id="{0CC995F3-33BE-334E-CEB0-76CCF46E200B}"/>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7" name="Snip Single Corner of Rectangle 34">
            <a:extLst>
              <a:ext uri="{FF2B5EF4-FFF2-40B4-BE49-F238E27FC236}">
                <a16:creationId xmlns:a16="http://schemas.microsoft.com/office/drawing/2014/main" id="{5CE249C5-5480-58EC-C3CD-A9776832231A}"/>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cxnSp>
        <p:nvCxnSpPr>
          <p:cNvPr id="38" name="Straight Arrow Connector 37">
            <a:extLst>
              <a:ext uri="{FF2B5EF4-FFF2-40B4-BE49-F238E27FC236}">
                <a16:creationId xmlns:a16="http://schemas.microsoft.com/office/drawing/2014/main" id="{D2F074DA-D0E2-CAF3-7D9D-125C2BE5AE5C}"/>
              </a:ext>
            </a:extLst>
          </p:cNvPr>
          <p:cNvCxnSpPr>
            <a:cxnSpLocks/>
            <a:stCxn id="35" idx="0"/>
            <a:endCxn id="37"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792C996-84CB-83A8-490A-186B11DABD36}"/>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sp>
        <p:nvSpPr>
          <p:cNvPr id="53" name="Rectangle 52">
            <a:extLst>
              <a:ext uri="{FF2B5EF4-FFF2-40B4-BE49-F238E27FC236}">
                <a16:creationId xmlns:a16="http://schemas.microsoft.com/office/drawing/2014/main" id="{8B0D836D-CAD8-44C9-E5DF-972435A91657}"/>
              </a:ext>
            </a:extLst>
          </p:cNvPr>
          <p:cNvSpPr/>
          <p:nvPr/>
        </p:nvSpPr>
        <p:spPr>
          <a:xfrm>
            <a:off x="6562227" y="40949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4" name="Snip Single Corner of Rectangle 83">
            <a:extLst>
              <a:ext uri="{FF2B5EF4-FFF2-40B4-BE49-F238E27FC236}">
                <a16:creationId xmlns:a16="http://schemas.microsoft.com/office/drawing/2014/main" id="{5C98DB4D-A6F2-A30C-F516-42AF507B93F5}"/>
              </a:ext>
            </a:extLst>
          </p:cNvPr>
          <p:cNvSpPr/>
          <p:nvPr/>
        </p:nvSpPr>
        <p:spPr>
          <a:xfrm>
            <a:off x="9997554" y="359486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cxnSp>
        <p:nvCxnSpPr>
          <p:cNvPr id="55" name="Straight Arrow Connector 54">
            <a:extLst>
              <a:ext uri="{FF2B5EF4-FFF2-40B4-BE49-F238E27FC236}">
                <a16:creationId xmlns:a16="http://schemas.microsoft.com/office/drawing/2014/main" id="{82B78EF0-D1D0-9DB9-707A-F64681A763AB}"/>
              </a:ext>
            </a:extLst>
          </p:cNvPr>
          <p:cNvCxnSpPr>
            <a:cxnSpLocks/>
          </p:cNvCxnSpPr>
          <p:nvPr/>
        </p:nvCxnSpPr>
        <p:spPr>
          <a:xfrm>
            <a:off x="7234216" y="3895308"/>
            <a:ext cx="27633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BDF49CD6-23A5-AE19-512E-EEE2A688ECFF}"/>
              </a:ext>
            </a:extLst>
          </p:cNvPr>
          <p:cNvSpPr txBox="1"/>
          <p:nvPr/>
        </p:nvSpPr>
        <p:spPr>
          <a:xfrm>
            <a:off x="9245425" y="3633697"/>
            <a:ext cx="752129" cy="261610"/>
          </a:xfrm>
          <a:prstGeom prst="rect">
            <a:avLst/>
          </a:prstGeom>
          <a:noFill/>
        </p:spPr>
        <p:txBody>
          <a:bodyPr wrap="none" rtlCol="0">
            <a:spAutoFit/>
          </a:bodyPr>
          <a:lstStyle/>
          <a:p>
            <a:r>
              <a:rPr lang="en-FR" sz="1050" dirty="0"/>
              <a:t>interprets</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35" name="Rounded Rectangle 34">
            <a:extLst>
              <a:ext uri="{FF2B5EF4-FFF2-40B4-BE49-F238E27FC236}">
                <a16:creationId xmlns:a16="http://schemas.microsoft.com/office/drawing/2014/main" id="{01108BAF-2B15-3F0F-B3D6-4C9D69FB199A}"/>
              </a:ext>
            </a:extLst>
          </p:cNvPr>
          <p:cNvSpPr/>
          <p:nvPr/>
        </p:nvSpPr>
        <p:spPr>
          <a:xfrm>
            <a:off x="3010989" y="1533659"/>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52" name="Rounded Rectangle 51">
            <a:extLst>
              <a:ext uri="{FF2B5EF4-FFF2-40B4-BE49-F238E27FC236}">
                <a16:creationId xmlns:a16="http://schemas.microsoft.com/office/drawing/2014/main" id="{5909432B-3273-F8D2-C419-B89373BF8BA8}"/>
              </a:ext>
            </a:extLst>
          </p:cNvPr>
          <p:cNvSpPr/>
          <p:nvPr/>
        </p:nvSpPr>
        <p:spPr>
          <a:xfrm>
            <a:off x="6326348" y="3694304"/>
            <a:ext cx="907868" cy="402008"/>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60" name="TextBox 59">
            <a:extLst>
              <a:ext uri="{FF2B5EF4-FFF2-40B4-BE49-F238E27FC236}">
                <a16:creationId xmlns:a16="http://schemas.microsoft.com/office/drawing/2014/main" id="{413932F5-B02C-597E-1F6A-5B5663913522}"/>
              </a:ext>
            </a:extLst>
          </p:cNvPr>
          <p:cNvSpPr txBox="1"/>
          <p:nvPr/>
        </p:nvSpPr>
        <p:spPr>
          <a:xfrm>
            <a:off x="549647" y="3784110"/>
            <a:ext cx="5259280" cy="1200329"/>
          </a:xfrm>
          <a:prstGeom prst="rect">
            <a:avLst/>
          </a:prstGeom>
          <a:solidFill>
            <a:schemeClr val="accent2">
              <a:lumMod val="20000"/>
              <a:lumOff val="80000"/>
            </a:schemeClr>
          </a:solidFill>
        </p:spPr>
        <p:txBody>
          <a:bodyPr wrap="square">
            <a:spAutoFit/>
          </a:bodyPr>
          <a:lstStyle/>
          <a:p>
            <a:r>
              <a:rPr lang="en-FR" sz="2400" dirty="0"/>
              <a:t>Is </a:t>
            </a:r>
            <a:r>
              <a:rPr lang="en-FR" sz="2400" dirty="0">
                <a:solidFill>
                  <a:schemeClr val="accent1"/>
                </a:solidFill>
              </a:rPr>
              <a:t>scheduling-aware functional</a:t>
            </a:r>
            <a:r>
              <a:rPr lang="en-FR" sz="2400" dirty="0"/>
              <a:t> </a:t>
            </a:r>
            <a:r>
              <a:rPr lang="en-FR" sz="2400" dirty="0">
                <a:solidFill>
                  <a:schemeClr val="accent1"/>
                </a:solidFill>
              </a:rPr>
              <a:t>verification</a:t>
            </a:r>
            <a:r>
              <a:rPr lang="en-FR" sz="2400" dirty="0"/>
              <a:t> a </a:t>
            </a:r>
            <a:r>
              <a:rPr lang="en-FR" sz="2400" b="1" dirty="0"/>
              <a:t>viable</a:t>
            </a:r>
            <a:r>
              <a:rPr lang="en-FR" sz="2400" dirty="0"/>
              <a:t> platform-induced partial-order-reduction strategy</a:t>
            </a:r>
            <a:r>
              <a:rPr lang="en-FR" sz="2400" b="1" dirty="0">
                <a:solidFill>
                  <a:srgbClr val="FF0000"/>
                </a:solidFill>
              </a:rPr>
              <a:t>?</a:t>
            </a:r>
          </a:p>
        </p:txBody>
      </p:sp>
      <p:sp>
        <p:nvSpPr>
          <p:cNvPr id="63" name="TextBox 62">
            <a:extLst>
              <a:ext uri="{FF2B5EF4-FFF2-40B4-BE49-F238E27FC236}">
                <a16:creationId xmlns:a16="http://schemas.microsoft.com/office/drawing/2014/main" id="{33C38ECB-D4CA-8A30-764D-E0BF12D310E2}"/>
              </a:ext>
            </a:extLst>
          </p:cNvPr>
          <p:cNvSpPr txBox="1"/>
          <p:nvPr/>
        </p:nvSpPr>
        <p:spPr>
          <a:xfrm>
            <a:off x="7361071" y="1680690"/>
            <a:ext cx="3576973" cy="646331"/>
          </a:xfrm>
          <a:prstGeom prst="rect">
            <a:avLst/>
          </a:prstGeom>
          <a:noFill/>
        </p:spPr>
        <p:txBody>
          <a:bodyPr wrap="square">
            <a:spAutoFit/>
          </a:bodyPr>
          <a:lstStyle/>
          <a:p>
            <a:r>
              <a:rPr lang="en-FR" b="1" dirty="0">
                <a:solidFill>
                  <a:schemeClr val="accent1"/>
                </a:solidFill>
              </a:rPr>
              <a:t>1st successful step: </a:t>
            </a:r>
            <a:r>
              <a:rPr lang="en-FR" dirty="0"/>
              <a:t>PhD V. BESNARD</a:t>
            </a:r>
          </a:p>
          <a:p>
            <a:r>
              <a:rPr lang="en-FR" b="1" i="1" dirty="0">
                <a:solidFill>
                  <a:srgbClr val="FF0000"/>
                </a:solidFill>
              </a:rPr>
              <a:t>Kernel Formalized</a:t>
            </a:r>
          </a:p>
        </p:txBody>
      </p:sp>
      <p:sp>
        <p:nvSpPr>
          <p:cNvPr id="64" name="TextBox 63">
            <a:extLst>
              <a:ext uri="{FF2B5EF4-FFF2-40B4-BE49-F238E27FC236}">
                <a16:creationId xmlns:a16="http://schemas.microsoft.com/office/drawing/2014/main" id="{7405DC64-E514-F822-F5FB-4E02CE20DB32}"/>
              </a:ext>
            </a:extLst>
          </p:cNvPr>
          <p:cNvSpPr txBox="1"/>
          <p:nvPr/>
        </p:nvSpPr>
        <p:spPr>
          <a:xfrm>
            <a:off x="5313921" y="63721"/>
            <a:ext cx="6097904" cy="461665"/>
          </a:xfrm>
          <a:prstGeom prst="rect">
            <a:avLst/>
          </a:prstGeom>
          <a:noFill/>
        </p:spPr>
        <p:txBody>
          <a:bodyPr wrap="square">
            <a:spAutoFit/>
          </a:bodyPr>
          <a:lstStyle/>
          <a:p>
            <a:r>
              <a:rPr lang="en-FR" sz="2400" i="1" dirty="0"/>
              <a:t>Platform constraints</a:t>
            </a:r>
          </a:p>
        </p:txBody>
      </p:sp>
    </p:spTree>
    <p:extLst>
      <p:ext uri="{BB962C8B-B14F-4D97-AF65-F5344CB8AC3E}">
        <p14:creationId xmlns:p14="http://schemas.microsoft.com/office/powerpoint/2010/main" val="359507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39D5-1AD5-BA4C-82EA-F7DEE50EEAC1}"/>
              </a:ext>
            </a:extLst>
          </p:cNvPr>
          <p:cNvSpPr>
            <a:spLocks noGrp="1"/>
          </p:cNvSpPr>
          <p:nvPr>
            <p:ph type="title"/>
          </p:nvPr>
        </p:nvSpPr>
        <p:spPr/>
        <p:txBody>
          <a:bodyPr/>
          <a:lstStyle/>
          <a:p>
            <a:r>
              <a:rPr lang="en-FR"/>
              <a:t>Context: Domain-specific languages</a:t>
            </a:r>
          </a:p>
        </p:txBody>
      </p:sp>
      <p:graphicFrame>
        <p:nvGraphicFramePr>
          <p:cNvPr id="5" name="Content Placeholder 2">
            <a:extLst>
              <a:ext uri="{FF2B5EF4-FFF2-40B4-BE49-F238E27FC236}">
                <a16:creationId xmlns:a16="http://schemas.microsoft.com/office/drawing/2014/main" id="{2D36D2A7-C589-9163-A11A-5332BA5555E9}"/>
              </a:ext>
            </a:extLst>
          </p:cNvPr>
          <p:cNvGraphicFramePr>
            <a:graphicFrameLocks noGrp="1"/>
          </p:cNvGraphicFramePr>
          <p:nvPr>
            <p:ph idx="1"/>
            <p:extLst>
              <p:ext uri="{D42A27DB-BD31-4B8C-83A1-F6EECF244321}">
                <p14:modId xmlns:p14="http://schemas.microsoft.com/office/powerpoint/2010/main" val="3645039196"/>
              </p:ext>
            </p:extLst>
          </p:nvPr>
        </p:nvGraphicFramePr>
        <p:xfrm>
          <a:off x="838200" y="15664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894C04DB-77BE-154D-3143-2CEAC9732D35}"/>
              </a:ext>
            </a:extLst>
          </p:cNvPr>
          <p:cNvSpPr>
            <a:spLocks noGrp="1"/>
          </p:cNvSpPr>
          <p:nvPr>
            <p:ph type="sldNum" sz="quarter" idx="12"/>
          </p:nvPr>
        </p:nvSpPr>
        <p:spPr/>
        <p:txBody>
          <a:bodyPr/>
          <a:lstStyle/>
          <a:p>
            <a:fld id="{68BB762D-DE17-D14D-9882-FCBAF9182C7B}" type="slidenum">
              <a:rPr lang="en-FR" smtClean="0"/>
              <a:t>5</a:t>
            </a:fld>
            <a:r>
              <a:rPr lang="en-FR"/>
              <a:t>/50</a:t>
            </a:r>
            <a:endParaRPr lang="en-FR" dirty="0"/>
          </a:p>
        </p:txBody>
      </p:sp>
    </p:spTree>
    <p:extLst>
      <p:ext uri="{BB962C8B-B14F-4D97-AF65-F5344CB8AC3E}">
        <p14:creationId xmlns:p14="http://schemas.microsoft.com/office/powerpoint/2010/main" val="32143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17EE3D8-B629-FB4B-B6ED-105C4272E0D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C739CF9-A707-5043-A62E-1C67D05267D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C682879-A937-CD49-8F4B-E5ED0FD067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1F671CC8-6F1F-694D-80E4-170E57648C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3971D8F-AF43-B04C-BD8E-2528BEB0E8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959445C-39F0-9056-296A-F05D498818D3}"/>
              </a:ext>
            </a:extLst>
          </p:cNvPr>
          <p:cNvSpPr/>
          <p:nvPr/>
        </p:nvSpPr>
        <p:spPr>
          <a:xfrm>
            <a:off x="2430841" y="182003"/>
            <a:ext cx="2924990" cy="30316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en-FR" dirty="0">
                <a:solidFill>
                  <a:schemeClr val="tx1"/>
                </a:solidFill>
              </a:rPr>
              <a:t>Platform-induced</a:t>
            </a:r>
            <a:br>
              <a:rPr lang="en-FR" dirty="0">
                <a:solidFill>
                  <a:schemeClr val="tx1"/>
                </a:solidFill>
              </a:rPr>
            </a:br>
            <a:r>
              <a:rPr lang="en-FR" dirty="0">
                <a:solidFill>
                  <a:schemeClr val="tx1"/>
                </a:solidFill>
              </a:rPr>
              <a:t>abstraction</a:t>
            </a:r>
          </a:p>
        </p:txBody>
      </p:sp>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50</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8" idx="3"/>
            <a:endCxn id="44" idx="0"/>
          </p:cNvCxnSpPr>
          <p:nvPr/>
        </p:nvCxnSpPr>
        <p:spPr>
          <a:xfrm>
            <a:off x="2326679" y="1831563"/>
            <a:ext cx="4453603" cy="2847798"/>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Specification</a:t>
              </a:r>
              <a:endParaRPr lang="en-FR" i="1" dirty="0">
                <a:solidFill>
                  <a:schemeClr val="tx1"/>
                </a:solidFill>
              </a:endParaRPr>
            </a:p>
          </p:txBody>
        </p:sp>
      </p:grpSp>
      <p:sp>
        <p:nvSpPr>
          <p:cNvPr id="36" name="Rectangle 35">
            <a:extLst>
              <a:ext uri="{FF2B5EF4-FFF2-40B4-BE49-F238E27FC236}">
                <a16:creationId xmlns:a16="http://schemas.microsoft.com/office/drawing/2014/main" id="{0CC995F3-33BE-334E-CEB0-76CCF46E200B}"/>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7" name="Snip Single Corner of Rectangle 34">
            <a:extLst>
              <a:ext uri="{FF2B5EF4-FFF2-40B4-BE49-F238E27FC236}">
                <a16:creationId xmlns:a16="http://schemas.microsoft.com/office/drawing/2014/main" id="{5CE249C5-5480-58EC-C3CD-A9776832231A}"/>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Timing Spec</a:t>
            </a:r>
          </a:p>
        </p:txBody>
      </p:sp>
      <p:cxnSp>
        <p:nvCxnSpPr>
          <p:cNvPr id="38" name="Straight Arrow Connector 37">
            <a:extLst>
              <a:ext uri="{FF2B5EF4-FFF2-40B4-BE49-F238E27FC236}">
                <a16:creationId xmlns:a16="http://schemas.microsoft.com/office/drawing/2014/main" id="{D2F074DA-D0E2-CAF3-7D9D-125C2BE5AE5C}"/>
              </a:ext>
            </a:extLst>
          </p:cNvPr>
          <p:cNvCxnSpPr>
            <a:cxnSpLocks/>
            <a:stCxn id="35" idx="0"/>
            <a:endCxn id="37"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792C996-84CB-83A8-490A-186B11DABD36}"/>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35" name="Rounded Rectangle 34">
            <a:extLst>
              <a:ext uri="{FF2B5EF4-FFF2-40B4-BE49-F238E27FC236}">
                <a16:creationId xmlns:a16="http://schemas.microsoft.com/office/drawing/2014/main" id="{01108BAF-2B15-3F0F-B3D6-4C9D69FB199A}"/>
              </a:ext>
            </a:extLst>
          </p:cNvPr>
          <p:cNvSpPr/>
          <p:nvPr/>
        </p:nvSpPr>
        <p:spPr>
          <a:xfrm>
            <a:off x="3010989" y="1533659"/>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Timed</a:t>
            </a:r>
          </a:p>
        </p:txBody>
      </p:sp>
      <p:sp>
        <p:nvSpPr>
          <p:cNvPr id="60" name="TextBox 59">
            <a:extLst>
              <a:ext uri="{FF2B5EF4-FFF2-40B4-BE49-F238E27FC236}">
                <a16:creationId xmlns:a16="http://schemas.microsoft.com/office/drawing/2014/main" id="{413932F5-B02C-597E-1F6A-5B5663913522}"/>
              </a:ext>
            </a:extLst>
          </p:cNvPr>
          <p:cNvSpPr txBox="1"/>
          <p:nvPr/>
        </p:nvSpPr>
        <p:spPr>
          <a:xfrm>
            <a:off x="549647" y="3784110"/>
            <a:ext cx="4918361" cy="830997"/>
          </a:xfrm>
          <a:prstGeom prst="rect">
            <a:avLst/>
          </a:prstGeom>
          <a:solidFill>
            <a:schemeClr val="accent2">
              <a:lumMod val="20000"/>
              <a:lumOff val="80000"/>
            </a:schemeClr>
          </a:solidFill>
        </p:spPr>
        <p:txBody>
          <a:bodyPr wrap="square">
            <a:spAutoFit/>
          </a:bodyPr>
          <a:lstStyle/>
          <a:p>
            <a:pPr marL="542925"/>
            <a:r>
              <a:rPr lang="en-FR" sz="2400" dirty="0"/>
              <a:t>How to obtain a timed automata abstraction on-the-fly</a:t>
            </a:r>
            <a:r>
              <a:rPr lang="en-FR" sz="2400" b="1" dirty="0">
                <a:solidFill>
                  <a:srgbClr val="FF0000"/>
                </a:solidFill>
              </a:rPr>
              <a:t>?</a:t>
            </a:r>
          </a:p>
        </p:txBody>
      </p:sp>
      <p:sp>
        <p:nvSpPr>
          <p:cNvPr id="2" name="TextBox 1">
            <a:extLst>
              <a:ext uri="{FF2B5EF4-FFF2-40B4-BE49-F238E27FC236}">
                <a16:creationId xmlns:a16="http://schemas.microsoft.com/office/drawing/2014/main" id="{F449973C-7A4C-A6C7-A394-1FC812E040D7}"/>
              </a:ext>
            </a:extLst>
          </p:cNvPr>
          <p:cNvSpPr txBox="1"/>
          <p:nvPr/>
        </p:nvSpPr>
        <p:spPr>
          <a:xfrm>
            <a:off x="7361071" y="1680690"/>
            <a:ext cx="4453603" cy="646331"/>
          </a:xfrm>
          <a:prstGeom prst="rect">
            <a:avLst/>
          </a:prstGeom>
          <a:noFill/>
        </p:spPr>
        <p:txBody>
          <a:bodyPr wrap="square">
            <a:spAutoFit/>
          </a:bodyPr>
          <a:lstStyle/>
          <a:p>
            <a:r>
              <a:rPr lang="en-FR" b="1" dirty="0">
                <a:solidFill>
                  <a:schemeClr val="accent1"/>
                </a:solidFill>
              </a:rPr>
              <a:t>1st successful step: </a:t>
            </a:r>
            <a:r>
              <a:rPr lang="en-FR" dirty="0"/>
              <a:t>DGAC ONEWAY</a:t>
            </a:r>
          </a:p>
          <a:p>
            <a:r>
              <a:rPr lang="en-FR" b="1" i="1" dirty="0">
                <a:solidFill>
                  <a:srgbClr val="FF0000"/>
                </a:solidFill>
              </a:rPr>
              <a:t>Timed BPMN </a:t>
            </a:r>
            <a:r>
              <a:rPr lang="en-FR" i="1" dirty="0"/>
              <a:t>without transformations</a:t>
            </a:r>
          </a:p>
        </p:txBody>
      </p:sp>
      <p:sp>
        <p:nvSpPr>
          <p:cNvPr id="3" name="TextBox 2">
            <a:extLst>
              <a:ext uri="{FF2B5EF4-FFF2-40B4-BE49-F238E27FC236}">
                <a16:creationId xmlns:a16="http://schemas.microsoft.com/office/drawing/2014/main" id="{5A878887-7E51-8236-8508-3131E6CBF41B}"/>
              </a:ext>
            </a:extLst>
          </p:cNvPr>
          <p:cNvSpPr txBox="1"/>
          <p:nvPr/>
        </p:nvSpPr>
        <p:spPr>
          <a:xfrm>
            <a:off x="5313921" y="63721"/>
            <a:ext cx="6097904" cy="461665"/>
          </a:xfrm>
          <a:prstGeom prst="rect">
            <a:avLst/>
          </a:prstGeom>
          <a:noFill/>
        </p:spPr>
        <p:txBody>
          <a:bodyPr wrap="square">
            <a:spAutoFit/>
          </a:bodyPr>
          <a:lstStyle/>
          <a:p>
            <a:r>
              <a:rPr lang="en-FR" sz="2400" i="1" dirty="0"/>
              <a:t>Platform constraints</a:t>
            </a:r>
          </a:p>
        </p:txBody>
      </p:sp>
    </p:spTree>
    <p:extLst>
      <p:ext uri="{BB962C8B-B14F-4D97-AF65-F5344CB8AC3E}">
        <p14:creationId xmlns:p14="http://schemas.microsoft.com/office/powerpoint/2010/main" val="3770676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1D904D8-8688-563D-BE33-68BE42286DEA}"/>
              </a:ext>
            </a:extLst>
          </p:cNvPr>
          <p:cNvSpPr/>
          <p:nvPr/>
        </p:nvSpPr>
        <p:spPr>
          <a:xfrm>
            <a:off x="160021" y="483326"/>
            <a:ext cx="5204574" cy="3712427"/>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51</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12" idx="3"/>
            <a:endCxn id="44" idx="0"/>
          </p:cNvCxnSpPr>
          <p:nvPr/>
        </p:nvCxnSpPr>
        <p:spPr>
          <a:xfrm>
            <a:off x="4899302" y="2648075"/>
            <a:ext cx="1880980" cy="2031286"/>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A</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A</a:t>
              </a:r>
              <a:endParaRPr lang="en-FR" i="1" dirty="0">
                <a:solidFill>
                  <a:schemeClr val="tx1"/>
                </a:solidFill>
              </a:endParaRPr>
            </a:p>
          </p:txBody>
        </p:sp>
      </p:gr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60" name="TextBox 59">
            <a:extLst>
              <a:ext uri="{FF2B5EF4-FFF2-40B4-BE49-F238E27FC236}">
                <a16:creationId xmlns:a16="http://schemas.microsoft.com/office/drawing/2014/main" id="{413932F5-B02C-597E-1F6A-5B5663913522}"/>
              </a:ext>
            </a:extLst>
          </p:cNvPr>
          <p:cNvSpPr txBox="1"/>
          <p:nvPr/>
        </p:nvSpPr>
        <p:spPr>
          <a:xfrm>
            <a:off x="303264" y="4712496"/>
            <a:ext cx="5259280" cy="830997"/>
          </a:xfrm>
          <a:prstGeom prst="rect">
            <a:avLst/>
          </a:prstGeom>
          <a:solidFill>
            <a:schemeClr val="accent2">
              <a:lumMod val="20000"/>
              <a:lumOff val="80000"/>
            </a:schemeClr>
          </a:solidFill>
        </p:spPr>
        <p:txBody>
          <a:bodyPr wrap="square">
            <a:spAutoFit/>
          </a:bodyPr>
          <a:lstStyle/>
          <a:p>
            <a:pPr marL="407988"/>
            <a:r>
              <a:rPr lang="en-FR" sz="2400" dirty="0"/>
              <a:t>Can the SLI be used for defining </a:t>
            </a:r>
            <a:r>
              <a:rPr lang="en-FR" sz="2400" dirty="0">
                <a:solidFill>
                  <a:schemeClr val="accent1"/>
                </a:solidFill>
              </a:rPr>
              <a:t>semantic-level operators</a:t>
            </a:r>
            <a:r>
              <a:rPr lang="en-FR" sz="2400" b="1" dirty="0">
                <a:solidFill>
                  <a:srgbClr val="FF0000"/>
                </a:solidFill>
              </a:rPr>
              <a:t>?</a:t>
            </a:r>
          </a:p>
        </p:txBody>
      </p:sp>
      <p:sp>
        <p:nvSpPr>
          <p:cNvPr id="2" name="Rectangle 1">
            <a:extLst>
              <a:ext uri="{FF2B5EF4-FFF2-40B4-BE49-F238E27FC236}">
                <a16:creationId xmlns:a16="http://schemas.microsoft.com/office/drawing/2014/main" id="{6D6E5FE5-9C6D-8741-C86A-BB20537892F3}"/>
              </a:ext>
            </a:extLst>
          </p:cNvPr>
          <p:cNvSpPr/>
          <p:nvPr/>
        </p:nvSpPr>
        <p:spPr>
          <a:xfrm>
            <a:off x="1925482" y="346035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3" name="Group 2">
            <a:extLst>
              <a:ext uri="{FF2B5EF4-FFF2-40B4-BE49-F238E27FC236}">
                <a16:creationId xmlns:a16="http://schemas.microsoft.com/office/drawing/2014/main" id="{F810E709-DB12-5266-1827-9E64F96324F1}"/>
              </a:ext>
            </a:extLst>
          </p:cNvPr>
          <p:cNvGrpSpPr/>
          <p:nvPr/>
        </p:nvGrpSpPr>
        <p:grpSpPr>
          <a:xfrm>
            <a:off x="468974" y="2336361"/>
            <a:ext cx="1456508" cy="1634372"/>
            <a:chOff x="4353154" y="193788"/>
            <a:chExt cx="1456508" cy="1634372"/>
          </a:xfrm>
        </p:grpSpPr>
        <p:sp>
          <p:nvSpPr>
            <p:cNvPr id="5" name="Rounded Rectangle 4">
              <a:extLst>
                <a:ext uri="{FF2B5EF4-FFF2-40B4-BE49-F238E27FC236}">
                  <a16:creationId xmlns:a16="http://schemas.microsoft.com/office/drawing/2014/main" id="{ED8EE06B-9422-F3A5-CA65-ECB4FF04F727}"/>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B</a:t>
              </a:r>
            </a:p>
          </p:txBody>
        </p:sp>
        <p:cxnSp>
          <p:nvCxnSpPr>
            <p:cNvPr id="9" name="Straight Arrow Connector 8">
              <a:extLst>
                <a:ext uri="{FF2B5EF4-FFF2-40B4-BE49-F238E27FC236}">
                  <a16:creationId xmlns:a16="http://schemas.microsoft.com/office/drawing/2014/main" id="{4863258F-BF11-547E-82BE-AE5CCBE2FCC6}"/>
                </a:ext>
              </a:extLst>
            </p:cNvPr>
            <p:cNvCxnSpPr>
              <a:cxnSpLocks/>
              <a:stCxn id="5" idx="0"/>
              <a:endCxn id="11"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88A92AB-D606-BAB0-9BCC-9EE41FFC0425}"/>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11" name="Snip Single Corner of Rectangle 30">
              <a:extLst>
                <a:ext uri="{FF2B5EF4-FFF2-40B4-BE49-F238E27FC236}">
                  <a16:creationId xmlns:a16="http://schemas.microsoft.com/office/drawing/2014/main" id="{053DFE45-0D52-C8EF-A70A-BBBFA0A04D86}"/>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B</a:t>
              </a:r>
              <a:endParaRPr lang="en-FR" i="1" dirty="0">
                <a:solidFill>
                  <a:schemeClr val="tx1"/>
                </a:solidFill>
              </a:endParaRPr>
            </a:p>
          </p:txBody>
        </p:sp>
      </p:grpSp>
      <p:sp>
        <p:nvSpPr>
          <p:cNvPr id="12" name="Rectangle 11">
            <a:extLst>
              <a:ext uri="{FF2B5EF4-FFF2-40B4-BE49-F238E27FC236}">
                <a16:creationId xmlns:a16="http://schemas.microsoft.com/office/drawing/2014/main" id="{94589A18-08C5-D90E-4E52-84BA2DFF5751}"/>
              </a:ext>
            </a:extLst>
          </p:cNvPr>
          <p:cNvSpPr/>
          <p:nvPr/>
        </p:nvSpPr>
        <p:spPr>
          <a:xfrm>
            <a:off x="4450811" y="242382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3" name="Snip Single Corner of Rectangle 34">
            <a:extLst>
              <a:ext uri="{FF2B5EF4-FFF2-40B4-BE49-F238E27FC236}">
                <a16:creationId xmlns:a16="http://schemas.microsoft.com/office/drawing/2014/main" id="{E3AFEA9B-5499-26E8-38C2-25D5F6B62032}"/>
              </a:ext>
            </a:extLst>
          </p:cNvPr>
          <p:cNvSpPr/>
          <p:nvPr/>
        </p:nvSpPr>
        <p:spPr>
          <a:xfrm>
            <a:off x="3007638" y="129729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Composition</a:t>
            </a:r>
            <a:br>
              <a:rPr lang="en-FR" dirty="0">
                <a:solidFill>
                  <a:schemeClr val="tx1"/>
                </a:solidFill>
              </a:rPr>
            </a:br>
            <a:r>
              <a:rPr lang="en-FR" dirty="0">
                <a:solidFill>
                  <a:schemeClr val="tx1"/>
                </a:solidFill>
              </a:rPr>
              <a:t>Policy</a:t>
            </a:r>
          </a:p>
        </p:txBody>
      </p:sp>
      <p:cxnSp>
        <p:nvCxnSpPr>
          <p:cNvPr id="14" name="Straight Arrow Connector 13">
            <a:extLst>
              <a:ext uri="{FF2B5EF4-FFF2-40B4-BE49-F238E27FC236}">
                <a16:creationId xmlns:a16="http://schemas.microsoft.com/office/drawing/2014/main" id="{FE43569D-1A12-C384-9F09-28A77BB3E57A}"/>
              </a:ext>
            </a:extLst>
          </p:cNvPr>
          <p:cNvCxnSpPr>
            <a:cxnSpLocks/>
            <a:stCxn id="16" idx="0"/>
            <a:endCxn id="13" idx="1"/>
          </p:cNvCxnSpPr>
          <p:nvPr/>
        </p:nvCxnSpPr>
        <p:spPr>
          <a:xfrm flipV="1">
            <a:off x="3735892" y="1898185"/>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330DA1-840D-2B7D-7AC8-566FF35869A4}"/>
              </a:ext>
            </a:extLst>
          </p:cNvPr>
          <p:cNvSpPr txBox="1"/>
          <p:nvPr/>
        </p:nvSpPr>
        <p:spPr>
          <a:xfrm>
            <a:off x="3659765" y="1999409"/>
            <a:ext cx="752129" cy="261610"/>
          </a:xfrm>
          <a:prstGeom prst="rect">
            <a:avLst/>
          </a:prstGeom>
          <a:noFill/>
        </p:spPr>
        <p:txBody>
          <a:bodyPr wrap="none" rtlCol="0">
            <a:spAutoFit/>
          </a:bodyPr>
          <a:lstStyle/>
          <a:p>
            <a:r>
              <a:rPr lang="en-FR" sz="1050" dirty="0"/>
              <a:t>interprets</a:t>
            </a:r>
          </a:p>
        </p:txBody>
      </p:sp>
      <p:sp>
        <p:nvSpPr>
          <p:cNvPr id="16" name="Rounded Rectangle 15">
            <a:extLst>
              <a:ext uri="{FF2B5EF4-FFF2-40B4-BE49-F238E27FC236}">
                <a16:creationId xmlns:a16="http://schemas.microsoft.com/office/drawing/2014/main" id="{DD5ABA15-2F07-805B-4240-BA497F3FCF82}"/>
              </a:ext>
            </a:extLst>
          </p:cNvPr>
          <p:cNvSpPr/>
          <p:nvPr/>
        </p:nvSpPr>
        <p:spPr>
          <a:xfrm>
            <a:off x="3007638" y="2347627"/>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Composer</a:t>
            </a:r>
          </a:p>
        </p:txBody>
      </p:sp>
      <p:cxnSp>
        <p:nvCxnSpPr>
          <p:cNvPr id="24" name="Elbow Connector 23">
            <a:extLst>
              <a:ext uri="{FF2B5EF4-FFF2-40B4-BE49-F238E27FC236}">
                <a16:creationId xmlns:a16="http://schemas.microsoft.com/office/drawing/2014/main" id="{1F039884-4CCB-F0E7-5224-9D9BBCE296E4}"/>
              </a:ext>
            </a:extLst>
          </p:cNvPr>
          <p:cNvCxnSpPr>
            <a:stCxn id="8" idx="3"/>
            <a:endCxn id="16" idx="1"/>
          </p:cNvCxnSpPr>
          <p:nvPr/>
        </p:nvCxnSpPr>
        <p:spPr>
          <a:xfrm>
            <a:off x="2326679" y="1831563"/>
            <a:ext cx="680959" cy="816510"/>
          </a:xfrm>
          <a:prstGeom prst="bentConnector3">
            <a:avLst>
              <a:gd name="adj1" fmla="val 53357"/>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Elbow Connector 25">
            <a:extLst>
              <a:ext uri="{FF2B5EF4-FFF2-40B4-BE49-F238E27FC236}">
                <a16:creationId xmlns:a16="http://schemas.microsoft.com/office/drawing/2014/main" id="{C0F7DE62-9812-5E35-2001-8A421A9078D6}"/>
              </a:ext>
            </a:extLst>
          </p:cNvPr>
          <p:cNvCxnSpPr>
            <a:stCxn id="2" idx="3"/>
            <a:endCxn id="16" idx="1"/>
          </p:cNvCxnSpPr>
          <p:nvPr/>
        </p:nvCxnSpPr>
        <p:spPr>
          <a:xfrm flipV="1">
            <a:off x="2373973" y="2648073"/>
            <a:ext cx="633665" cy="1036525"/>
          </a:xfrm>
          <a:prstGeom prst="bentConnector3">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01D26954-ADEC-6D19-3C61-3CCC3FA0B212}"/>
              </a:ext>
            </a:extLst>
          </p:cNvPr>
          <p:cNvGrpSpPr/>
          <p:nvPr/>
        </p:nvGrpSpPr>
        <p:grpSpPr>
          <a:xfrm>
            <a:off x="7868309" y="1730271"/>
            <a:ext cx="3667698" cy="1047632"/>
            <a:chOff x="8403772" y="2506842"/>
            <a:chExt cx="3667698" cy="1047632"/>
          </a:xfrm>
        </p:grpSpPr>
        <p:sp>
          <p:nvSpPr>
            <p:cNvPr id="34" name="Rounded Rectangle 33">
              <a:extLst>
                <a:ext uri="{FF2B5EF4-FFF2-40B4-BE49-F238E27FC236}">
                  <a16:creationId xmlns:a16="http://schemas.microsoft.com/office/drawing/2014/main" id="{3CDEA64F-F516-C1E2-3920-9EB07296171F}"/>
                </a:ext>
              </a:extLst>
            </p:cNvPr>
            <p:cNvSpPr/>
            <p:nvPr/>
          </p:nvSpPr>
          <p:spPr>
            <a:xfrm>
              <a:off x="8403772" y="2506842"/>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40" name="Rectangle 39">
              <a:extLst>
                <a:ext uri="{FF2B5EF4-FFF2-40B4-BE49-F238E27FC236}">
                  <a16:creationId xmlns:a16="http://schemas.microsoft.com/office/drawing/2014/main" id="{E8EBF4FF-7F3D-B23E-5F8A-887E3DE7F3C5}"/>
                </a:ext>
              </a:extLst>
            </p:cNvPr>
            <p:cNvSpPr/>
            <p:nvPr/>
          </p:nvSpPr>
          <p:spPr>
            <a:xfrm>
              <a:off x="8633460" y="310598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8" name="TextBox 57">
              <a:extLst>
                <a:ext uri="{FF2B5EF4-FFF2-40B4-BE49-F238E27FC236}">
                  <a16:creationId xmlns:a16="http://schemas.microsoft.com/office/drawing/2014/main" id="{85DA2301-F1C0-17EE-1AF6-28B612F158EA}"/>
                </a:ext>
              </a:extLst>
            </p:cNvPr>
            <p:cNvSpPr txBox="1"/>
            <p:nvPr/>
          </p:nvSpPr>
          <p:spPr>
            <a:xfrm>
              <a:off x="9333220" y="2506842"/>
              <a:ext cx="2738250" cy="923330"/>
            </a:xfrm>
            <a:prstGeom prst="rect">
              <a:avLst/>
            </a:prstGeom>
            <a:noFill/>
          </p:spPr>
          <p:txBody>
            <a:bodyPr wrap="none" rtlCol="0">
              <a:spAutoFit/>
            </a:bodyPr>
            <a:lstStyle/>
            <a:p>
              <a:r>
                <a:rPr lang="en-FR" b="1" dirty="0">
                  <a:solidFill>
                    <a:schemeClr val="accent1"/>
                  </a:solidFill>
                </a:rPr>
                <a:t>Language-agnostic</a:t>
              </a:r>
              <a:br>
                <a:rPr lang="en-FR" b="1" dirty="0">
                  <a:solidFill>
                    <a:schemeClr val="accent1"/>
                  </a:solidFill>
                </a:rPr>
              </a:br>
              <a:r>
                <a:rPr lang="en-FR" b="1" dirty="0">
                  <a:solidFill>
                    <a:schemeClr val="accent1"/>
                  </a:solidFill>
                </a:rPr>
                <a:t>asynchronous composition</a:t>
              </a:r>
              <a:br>
                <a:rPr lang="en-FR" b="1" dirty="0">
                  <a:solidFill>
                    <a:schemeClr val="accent1"/>
                  </a:solidFill>
                </a:rPr>
              </a:br>
              <a:r>
                <a:rPr lang="en-FR" b="1" dirty="0">
                  <a:solidFill>
                    <a:schemeClr val="accent1"/>
                  </a:solidFill>
                </a:rPr>
                <a:t>operator</a:t>
              </a:r>
            </a:p>
          </p:txBody>
        </p:sp>
      </p:grpSp>
      <p:sp>
        <p:nvSpPr>
          <p:cNvPr id="63" name="TextBox 62">
            <a:extLst>
              <a:ext uri="{FF2B5EF4-FFF2-40B4-BE49-F238E27FC236}">
                <a16:creationId xmlns:a16="http://schemas.microsoft.com/office/drawing/2014/main" id="{AAE03081-D4FD-825A-6E89-1C2459C621AC}"/>
              </a:ext>
            </a:extLst>
          </p:cNvPr>
          <p:cNvSpPr txBox="1"/>
          <p:nvPr/>
        </p:nvSpPr>
        <p:spPr>
          <a:xfrm>
            <a:off x="5364595" y="93047"/>
            <a:ext cx="6097904" cy="461665"/>
          </a:xfrm>
          <a:prstGeom prst="rect">
            <a:avLst/>
          </a:prstGeom>
          <a:noFill/>
        </p:spPr>
        <p:txBody>
          <a:bodyPr wrap="square">
            <a:spAutoFit/>
          </a:bodyPr>
          <a:lstStyle/>
          <a:p>
            <a:r>
              <a:rPr lang="en-FR" sz="2400" i="1" dirty="0"/>
              <a:t>Modular semantics and proofs</a:t>
            </a:r>
          </a:p>
        </p:txBody>
      </p:sp>
      <p:sp>
        <p:nvSpPr>
          <p:cNvPr id="66" name="TextBox 65">
            <a:extLst>
              <a:ext uri="{FF2B5EF4-FFF2-40B4-BE49-F238E27FC236}">
                <a16:creationId xmlns:a16="http://schemas.microsoft.com/office/drawing/2014/main" id="{1E7FE89B-159D-1F46-DA4C-C866ED5D408B}"/>
              </a:ext>
            </a:extLst>
          </p:cNvPr>
          <p:cNvSpPr txBox="1"/>
          <p:nvPr/>
        </p:nvSpPr>
        <p:spPr>
          <a:xfrm>
            <a:off x="7746919" y="2855711"/>
            <a:ext cx="6097904" cy="369332"/>
          </a:xfrm>
          <a:prstGeom prst="rect">
            <a:avLst/>
          </a:prstGeom>
          <a:noFill/>
        </p:spPr>
        <p:txBody>
          <a:bodyPr wrap="square">
            <a:spAutoFit/>
          </a:bodyPr>
          <a:lstStyle/>
          <a:p>
            <a:r>
              <a:rPr lang="en-FR" b="1" dirty="0">
                <a:solidFill>
                  <a:schemeClr val="accent1"/>
                </a:solidFill>
              </a:rPr>
              <a:t>Composition algebras</a:t>
            </a:r>
            <a:r>
              <a:rPr lang="en-FR" dirty="0"/>
              <a:t>: channel, clocks, events</a:t>
            </a:r>
            <a:endParaRPr lang="en-FR" b="1" dirty="0">
              <a:solidFill>
                <a:srgbClr val="FF0000"/>
              </a:solidFill>
            </a:endParaRPr>
          </a:p>
        </p:txBody>
      </p:sp>
    </p:spTree>
    <p:extLst>
      <p:ext uri="{BB962C8B-B14F-4D97-AF65-F5344CB8AC3E}">
        <p14:creationId xmlns:p14="http://schemas.microsoft.com/office/powerpoint/2010/main" val="2776362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52</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12" idx="3"/>
            <a:endCxn id="44" idx="0"/>
          </p:cNvCxnSpPr>
          <p:nvPr/>
        </p:nvCxnSpPr>
        <p:spPr>
          <a:xfrm>
            <a:off x="4899302" y="2648075"/>
            <a:ext cx="1880980" cy="2031286"/>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A</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A</a:t>
              </a:r>
              <a:endParaRPr lang="en-FR" i="1" dirty="0">
                <a:solidFill>
                  <a:schemeClr val="tx1"/>
                </a:solidFill>
              </a:endParaRPr>
            </a:p>
          </p:txBody>
        </p:sp>
      </p:gr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sp>
        <p:nvSpPr>
          <p:cNvPr id="54" name="Snip Single Corner of Rectangle 83">
            <a:extLst>
              <a:ext uri="{FF2B5EF4-FFF2-40B4-BE49-F238E27FC236}">
                <a16:creationId xmlns:a16="http://schemas.microsoft.com/office/drawing/2014/main" id="{5C98DB4D-A6F2-A30C-F516-42AF507B93F5}"/>
              </a:ext>
            </a:extLst>
          </p:cNvPr>
          <p:cNvSpPr/>
          <p:nvPr/>
        </p:nvSpPr>
        <p:spPr>
          <a:xfrm>
            <a:off x="9997554" y="359486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2" name="Rectangle 1">
            <a:extLst>
              <a:ext uri="{FF2B5EF4-FFF2-40B4-BE49-F238E27FC236}">
                <a16:creationId xmlns:a16="http://schemas.microsoft.com/office/drawing/2014/main" id="{6D6E5FE5-9C6D-8741-C86A-BB20537892F3}"/>
              </a:ext>
            </a:extLst>
          </p:cNvPr>
          <p:cNvSpPr/>
          <p:nvPr/>
        </p:nvSpPr>
        <p:spPr>
          <a:xfrm>
            <a:off x="1925482" y="34603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3" name="Group 2">
            <a:extLst>
              <a:ext uri="{FF2B5EF4-FFF2-40B4-BE49-F238E27FC236}">
                <a16:creationId xmlns:a16="http://schemas.microsoft.com/office/drawing/2014/main" id="{F810E709-DB12-5266-1827-9E64F96324F1}"/>
              </a:ext>
            </a:extLst>
          </p:cNvPr>
          <p:cNvGrpSpPr/>
          <p:nvPr/>
        </p:nvGrpSpPr>
        <p:grpSpPr>
          <a:xfrm>
            <a:off x="468974" y="2336361"/>
            <a:ext cx="1456508" cy="1634372"/>
            <a:chOff x="4353154" y="193788"/>
            <a:chExt cx="1456508" cy="1634372"/>
          </a:xfrm>
        </p:grpSpPr>
        <p:sp>
          <p:nvSpPr>
            <p:cNvPr id="5" name="Rounded Rectangle 4">
              <a:extLst>
                <a:ext uri="{FF2B5EF4-FFF2-40B4-BE49-F238E27FC236}">
                  <a16:creationId xmlns:a16="http://schemas.microsoft.com/office/drawing/2014/main" id="{ED8EE06B-9422-F3A5-CA65-ECB4FF04F727}"/>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B</a:t>
              </a:r>
            </a:p>
          </p:txBody>
        </p:sp>
        <p:cxnSp>
          <p:nvCxnSpPr>
            <p:cNvPr id="9" name="Straight Arrow Connector 8">
              <a:extLst>
                <a:ext uri="{FF2B5EF4-FFF2-40B4-BE49-F238E27FC236}">
                  <a16:creationId xmlns:a16="http://schemas.microsoft.com/office/drawing/2014/main" id="{4863258F-BF11-547E-82BE-AE5CCBE2FCC6}"/>
                </a:ext>
              </a:extLst>
            </p:cNvPr>
            <p:cNvCxnSpPr>
              <a:cxnSpLocks/>
              <a:stCxn id="5" idx="0"/>
              <a:endCxn id="11"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88A92AB-D606-BAB0-9BCC-9EE41FFC0425}"/>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11" name="Snip Single Corner of Rectangle 30">
              <a:extLst>
                <a:ext uri="{FF2B5EF4-FFF2-40B4-BE49-F238E27FC236}">
                  <a16:creationId xmlns:a16="http://schemas.microsoft.com/office/drawing/2014/main" id="{053DFE45-0D52-C8EF-A70A-BBBFA0A04D86}"/>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B</a:t>
              </a:r>
              <a:endParaRPr lang="en-FR" i="1" dirty="0">
                <a:solidFill>
                  <a:schemeClr val="tx1"/>
                </a:solidFill>
              </a:endParaRPr>
            </a:p>
          </p:txBody>
        </p:sp>
      </p:grpSp>
      <p:sp>
        <p:nvSpPr>
          <p:cNvPr id="12" name="Rectangle 11">
            <a:extLst>
              <a:ext uri="{FF2B5EF4-FFF2-40B4-BE49-F238E27FC236}">
                <a16:creationId xmlns:a16="http://schemas.microsoft.com/office/drawing/2014/main" id="{94589A18-08C5-D90E-4E52-84BA2DFF5751}"/>
              </a:ext>
            </a:extLst>
          </p:cNvPr>
          <p:cNvSpPr/>
          <p:nvPr/>
        </p:nvSpPr>
        <p:spPr>
          <a:xfrm>
            <a:off x="4450811" y="2423829"/>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3" name="Snip Single Corner of Rectangle 34">
            <a:extLst>
              <a:ext uri="{FF2B5EF4-FFF2-40B4-BE49-F238E27FC236}">
                <a16:creationId xmlns:a16="http://schemas.microsoft.com/office/drawing/2014/main" id="{E3AFEA9B-5499-26E8-38C2-25D5F6B62032}"/>
              </a:ext>
            </a:extLst>
          </p:cNvPr>
          <p:cNvSpPr/>
          <p:nvPr/>
        </p:nvSpPr>
        <p:spPr>
          <a:xfrm>
            <a:off x="3007638" y="129729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Composition</a:t>
            </a:r>
            <a:br>
              <a:rPr lang="en-FR" dirty="0">
                <a:solidFill>
                  <a:schemeClr val="tx1"/>
                </a:solidFill>
              </a:rPr>
            </a:br>
            <a:r>
              <a:rPr lang="en-FR" dirty="0">
                <a:solidFill>
                  <a:schemeClr val="tx1"/>
                </a:solidFill>
              </a:rPr>
              <a:t>Policy</a:t>
            </a:r>
          </a:p>
        </p:txBody>
      </p:sp>
      <p:cxnSp>
        <p:nvCxnSpPr>
          <p:cNvPr id="14" name="Straight Arrow Connector 13">
            <a:extLst>
              <a:ext uri="{FF2B5EF4-FFF2-40B4-BE49-F238E27FC236}">
                <a16:creationId xmlns:a16="http://schemas.microsoft.com/office/drawing/2014/main" id="{FE43569D-1A12-C384-9F09-28A77BB3E57A}"/>
              </a:ext>
            </a:extLst>
          </p:cNvPr>
          <p:cNvCxnSpPr>
            <a:cxnSpLocks/>
            <a:stCxn id="16" idx="0"/>
            <a:endCxn id="13" idx="1"/>
          </p:cNvCxnSpPr>
          <p:nvPr/>
        </p:nvCxnSpPr>
        <p:spPr>
          <a:xfrm flipV="1">
            <a:off x="3735892" y="1898185"/>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330DA1-840D-2B7D-7AC8-566FF35869A4}"/>
              </a:ext>
            </a:extLst>
          </p:cNvPr>
          <p:cNvSpPr txBox="1"/>
          <p:nvPr/>
        </p:nvSpPr>
        <p:spPr>
          <a:xfrm>
            <a:off x="3659765" y="1999409"/>
            <a:ext cx="752129" cy="261610"/>
          </a:xfrm>
          <a:prstGeom prst="rect">
            <a:avLst/>
          </a:prstGeom>
          <a:noFill/>
        </p:spPr>
        <p:txBody>
          <a:bodyPr wrap="none" rtlCol="0">
            <a:spAutoFit/>
          </a:bodyPr>
          <a:lstStyle/>
          <a:p>
            <a:r>
              <a:rPr lang="en-FR" sz="1050" dirty="0"/>
              <a:t>interprets</a:t>
            </a:r>
          </a:p>
        </p:txBody>
      </p:sp>
      <p:sp>
        <p:nvSpPr>
          <p:cNvPr id="16" name="Rounded Rectangle 15">
            <a:extLst>
              <a:ext uri="{FF2B5EF4-FFF2-40B4-BE49-F238E27FC236}">
                <a16:creationId xmlns:a16="http://schemas.microsoft.com/office/drawing/2014/main" id="{DD5ABA15-2F07-805B-4240-BA497F3FCF82}"/>
              </a:ext>
            </a:extLst>
          </p:cNvPr>
          <p:cNvSpPr/>
          <p:nvPr/>
        </p:nvSpPr>
        <p:spPr>
          <a:xfrm>
            <a:off x="3007638" y="2347627"/>
            <a:ext cx="1456508" cy="600891"/>
          </a:xfrm>
          <a:prstGeom prst="roundRect">
            <a:avLst/>
          </a:prstGeom>
          <a:solidFill>
            <a:schemeClr val="accent5">
              <a:alpha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Composer</a:t>
            </a:r>
          </a:p>
        </p:txBody>
      </p:sp>
      <p:cxnSp>
        <p:nvCxnSpPr>
          <p:cNvPr id="24" name="Elbow Connector 23">
            <a:extLst>
              <a:ext uri="{FF2B5EF4-FFF2-40B4-BE49-F238E27FC236}">
                <a16:creationId xmlns:a16="http://schemas.microsoft.com/office/drawing/2014/main" id="{1F039884-4CCB-F0E7-5224-9D9BBCE296E4}"/>
              </a:ext>
            </a:extLst>
          </p:cNvPr>
          <p:cNvCxnSpPr>
            <a:stCxn id="8" idx="3"/>
            <a:endCxn id="16" idx="1"/>
          </p:cNvCxnSpPr>
          <p:nvPr/>
        </p:nvCxnSpPr>
        <p:spPr>
          <a:xfrm>
            <a:off x="2326679" y="1831563"/>
            <a:ext cx="680959" cy="816510"/>
          </a:xfrm>
          <a:prstGeom prst="bentConnector3">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Elbow Connector 25">
            <a:extLst>
              <a:ext uri="{FF2B5EF4-FFF2-40B4-BE49-F238E27FC236}">
                <a16:creationId xmlns:a16="http://schemas.microsoft.com/office/drawing/2014/main" id="{C0F7DE62-9812-5E35-2001-8A421A9078D6}"/>
              </a:ext>
            </a:extLst>
          </p:cNvPr>
          <p:cNvCxnSpPr>
            <a:stCxn id="2" idx="3"/>
            <a:endCxn id="16" idx="1"/>
          </p:cNvCxnSpPr>
          <p:nvPr/>
        </p:nvCxnSpPr>
        <p:spPr>
          <a:xfrm flipV="1">
            <a:off x="2373973" y="2648073"/>
            <a:ext cx="633665" cy="1036525"/>
          </a:xfrm>
          <a:prstGeom prst="bentConnector3">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B4F54E4F-14D8-B113-E61A-B8C1A0E62ACD}"/>
              </a:ext>
            </a:extLst>
          </p:cNvPr>
          <p:cNvSpPr/>
          <p:nvPr/>
        </p:nvSpPr>
        <p:spPr>
          <a:xfrm>
            <a:off x="6218286" y="239497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Snip Single Corner of Rectangle 34">
            <a:extLst>
              <a:ext uri="{FF2B5EF4-FFF2-40B4-BE49-F238E27FC236}">
                <a16:creationId xmlns:a16="http://schemas.microsoft.com/office/drawing/2014/main" id="{8A45D683-1B0A-BD34-359D-665A972B112D}"/>
              </a:ext>
            </a:extLst>
          </p:cNvPr>
          <p:cNvSpPr/>
          <p:nvPr/>
        </p:nvSpPr>
        <p:spPr>
          <a:xfrm>
            <a:off x="4775113" y="126844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Abstraction Spec</a:t>
            </a:r>
          </a:p>
        </p:txBody>
      </p:sp>
      <p:cxnSp>
        <p:nvCxnSpPr>
          <p:cNvPr id="25" name="Straight Arrow Connector 24">
            <a:extLst>
              <a:ext uri="{FF2B5EF4-FFF2-40B4-BE49-F238E27FC236}">
                <a16:creationId xmlns:a16="http://schemas.microsoft.com/office/drawing/2014/main" id="{27DADB20-553F-C90C-1B4F-EE7DDD965F29}"/>
              </a:ext>
            </a:extLst>
          </p:cNvPr>
          <p:cNvCxnSpPr>
            <a:cxnSpLocks/>
            <a:endCxn id="18" idx="1"/>
          </p:cNvCxnSpPr>
          <p:nvPr/>
        </p:nvCxnSpPr>
        <p:spPr>
          <a:xfrm flipV="1">
            <a:off x="5503367" y="1869333"/>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D2F8078-DFAC-462F-5385-68AE2F2F1B66}"/>
              </a:ext>
            </a:extLst>
          </p:cNvPr>
          <p:cNvSpPr txBox="1"/>
          <p:nvPr/>
        </p:nvSpPr>
        <p:spPr>
          <a:xfrm>
            <a:off x="5427240" y="1970557"/>
            <a:ext cx="752129" cy="261610"/>
          </a:xfrm>
          <a:prstGeom prst="rect">
            <a:avLst/>
          </a:prstGeom>
          <a:noFill/>
        </p:spPr>
        <p:txBody>
          <a:bodyPr wrap="none" rtlCol="0">
            <a:spAutoFit/>
          </a:bodyPr>
          <a:lstStyle/>
          <a:p>
            <a:r>
              <a:rPr lang="en-FR" sz="1050" dirty="0"/>
              <a:t>interprets</a:t>
            </a:r>
          </a:p>
        </p:txBody>
      </p:sp>
      <p:sp>
        <p:nvSpPr>
          <p:cNvPr id="56" name="Rounded Rectangle 55">
            <a:extLst>
              <a:ext uri="{FF2B5EF4-FFF2-40B4-BE49-F238E27FC236}">
                <a16:creationId xmlns:a16="http://schemas.microsoft.com/office/drawing/2014/main" id="{1E0AA52E-1A4D-3664-E55E-62E4E264B676}"/>
              </a:ext>
            </a:extLst>
          </p:cNvPr>
          <p:cNvSpPr/>
          <p:nvPr/>
        </p:nvSpPr>
        <p:spPr>
          <a:xfrm>
            <a:off x="5079322" y="2329412"/>
            <a:ext cx="1147282" cy="612157"/>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abstraction</a:t>
            </a:r>
          </a:p>
        </p:txBody>
      </p:sp>
      <p:sp>
        <p:nvSpPr>
          <p:cNvPr id="61" name="TextBox 60">
            <a:extLst>
              <a:ext uri="{FF2B5EF4-FFF2-40B4-BE49-F238E27FC236}">
                <a16:creationId xmlns:a16="http://schemas.microsoft.com/office/drawing/2014/main" id="{05CFE246-41CF-46C7-6CB5-52F4DD07124B}"/>
              </a:ext>
            </a:extLst>
          </p:cNvPr>
          <p:cNvSpPr txBox="1"/>
          <p:nvPr/>
        </p:nvSpPr>
        <p:spPr>
          <a:xfrm>
            <a:off x="7361071" y="1680690"/>
            <a:ext cx="3576973" cy="923330"/>
          </a:xfrm>
          <a:prstGeom prst="rect">
            <a:avLst/>
          </a:prstGeom>
          <a:noFill/>
        </p:spPr>
        <p:txBody>
          <a:bodyPr wrap="square">
            <a:spAutoFit/>
          </a:bodyPr>
          <a:lstStyle/>
          <a:p>
            <a:r>
              <a:rPr lang="en-FR" b="1" dirty="0">
                <a:solidFill>
                  <a:schemeClr val="accent1"/>
                </a:solidFill>
              </a:rPr>
              <a:t>1st successful step: </a:t>
            </a:r>
            <a:r>
              <a:rPr lang="en-FR" dirty="0"/>
              <a:t>DGAC ONEWAY</a:t>
            </a:r>
          </a:p>
          <a:p>
            <a:r>
              <a:rPr lang="en-FR" b="1" i="1" dirty="0">
                <a:solidFill>
                  <a:srgbClr val="FF0000"/>
                </a:solidFill>
              </a:rPr>
              <a:t>Timed BPMN </a:t>
            </a:r>
          </a:p>
          <a:p>
            <a:endParaRPr lang="en-FR" b="1" i="1" dirty="0">
              <a:solidFill>
                <a:srgbClr val="FF0000"/>
              </a:solidFill>
            </a:endParaRPr>
          </a:p>
        </p:txBody>
      </p:sp>
      <p:sp>
        <p:nvSpPr>
          <p:cNvPr id="63" name="TextBox 62">
            <a:extLst>
              <a:ext uri="{FF2B5EF4-FFF2-40B4-BE49-F238E27FC236}">
                <a16:creationId xmlns:a16="http://schemas.microsoft.com/office/drawing/2014/main" id="{295C967F-664E-EDD5-F0EF-E0348D583C4F}"/>
              </a:ext>
            </a:extLst>
          </p:cNvPr>
          <p:cNvSpPr txBox="1"/>
          <p:nvPr/>
        </p:nvSpPr>
        <p:spPr>
          <a:xfrm>
            <a:off x="68739" y="4231596"/>
            <a:ext cx="5573440" cy="1938992"/>
          </a:xfrm>
          <a:prstGeom prst="rect">
            <a:avLst/>
          </a:prstGeom>
          <a:solidFill>
            <a:schemeClr val="accent2">
              <a:lumMod val="20000"/>
              <a:lumOff val="80000"/>
            </a:schemeClr>
          </a:solidFill>
        </p:spPr>
        <p:txBody>
          <a:bodyPr wrap="square">
            <a:spAutoFit/>
          </a:bodyPr>
          <a:lstStyle/>
          <a:p>
            <a:pPr lvl="1"/>
            <a:r>
              <a:rPr lang="en-FR" sz="2400" dirty="0"/>
              <a:t>How to </a:t>
            </a:r>
            <a:r>
              <a:rPr lang="en-FR" sz="2400" dirty="0">
                <a:solidFill>
                  <a:schemeClr val="accent1"/>
                </a:solidFill>
              </a:rPr>
              <a:t>maximize semantic reuse </a:t>
            </a:r>
            <a:r>
              <a:rPr lang="en-FR" sz="2400" dirty="0"/>
              <a:t>for </a:t>
            </a:r>
            <a:r>
              <a:rPr lang="en-FR" sz="2400" b="1" dirty="0"/>
              <a:t>cheaper overapproximations</a:t>
            </a:r>
            <a:r>
              <a:rPr lang="en-FR" sz="2400" b="1" dirty="0">
                <a:solidFill>
                  <a:srgbClr val="FF0000"/>
                </a:solidFill>
              </a:rPr>
              <a:t>?</a:t>
            </a:r>
          </a:p>
          <a:p>
            <a:pPr lvl="1"/>
            <a:endParaRPr lang="en-FR" sz="2400" b="1" dirty="0">
              <a:solidFill>
                <a:srgbClr val="FF0000"/>
              </a:solidFill>
            </a:endParaRPr>
          </a:p>
          <a:p>
            <a:pPr lvl="1"/>
            <a:r>
              <a:rPr lang="en-FR" sz="2400" dirty="0"/>
              <a:t>Can the SLI help to bring </a:t>
            </a:r>
            <a:r>
              <a:rPr lang="en-FR" sz="2400" b="1" dirty="0"/>
              <a:t>Modular SOS </a:t>
            </a:r>
            <a:r>
              <a:rPr lang="en-FR" sz="2400" dirty="0"/>
              <a:t>[1] to </a:t>
            </a:r>
            <a:r>
              <a:rPr lang="en-FR" sz="2400" b="1" dirty="0">
                <a:solidFill>
                  <a:schemeClr val="accent5"/>
                </a:solidFill>
              </a:rPr>
              <a:t>practice</a:t>
            </a:r>
            <a:r>
              <a:rPr lang="en-FR" sz="2400" b="1" dirty="0">
                <a:solidFill>
                  <a:srgbClr val="FF0000"/>
                </a:solidFill>
              </a:rPr>
              <a:t>?</a:t>
            </a:r>
          </a:p>
        </p:txBody>
      </p:sp>
      <p:sp>
        <p:nvSpPr>
          <p:cNvPr id="64" name="TextBox 63">
            <a:extLst>
              <a:ext uri="{FF2B5EF4-FFF2-40B4-BE49-F238E27FC236}">
                <a16:creationId xmlns:a16="http://schemas.microsoft.com/office/drawing/2014/main" id="{CBB890AF-04EE-C221-EA5B-BEDE4549A63E}"/>
              </a:ext>
            </a:extLst>
          </p:cNvPr>
          <p:cNvSpPr txBox="1"/>
          <p:nvPr/>
        </p:nvSpPr>
        <p:spPr>
          <a:xfrm>
            <a:off x="2137410" y="6207225"/>
            <a:ext cx="3730751" cy="600164"/>
          </a:xfrm>
          <a:prstGeom prst="rect">
            <a:avLst/>
          </a:prstGeom>
          <a:noFill/>
        </p:spPr>
        <p:txBody>
          <a:bodyPr wrap="square" rtlCol="0">
            <a:spAutoFit/>
          </a:bodyPr>
          <a:lstStyle/>
          <a:p>
            <a:r>
              <a:rPr lang="en-GB" sz="1100" dirty="0"/>
              <a:t>[1] Peter D. Moses, “</a:t>
            </a:r>
            <a:r>
              <a:rPr lang="en-GB" sz="1100" b="1" dirty="0"/>
              <a:t>Foundation of Modular SOS</a:t>
            </a:r>
            <a:r>
              <a:rPr lang="en-GB" sz="1100" dirty="0"/>
              <a:t>”, </a:t>
            </a:r>
            <a:br>
              <a:rPr lang="en-GB" sz="1100" dirty="0"/>
            </a:br>
            <a:r>
              <a:rPr lang="en-GB" sz="1100" b="0" i="1" dirty="0">
                <a:solidFill>
                  <a:srgbClr val="333333"/>
                </a:solidFill>
                <a:effectLst/>
                <a:latin typeface="-apple-system"/>
              </a:rPr>
              <a:t>Mathematical Foundations of Computer Science</a:t>
            </a:r>
            <a:r>
              <a:rPr lang="en-GB" sz="1100" b="0" i="0" dirty="0">
                <a:solidFill>
                  <a:srgbClr val="333333"/>
                </a:solidFill>
                <a:effectLst/>
                <a:latin typeface="-apple-system"/>
              </a:rPr>
              <a:t> 1999</a:t>
            </a:r>
            <a:r>
              <a:rPr lang="en-GB" sz="1100" dirty="0"/>
              <a:t>, </a:t>
            </a:r>
            <a:r>
              <a:rPr lang="en-GB" sz="1100" b="0" i="0" dirty="0">
                <a:solidFill>
                  <a:srgbClr val="333333"/>
                </a:solidFill>
                <a:effectLst/>
                <a:latin typeface="-apple-system"/>
              </a:rPr>
              <a:t>Lecture Notes in Computer Science, vol 1672. </a:t>
            </a:r>
            <a:r>
              <a:rPr lang="en-GB" sz="1100" i="1" dirty="0"/>
              <a:t>Springer</a:t>
            </a:r>
            <a:r>
              <a:rPr lang="en-GB" sz="1100" dirty="0"/>
              <a:t>.</a:t>
            </a:r>
            <a:endParaRPr lang="en-FR" sz="1100" dirty="0"/>
          </a:p>
        </p:txBody>
      </p:sp>
      <p:sp>
        <p:nvSpPr>
          <p:cNvPr id="66" name="TextBox 65">
            <a:extLst>
              <a:ext uri="{FF2B5EF4-FFF2-40B4-BE49-F238E27FC236}">
                <a16:creationId xmlns:a16="http://schemas.microsoft.com/office/drawing/2014/main" id="{B2425C15-5CF7-7CE9-DF94-0DDF8E07E538}"/>
              </a:ext>
            </a:extLst>
          </p:cNvPr>
          <p:cNvSpPr txBox="1"/>
          <p:nvPr/>
        </p:nvSpPr>
        <p:spPr>
          <a:xfrm>
            <a:off x="5364595" y="93047"/>
            <a:ext cx="6097904" cy="461665"/>
          </a:xfrm>
          <a:prstGeom prst="rect">
            <a:avLst/>
          </a:prstGeom>
          <a:noFill/>
        </p:spPr>
        <p:txBody>
          <a:bodyPr wrap="square">
            <a:spAutoFit/>
          </a:bodyPr>
          <a:lstStyle/>
          <a:p>
            <a:r>
              <a:rPr lang="en-FR" sz="2400" i="1" dirty="0"/>
              <a:t>Modular semantics and proofs</a:t>
            </a:r>
          </a:p>
        </p:txBody>
      </p:sp>
    </p:spTree>
    <p:extLst>
      <p:ext uri="{BB962C8B-B14F-4D97-AF65-F5344CB8AC3E}">
        <p14:creationId xmlns:p14="http://schemas.microsoft.com/office/powerpoint/2010/main" val="1955161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09530-9468-9636-BEB4-BC6D3E2B9CF8}"/>
              </a:ext>
            </a:extLst>
          </p:cNvPr>
          <p:cNvSpPr>
            <a:spLocks noGrp="1"/>
          </p:cNvSpPr>
          <p:nvPr>
            <p:ph type="sldNum" sz="quarter" idx="12"/>
          </p:nvPr>
        </p:nvSpPr>
        <p:spPr/>
        <p:txBody>
          <a:bodyPr/>
          <a:lstStyle/>
          <a:p>
            <a:fld id="{68BB762D-DE17-D14D-9882-FCBAF9182C7B}" type="slidenum">
              <a:rPr lang="en-FR" smtClean="0"/>
              <a:t>53</a:t>
            </a:fld>
            <a:r>
              <a:rPr lang="en-FR"/>
              <a:t>/50</a:t>
            </a:r>
            <a:endParaRPr lang="en-FR" dirty="0"/>
          </a:p>
        </p:txBody>
      </p:sp>
      <p:sp>
        <p:nvSpPr>
          <p:cNvPr id="5" name="Rectangle 4">
            <a:extLst>
              <a:ext uri="{FF2B5EF4-FFF2-40B4-BE49-F238E27FC236}">
                <a16:creationId xmlns:a16="http://schemas.microsoft.com/office/drawing/2014/main" id="{7D0BCAEA-35A9-49E1-3503-42D605E901F1}"/>
              </a:ext>
            </a:extLst>
          </p:cNvPr>
          <p:cNvSpPr/>
          <p:nvPr/>
        </p:nvSpPr>
        <p:spPr>
          <a:xfrm>
            <a:off x="5831591" y="2914650"/>
            <a:ext cx="3600995" cy="29146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cxnSp>
        <p:nvCxnSpPr>
          <p:cNvPr id="6" name="Elbow Connector 5">
            <a:extLst>
              <a:ext uri="{FF2B5EF4-FFF2-40B4-BE49-F238E27FC236}">
                <a16:creationId xmlns:a16="http://schemas.microsoft.com/office/drawing/2014/main" id="{3E541EFB-C261-8B4B-EBA3-B21E26420832}"/>
              </a:ext>
            </a:extLst>
          </p:cNvPr>
          <p:cNvCxnSpPr>
            <a:cxnSpLocks/>
            <a:stCxn id="7" idx="3"/>
            <a:endCxn id="15" idx="0"/>
          </p:cNvCxnSpPr>
          <p:nvPr/>
        </p:nvCxnSpPr>
        <p:spPr>
          <a:xfrm>
            <a:off x="2326679" y="1831563"/>
            <a:ext cx="4404617" cy="1451664"/>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021C566-94D6-A26F-10DA-E203182E30F0}"/>
              </a:ext>
            </a:extLst>
          </p:cNvPr>
          <p:cNvSpPr/>
          <p:nvPr/>
        </p:nvSpPr>
        <p:spPr>
          <a:xfrm>
            <a:off x="1878188" y="1607317"/>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8" name="Group 7">
            <a:extLst>
              <a:ext uri="{FF2B5EF4-FFF2-40B4-BE49-F238E27FC236}">
                <a16:creationId xmlns:a16="http://schemas.microsoft.com/office/drawing/2014/main" id="{16C55C86-25F1-05F7-6160-2D7C77319773}"/>
              </a:ext>
            </a:extLst>
          </p:cNvPr>
          <p:cNvGrpSpPr/>
          <p:nvPr/>
        </p:nvGrpSpPr>
        <p:grpSpPr>
          <a:xfrm>
            <a:off x="421680" y="483326"/>
            <a:ext cx="1456508" cy="1634372"/>
            <a:chOff x="4353154" y="193788"/>
            <a:chExt cx="1456508" cy="1634372"/>
          </a:xfrm>
        </p:grpSpPr>
        <p:sp>
          <p:nvSpPr>
            <p:cNvPr id="9" name="Rounded Rectangle 8">
              <a:extLst>
                <a:ext uri="{FF2B5EF4-FFF2-40B4-BE49-F238E27FC236}">
                  <a16:creationId xmlns:a16="http://schemas.microsoft.com/office/drawing/2014/main" id="{A5A220A7-E73A-928D-CA50-1157E611DA2D}"/>
                </a:ext>
              </a:extLst>
            </p:cNvPr>
            <p:cNvSpPr/>
            <p:nvPr/>
          </p:nvSpPr>
          <p:spPr>
            <a:xfrm>
              <a:off x="4353154" y="1227269"/>
              <a:ext cx="1456508"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cxnSp>
          <p:nvCxnSpPr>
            <p:cNvPr id="10" name="Straight Arrow Connector 9">
              <a:extLst>
                <a:ext uri="{FF2B5EF4-FFF2-40B4-BE49-F238E27FC236}">
                  <a16:creationId xmlns:a16="http://schemas.microsoft.com/office/drawing/2014/main" id="{2E25583F-F6B8-936C-ECA5-F23EC1B42691}"/>
                </a:ext>
              </a:extLst>
            </p:cNvPr>
            <p:cNvCxnSpPr>
              <a:cxnSpLocks/>
              <a:stCxn id="9" idx="0"/>
              <a:endCxn id="12"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213C1D43-E7C7-B832-7062-29165799CB36}"/>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12" name="Snip Single Corner of Rectangle 30">
              <a:extLst>
                <a:ext uri="{FF2B5EF4-FFF2-40B4-BE49-F238E27FC236}">
                  <a16:creationId xmlns:a16="http://schemas.microsoft.com/office/drawing/2014/main" id="{EE201733-BFA3-E019-FA4A-6FA97FA619FC}"/>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Specification</a:t>
              </a:r>
              <a:endParaRPr lang="en-FR" i="1" dirty="0">
                <a:solidFill>
                  <a:schemeClr val="tx1"/>
                </a:solidFill>
              </a:endParaRPr>
            </a:p>
          </p:txBody>
        </p:sp>
      </p:grpSp>
      <p:sp>
        <p:nvSpPr>
          <p:cNvPr id="13" name="Snip Single Corner of Rectangle 7">
            <a:extLst>
              <a:ext uri="{FF2B5EF4-FFF2-40B4-BE49-F238E27FC236}">
                <a16:creationId xmlns:a16="http://schemas.microsoft.com/office/drawing/2014/main" id="{A26B28F6-3781-1631-7516-88BA11A0691B}"/>
              </a:ext>
            </a:extLst>
          </p:cNvPr>
          <p:cNvSpPr/>
          <p:nvPr/>
        </p:nvSpPr>
        <p:spPr>
          <a:xfrm>
            <a:off x="10016605" y="3257115"/>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14" name="Rounded Rectangle 13">
            <a:extLst>
              <a:ext uri="{FF2B5EF4-FFF2-40B4-BE49-F238E27FC236}">
                <a16:creationId xmlns:a16="http://schemas.microsoft.com/office/drawing/2014/main" id="{E503618B-8D68-81C9-D69E-91F04EFAE644}"/>
              </a:ext>
            </a:extLst>
          </p:cNvPr>
          <p:cNvSpPr/>
          <p:nvPr/>
        </p:nvSpPr>
        <p:spPr>
          <a:xfrm>
            <a:off x="5988661" y="5995581"/>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Sequencer</a:t>
            </a:r>
          </a:p>
        </p:txBody>
      </p:sp>
      <p:sp>
        <p:nvSpPr>
          <p:cNvPr id="15" name="Rounded Rectangle 14">
            <a:extLst>
              <a:ext uri="{FF2B5EF4-FFF2-40B4-BE49-F238E27FC236}">
                <a16:creationId xmlns:a16="http://schemas.microsoft.com/office/drawing/2014/main" id="{C7EB8A72-9289-1FB9-CBFE-AF689F70CD08}"/>
              </a:ext>
            </a:extLst>
          </p:cNvPr>
          <p:cNvSpPr/>
          <p:nvPr/>
        </p:nvSpPr>
        <p:spPr>
          <a:xfrm>
            <a:off x="6277362" y="3283227"/>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6" name="Rectangle 15">
            <a:extLst>
              <a:ext uri="{FF2B5EF4-FFF2-40B4-BE49-F238E27FC236}">
                <a16:creationId xmlns:a16="http://schemas.microsoft.com/office/drawing/2014/main" id="{CFBBB5C8-6B77-02EF-3AC7-835AAFB29193}"/>
              </a:ext>
            </a:extLst>
          </p:cNvPr>
          <p:cNvSpPr/>
          <p:nvPr/>
        </p:nvSpPr>
        <p:spPr>
          <a:xfrm>
            <a:off x="6507050" y="3884118"/>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7" name="Rounded Rectangle 16">
            <a:extLst>
              <a:ext uri="{FF2B5EF4-FFF2-40B4-BE49-F238E27FC236}">
                <a16:creationId xmlns:a16="http://schemas.microsoft.com/office/drawing/2014/main" id="{ADEA495E-8573-9526-46FE-5EB77E6BA3E1}"/>
              </a:ext>
            </a:extLst>
          </p:cNvPr>
          <p:cNvSpPr/>
          <p:nvPr/>
        </p:nvSpPr>
        <p:spPr>
          <a:xfrm>
            <a:off x="8043569" y="3277920"/>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18" name="Rectangle 17">
            <a:extLst>
              <a:ext uri="{FF2B5EF4-FFF2-40B4-BE49-F238E27FC236}">
                <a16:creationId xmlns:a16="http://schemas.microsoft.com/office/drawing/2014/main" id="{4B351B53-F119-E01E-938F-B7270810BBD8}"/>
              </a:ext>
            </a:extLst>
          </p:cNvPr>
          <p:cNvSpPr/>
          <p:nvPr/>
        </p:nvSpPr>
        <p:spPr>
          <a:xfrm>
            <a:off x="7595078" y="3359426"/>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9" name="Straight Connector 18">
            <a:extLst>
              <a:ext uri="{FF2B5EF4-FFF2-40B4-BE49-F238E27FC236}">
                <a16:creationId xmlns:a16="http://schemas.microsoft.com/office/drawing/2014/main" id="{AFC2DF91-B281-3D20-BEC1-9E75C580161B}"/>
              </a:ext>
            </a:extLst>
          </p:cNvPr>
          <p:cNvCxnSpPr>
            <a:stCxn id="15" idx="3"/>
            <a:endCxn id="18" idx="1"/>
          </p:cNvCxnSpPr>
          <p:nvPr/>
        </p:nvCxnSpPr>
        <p:spPr>
          <a:xfrm flipV="1">
            <a:off x="7185230" y="3583672"/>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0E9DB2-4ACB-05F4-BC30-8903A79FA095}"/>
              </a:ext>
            </a:extLst>
          </p:cNvPr>
          <p:cNvSpPr txBox="1"/>
          <p:nvPr/>
        </p:nvSpPr>
        <p:spPr>
          <a:xfrm>
            <a:off x="9245425" y="3316755"/>
            <a:ext cx="752129" cy="261610"/>
          </a:xfrm>
          <a:prstGeom prst="rect">
            <a:avLst/>
          </a:prstGeom>
          <a:noFill/>
        </p:spPr>
        <p:txBody>
          <a:bodyPr wrap="none" rtlCol="0">
            <a:spAutoFit/>
          </a:bodyPr>
          <a:lstStyle/>
          <a:p>
            <a:r>
              <a:rPr lang="en-FR" sz="1050" dirty="0"/>
              <a:t>interprets</a:t>
            </a:r>
          </a:p>
        </p:txBody>
      </p:sp>
      <p:sp>
        <p:nvSpPr>
          <p:cNvPr id="23" name="Rectangle 22">
            <a:extLst>
              <a:ext uri="{FF2B5EF4-FFF2-40B4-BE49-F238E27FC236}">
                <a16:creationId xmlns:a16="http://schemas.microsoft.com/office/drawing/2014/main" id="{822C8A19-F894-A0C5-E2E5-A06C8CDB443D}"/>
              </a:ext>
            </a:extLst>
          </p:cNvPr>
          <p:cNvSpPr/>
          <p:nvPr/>
        </p:nvSpPr>
        <p:spPr>
          <a:xfrm>
            <a:off x="6502810" y="523394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2" name="Rounded Rectangle 21">
            <a:extLst>
              <a:ext uri="{FF2B5EF4-FFF2-40B4-BE49-F238E27FC236}">
                <a16:creationId xmlns:a16="http://schemas.microsoft.com/office/drawing/2014/main" id="{E2A27A47-0EA3-5801-2D1E-9252DCE52D9F}"/>
              </a:ext>
            </a:extLst>
          </p:cNvPr>
          <p:cNvSpPr/>
          <p:nvPr/>
        </p:nvSpPr>
        <p:spPr>
          <a:xfrm>
            <a:off x="6003041" y="4633054"/>
            <a:ext cx="1442128" cy="600891"/>
          </a:xfrm>
          <a:prstGeom prst="roundRect">
            <a:avLst/>
          </a:prstGeom>
          <a:solidFill>
            <a:schemeClr val="accent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a:t>
            </a:r>
            <a:r>
              <a:rPr lang="en-FR" sz="2000" dirty="0"/>
              <a:t>mptiness</a:t>
            </a:r>
            <a:br>
              <a:rPr lang="en-FR" sz="2000" dirty="0"/>
            </a:br>
            <a:r>
              <a:rPr lang="en-FR" sz="2000" dirty="0"/>
              <a:t>checker</a:t>
            </a:r>
          </a:p>
        </p:txBody>
      </p:sp>
      <p:cxnSp>
        <p:nvCxnSpPr>
          <p:cNvPr id="25" name="Straight Connector 24">
            <a:extLst>
              <a:ext uri="{FF2B5EF4-FFF2-40B4-BE49-F238E27FC236}">
                <a16:creationId xmlns:a16="http://schemas.microsoft.com/office/drawing/2014/main" id="{628F649D-33F7-CBBC-730B-EA319D1638E7}"/>
              </a:ext>
            </a:extLst>
          </p:cNvPr>
          <p:cNvCxnSpPr>
            <a:stCxn id="16" idx="2"/>
            <a:endCxn id="22" idx="0"/>
          </p:cNvCxnSpPr>
          <p:nvPr/>
        </p:nvCxnSpPr>
        <p:spPr>
          <a:xfrm flipH="1">
            <a:off x="6724105" y="4332609"/>
            <a:ext cx="7191" cy="300445"/>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E8EE882-8633-70DF-E2AB-0942E01A1893}"/>
              </a:ext>
            </a:extLst>
          </p:cNvPr>
          <p:cNvCxnSpPr>
            <a:stCxn id="23" idx="2"/>
            <a:endCxn id="14" idx="0"/>
          </p:cNvCxnSpPr>
          <p:nvPr/>
        </p:nvCxnSpPr>
        <p:spPr>
          <a:xfrm flipH="1">
            <a:off x="6716915" y="5682436"/>
            <a:ext cx="10141" cy="313145"/>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9B90C06-2A22-8D60-57EC-51DE6F1ADC19}"/>
              </a:ext>
            </a:extLst>
          </p:cNvPr>
          <p:cNvCxnSpPr/>
          <p:nvPr/>
        </p:nvCxnSpPr>
        <p:spPr>
          <a:xfrm>
            <a:off x="9243174" y="3578365"/>
            <a:ext cx="10781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itle 1">
            <a:extLst>
              <a:ext uri="{FF2B5EF4-FFF2-40B4-BE49-F238E27FC236}">
                <a16:creationId xmlns:a16="http://schemas.microsoft.com/office/drawing/2014/main" id="{D7F5A064-DBDF-CCB2-AD42-9282105F2D96}"/>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31" name="TextBox 30">
            <a:extLst>
              <a:ext uri="{FF2B5EF4-FFF2-40B4-BE49-F238E27FC236}">
                <a16:creationId xmlns:a16="http://schemas.microsoft.com/office/drawing/2014/main" id="{49490347-698D-1E11-41BE-FEC214D6384F}"/>
              </a:ext>
            </a:extLst>
          </p:cNvPr>
          <p:cNvSpPr txBox="1"/>
          <p:nvPr/>
        </p:nvSpPr>
        <p:spPr>
          <a:xfrm>
            <a:off x="7390154" y="1190324"/>
            <a:ext cx="4725508" cy="1200329"/>
          </a:xfrm>
          <a:prstGeom prst="rect">
            <a:avLst/>
          </a:prstGeom>
          <a:noFill/>
        </p:spPr>
        <p:txBody>
          <a:bodyPr wrap="square">
            <a:spAutoFit/>
          </a:bodyPr>
          <a:lstStyle/>
          <a:p>
            <a:r>
              <a:rPr lang="en-FR" b="1" dirty="0">
                <a:solidFill>
                  <a:schemeClr val="accent1"/>
                </a:solidFill>
              </a:rPr>
              <a:t>1st successful step: </a:t>
            </a:r>
            <a:r>
              <a:rPr lang="en-FR" dirty="0"/>
              <a:t>PhD E. FOURNIER</a:t>
            </a:r>
          </a:p>
          <a:p>
            <a:r>
              <a:rPr lang="en-FR" b="1" i="1" dirty="0">
                <a:solidFill>
                  <a:srgbClr val="FF0000"/>
                </a:solidFill>
              </a:rPr>
              <a:t>TLA+ formalization of reachability</a:t>
            </a:r>
          </a:p>
          <a:p>
            <a:r>
              <a:rPr lang="en-FR" b="1" i="1" dirty="0">
                <a:solidFill>
                  <a:srgbClr val="FF0000"/>
                </a:solidFill>
              </a:rPr>
              <a:t>	subsuming explicit and symbolic </a:t>
            </a:r>
          </a:p>
          <a:p>
            <a:r>
              <a:rPr lang="en-FR" b="1" i="1" dirty="0">
                <a:solidFill>
                  <a:srgbClr val="FF0000"/>
                </a:solidFill>
              </a:rPr>
              <a:t>traversals</a:t>
            </a:r>
          </a:p>
        </p:txBody>
      </p:sp>
      <p:sp>
        <p:nvSpPr>
          <p:cNvPr id="33" name="TextBox 32">
            <a:extLst>
              <a:ext uri="{FF2B5EF4-FFF2-40B4-BE49-F238E27FC236}">
                <a16:creationId xmlns:a16="http://schemas.microsoft.com/office/drawing/2014/main" id="{58955038-4FE4-748C-7A0F-19185CB9A52E}"/>
              </a:ext>
            </a:extLst>
          </p:cNvPr>
          <p:cNvSpPr txBox="1"/>
          <p:nvPr/>
        </p:nvSpPr>
        <p:spPr>
          <a:xfrm>
            <a:off x="97283" y="3508198"/>
            <a:ext cx="5715257" cy="1200329"/>
          </a:xfrm>
          <a:prstGeom prst="rect">
            <a:avLst/>
          </a:prstGeom>
          <a:solidFill>
            <a:schemeClr val="accent2">
              <a:lumMod val="20000"/>
              <a:lumOff val="80000"/>
            </a:schemeClr>
          </a:solidFill>
        </p:spPr>
        <p:txBody>
          <a:bodyPr wrap="square">
            <a:spAutoFit/>
          </a:bodyPr>
          <a:lstStyle/>
          <a:p>
            <a:pPr lvl="1"/>
            <a:r>
              <a:rPr lang="en-FR" sz="2400" dirty="0"/>
              <a:t>Does the </a:t>
            </a:r>
            <a:r>
              <a:rPr lang="en-FR" sz="2400" b="1" dirty="0"/>
              <a:t>separation</a:t>
            </a:r>
            <a:r>
              <a:rPr lang="en-FR" sz="2400" dirty="0"/>
              <a:t> </a:t>
            </a:r>
          </a:p>
          <a:p>
            <a:pPr lvl="1"/>
            <a:r>
              <a:rPr lang="en-FR" sz="2400" b="1" dirty="0">
                <a:solidFill>
                  <a:schemeClr val="accent1"/>
                </a:solidFill>
              </a:rPr>
              <a:t>execution controller</a:t>
            </a:r>
            <a:r>
              <a:rPr lang="en-FR" sz="2400" dirty="0"/>
              <a:t> -- </a:t>
            </a:r>
            <a:r>
              <a:rPr lang="en-FR" sz="2400" b="1" dirty="0">
                <a:solidFill>
                  <a:schemeClr val="accent1"/>
                </a:solidFill>
              </a:rPr>
              <a:t>algorithm logic</a:t>
            </a:r>
            <a:r>
              <a:rPr lang="en-FR" sz="2400" dirty="0"/>
              <a:t> </a:t>
            </a:r>
          </a:p>
          <a:p>
            <a:pPr lvl="1"/>
            <a:r>
              <a:rPr lang="en-FR" sz="2400" dirty="0"/>
              <a:t>simplifies algorithm design and analysis?</a:t>
            </a:r>
          </a:p>
        </p:txBody>
      </p:sp>
      <p:sp>
        <p:nvSpPr>
          <p:cNvPr id="36" name="TextBox 35">
            <a:extLst>
              <a:ext uri="{FF2B5EF4-FFF2-40B4-BE49-F238E27FC236}">
                <a16:creationId xmlns:a16="http://schemas.microsoft.com/office/drawing/2014/main" id="{CAD60F2B-EDDC-5F5F-4B27-7E151371744D}"/>
              </a:ext>
            </a:extLst>
          </p:cNvPr>
          <p:cNvSpPr txBox="1"/>
          <p:nvPr/>
        </p:nvSpPr>
        <p:spPr>
          <a:xfrm>
            <a:off x="5364595" y="93047"/>
            <a:ext cx="6097904" cy="461665"/>
          </a:xfrm>
          <a:prstGeom prst="rect">
            <a:avLst/>
          </a:prstGeom>
          <a:noFill/>
        </p:spPr>
        <p:txBody>
          <a:bodyPr wrap="square">
            <a:spAutoFit/>
          </a:bodyPr>
          <a:lstStyle/>
          <a:p>
            <a:r>
              <a:rPr lang="en-FR" sz="2400" i="1" dirty="0"/>
              <a:t>Modular semantics and proofs</a:t>
            </a:r>
          </a:p>
        </p:txBody>
      </p:sp>
    </p:spTree>
    <p:extLst>
      <p:ext uri="{BB962C8B-B14F-4D97-AF65-F5344CB8AC3E}">
        <p14:creationId xmlns:p14="http://schemas.microsoft.com/office/powerpoint/2010/main" val="2286451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B05511-529E-4B85-644A-4DF0C7E7E532}"/>
              </a:ext>
            </a:extLst>
          </p:cNvPr>
          <p:cNvSpPr>
            <a:spLocks noGrp="1"/>
          </p:cNvSpPr>
          <p:nvPr>
            <p:ph type="sldNum" sz="quarter" idx="12"/>
          </p:nvPr>
        </p:nvSpPr>
        <p:spPr/>
        <p:txBody>
          <a:bodyPr/>
          <a:lstStyle/>
          <a:p>
            <a:fld id="{68BB762D-DE17-D14D-9882-FCBAF9182C7B}" type="slidenum">
              <a:rPr lang="en-FR" smtClean="0"/>
              <a:t>54</a:t>
            </a:fld>
            <a:r>
              <a:rPr lang="en-FR"/>
              <a:t>/50</a:t>
            </a:r>
            <a:endParaRPr lang="en-FR" dirty="0"/>
          </a:p>
        </p:txBody>
      </p:sp>
      <p:sp>
        <p:nvSpPr>
          <p:cNvPr id="6" name="TextBox 5">
            <a:extLst>
              <a:ext uri="{FF2B5EF4-FFF2-40B4-BE49-F238E27FC236}">
                <a16:creationId xmlns:a16="http://schemas.microsoft.com/office/drawing/2014/main" id="{96ECBE3F-0882-AA33-7E4E-6613F0783DCC}"/>
              </a:ext>
            </a:extLst>
          </p:cNvPr>
          <p:cNvSpPr txBox="1"/>
          <p:nvPr/>
        </p:nvSpPr>
        <p:spPr>
          <a:xfrm>
            <a:off x="2030023" y="3140747"/>
            <a:ext cx="8629095" cy="1077218"/>
          </a:xfrm>
          <a:prstGeom prst="rect">
            <a:avLst/>
          </a:prstGeom>
          <a:noFill/>
        </p:spPr>
        <p:txBody>
          <a:bodyPr wrap="square">
            <a:spAutoFit/>
          </a:bodyPr>
          <a:lstStyle/>
          <a:p>
            <a:r>
              <a:rPr lang="en-GB" sz="3200" dirty="0"/>
              <a:t>Generalizing </a:t>
            </a:r>
            <a:r>
              <a:rPr lang="en-GB" sz="3200" dirty="0">
                <a:solidFill>
                  <a:schemeClr val="bg1">
                    <a:lumMod val="65000"/>
                  </a:schemeClr>
                </a:solidFill>
              </a:rPr>
              <a:t>the</a:t>
            </a:r>
            <a:r>
              <a:rPr lang="en-GB" sz="3200" dirty="0"/>
              <a:t> </a:t>
            </a:r>
            <a:r>
              <a:rPr lang="en-GB" sz="3200" dirty="0" err="1"/>
              <a:t>G∀min</a:t>
            </a:r>
            <a:r>
              <a:rPr lang="en-GB" sz="3200" dirty="0"/>
              <a:t>∃ </a:t>
            </a:r>
            <a:r>
              <a:rPr lang="en-GB" sz="3200" dirty="0">
                <a:solidFill>
                  <a:schemeClr val="bg1">
                    <a:lumMod val="65000"/>
                  </a:schemeClr>
                </a:solidFill>
              </a:rPr>
              <a:t>language monitoring </a:t>
            </a:r>
          </a:p>
          <a:p>
            <a:r>
              <a:rPr lang="en-GB" sz="3200" dirty="0"/>
              <a:t>for the future of specification-driven engineering.</a:t>
            </a:r>
            <a:endParaRPr lang="en-FR" sz="3200" dirty="0"/>
          </a:p>
        </p:txBody>
      </p:sp>
      <p:sp>
        <p:nvSpPr>
          <p:cNvPr id="14" name="TextBox 13">
            <a:extLst>
              <a:ext uri="{FF2B5EF4-FFF2-40B4-BE49-F238E27FC236}">
                <a16:creationId xmlns:a16="http://schemas.microsoft.com/office/drawing/2014/main" id="{587EE48B-24DB-A630-D036-375493CB7EE9}"/>
              </a:ext>
            </a:extLst>
          </p:cNvPr>
          <p:cNvSpPr txBox="1"/>
          <p:nvPr/>
        </p:nvSpPr>
        <p:spPr>
          <a:xfrm>
            <a:off x="7052573" y="1081648"/>
            <a:ext cx="4717747" cy="923330"/>
          </a:xfrm>
          <a:prstGeom prst="rect">
            <a:avLst/>
          </a:prstGeom>
          <a:noFill/>
        </p:spPr>
        <p:txBody>
          <a:bodyPr wrap="square">
            <a:spAutoFit/>
          </a:bodyPr>
          <a:lstStyle/>
          <a:p>
            <a:r>
              <a:rPr lang="en-FR" dirty="0"/>
              <a:t>How to get a </a:t>
            </a:r>
            <a:r>
              <a:rPr lang="en-FR" dirty="0">
                <a:solidFill>
                  <a:schemeClr val="accent1"/>
                </a:solidFill>
              </a:rPr>
              <a:t>provably sound </a:t>
            </a:r>
            <a:r>
              <a:rPr lang="en-FR" i="1" dirty="0"/>
              <a:t>language-agnostic</a:t>
            </a:r>
            <a:r>
              <a:rPr lang="en-FR" dirty="0">
                <a:solidFill>
                  <a:schemeClr val="accent1"/>
                </a:solidFill>
              </a:rPr>
              <a:t> </a:t>
            </a:r>
          </a:p>
          <a:p>
            <a:r>
              <a:rPr lang="en-FR" b="1" dirty="0"/>
              <a:t>portfolio-based diagnosis</a:t>
            </a:r>
            <a:r>
              <a:rPr lang="en-FR" dirty="0"/>
              <a:t> toolkit</a:t>
            </a:r>
            <a:r>
              <a:rPr lang="en-FR" b="1" dirty="0">
                <a:solidFill>
                  <a:srgbClr val="FF0000"/>
                </a:solidFill>
              </a:rPr>
              <a:t>?</a:t>
            </a:r>
          </a:p>
          <a:p>
            <a:r>
              <a:rPr lang="en-FR" dirty="0"/>
              <a:t>Will it be fast enough</a:t>
            </a:r>
            <a:r>
              <a:rPr lang="en-FR" b="1" dirty="0">
                <a:solidFill>
                  <a:srgbClr val="FF0000"/>
                </a:solidFill>
              </a:rPr>
              <a:t>?</a:t>
            </a:r>
          </a:p>
        </p:txBody>
      </p:sp>
      <p:sp>
        <p:nvSpPr>
          <p:cNvPr id="18" name="TextBox 17">
            <a:extLst>
              <a:ext uri="{FF2B5EF4-FFF2-40B4-BE49-F238E27FC236}">
                <a16:creationId xmlns:a16="http://schemas.microsoft.com/office/drawing/2014/main" id="{14D0C346-E8F3-E168-A67F-1B28B683EE29}"/>
              </a:ext>
            </a:extLst>
          </p:cNvPr>
          <p:cNvSpPr txBox="1"/>
          <p:nvPr/>
        </p:nvSpPr>
        <p:spPr>
          <a:xfrm>
            <a:off x="610052" y="1477726"/>
            <a:ext cx="5734519" cy="646331"/>
          </a:xfrm>
          <a:prstGeom prst="rect">
            <a:avLst/>
          </a:prstGeom>
          <a:noFill/>
        </p:spPr>
        <p:txBody>
          <a:bodyPr wrap="square" rtlCol="0">
            <a:spAutoFit/>
          </a:bodyPr>
          <a:lstStyle/>
          <a:p>
            <a:r>
              <a:rPr lang="en-FR" dirty="0"/>
              <a:t>How to </a:t>
            </a:r>
            <a:r>
              <a:rPr lang="en-FR" dirty="0">
                <a:solidFill>
                  <a:schemeClr val="accent1"/>
                </a:solidFill>
              </a:rPr>
              <a:t>standardize</a:t>
            </a:r>
            <a:r>
              <a:rPr lang="en-FR" dirty="0"/>
              <a:t> the SLI</a:t>
            </a:r>
            <a:r>
              <a:rPr lang="en-FR" b="1" dirty="0">
                <a:solidFill>
                  <a:srgbClr val="FF0000"/>
                </a:solidFill>
              </a:rPr>
              <a:t>?</a:t>
            </a:r>
          </a:p>
          <a:p>
            <a:pPr marL="285750" indent="-285750">
              <a:buFont typeface="Arial" panose="020B0604020202020204" pitchFamily="34" charset="0"/>
              <a:buChar char="•"/>
            </a:pPr>
            <a:r>
              <a:rPr lang="en-GB" dirty="0"/>
              <a:t>Harmonization</a:t>
            </a:r>
            <a:r>
              <a:rPr lang="en-FR" dirty="0"/>
              <a:t> with the LSP and Debug Adapter Protocol</a:t>
            </a:r>
          </a:p>
        </p:txBody>
      </p:sp>
      <p:sp>
        <p:nvSpPr>
          <p:cNvPr id="3" name="Title 1">
            <a:extLst>
              <a:ext uri="{FF2B5EF4-FFF2-40B4-BE49-F238E27FC236}">
                <a16:creationId xmlns:a16="http://schemas.microsoft.com/office/drawing/2014/main" id="{E9335A17-0DD2-63F2-6E18-116651669E72}"/>
              </a:ext>
            </a:extLst>
          </p:cNvPr>
          <p:cNvSpPr>
            <a:spLocks noGrp="1"/>
          </p:cNvSpPr>
          <p:nvPr>
            <p:ph type="title"/>
          </p:nvPr>
        </p:nvSpPr>
        <p:spPr>
          <a:xfrm>
            <a:off x="838200" y="365125"/>
            <a:ext cx="10515600" cy="1325563"/>
          </a:xfrm>
        </p:spPr>
        <p:txBody>
          <a:bodyPr/>
          <a:lstStyle/>
          <a:p>
            <a:r>
              <a:rPr lang="en-FR" dirty="0"/>
              <a:t>Ways Forward</a:t>
            </a:r>
          </a:p>
        </p:txBody>
      </p:sp>
      <p:sp>
        <p:nvSpPr>
          <p:cNvPr id="5" name="TextBox 4">
            <a:extLst>
              <a:ext uri="{FF2B5EF4-FFF2-40B4-BE49-F238E27FC236}">
                <a16:creationId xmlns:a16="http://schemas.microsoft.com/office/drawing/2014/main" id="{48000BB0-9E89-911C-E429-EE2739244090}"/>
              </a:ext>
            </a:extLst>
          </p:cNvPr>
          <p:cNvSpPr txBox="1"/>
          <p:nvPr/>
        </p:nvSpPr>
        <p:spPr>
          <a:xfrm>
            <a:off x="2344765" y="6430183"/>
            <a:ext cx="6654386" cy="430887"/>
          </a:xfrm>
          <a:prstGeom prst="rect">
            <a:avLst/>
          </a:prstGeom>
          <a:noFill/>
        </p:spPr>
        <p:txBody>
          <a:bodyPr wrap="none" rtlCol="0">
            <a:spAutoFit/>
          </a:bodyPr>
          <a:lstStyle/>
          <a:p>
            <a:r>
              <a:rPr lang="en-GB" sz="1100" dirty="0"/>
              <a:t>[1] Peter D. Moses, “</a:t>
            </a:r>
            <a:r>
              <a:rPr lang="en-GB" sz="1100" b="1" dirty="0"/>
              <a:t>Foundation of Modular SOS</a:t>
            </a:r>
            <a:r>
              <a:rPr lang="en-GB" sz="1100" dirty="0"/>
              <a:t>”, </a:t>
            </a:r>
            <a:br>
              <a:rPr lang="en-GB" sz="1100" dirty="0"/>
            </a:br>
            <a:r>
              <a:rPr lang="en-GB" sz="1100" b="0" i="1" dirty="0">
                <a:solidFill>
                  <a:srgbClr val="333333"/>
                </a:solidFill>
                <a:effectLst/>
                <a:latin typeface="-apple-system"/>
              </a:rPr>
              <a:t>Mathematical Foundations of Computer Science</a:t>
            </a:r>
            <a:r>
              <a:rPr lang="en-GB" sz="1100" b="0" i="0" dirty="0">
                <a:solidFill>
                  <a:srgbClr val="333333"/>
                </a:solidFill>
                <a:effectLst/>
                <a:latin typeface="-apple-system"/>
              </a:rPr>
              <a:t> 1999</a:t>
            </a:r>
            <a:r>
              <a:rPr lang="en-GB" sz="1100" dirty="0"/>
              <a:t>, </a:t>
            </a:r>
            <a:r>
              <a:rPr lang="en-GB" sz="1100" b="0" i="0" dirty="0">
                <a:solidFill>
                  <a:srgbClr val="333333"/>
                </a:solidFill>
                <a:effectLst/>
                <a:latin typeface="-apple-system"/>
              </a:rPr>
              <a:t>Lecture Notes in Computer Science, vol 1672. </a:t>
            </a:r>
            <a:r>
              <a:rPr lang="en-GB" sz="1100" i="1" dirty="0"/>
              <a:t>Springer</a:t>
            </a:r>
            <a:r>
              <a:rPr lang="en-GB" sz="1100" dirty="0"/>
              <a:t>.</a:t>
            </a:r>
            <a:endParaRPr lang="en-FR" sz="1100" dirty="0"/>
          </a:p>
        </p:txBody>
      </p:sp>
    </p:spTree>
    <p:extLst>
      <p:ext uri="{BB962C8B-B14F-4D97-AF65-F5344CB8AC3E}">
        <p14:creationId xmlns:p14="http://schemas.microsoft.com/office/powerpoint/2010/main" val="154212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B05511-529E-4B85-644A-4DF0C7E7E532}"/>
              </a:ext>
            </a:extLst>
          </p:cNvPr>
          <p:cNvSpPr>
            <a:spLocks noGrp="1"/>
          </p:cNvSpPr>
          <p:nvPr>
            <p:ph type="sldNum" sz="quarter" idx="12"/>
          </p:nvPr>
        </p:nvSpPr>
        <p:spPr/>
        <p:txBody>
          <a:bodyPr/>
          <a:lstStyle/>
          <a:p>
            <a:fld id="{68BB762D-DE17-D14D-9882-FCBAF9182C7B}" type="slidenum">
              <a:rPr lang="en-FR" smtClean="0"/>
              <a:t>55</a:t>
            </a:fld>
            <a:r>
              <a:rPr lang="en-FR"/>
              <a:t>/50</a:t>
            </a:r>
            <a:endParaRPr lang="en-FR" dirty="0"/>
          </a:p>
        </p:txBody>
      </p:sp>
      <p:sp>
        <p:nvSpPr>
          <p:cNvPr id="6" name="TextBox 5">
            <a:extLst>
              <a:ext uri="{FF2B5EF4-FFF2-40B4-BE49-F238E27FC236}">
                <a16:creationId xmlns:a16="http://schemas.microsoft.com/office/drawing/2014/main" id="{96ECBE3F-0882-AA33-7E4E-6613F0783DCC}"/>
              </a:ext>
            </a:extLst>
          </p:cNvPr>
          <p:cNvSpPr txBox="1"/>
          <p:nvPr/>
        </p:nvSpPr>
        <p:spPr>
          <a:xfrm>
            <a:off x="2030023" y="3140747"/>
            <a:ext cx="8629095" cy="1077218"/>
          </a:xfrm>
          <a:prstGeom prst="rect">
            <a:avLst/>
          </a:prstGeom>
          <a:noFill/>
        </p:spPr>
        <p:txBody>
          <a:bodyPr wrap="square">
            <a:spAutoFit/>
          </a:bodyPr>
          <a:lstStyle/>
          <a:p>
            <a:r>
              <a:rPr lang="en-GB" sz="3200" dirty="0"/>
              <a:t>Generalizing </a:t>
            </a:r>
            <a:r>
              <a:rPr lang="en-GB" sz="3200" dirty="0">
                <a:solidFill>
                  <a:schemeClr val="bg1">
                    <a:lumMod val="65000"/>
                  </a:schemeClr>
                </a:solidFill>
              </a:rPr>
              <a:t>the</a:t>
            </a:r>
            <a:r>
              <a:rPr lang="en-GB" sz="3200" dirty="0"/>
              <a:t> </a:t>
            </a:r>
            <a:r>
              <a:rPr lang="en-GB" sz="3200" dirty="0" err="1"/>
              <a:t>G∀min</a:t>
            </a:r>
            <a:r>
              <a:rPr lang="en-GB" sz="3200" dirty="0"/>
              <a:t>∃ </a:t>
            </a:r>
            <a:r>
              <a:rPr lang="en-GB" sz="3200" dirty="0">
                <a:solidFill>
                  <a:schemeClr val="bg1">
                    <a:lumMod val="65000"/>
                  </a:schemeClr>
                </a:solidFill>
              </a:rPr>
              <a:t>language monitoring </a:t>
            </a:r>
          </a:p>
          <a:p>
            <a:r>
              <a:rPr lang="en-GB" sz="3200" dirty="0"/>
              <a:t>for the future of specification-driven engineering.</a:t>
            </a:r>
            <a:endParaRPr lang="en-FR" sz="3200" dirty="0"/>
          </a:p>
        </p:txBody>
      </p:sp>
      <p:sp>
        <p:nvSpPr>
          <p:cNvPr id="12" name="TextBox 11">
            <a:extLst>
              <a:ext uri="{FF2B5EF4-FFF2-40B4-BE49-F238E27FC236}">
                <a16:creationId xmlns:a16="http://schemas.microsoft.com/office/drawing/2014/main" id="{A01F264E-2B4E-4E44-2CAA-2E6546C36858}"/>
              </a:ext>
            </a:extLst>
          </p:cNvPr>
          <p:cNvSpPr txBox="1"/>
          <p:nvPr/>
        </p:nvSpPr>
        <p:spPr>
          <a:xfrm>
            <a:off x="3714931" y="2405895"/>
            <a:ext cx="5259280" cy="646331"/>
          </a:xfrm>
          <a:prstGeom prst="rect">
            <a:avLst/>
          </a:prstGeom>
          <a:noFill/>
        </p:spPr>
        <p:txBody>
          <a:bodyPr wrap="square">
            <a:spAutoFit/>
          </a:bodyPr>
          <a:lstStyle/>
          <a:p>
            <a:r>
              <a:rPr lang="en-FR" dirty="0"/>
              <a:t>Is </a:t>
            </a:r>
            <a:r>
              <a:rPr lang="en-FR" dirty="0">
                <a:solidFill>
                  <a:schemeClr val="accent1"/>
                </a:solidFill>
              </a:rPr>
              <a:t>scheduling-aware functional</a:t>
            </a:r>
            <a:r>
              <a:rPr lang="en-FR" dirty="0"/>
              <a:t> </a:t>
            </a:r>
            <a:r>
              <a:rPr lang="en-FR" dirty="0">
                <a:solidFill>
                  <a:schemeClr val="accent1"/>
                </a:solidFill>
              </a:rPr>
              <a:t>verification</a:t>
            </a:r>
            <a:r>
              <a:rPr lang="en-FR" dirty="0"/>
              <a:t> a </a:t>
            </a:r>
            <a:r>
              <a:rPr lang="en-FR" b="1" dirty="0"/>
              <a:t>viable</a:t>
            </a:r>
            <a:r>
              <a:rPr lang="en-FR" dirty="0"/>
              <a:t> platform-induced partial-order-reduction strategy?</a:t>
            </a:r>
          </a:p>
        </p:txBody>
      </p:sp>
      <p:sp>
        <p:nvSpPr>
          <p:cNvPr id="14" name="TextBox 13">
            <a:extLst>
              <a:ext uri="{FF2B5EF4-FFF2-40B4-BE49-F238E27FC236}">
                <a16:creationId xmlns:a16="http://schemas.microsoft.com/office/drawing/2014/main" id="{587EE48B-24DB-A630-D036-375493CB7EE9}"/>
              </a:ext>
            </a:extLst>
          </p:cNvPr>
          <p:cNvSpPr txBox="1"/>
          <p:nvPr/>
        </p:nvSpPr>
        <p:spPr>
          <a:xfrm>
            <a:off x="7052573" y="1081648"/>
            <a:ext cx="4717747" cy="923330"/>
          </a:xfrm>
          <a:prstGeom prst="rect">
            <a:avLst/>
          </a:prstGeom>
          <a:noFill/>
        </p:spPr>
        <p:txBody>
          <a:bodyPr wrap="square">
            <a:spAutoFit/>
          </a:bodyPr>
          <a:lstStyle/>
          <a:p>
            <a:r>
              <a:rPr lang="en-FR" dirty="0"/>
              <a:t>How to get a </a:t>
            </a:r>
            <a:r>
              <a:rPr lang="en-FR" dirty="0">
                <a:solidFill>
                  <a:schemeClr val="accent1"/>
                </a:solidFill>
              </a:rPr>
              <a:t>provably sound </a:t>
            </a:r>
            <a:r>
              <a:rPr lang="en-FR" i="1" dirty="0"/>
              <a:t>language-agnostic</a:t>
            </a:r>
            <a:r>
              <a:rPr lang="en-FR" dirty="0">
                <a:solidFill>
                  <a:schemeClr val="accent1"/>
                </a:solidFill>
              </a:rPr>
              <a:t> </a:t>
            </a:r>
          </a:p>
          <a:p>
            <a:r>
              <a:rPr lang="en-FR" b="1" dirty="0"/>
              <a:t>portfolio-based diagnosis</a:t>
            </a:r>
            <a:r>
              <a:rPr lang="en-FR" dirty="0"/>
              <a:t> toolkit?</a:t>
            </a:r>
          </a:p>
          <a:p>
            <a:r>
              <a:rPr lang="en-FR" dirty="0"/>
              <a:t>Will it be fast enough?</a:t>
            </a:r>
          </a:p>
        </p:txBody>
      </p:sp>
      <p:sp>
        <p:nvSpPr>
          <p:cNvPr id="18" name="TextBox 17">
            <a:extLst>
              <a:ext uri="{FF2B5EF4-FFF2-40B4-BE49-F238E27FC236}">
                <a16:creationId xmlns:a16="http://schemas.microsoft.com/office/drawing/2014/main" id="{14D0C346-E8F3-E168-A67F-1B28B683EE29}"/>
              </a:ext>
            </a:extLst>
          </p:cNvPr>
          <p:cNvSpPr txBox="1"/>
          <p:nvPr/>
        </p:nvSpPr>
        <p:spPr>
          <a:xfrm>
            <a:off x="610052" y="1477726"/>
            <a:ext cx="5734519" cy="646331"/>
          </a:xfrm>
          <a:prstGeom prst="rect">
            <a:avLst/>
          </a:prstGeom>
          <a:noFill/>
        </p:spPr>
        <p:txBody>
          <a:bodyPr wrap="none" rtlCol="0">
            <a:spAutoFit/>
          </a:bodyPr>
          <a:lstStyle/>
          <a:p>
            <a:r>
              <a:rPr lang="en-FR" dirty="0"/>
              <a:t>How to </a:t>
            </a:r>
            <a:r>
              <a:rPr lang="en-FR" dirty="0">
                <a:solidFill>
                  <a:schemeClr val="accent1"/>
                </a:solidFill>
              </a:rPr>
              <a:t>standardize</a:t>
            </a:r>
            <a:r>
              <a:rPr lang="en-FR" dirty="0"/>
              <a:t> the SLI?</a:t>
            </a:r>
          </a:p>
          <a:p>
            <a:pPr marL="285750" indent="-285750">
              <a:buFont typeface="Arial" panose="020B0604020202020204" pitchFamily="34" charset="0"/>
              <a:buChar char="•"/>
            </a:pPr>
            <a:r>
              <a:rPr lang="en-GB" dirty="0"/>
              <a:t>Harmonization</a:t>
            </a:r>
            <a:r>
              <a:rPr lang="en-FR" dirty="0"/>
              <a:t> with the LSP and Debug Adapter Protocol</a:t>
            </a:r>
          </a:p>
        </p:txBody>
      </p:sp>
      <p:sp>
        <p:nvSpPr>
          <p:cNvPr id="19" name="TextBox 18">
            <a:extLst>
              <a:ext uri="{FF2B5EF4-FFF2-40B4-BE49-F238E27FC236}">
                <a16:creationId xmlns:a16="http://schemas.microsoft.com/office/drawing/2014/main" id="{DDAAC0C5-BA65-17D5-3A9D-E2B07A6D0577}"/>
              </a:ext>
            </a:extLst>
          </p:cNvPr>
          <p:cNvSpPr txBox="1"/>
          <p:nvPr/>
        </p:nvSpPr>
        <p:spPr>
          <a:xfrm>
            <a:off x="1862759" y="4495991"/>
            <a:ext cx="8466481" cy="1200329"/>
          </a:xfrm>
          <a:prstGeom prst="rect">
            <a:avLst/>
          </a:prstGeom>
          <a:noFill/>
        </p:spPr>
        <p:txBody>
          <a:bodyPr wrap="square" rtlCol="0">
            <a:spAutoFit/>
          </a:bodyPr>
          <a:lstStyle/>
          <a:p>
            <a:r>
              <a:rPr lang="en-FR" i="1" dirty="0"/>
              <a:t>Modular semantics and proofs:</a:t>
            </a:r>
          </a:p>
          <a:p>
            <a:pPr lvl="1"/>
            <a:r>
              <a:rPr lang="en-FR" dirty="0"/>
              <a:t>Can the SLI be used for defining </a:t>
            </a:r>
            <a:r>
              <a:rPr lang="en-FR" dirty="0">
                <a:solidFill>
                  <a:schemeClr val="accent1"/>
                </a:solidFill>
              </a:rPr>
              <a:t>semantic-level operators </a:t>
            </a:r>
            <a:r>
              <a:rPr lang="en-FR" dirty="0"/>
              <a:t>(timed, channels, clocks)?</a:t>
            </a:r>
          </a:p>
          <a:p>
            <a:pPr lvl="1"/>
            <a:r>
              <a:rPr lang="en-FR" dirty="0"/>
              <a:t>	Can the SLI help to bring Modular SOS [1] to practice?</a:t>
            </a:r>
          </a:p>
          <a:p>
            <a:pPr lvl="1"/>
            <a:r>
              <a:rPr lang="en-FR" dirty="0"/>
              <a:t>How to </a:t>
            </a:r>
            <a:r>
              <a:rPr lang="en-FR" dirty="0">
                <a:solidFill>
                  <a:schemeClr val="accent1"/>
                </a:solidFill>
              </a:rPr>
              <a:t>maximize semantic reuse </a:t>
            </a:r>
            <a:r>
              <a:rPr lang="en-FR" dirty="0"/>
              <a:t>for </a:t>
            </a:r>
            <a:r>
              <a:rPr lang="en-FR" b="1" dirty="0"/>
              <a:t>cheaper overapproximations</a:t>
            </a:r>
            <a:r>
              <a:rPr lang="en-FR" dirty="0"/>
              <a:t>?</a:t>
            </a:r>
          </a:p>
        </p:txBody>
      </p:sp>
      <p:sp>
        <p:nvSpPr>
          <p:cNvPr id="3" name="Title 1">
            <a:extLst>
              <a:ext uri="{FF2B5EF4-FFF2-40B4-BE49-F238E27FC236}">
                <a16:creationId xmlns:a16="http://schemas.microsoft.com/office/drawing/2014/main" id="{E9335A17-0DD2-63F2-6E18-116651669E72}"/>
              </a:ext>
            </a:extLst>
          </p:cNvPr>
          <p:cNvSpPr>
            <a:spLocks noGrp="1"/>
          </p:cNvSpPr>
          <p:nvPr>
            <p:ph type="title"/>
          </p:nvPr>
        </p:nvSpPr>
        <p:spPr>
          <a:xfrm>
            <a:off x="838200" y="365125"/>
            <a:ext cx="10515600" cy="1325563"/>
          </a:xfrm>
        </p:spPr>
        <p:txBody>
          <a:bodyPr/>
          <a:lstStyle/>
          <a:p>
            <a:r>
              <a:rPr lang="en-FR" dirty="0"/>
              <a:t>Ways Forward</a:t>
            </a:r>
          </a:p>
        </p:txBody>
      </p:sp>
      <p:sp>
        <p:nvSpPr>
          <p:cNvPr id="5" name="TextBox 4">
            <a:extLst>
              <a:ext uri="{FF2B5EF4-FFF2-40B4-BE49-F238E27FC236}">
                <a16:creationId xmlns:a16="http://schemas.microsoft.com/office/drawing/2014/main" id="{48000BB0-9E89-911C-E429-EE2739244090}"/>
              </a:ext>
            </a:extLst>
          </p:cNvPr>
          <p:cNvSpPr txBox="1"/>
          <p:nvPr/>
        </p:nvSpPr>
        <p:spPr>
          <a:xfrm>
            <a:off x="2344765" y="6430183"/>
            <a:ext cx="6654386" cy="430887"/>
          </a:xfrm>
          <a:prstGeom prst="rect">
            <a:avLst/>
          </a:prstGeom>
          <a:noFill/>
        </p:spPr>
        <p:txBody>
          <a:bodyPr wrap="none" rtlCol="0">
            <a:spAutoFit/>
          </a:bodyPr>
          <a:lstStyle/>
          <a:p>
            <a:r>
              <a:rPr lang="en-GB" sz="1100" dirty="0"/>
              <a:t>[1] Peter D. Moses, “</a:t>
            </a:r>
            <a:r>
              <a:rPr lang="en-GB" sz="1100" b="1" dirty="0"/>
              <a:t>Foundation of Modular SOS</a:t>
            </a:r>
            <a:r>
              <a:rPr lang="en-GB" sz="1100" dirty="0"/>
              <a:t>”, </a:t>
            </a:r>
            <a:br>
              <a:rPr lang="en-GB" sz="1100" dirty="0"/>
            </a:br>
            <a:r>
              <a:rPr lang="en-GB" sz="1100" b="0" i="1" dirty="0">
                <a:solidFill>
                  <a:srgbClr val="333333"/>
                </a:solidFill>
                <a:effectLst/>
                <a:latin typeface="-apple-system"/>
              </a:rPr>
              <a:t>Mathematical Foundations of Computer Science</a:t>
            </a:r>
            <a:r>
              <a:rPr lang="en-GB" sz="1100" b="0" i="0" dirty="0">
                <a:solidFill>
                  <a:srgbClr val="333333"/>
                </a:solidFill>
                <a:effectLst/>
                <a:latin typeface="-apple-system"/>
              </a:rPr>
              <a:t> 1999</a:t>
            </a:r>
            <a:r>
              <a:rPr lang="en-GB" sz="1100" dirty="0"/>
              <a:t>, </a:t>
            </a:r>
            <a:r>
              <a:rPr lang="en-GB" sz="1100" b="0" i="0" dirty="0">
                <a:solidFill>
                  <a:srgbClr val="333333"/>
                </a:solidFill>
                <a:effectLst/>
                <a:latin typeface="-apple-system"/>
              </a:rPr>
              <a:t>Lecture Notes in Computer Science, vol 1672. </a:t>
            </a:r>
            <a:r>
              <a:rPr lang="en-GB" sz="1100" i="1" dirty="0"/>
              <a:t>Springer</a:t>
            </a:r>
            <a:r>
              <a:rPr lang="en-GB" sz="1100" dirty="0"/>
              <a:t>.</a:t>
            </a:r>
            <a:endParaRPr lang="en-FR" sz="1100" dirty="0"/>
          </a:p>
        </p:txBody>
      </p:sp>
      <p:sp>
        <p:nvSpPr>
          <p:cNvPr id="20" name="TextBox 19">
            <a:extLst>
              <a:ext uri="{FF2B5EF4-FFF2-40B4-BE49-F238E27FC236}">
                <a16:creationId xmlns:a16="http://schemas.microsoft.com/office/drawing/2014/main" id="{190ED3F1-3428-A2E1-4165-102C6C03C55F}"/>
              </a:ext>
            </a:extLst>
          </p:cNvPr>
          <p:cNvSpPr txBox="1"/>
          <p:nvPr/>
        </p:nvSpPr>
        <p:spPr>
          <a:xfrm>
            <a:off x="-978154" y="1915385"/>
            <a:ext cx="14148309" cy="2421136"/>
          </a:xfrm>
          <a:prstGeom prst="irregularSeal2">
            <a:avLst/>
          </a:prstGeom>
          <a:solidFill>
            <a:schemeClr val="bg1">
              <a:lumMod val="95000"/>
            </a:schemeClr>
          </a:solidFill>
          <a:ln>
            <a:solidFill>
              <a:srgbClr val="0070C0"/>
            </a:solidFill>
            <a:extLst>
              <a:ext uri="{C807C97D-BFC1-408E-A445-0C87EB9F89A2}">
                <ask:lineSketchStyleProps xmlns:ask="http://schemas.microsoft.com/office/drawing/2018/sketchyshapes" sd="1219033472">
                  <a:custGeom>
                    <a:avLst/>
                    <a:gdLst>
                      <a:gd name="connsiteX0" fmla="*/ 5701389 w 10744200"/>
                      <a:gd name="connsiteY0" fmla="*/ 375448 h 1867733"/>
                      <a:gd name="connsiteX1" fmla="*/ 6236636 w 10744200"/>
                      <a:gd name="connsiteY1" fmla="*/ 254053 h 1867733"/>
                      <a:gd name="connsiteX2" fmla="*/ 6821545 w 10744200"/>
                      <a:gd name="connsiteY2" fmla="*/ 121395 h 1867733"/>
                      <a:gd name="connsiteX3" fmla="*/ 7356792 w 10744200"/>
                      <a:gd name="connsiteY3" fmla="*/ 0 h 1867733"/>
                      <a:gd name="connsiteX4" fmla="*/ 7224977 w 10744200"/>
                      <a:gd name="connsiteY4" fmla="*/ 499532 h 1867733"/>
                      <a:gd name="connsiteX5" fmla="*/ 7767672 w 10744200"/>
                      <a:gd name="connsiteY5" fmla="*/ 428953 h 1867733"/>
                      <a:gd name="connsiteX6" fmla="*/ 8379646 w 10744200"/>
                      <a:gd name="connsiteY6" fmla="*/ 349364 h 1867733"/>
                      <a:gd name="connsiteX7" fmla="*/ 8956981 w 10744200"/>
                      <a:gd name="connsiteY7" fmla="*/ 274280 h 1867733"/>
                      <a:gd name="connsiteX8" fmla="*/ 8560426 w 10744200"/>
                      <a:gd name="connsiteY8" fmla="*/ 416643 h 1867733"/>
                      <a:gd name="connsiteX9" fmla="*/ 8147685 w 10744200"/>
                      <a:gd name="connsiteY9" fmla="*/ 564816 h 1867733"/>
                      <a:gd name="connsiteX10" fmla="*/ 8718918 w 10744200"/>
                      <a:gd name="connsiteY10" fmla="*/ 566966 h 1867733"/>
                      <a:gd name="connsiteX11" fmla="*/ 9212256 w 10744200"/>
                      <a:gd name="connsiteY11" fmla="*/ 568822 h 1867733"/>
                      <a:gd name="connsiteX12" fmla="*/ 9731559 w 10744200"/>
                      <a:gd name="connsiteY12" fmla="*/ 570776 h 1867733"/>
                      <a:gd name="connsiteX13" fmla="*/ 10198932 w 10744200"/>
                      <a:gd name="connsiteY13" fmla="*/ 572535 h 1867733"/>
                      <a:gd name="connsiteX14" fmla="*/ 10744200 w 10744200"/>
                      <a:gd name="connsiteY14" fmla="*/ 574587 h 1867733"/>
                      <a:gd name="connsiteX15" fmla="*/ 10239173 w 10744200"/>
                      <a:gd name="connsiteY15" fmla="*/ 627034 h 1867733"/>
                      <a:gd name="connsiteX16" fmla="*/ 9734146 w 10744200"/>
                      <a:gd name="connsiteY16" fmla="*/ 679481 h 1867733"/>
                      <a:gd name="connsiteX17" fmla="*/ 9114340 w 10744200"/>
                      <a:gd name="connsiteY17" fmla="*/ 743847 h 1867733"/>
                      <a:gd name="connsiteX18" fmla="*/ 8448622 w 10744200"/>
                      <a:gd name="connsiteY18" fmla="*/ 812982 h 1867733"/>
                      <a:gd name="connsiteX19" fmla="*/ 8780996 w 10744200"/>
                      <a:gd name="connsiteY19" fmla="*/ 897874 h 1867733"/>
                      <a:gd name="connsiteX20" fmla="*/ 9087802 w 10744200"/>
                      <a:gd name="connsiteY20" fmla="*/ 976236 h 1867733"/>
                      <a:gd name="connsiteX21" fmla="*/ 8645947 w 10744200"/>
                      <a:gd name="connsiteY21" fmla="*/ 1017689 h 1867733"/>
                      <a:gd name="connsiteX22" fmla="*/ 8147685 w 10744200"/>
                      <a:gd name="connsiteY22" fmla="*/ 1064434 h 1867733"/>
                      <a:gd name="connsiteX23" fmla="*/ 8561701 w 10744200"/>
                      <a:gd name="connsiteY23" fmla="*/ 1160184 h 1867733"/>
                      <a:gd name="connsiteX24" fmla="*/ 8975718 w 10744200"/>
                      <a:gd name="connsiteY24" fmla="*/ 1255935 h 1867733"/>
                      <a:gd name="connsiteX25" fmla="*/ 9389734 w 10744200"/>
                      <a:gd name="connsiteY25" fmla="*/ 1351685 h 1867733"/>
                      <a:gd name="connsiteX26" fmla="*/ 8820694 w 10744200"/>
                      <a:gd name="connsiteY26" fmla="*/ 1321754 h 1867733"/>
                      <a:gd name="connsiteX27" fmla="*/ 8357033 w 10744200"/>
                      <a:gd name="connsiteY27" fmla="*/ 1297367 h 1867733"/>
                      <a:gd name="connsiteX28" fmla="*/ 7830144 w 10744200"/>
                      <a:gd name="connsiteY28" fmla="*/ 1269653 h 1867733"/>
                      <a:gd name="connsiteX29" fmla="*/ 7282180 w 10744200"/>
                      <a:gd name="connsiteY29" fmla="*/ 1240831 h 1867733"/>
                      <a:gd name="connsiteX30" fmla="*/ 7432399 w 10744200"/>
                      <a:gd name="connsiteY30" fmla="*/ 1501968 h 1867733"/>
                      <a:gd name="connsiteX31" fmla="*/ 6988183 w 10744200"/>
                      <a:gd name="connsiteY31" fmla="*/ 1461848 h 1867733"/>
                      <a:gd name="connsiteX32" fmla="*/ 6516490 w 10744200"/>
                      <a:gd name="connsiteY32" fmla="*/ 1419246 h 1867733"/>
                      <a:gd name="connsiteX33" fmla="*/ 6058535 w 10744200"/>
                      <a:gd name="connsiteY33" fmla="*/ 1377885 h 1867733"/>
                      <a:gd name="connsiteX34" fmla="*/ 5776002 w 10744200"/>
                      <a:gd name="connsiteY34" fmla="*/ 1629251 h 1867733"/>
                      <a:gd name="connsiteX35" fmla="*/ 5369215 w 10744200"/>
                      <a:gd name="connsiteY35" fmla="*/ 1569428 h 1867733"/>
                      <a:gd name="connsiteX36" fmla="*/ 4910497 w 10744200"/>
                      <a:gd name="connsiteY36" fmla="*/ 1501968 h 1867733"/>
                      <a:gd name="connsiteX37" fmla="*/ 4607352 w 10744200"/>
                      <a:gd name="connsiteY37" fmla="*/ 1607274 h 1867733"/>
                      <a:gd name="connsiteX38" fmla="*/ 4327525 w 10744200"/>
                      <a:gd name="connsiteY38" fmla="*/ 1704479 h 1867733"/>
                      <a:gd name="connsiteX39" fmla="*/ 3744055 w 10744200"/>
                      <a:gd name="connsiteY39" fmla="*/ 1567252 h 1867733"/>
                      <a:gd name="connsiteX40" fmla="*/ 3311302 w 10744200"/>
                      <a:gd name="connsiteY40" fmla="*/ 1667412 h 1867733"/>
                      <a:gd name="connsiteX41" fmla="*/ 2891532 w 10744200"/>
                      <a:gd name="connsiteY41" fmla="*/ 1764568 h 1867733"/>
                      <a:gd name="connsiteX42" fmla="*/ 2445797 w 10744200"/>
                      <a:gd name="connsiteY42" fmla="*/ 1867733 h 1867733"/>
                      <a:gd name="connsiteX43" fmla="*/ 2390087 w 10744200"/>
                      <a:gd name="connsiteY43" fmla="*/ 1577196 h 1867733"/>
                      <a:gd name="connsiteX44" fmla="*/ 1858979 w 10744200"/>
                      <a:gd name="connsiteY44" fmla="*/ 1566311 h 1867733"/>
                      <a:gd name="connsiteX45" fmla="*/ 1240325 w 10744200"/>
                      <a:gd name="connsiteY45" fmla="*/ 1553632 h 1867733"/>
                      <a:gd name="connsiteX46" fmla="*/ 639180 w 10744200"/>
                      <a:gd name="connsiteY46" fmla="*/ 1541312 h 1867733"/>
                      <a:gd name="connsiteX47" fmla="*/ 1137616 w 10744200"/>
                      <a:gd name="connsiteY47" fmla="*/ 1437294 h 1867733"/>
                      <a:gd name="connsiteX48" fmla="*/ 1656397 w 10744200"/>
                      <a:gd name="connsiteY48" fmla="*/ 1329030 h 1867733"/>
                      <a:gd name="connsiteX49" fmla="*/ 1153957 w 10744200"/>
                      <a:gd name="connsiteY49" fmla="*/ 1263641 h 1867733"/>
                      <a:gd name="connsiteX50" fmla="*/ 651516 w 10744200"/>
                      <a:gd name="connsiteY50" fmla="*/ 1198252 h 1867733"/>
                      <a:gd name="connsiteX51" fmla="*/ 0 w 10744200"/>
                      <a:gd name="connsiteY51" fmla="*/ 1113462 h 1867733"/>
                      <a:gd name="connsiteX52" fmla="*/ 450187 w 10744200"/>
                      <a:gd name="connsiteY52" fmla="*/ 1087906 h 1867733"/>
                      <a:gd name="connsiteX53" fmla="*/ 900374 w 10744200"/>
                      <a:gd name="connsiteY53" fmla="*/ 1062350 h 1867733"/>
                      <a:gd name="connsiteX54" fmla="*/ 1350560 w 10744200"/>
                      <a:gd name="connsiteY54" fmla="*/ 1036795 h 1867733"/>
                      <a:gd name="connsiteX55" fmla="*/ 1957334 w 10744200"/>
                      <a:gd name="connsiteY55" fmla="*/ 1002350 h 1867733"/>
                      <a:gd name="connsiteX56" fmla="*/ 1526701 w 10744200"/>
                      <a:gd name="connsiteY56" fmla="*/ 912345 h 1867733"/>
                      <a:gd name="connsiteX57" fmla="*/ 1109811 w 10744200"/>
                      <a:gd name="connsiteY57" fmla="*/ 825212 h 1867733"/>
                      <a:gd name="connsiteX58" fmla="*/ 582972 w 10744200"/>
                      <a:gd name="connsiteY58" fmla="*/ 715099 h 1867733"/>
                      <a:gd name="connsiteX59" fmla="*/ 1084368 w 10744200"/>
                      <a:gd name="connsiteY59" fmla="*/ 705698 h 1867733"/>
                      <a:gd name="connsiteX60" fmla="*/ 1627547 w 10744200"/>
                      <a:gd name="connsiteY60" fmla="*/ 695514 h 1867733"/>
                      <a:gd name="connsiteX61" fmla="*/ 2149835 w 10744200"/>
                      <a:gd name="connsiteY61" fmla="*/ 685722 h 1867733"/>
                      <a:gd name="connsiteX62" fmla="*/ 2672122 w 10744200"/>
                      <a:gd name="connsiteY62" fmla="*/ 675929 h 1867733"/>
                      <a:gd name="connsiteX63" fmla="*/ 2239369 w 10744200"/>
                      <a:gd name="connsiteY63" fmla="*/ 313450 h 1867733"/>
                      <a:gd name="connsiteX64" fmla="*/ 2682348 w 10744200"/>
                      <a:gd name="connsiteY64" fmla="*/ 365897 h 1867733"/>
                      <a:gd name="connsiteX65" fmla="*/ 3125328 w 10744200"/>
                      <a:gd name="connsiteY65" fmla="*/ 418344 h 1867733"/>
                      <a:gd name="connsiteX66" fmla="*/ 3628714 w 10744200"/>
                      <a:gd name="connsiteY66" fmla="*/ 477943 h 1867733"/>
                      <a:gd name="connsiteX67" fmla="*/ 4252912 w 10744200"/>
                      <a:gd name="connsiteY67" fmla="*/ 551845 h 1867733"/>
                      <a:gd name="connsiteX68" fmla="*/ 4532739 w 10744200"/>
                      <a:gd name="connsiteY68" fmla="*/ 365280 h 1867733"/>
                      <a:gd name="connsiteX69" fmla="*/ 4835884 w 10744200"/>
                      <a:gd name="connsiteY69" fmla="*/ 163167 h 1867733"/>
                      <a:gd name="connsiteX70" fmla="*/ 5242671 w 10744200"/>
                      <a:gd name="connsiteY70" fmla="*/ 262939 h 1867733"/>
                      <a:gd name="connsiteX71" fmla="*/ 5701389 w 10744200"/>
                      <a:gd name="connsiteY71" fmla="*/ 375448 h 18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744200" h="1867733" fill="none" extrusionOk="0">
                        <a:moveTo>
                          <a:pt x="5701389" y="375448"/>
                        </a:moveTo>
                        <a:cubicBezTo>
                          <a:pt x="5939465" y="285392"/>
                          <a:pt x="6130576" y="337320"/>
                          <a:pt x="6236636" y="254053"/>
                        </a:cubicBezTo>
                        <a:cubicBezTo>
                          <a:pt x="6342696" y="170786"/>
                          <a:pt x="6546243" y="214055"/>
                          <a:pt x="6821545" y="121395"/>
                        </a:cubicBezTo>
                        <a:cubicBezTo>
                          <a:pt x="7096847" y="28735"/>
                          <a:pt x="7205777" y="62331"/>
                          <a:pt x="7356792" y="0"/>
                        </a:cubicBezTo>
                        <a:cubicBezTo>
                          <a:pt x="7299488" y="141100"/>
                          <a:pt x="7297601" y="343616"/>
                          <a:pt x="7224977" y="499532"/>
                        </a:cubicBezTo>
                        <a:cubicBezTo>
                          <a:pt x="7341753" y="429629"/>
                          <a:pt x="7532813" y="508939"/>
                          <a:pt x="7767672" y="428953"/>
                        </a:cubicBezTo>
                        <a:cubicBezTo>
                          <a:pt x="8002531" y="348967"/>
                          <a:pt x="8182783" y="446768"/>
                          <a:pt x="8379646" y="349364"/>
                        </a:cubicBezTo>
                        <a:cubicBezTo>
                          <a:pt x="8576509" y="251960"/>
                          <a:pt x="8821956" y="361551"/>
                          <a:pt x="8956981" y="274280"/>
                        </a:cubicBezTo>
                        <a:cubicBezTo>
                          <a:pt x="8789056" y="335855"/>
                          <a:pt x="8701039" y="348671"/>
                          <a:pt x="8560426" y="416643"/>
                        </a:cubicBezTo>
                        <a:cubicBezTo>
                          <a:pt x="8419813" y="484615"/>
                          <a:pt x="8224897" y="482669"/>
                          <a:pt x="8147685" y="564816"/>
                        </a:cubicBezTo>
                        <a:cubicBezTo>
                          <a:pt x="8346635" y="534430"/>
                          <a:pt x="8450126" y="575850"/>
                          <a:pt x="8718918" y="566966"/>
                        </a:cubicBezTo>
                        <a:cubicBezTo>
                          <a:pt x="8987710" y="558082"/>
                          <a:pt x="8965946" y="626826"/>
                          <a:pt x="9212256" y="568822"/>
                        </a:cubicBezTo>
                        <a:cubicBezTo>
                          <a:pt x="9458566" y="510819"/>
                          <a:pt x="9498340" y="608781"/>
                          <a:pt x="9731559" y="570776"/>
                        </a:cubicBezTo>
                        <a:cubicBezTo>
                          <a:pt x="9964778" y="532771"/>
                          <a:pt x="10028899" y="604843"/>
                          <a:pt x="10198932" y="572535"/>
                        </a:cubicBezTo>
                        <a:cubicBezTo>
                          <a:pt x="10368965" y="540227"/>
                          <a:pt x="10600004" y="607135"/>
                          <a:pt x="10744200" y="574587"/>
                        </a:cubicBezTo>
                        <a:cubicBezTo>
                          <a:pt x="10548049" y="625577"/>
                          <a:pt x="10424666" y="564882"/>
                          <a:pt x="10239173" y="627034"/>
                        </a:cubicBezTo>
                        <a:cubicBezTo>
                          <a:pt x="10053680" y="689186"/>
                          <a:pt x="9968929" y="613740"/>
                          <a:pt x="9734146" y="679481"/>
                        </a:cubicBezTo>
                        <a:cubicBezTo>
                          <a:pt x="9499363" y="745221"/>
                          <a:pt x="9353749" y="705737"/>
                          <a:pt x="9114340" y="743847"/>
                        </a:cubicBezTo>
                        <a:cubicBezTo>
                          <a:pt x="8874931" y="781957"/>
                          <a:pt x="8697074" y="753703"/>
                          <a:pt x="8448622" y="812982"/>
                        </a:cubicBezTo>
                        <a:cubicBezTo>
                          <a:pt x="8617416" y="832137"/>
                          <a:pt x="8665589" y="909744"/>
                          <a:pt x="8780996" y="897874"/>
                        </a:cubicBezTo>
                        <a:cubicBezTo>
                          <a:pt x="8896403" y="886004"/>
                          <a:pt x="9007077" y="963910"/>
                          <a:pt x="9087802" y="976236"/>
                        </a:cubicBezTo>
                        <a:cubicBezTo>
                          <a:pt x="8900934" y="1013809"/>
                          <a:pt x="8832493" y="989596"/>
                          <a:pt x="8645947" y="1017689"/>
                        </a:cubicBezTo>
                        <a:cubicBezTo>
                          <a:pt x="8459401" y="1045782"/>
                          <a:pt x="8306062" y="1000297"/>
                          <a:pt x="8147685" y="1064434"/>
                        </a:cubicBezTo>
                        <a:cubicBezTo>
                          <a:pt x="8293307" y="1095597"/>
                          <a:pt x="8466528" y="1147863"/>
                          <a:pt x="8561701" y="1160184"/>
                        </a:cubicBezTo>
                        <a:cubicBezTo>
                          <a:pt x="8656874" y="1172506"/>
                          <a:pt x="8772516" y="1259453"/>
                          <a:pt x="8975718" y="1255935"/>
                        </a:cubicBezTo>
                        <a:cubicBezTo>
                          <a:pt x="9178920" y="1252416"/>
                          <a:pt x="9266338" y="1349932"/>
                          <a:pt x="9389734" y="1351685"/>
                        </a:cubicBezTo>
                        <a:cubicBezTo>
                          <a:pt x="9213091" y="1353578"/>
                          <a:pt x="9048186" y="1276274"/>
                          <a:pt x="8820694" y="1321754"/>
                        </a:cubicBezTo>
                        <a:cubicBezTo>
                          <a:pt x="8593202" y="1367234"/>
                          <a:pt x="8505147" y="1259886"/>
                          <a:pt x="8357033" y="1297367"/>
                        </a:cubicBezTo>
                        <a:cubicBezTo>
                          <a:pt x="8208919" y="1334848"/>
                          <a:pt x="7943352" y="1243230"/>
                          <a:pt x="7830144" y="1269653"/>
                        </a:cubicBezTo>
                        <a:cubicBezTo>
                          <a:pt x="7716936" y="1296077"/>
                          <a:pt x="7546536" y="1250448"/>
                          <a:pt x="7282180" y="1240831"/>
                        </a:cubicBezTo>
                        <a:cubicBezTo>
                          <a:pt x="7319178" y="1300687"/>
                          <a:pt x="7366404" y="1391897"/>
                          <a:pt x="7432399" y="1501968"/>
                        </a:cubicBezTo>
                        <a:cubicBezTo>
                          <a:pt x="7300881" y="1514088"/>
                          <a:pt x="7204573" y="1452591"/>
                          <a:pt x="6988183" y="1461848"/>
                        </a:cubicBezTo>
                        <a:cubicBezTo>
                          <a:pt x="6771793" y="1471105"/>
                          <a:pt x="6689901" y="1394110"/>
                          <a:pt x="6516490" y="1419246"/>
                        </a:cubicBezTo>
                        <a:cubicBezTo>
                          <a:pt x="6343079" y="1444382"/>
                          <a:pt x="6172859" y="1380254"/>
                          <a:pt x="6058535" y="1377885"/>
                        </a:cubicBezTo>
                        <a:cubicBezTo>
                          <a:pt x="5940070" y="1491023"/>
                          <a:pt x="5894288" y="1482107"/>
                          <a:pt x="5776002" y="1629251"/>
                        </a:cubicBezTo>
                        <a:cubicBezTo>
                          <a:pt x="5667894" y="1658803"/>
                          <a:pt x="5554074" y="1547174"/>
                          <a:pt x="5369215" y="1569428"/>
                        </a:cubicBezTo>
                        <a:cubicBezTo>
                          <a:pt x="5184356" y="1591682"/>
                          <a:pt x="5089750" y="1484240"/>
                          <a:pt x="4910497" y="1501968"/>
                        </a:cubicBezTo>
                        <a:cubicBezTo>
                          <a:pt x="4826844" y="1552817"/>
                          <a:pt x="4670640" y="1573974"/>
                          <a:pt x="4607352" y="1607274"/>
                        </a:cubicBezTo>
                        <a:cubicBezTo>
                          <a:pt x="4544064" y="1640574"/>
                          <a:pt x="4392185" y="1679871"/>
                          <a:pt x="4327525" y="1704479"/>
                        </a:cubicBezTo>
                        <a:cubicBezTo>
                          <a:pt x="4129450" y="1675903"/>
                          <a:pt x="3911974" y="1536069"/>
                          <a:pt x="3744055" y="1567252"/>
                        </a:cubicBezTo>
                        <a:cubicBezTo>
                          <a:pt x="3550884" y="1635582"/>
                          <a:pt x="3433847" y="1612755"/>
                          <a:pt x="3311302" y="1667412"/>
                        </a:cubicBezTo>
                        <a:cubicBezTo>
                          <a:pt x="3188757" y="1722069"/>
                          <a:pt x="3000608" y="1687558"/>
                          <a:pt x="2891532" y="1764568"/>
                        </a:cubicBezTo>
                        <a:cubicBezTo>
                          <a:pt x="2782456" y="1841578"/>
                          <a:pt x="2539241" y="1818683"/>
                          <a:pt x="2445797" y="1867733"/>
                        </a:cubicBezTo>
                        <a:cubicBezTo>
                          <a:pt x="2428354" y="1766566"/>
                          <a:pt x="2411938" y="1675358"/>
                          <a:pt x="2390087" y="1577196"/>
                        </a:cubicBezTo>
                        <a:cubicBezTo>
                          <a:pt x="2171814" y="1632843"/>
                          <a:pt x="2103800" y="1530741"/>
                          <a:pt x="1858979" y="1566311"/>
                        </a:cubicBezTo>
                        <a:cubicBezTo>
                          <a:pt x="1614158" y="1601881"/>
                          <a:pt x="1500811" y="1512378"/>
                          <a:pt x="1240325" y="1553632"/>
                        </a:cubicBezTo>
                        <a:cubicBezTo>
                          <a:pt x="979839" y="1594886"/>
                          <a:pt x="780298" y="1482710"/>
                          <a:pt x="639180" y="1541312"/>
                        </a:cubicBezTo>
                        <a:cubicBezTo>
                          <a:pt x="842143" y="1468291"/>
                          <a:pt x="922025" y="1504152"/>
                          <a:pt x="1137616" y="1437294"/>
                        </a:cubicBezTo>
                        <a:cubicBezTo>
                          <a:pt x="1353207" y="1370436"/>
                          <a:pt x="1432271" y="1391144"/>
                          <a:pt x="1656397" y="1329030"/>
                        </a:cubicBezTo>
                        <a:cubicBezTo>
                          <a:pt x="1496304" y="1336057"/>
                          <a:pt x="1319793" y="1256757"/>
                          <a:pt x="1153957" y="1263641"/>
                        </a:cubicBezTo>
                        <a:cubicBezTo>
                          <a:pt x="988121" y="1270525"/>
                          <a:pt x="902909" y="1198666"/>
                          <a:pt x="651516" y="1198252"/>
                        </a:cubicBezTo>
                        <a:cubicBezTo>
                          <a:pt x="400123" y="1197838"/>
                          <a:pt x="261119" y="1105320"/>
                          <a:pt x="0" y="1113462"/>
                        </a:cubicBezTo>
                        <a:cubicBezTo>
                          <a:pt x="102859" y="1098021"/>
                          <a:pt x="240192" y="1141295"/>
                          <a:pt x="450187" y="1087906"/>
                        </a:cubicBezTo>
                        <a:cubicBezTo>
                          <a:pt x="660182" y="1034517"/>
                          <a:pt x="754537" y="1096754"/>
                          <a:pt x="900374" y="1062350"/>
                        </a:cubicBezTo>
                        <a:cubicBezTo>
                          <a:pt x="1046211" y="1027947"/>
                          <a:pt x="1233146" y="1071422"/>
                          <a:pt x="1350560" y="1036795"/>
                        </a:cubicBezTo>
                        <a:cubicBezTo>
                          <a:pt x="1467974" y="1002167"/>
                          <a:pt x="1738013" y="1084494"/>
                          <a:pt x="1957334" y="1002350"/>
                        </a:cubicBezTo>
                        <a:cubicBezTo>
                          <a:pt x="1839433" y="1022282"/>
                          <a:pt x="1663729" y="903973"/>
                          <a:pt x="1526701" y="912345"/>
                        </a:cubicBezTo>
                        <a:cubicBezTo>
                          <a:pt x="1389673" y="920717"/>
                          <a:pt x="1282727" y="818924"/>
                          <a:pt x="1109811" y="825212"/>
                        </a:cubicBezTo>
                        <a:cubicBezTo>
                          <a:pt x="936895" y="831500"/>
                          <a:pt x="835905" y="702727"/>
                          <a:pt x="582972" y="715099"/>
                        </a:cubicBezTo>
                        <a:cubicBezTo>
                          <a:pt x="819648" y="682835"/>
                          <a:pt x="926188" y="728853"/>
                          <a:pt x="1084368" y="705698"/>
                        </a:cubicBezTo>
                        <a:cubicBezTo>
                          <a:pt x="1242548" y="682543"/>
                          <a:pt x="1413202" y="740884"/>
                          <a:pt x="1627547" y="695514"/>
                        </a:cubicBezTo>
                        <a:cubicBezTo>
                          <a:pt x="1841892" y="650144"/>
                          <a:pt x="1949975" y="717648"/>
                          <a:pt x="2149835" y="685722"/>
                        </a:cubicBezTo>
                        <a:cubicBezTo>
                          <a:pt x="2349695" y="653795"/>
                          <a:pt x="2519637" y="718128"/>
                          <a:pt x="2672122" y="675929"/>
                        </a:cubicBezTo>
                        <a:cubicBezTo>
                          <a:pt x="2439315" y="527467"/>
                          <a:pt x="2403021" y="437637"/>
                          <a:pt x="2239369" y="313450"/>
                        </a:cubicBezTo>
                        <a:cubicBezTo>
                          <a:pt x="2423336" y="309895"/>
                          <a:pt x="2473297" y="368779"/>
                          <a:pt x="2682348" y="365897"/>
                        </a:cubicBezTo>
                        <a:cubicBezTo>
                          <a:pt x="2891399" y="363015"/>
                          <a:pt x="2985119" y="442048"/>
                          <a:pt x="3125328" y="418344"/>
                        </a:cubicBezTo>
                        <a:cubicBezTo>
                          <a:pt x="3265537" y="394640"/>
                          <a:pt x="3450168" y="473151"/>
                          <a:pt x="3628714" y="477943"/>
                        </a:cubicBezTo>
                        <a:cubicBezTo>
                          <a:pt x="3807260" y="482734"/>
                          <a:pt x="4083882" y="573349"/>
                          <a:pt x="4252912" y="551845"/>
                        </a:cubicBezTo>
                        <a:cubicBezTo>
                          <a:pt x="4297314" y="474607"/>
                          <a:pt x="4436563" y="437206"/>
                          <a:pt x="4532739" y="365280"/>
                        </a:cubicBezTo>
                        <a:cubicBezTo>
                          <a:pt x="4628915" y="293354"/>
                          <a:pt x="4713562" y="283356"/>
                          <a:pt x="4835884" y="163167"/>
                        </a:cubicBezTo>
                        <a:cubicBezTo>
                          <a:pt x="5027021" y="194113"/>
                          <a:pt x="5072713" y="221781"/>
                          <a:pt x="5242671" y="262939"/>
                        </a:cubicBezTo>
                        <a:cubicBezTo>
                          <a:pt x="5412629" y="304097"/>
                          <a:pt x="5521873" y="357928"/>
                          <a:pt x="5701389" y="375448"/>
                        </a:cubicBezTo>
                        <a:close/>
                      </a:path>
                      <a:path w="10744200" h="1867733" stroke="0" extrusionOk="0">
                        <a:moveTo>
                          <a:pt x="5701389" y="375448"/>
                        </a:moveTo>
                        <a:cubicBezTo>
                          <a:pt x="5806762" y="313690"/>
                          <a:pt x="6107663" y="318852"/>
                          <a:pt x="6236636" y="254053"/>
                        </a:cubicBezTo>
                        <a:cubicBezTo>
                          <a:pt x="6365609" y="189254"/>
                          <a:pt x="6613453" y="205666"/>
                          <a:pt x="6738775" y="140167"/>
                        </a:cubicBezTo>
                        <a:cubicBezTo>
                          <a:pt x="6864097" y="74668"/>
                          <a:pt x="7159597" y="106282"/>
                          <a:pt x="7356792" y="0"/>
                        </a:cubicBezTo>
                        <a:cubicBezTo>
                          <a:pt x="7293082" y="207459"/>
                          <a:pt x="7269103" y="360719"/>
                          <a:pt x="7224977" y="499532"/>
                        </a:cubicBezTo>
                        <a:cubicBezTo>
                          <a:pt x="7449480" y="426948"/>
                          <a:pt x="7667170" y="467186"/>
                          <a:pt x="7819632" y="422195"/>
                        </a:cubicBezTo>
                        <a:cubicBezTo>
                          <a:pt x="7972094" y="377204"/>
                          <a:pt x="8233082" y="379918"/>
                          <a:pt x="8362326" y="351617"/>
                        </a:cubicBezTo>
                        <a:cubicBezTo>
                          <a:pt x="8491570" y="323315"/>
                          <a:pt x="8712789" y="309251"/>
                          <a:pt x="8956981" y="274280"/>
                        </a:cubicBezTo>
                        <a:cubicBezTo>
                          <a:pt x="8852743" y="342287"/>
                          <a:pt x="8623729" y="357686"/>
                          <a:pt x="8536147" y="425359"/>
                        </a:cubicBezTo>
                        <a:cubicBezTo>
                          <a:pt x="8448565" y="493032"/>
                          <a:pt x="8232364" y="505270"/>
                          <a:pt x="8147685" y="564816"/>
                        </a:cubicBezTo>
                        <a:cubicBezTo>
                          <a:pt x="8392983" y="538244"/>
                          <a:pt x="8429188" y="570619"/>
                          <a:pt x="8666988" y="566770"/>
                        </a:cubicBezTo>
                        <a:cubicBezTo>
                          <a:pt x="8904788" y="562922"/>
                          <a:pt x="8949209" y="585332"/>
                          <a:pt x="9160326" y="568627"/>
                        </a:cubicBezTo>
                        <a:cubicBezTo>
                          <a:pt x="9371443" y="551921"/>
                          <a:pt x="9494507" y="637586"/>
                          <a:pt x="9731559" y="570776"/>
                        </a:cubicBezTo>
                        <a:cubicBezTo>
                          <a:pt x="9968611" y="503967"/>
                          <a:pt x="10115974" y="573592"/>
                          <a:pt x="10302792" y="572926"/>
                        </a:cubicBezTo>
                        <a:cubicBezTo>
                          <a:pt x="10489610" y="572260"/>
                          <a:pt x="10614738" y="585130"/>
                          <a:pt x="10744200" y="574587"/>
                        </a:cubicBezTo>
                        <a:cubicBezTo>
                          <a:pt x="10562399" y="641178"/>
                          <a:pt x="10397771" y="575758"/>
                          <a:pt x="10170306" y="634186"/>
                        </a:cubicBezTo>
                        <a:cubicBezTo>
                          <a:pt x="9942841" y="692614"/>
                          <a:pt x="9761200" y="638975"/>
                          <a:pt x="9619367" y="691401"/>
                        </a:cubicBezTo>
                        <a:cubicBezTo>
                          <a:pt x="9477533" y="743826"/>
                          <a:pt x="9307819" y="718963"/>
                          <a:pt x="9114340" y="743847"/>
                        </a:cubicBezTo>
                        <a:cubicBezTo>
                          <a:pt x="8920861" y="768732"/>
                          <a:pt x="8616831" y="733509"/>
                          <a:pt x="8448622" y="812982"/>
                        </a:cubicBezTo>
                        <a:cubicBezTo>
                          <a:pt x="8523009" y="796917"/>
                          <a:pt x="8612688" y="861787"/>
                          <a:pt x="8755428" y="891344"/>
                        </a:cubicBezTo>
                        <a:cubicBezTo>
                          <a:pt x="8898168" y="920900"/>
                          <a:pt x="8955451" y="962838"/>
                          <a:pt x="9087802" y="976236"/>
                        </a:cubicBezTo>
                        <a:cubicBezTo>
                          <a:pt x="8919019" y="1020480"/>
                          <a:pt x="8812469" y="965767"/>
                          <a:pt x="8636546" y="1018571"/>
                        </a:cubicBezTo>
                        <a:cubicBezTo>
                          <a:pt x="8460623" y="1071375"/>
                          <a:pt x="8327688" y="994264"/>
                          <a:pt x="8147685" y="1064434"/>
                        </a:cubicBezTo>
                        <a:cubicBezTo>
                          <a:pt x="8329837" y="1062396"/>
                          <a:pt x="8417333" y="1165727"/>
                          <a:pt x="8524440" y="1151567"/>
                        </a:cubicBezTo>
                        <a:cubicBezTo>
                          <a:pt x="8631547" y="1137407"/>
                          <a:pt x="8786212" y="1214275"/>
                          <a:pt x="8950877" y="1250190"/>
                        </a:cubicBezTo>
                        <a:cubicBezTo>
                          <a:pt x="9115542" y="1286105"/>
                          <a:pt x="9196260" y="1323218"/>
                          <a:pt x="9389734" y="1351685"/>
                        </a:cubicBezTo>
                        <a:cubicBezTo>
                          <a:pt x="9249104" y="1392282"/>
                          <a:pt x="8977453" y="1313720"/>
                          <a:pt x="8820694" y="1321754"/>
                        </a:cubicBezTo>
                        <a:cubicBezTo>
                          <a:pt x="8663935" y="1329788"/>
                          <a:pt x="8396713" y="1265511"/>
                          <a:pt x="8251655" y="1291824"/>
                        </a:cubicBezTo>
                        <a:cubicBezTo>
                          <a:pt x="8106597" y="1318137"/>
                          <a:pt x="7517501" y="1190741"/>
                          <a:pt x="7282180" y="1240831"/>
                        </a:cubicBezTo>
                        <a:cubicBezTo>
                          <a:pt x="7353459" y="1318414"/>
                          <a:pt x="7358514" y="1377707"/>
                          <a:pt x="7432399" y="1501968"/>
                        </a:cubicBezTo>
                        <a:cubicBezTo>
                          <a:pt x="7265695" y="1513320"/>
                          <a:pt x="7177016" y="1466788"/>
                          <a:pt x="7015660" y="1464329"/>
                        </a:cubicBezTo>
                        <a:cubicBezTo>
                          <a:pt x="6854304" y="1461870"/>
                          <a:pt x="6707288" y="1435563"/>
                          <a:pt x="6571444" y="1424209"/>
                        </a:cubicBezTo>
                        <a:cubicBezTo>
                          <a:pt x="6435600" y="1412855"/>
                          <a:pt x="6277574" y="1336603"/>
                          <a:pt x="6058535" y="1377885"/>
                        </a:cubicBezTo>
                        <a:cubicBezTo>
                          <a:pt x="5991329" y="1445434"/>
                          <a:pt x="5824152" y="1552400"/>
                          <a:pt x="5776002" y="1629251"/>
                        </a:cubicBezTo>
                        <a:cubicBezTo>
                          <a:pt x="5658361" y="1645214"/>
                          <a:pt x="5475883" y="1551912"/>
                          <a:pt x="5343250" y="1565610"/>
                        </a:cubicBezTo>
                        <a:cubicBezTo>
                          <a:pt x="5210617" y="1579308"/>
                          <a:pt x="5062797" y="1507032"/>
                          <a:pt x="4910497" y="1501968"/>
                        </a:cubicBezTo>
                        <a:cubicBezTo>
                          <a:pt x="4856535" y="1548724"/>
                          <a:pt x="4729069" y="1559477"/>
                          <a:pt x="4630670" y="1599173"/>
                        </a:cubicBezTo>
                        <a:cubicBezTo>
                          <a:pt x="4532271" y="1638870"/>
                          <a:pt x="4470530" y="1635956"/>
                          <a:pt x="4327525" y="1704479"/>
                        </a:cubicBezTo>
                        <a:cubicBezTo>
                          <a:pt x="4135607" y="1714813"/>
                          <a:pt x="3909971" y="1571419"/>
                          <a:pt x="3744055" y="1567252"/>
                        </a:cubicBezTo>
                        <a:cubicBezTo>
                          <a:pt x="3661589" y="1639798"/>
                          <a:pt x="3478830" y="1580805"/>
                          <a:pt x="3311302" y="1667412"/>
                        </a:cubicBezTo>
                        <a:cubicBezTo>
                          <a:pt x="3143774" y="1754019"/>
                          <a:pt x="3012539" y="1734959"/>
                          <a:pt x="2865567" y="1770577"/>
                        </a:cubicBezTo>
                        <a:cubicBezTo>
                          <a:pt x="2718595" y="1806195"/>
                          <a:pt x="2617318" y="1816612"/>
                          <a:pt x="2445797" y="1867733"/>
                        </a:cubicBezTo>
                        <a:cubicBezTo>
                          <a:pt x="2427619" y="1768600"/>
                          <a:pt x="2414253" y="1657008"/>
                          <a:pt x="2390087" y="1577196"/>
                        </a:cubicBezTo>
                        <a:cubicBezTo>
                          <a:pt x="2102867" y="1578076"/>
                          <a:pt x="1952853" y="1541068"/>
                          <a:pt x="1788942" y="1564876"/>
                        </a:cubicBezTo>
                        <a:cubicBezTo>
                          <a:pt x="1625031" y="1588684"/>
                          <a:pt x="1466443" y="1521510"/>
                          <a:pt x="1205307" y="1552914"/>
                        </a:cubicBezTo>
                        <a:cubicBezTo>
                          <a:pt x="944171" y="1584318"/>
                          <a:pt x="755470" y="1537005"/>
                          <a:pt x="639180" y="1541312"/>
                        </a:cubicBezTo>
                        <a:cubicBezTo>
                          <a:pt x="799045" y="1474352"/>
                          <a:pt x="981987" y="1503861"/>
                          <a:pt x="1137616" y="1437294"/>
                        </a:cubicBezTo>
                        <a:cubicBezTo>
                          <a:pt x="1293245" y="1370727"/>
                          <a:pt x="1435717" y="1394012"/>
                          <a:pt x="1656397" y="1329030"/>
                        </a:cubicBezTo>
                        <a:cubicBezTo>
                          <a:pt x="1500072" y="1346885"/>
                          <a:pt x="1234666" y="1272009"/>
                          <a:pt x="1071137" y="1252863"/>
                        </a:cubicBezTo>
                        <a:cubicBezTo>
                          <a:pt x="907608" y="1233717"/>
                          <a:pt x="672607" y="1198806"/>
                          <a:pt x="519004" y="1181007"/>
                        </a:cubicBezTo>
                        <a:cubicBezTo>
                          <a:pt x="365401" y="1163208"/>
                          <a:pt x="149462" y="1127299"/>
                          <a:pt x="0" y="1113462"/>
                        </a:cubicBezTo>
                        <a:cubicBezTo>
                          <a:pt x="207467" y="1059551"/>
                          <a:pt x="378630" y="1107391"/>
                          <a:pt x="508907" y="1084573"/>
                        </a:cubicBezTo>
                        <a:cubicBezTo>
                          <a:pt x="639184" y="1061755"/>
                          <a:pt x="812718" y="1082815"/>
                          <a:pt x="959094" y="1059017"/>
                        </a:cubicBezTo>
                        <a:cubicBezTo>
                          <a:pt x="1105470" y="1035219"/>
                          <a:pt x="1293469" y="1099517"/>
                          <a:pt x="1468001" y="1030128"/>
                        </a:cubicBezTo>
                        <a:cubicBezTo>
                          <a:pt x="1642533" y="960739"/>
                          <a:pt x="1785027" y="1036387"/>
                          <a:pt x="1957334" y="1002350"/>
                        </a:cubicBezTo>
                        <a:cubicBezTo>
                          <a:pt x="1743687" y="972368"/>
                          <a:pt x="1622427" y="903675"/>
                          <a:pt x="1526701" y="912345"/>
                        </a:cubicBezTo>
                        <a:cubicBezTo>
                          <a:pt x="1430975" y="921015"/>
                          <a:pt x="1310121" y="858698"/>
                          <a:pt x="1109811" y="825212"/>
                        </a:cubicBezTo>
                        <a:cubicBezTo>
                          <a:pt x="909501" y="791726"/>
                          <a:pt x="820299" y="761241"/>
                          <a:pt x="582972" y="715099"/>
                        </a:cubicBezTo>
                        <a:cubicBezTo>
                          <a:pt x="809460" y="697938"/>
                          <a:pt x="924840" y="736932"/>
                          <a:pt x="1126151" y="704915"/>
                        </a:cubicBezTo>
                        <a:cubicBezTo>
                          <a:pt x="1327462" y="672897"/>
                          <a:pt x="1539837" y="704218"/>
                          <a:pt x="1690222" y="694339"/>
                        </a:cubicBezTo>
                        <a:cubicBezTo>
                          <a:pt x="1840607" y="684460"/>
                          <a:pt x="2056940" y="693497"/>
                          <a:pt x="2149835" y="685722"/>
                        </a:cubicBezTo>
                        <a:cubicBezTo>
                          <a:pt x="2242730" y="677947"/>
                          <a:pt x="2430598" y="688301"/>
                          <a:pt x="2672122" y="675929"/>
                        </a:cubicBezTo>
                        <a:cubicBezTo>
                          <a:pt x="2424061" y="534833"/>
                          <a:pt x="2444164" y="455149"/>
                          <a:pt x="2239369" y="313450"/>
                        </a:cubicBezTo>
                        <a:cubicBezTo>
                          <a:pt x="2458545" y="303477"/>
                          <a:pt x="2470997" y="344681"/>
                          <a:pt x="2702484" y="368281"/>
                        </a:cubicBezTo>
                        <a:cubicBezTo>
                          <a:pt x="2933971" y="391881"/>
                          <a:pt x="3023641" y="456035"/>
                          <a:pt x="3145463" y="420728"/>
                        </a:cubicBezTo>
                        <a:cubicBezTo>
                          <a:pt x="3267285" y="385421"/>
                          <a:pt x="3412949" y="508996"/>
                          <a:pt x="3689120" y="485094"/>
                        </a:cubicBezTo>
                        <a:cubicBezTo>
                          <a:pt x="3965291" y="461193"/>
                          <a:pt x="3976992" y="527289"/>
                          <a:pt x="4252912" y="551845"/>
                        </a:cubicBezTo>
                        <a:cubicBezTo>
                          <a:pt x="4353117" y="477735"/>
                          <a:pt x="4483713" y="420503"/>
                          <a:pt x="4550228" y="353619"/>
                        </a:cubicBezTo>
                        <a:cubicBezTo>
                          <a:pt x="4616743" y="286735"/>
                          <a:pt x="4757114" y="254381"/>
                          <a:pt x="4835884" y="163167"/>
                        </a:cubicBezTo>
                        <a:cubicBezTo>
                          <a:pt x="5014788" y="184926"/>
                          <a:pt x="5151676" y="264559"/>
                          <a:pt x="5259981" y="267185"/>
                        </a:cubicBezTo>
                        <a:cubicBezTo>
                          <a:pt x="5368286" y="269810"/>
                          <a:pt x="5592230" y="401368"/>
                          <a:pt x="5701389" y="375448"/>
                        </a:cubicBezTo>
                        <a:close/>
                      </a:path>
                    </a:pathLst>
                  </a:custGeom>
                  <ask:type>
                    <ask:lineSketchNone/>
                  </ask:type>
                </ask:lineSketchStyleProps>
              </a:ext>
            </a:extLst>
          </a:ln>
          <a:effectLst>
            <a:glow rad="63500">
              <a:schemeClr val="accent5">
                <a:satMod val="175000"/>
                <a:alpha val="40000"/>
              </a:schemeClr>
            </a:glow>
            <a:outerShdw blurRad="50800" dist="38100" dir="2700000" algn="tl" rotWithShape="0">
              <a:prstClr val="black">
                <a:alpha val="40000"/>
              </a:prstClr>
            </a:outerShdw>
            <a:reflection blurRad="6350" stA="52000" endA="300" endPos="35000" dir="5400000" sy="-100000" algn="bl" rotWithShape="0"/>
            <a:softEdge rad="127000"/>
          </a:effectLst>
        </p:spPr>
        <p:txBody>
          <a:bodyPr wrap="none" rtlCol="0">
            <a:spAutoFit/>
          </a:bodyPr>
          <a:lstStyle/>
          <a:p>
            <a:pPr algn="ctr"/>
            <a:r>
              <a:rPr lang="en-FR" sz="3200" dirty="0"/>
              <a:t>Are </a:t>
            </a:r>
            <a:r>
              <a:rPr lang="en-FR" sz="3200" dirty="0">
                <a:solidFill>
                  <a:schemeClr val="accent1"/>
                </a:solidFill>
              </a:rPr>
              <a:t>live specification environments </a:t>
            </a:r>
          </a:p>
          <a:p>
            <a:pPr algn="ctr"/>
            <a:r>
              <a:rPr lang="en-FR" sz="3200" dirty="0"/>
              <a:t>the </a:t>
            </a:r>
            <a:r>
              <a:rPr lang="en-FR" sz="3200" b="1" i="1" dirty="0">
                <a:solidFill>
                  <a:srgbClr val="FF0000"/>
                </a:solidFill>
              </a:rPr>
              <a:t>next</a:t>
            </a:r>
            <a:r>
              <a:rPr lang="en-FR" sz="3200" i="1" dirty="0">
                <a:solidFill>
                  <a:srgbClr val="FF0000"/>
                </a:solidFill>
              </a:rPr>
              <a:t> </a:t>
            </a:r>
            <a:r>
              <a:rPr lang="en-FR" sz="3200" b="1" i="1" dirty="0">
                <a:solidFill>
                  <a:srgbClr val="FF0000"/>
                </a:solidFill>
              </a:rPr>
              <a:t>revolution?</a:t>
            </a:r>
          </a:p>
        </p:txBody>
      </p:sp>
    </p:spTree>
    <p:extLst>
      <p:ext uri="{BB962C8B-B14F-4D97-AF65-F5344CB8AC3E}">
        <p14:creationId xmlns:p14="http://schemas.microsoft.com/office/powerpoint/2010/main" val="1669422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9A59FC-BB91-A213-55EC-4EB88A44644A}"/>
              </a:ext>
            </a:extLst>
          </p:cNvPr>
          <p:cNvSpPr>
            <a:spLocks noGrp="1"/>
          </p:cNvSpPr>
          <p:nvPr>
            <p:ph type="sldNum" sz="quarter" idx="12"/>
          </p:nvPr>
        </p:nvSpPr>
        <p:spPr/>
        <p:txBody>
          <a:bodyPr/>
          <a:lstStyle/>
          <a:p>
            <a:fld id="{68BB762D-DE17-D14D-9882-FCBAF9182C7B}" type="slidenum">
              <a:rPr lang="en-FR" smtClean="0"/>
              <a:t>56</a:t>
            </a:fld>
            <a:r>
              <a:rPr lang="en-FR"/>
              <a:t>/50</a:t>
            </a:r>
            <a:endParaRPr lang="en-FR" dirty="0"/>
          </a:p>
        </p:txBody>
      </p:sp>
      <p:sp>
        <p:nvSpPr>
          <p:cNvPr id="5" name="TextBox 4">
            <a:extLst>
              <a:ext uri="{FF2B5EF4-FFF2-40B4-BE49-F238E27FC236}">
                <a16:creationId xmlns:a16="http://schemas.microsoft.com/office/drawing/2014/main" id="{C02FE1E2-F1B6-8157-32B0-3E084AB2FD3D}"/>
              </a:ext>
            </a:extLst>
          </p:cNvPr>
          <p:cNvSpPr txBox="1"/>
          <p:nvPr/>
        </p:nvSpPr>
        <p:spPr>
          <a:xfrm>
            <a:off x="348527" y="1986663"/>
            <a:ext cx="3730765" cy="2585323"/>
          </a:xfrm>
          <a:prstGeom prst="rect">
            <a:avLst/>
          </a:prstGeom>
          <a:noFill/>
        </p:spPr>
        <p:txBody>
          <a:bodyPr wrap="none" rtlCol="0">
            <a:spAutoFit/>
          </a:bodyPr>
          <a:lstStyle/>
          <a:p>
            <a:r>
              <a:rPr lang="en-FR" b="1" dirty="0"/>
              <a:t>Phd students:</a:t>
            </a:r>
          </a:p>
          <a:p>
            <a:pPr marL="285750" indent="-285750">
              <a:buFont typeface="Arial" panose="020B0604020202020204" pitchFamily="34" charset="0"/>
              <a:buChar char="•"/>
            </a:pPr>
            <a:r>
              <a:rPr lang="en-FR" dirty="0"/>
              <a:t>Matthias Pasquier</a:t>
            </a:r>
          </a:p>
          <a:p>
            <a:pPr marL="285750" indent="-285750">
              <a:buFont typeface="Arial" panose="020B0604020202020204" pitchFamily="34" charset="0"/>
              <a:buChar char="•"/>
            </a:pPr>
            <a:r>
              <a:rPr lang="en-FR" dirty="0"/>
              <a:t>Emilien Fournier</a:t>
            </a:r>
          </a:p>
          <a:p>
            <a:pPr marL="285750" indent="-285750">
              <a:buFont typeface="Arial" panose="020B0604020202020204" pitchFamily="34" charset="0"/>
              <a:buChar char="•"/>
            </a:pPr>
            <a:r>
              <a:rPr lang="en-FR" dirty="0"/>
              <a:t>Tithnara Sun</a:t>
            </a:r>
          </a:p>
          <a:p>
            <a:pPr marL="285750" indent="-285750">
              <a:buFont typeface="Arial" panose="020B0604020202020204" pitchFamily="34" charset="0"/>
              <a:buChar char="•"/>
            </a:pPr>
            <a:r>
              <a:rPr lang="en-FR" dirty="0"/>
              <a:t>Valentin Besnard </a:t>
            </a:r>
            <a:r>
              <a:rPr lang="en-FR" dirty="0">
                <a:solidFill>
                  <a:schemeClr val="accent1"/>
                </a:solidFill>
              </a:rPr>
              <a:t>(</a:t>
            </a:r>
            <a:r>
              <a:rPr lang="en-GB" dirty="0">
                <a:solidFill>
                  <a:schemeClr val="accent1"/>
                </a:solidFill>
              </a:rPr>
              <a:t>GDR-GPL award</a:t>
            </a:r>
            <a:r>
              <a:rPr lang="en-FR" dirty="0">
                <a:solidFill>
                  <a:schemeClr val="accent1"/>
                </a:solidFill>
              </a:rPr>
              <a:t>)</a:t>
            </a:r>
          </a:p>
          <a:p>
            <a:pPr marL="285750" indent="-285750">
              <a:buFont typeface="Arial" panose="020B0604020202020204" pitchFamily="34" charset="0"/>
              <a:buChar char="•"/>
            </a:pPr>
            <a:r>
              <a:rPr lang="en-FR" dirty="0">
                <a:solidFill>
                  <a:schemeClr val="bg1">
                    <a:lumMod val="50000"/>
                  </a:schemeClr>
                </a:solidFill>
              </a:rPr>
              <a:t>Vincent Leilde</a:t>
            </a:r>
          </a:p>
          <a:p>
            <a:pPr marL="285750" indent="-285750">
              <a:buFont typeface="Arial" panose="020B0604020202020204" pitchFamily="34" charset="0"/>
              <a:buChar char="•"/>
            </a:pPr>
            <a:r>
              <a:rPr lang="en-FR" dirty="0"/>
              <a:t>Luka Le Roux</a:t>
            </a:r>
          </a:p>
          <a:p>
            <a:pPr marL="285750" indent="-285750">
              <a:buFont typeface="Arial" panose="020B0604020202020204" pitchFamily="34" charset="0"/>
              <a:buChar char="•"/>
            </a:pPr>
            <a:r>
              <a:rPr lang="en-FR" dirty="0">
                <a:solidFill>
                  <a:schemeClr val="bg1">
                    <a:lumMod val="50000"/>
                  </a:schemeClr>
                </a:solidFill>
              </a:rPr>
              <a:t>Lamia Allal</a:t>
            </a:r>
          </a:p>
          <a:p>
            <a:pPr marL="285750" indent="-285750">
              <a:buFont typeface="Arial" panose="020B0604020202020204" pitchFamily="34" charset="0"/>
              <a:buChar char="•"/>
            </a:pPr>
            <a:r>
              <a:rPr lang="en-FR" dirty="0">
                <a:solidFill>
                  <a:schemeClr val="bg1">
                    <a:lumMod val="50000"/>
                  </a:schemeClr>
                </a:solidFill>
              </a:rPr>
              <a:t>Jean-Philippe Schneider</a:t>
            </a:r>
          </a:p>
        </p:txBody>
      </p:sp>
      <p:sp>
        <p:nvSpPr>
          <p:cNvPr id="6" name="TextBox 5">
            <a:extLst>
              <a:ext uri="{FF2B5EF4-FFF2-40B4-BE49-F238E27FC236}">
                <a16:creationId xmlns:a16="http://schemas.microsoft.com/office/drawing/2014/main" id="{C66683E6-7133-98FA-EFCD-F2286DCA8887}"/>
              </a:ext>
            </a:extLst>
          </p:cNvPr>
          <p:cNvSpPr txBox="1"/>
          <p:nvPr/>
        </p:nvSpPr>
        <p:spPr>
          <a:xfrm>
            <a:off x="4009959" y="1986663"/>
            <a:ext cx="2257093" cy="2031325"/>
          </a:xfrm>
          <a:prstGeom prst="rect">
            <a:avLst/>
          </a:prstGeom>
          <a:noFill/>
        </p:spPr>
        <p:txBody>
          <a:bodyPr wrap="none" rtlCol="0">
            <a:spAutoFit/>
          </a:bodyPr>
          <a:lstStyle/>
          <a:p>
            <a:r>
              <a:rPr lang="en-FR" b="1" dirty="0"/>
              <a:t>Postdocs:</a:t>
            </a:r>
          </a:p>
          <a:p>
            <a:pPr marL="285750" indent="-285750">
              <a:buFont typeface="Arial" panose="020B0604020202020204" pitchFamily="34" charset="0"/>
              <a:buChar char="•"/>
            </a:pPr>
            <a:r>
              <a:rPr lang="en-FR" dirty="0"/>
              <a:t>Luka Le Roux</a:t>
            </a:r>
          </a:p>
          <a:p>
            <a:pPr marL="285750" indent="-285750">
              <a:buFont typeface="Arial" panose="020B0604020202020204" pitchFamily="34" charset="0"/>
              <a:buChar char="•"/>
            </a:pPr>
            <a:r>
              <a:rPr lang="en-FR" dirty="0"/>
              <a:t>Valery Monthe</a:t>
            </a:r>
          </a:p>
          <a:p>
            <a:pPr marL="285750" indent="-285750">
              <a:buFont typeface="Arial" panose="020B0604020202020204" pitchFamily="34" charset="0"/>
              <a:buChar char="•"/>
            </a:pPr>
            <a:r>
              <a:rPr lang="en-FR" dirty="0"/>
              <a:t>Bastien Drouout</a:t>
            </a:r>
          </a:p>
          <a:p>
            <a:pPr marL="285750" indent="-285750">
              <a:buFont typeface="Arial" panose="020B0604020202020204" pitchFamily="34" charset="0"/>
              <a:buChar char="•"/>
            </a:pPr>
            <a:r>
              <a:rPr lang="en-FR" dirty="0"/>
              <a:t>Fahad Golra</a:t>
            </a:r>
          </a:p>
          <a:p>
            <a:pPr marL="285750" indent="-285750">
              <a:buFont typeface="Arial" panose="020B0604020202020204" pitchFamily="34" charset="0"/>
              <a:buChar char="•"/>
            </a:pPr>
            <a:r>
              <a:rPr lang="en-FR" dirty="0"/>
              <a:t>Jean-Charles Roger</a:t>
            </a:r>
          </a:p>
          <a:p>
            <a:pPr marL="285750" indent="-285750">
              <a:buFont typeface="Arial" panose="020B0604020202020204" pitchFamily="34" charset="0"/>
              <a:buChar char="•"/>
            </a:pPr>
            <a:r>
              <a:rPr lang="en-FR" dirty="0"/>
              <a:t>Vincent Leilde</a:t>
            </a:r>
          </a:p>
        </p:txBody>
      </p:sp>
      <p:sp>
        <p:nvSpPr>
          <p:cNvPr id="7" name="TextBox 6">
            <a:extLst>
              <a:ext uri="{FF2B5EF4-FFF2-40B4-BE49-F238E27FC236}">
                <a16:creationId xmlns:a16="http://schemas.microsoft.com/office/drawing/2014/main" id="{33E08572-39DD-258D-0CBA-75AF9212C36D}"/>
              </a:ext>
            </a:extLst>
          </p:cNvPr>
          <p:cNvSpPr txBox="1"/>
          <p:nvPr/>
        </p:nvSpPr>
        <p:spPr>
          <a:xfrm>
            <a:off x="6648316" y="1986663"/>
            <a:ext cx="1929887" cy="2031325"/>
          </a:xfrm>
          <a:prstGeom prst="rect">
            <a:avLst/>
          </a:prstGeom>
          <a:noFill/>
        </p:spPr>
        <p:txBody>
          <a:bodyPr wrap="none" rtlCol="0">
            <a:spAutoFit/>
          </a:bodyPr>
          <a:lstStyle/>
          <a:p>
            <a:r>
              <a:rPr lang="en-FR" b="1" dirty="0"/>
              <a:t>Engineers:</a:t>
            </a:r>
          </a:p>
          <a:p>
            <a:pPr marL="285750" indent="-285750">
              <a:buFont typeface="Arial" panose="020B0604020202020204" pitchFamily="34" charset="0"/>
              <a:buChar char="•"/>
            </a:pPr>
            <a:r>
              <a:rPr lang="en-FR" dirty="0"/>
              <a:t>Hiba Hnaini</a:t>
            </a:r>
          </a:p>
          <a:p>
            <a:pPr marL="285750" indent="-285750">
              <a:buFont typeface="Arial" panose="020B0604020202020204" pitchFamily="34" charset="0"/>
              <a:buChar char="•"/>
            </a:pPr>
            <a:r>
              <a:rPr lang="en-FR" dirty="0"/>
              <a:t>Sylvain Guerin</a:t>
            </a:r>
          </a:p>
          <a:p>
            <a:pPr marL="285750" indent="-285750">
              <a:buFont typeface="Arial" panose="020B0604020202020204" pitchFamily="34" charset="0"/>
              <a:buChar char="•"/>
            </a:pPr>
            <a:r>
              <a:rPr lang="en-FR" dirty="0"/>
              <a:t>Fatma Zarka</a:t>
            </a:r>
          </a:p>
          <a:p>
            <a:pPr marL="285750" indent="-285750">
              <a:buFont typeface="Arial" panose="020B0604020202020204" pitchFamily="34" charset="0"/>
              <a:buChar char="•"/>
            </a:pPr>
            <a:r>
              <a:rPr lang="en-FR" dirty="0"/>
              <a:t>Nadia Menad</a:t>
            </a:r>
          </a:p>
          <a:p>
            <a:pPr marL="285750" indent="-285750">
              <a:buFont typeface="Arial" panose="020B0604020202020204" pitchFamily="34" charset="0"/>
              <a:buChar char="•"/>
            </a:pPr>
            <a:r>
              <a:rPr lang="en-FR" dirty="0"/>
              <a:t>Sebastien Tleye</a:t>
            </a:r>
          </a:p>
          <a:p>
            <a:pPr marL="285750" indent="-285750">
              <a:buFont typeface="Arial" panose="020B0604020202020204" pitchFamily="34" charset="0"/>
              <a:buChar char="•"/>
            </a:pPr>
            <a:r>
              <a:rPr lang="en-FR" dirty="0"/>
              <a:t>Ismail Chaida</a:t>
            </a:r>
          </a:p>
        </p:txBody>
      </p:sp>
      <p:sp>
        <p:nvSpPr>
          <p:cNvPr id="8" name="TextBox 7">
            <a:extLst>
              <a:ext uri="{FF2B5EF4-FFF2-40B4-BE49-F238E27FC236}">
                <a16:creationId xmlns:a16="http://schemas.microsoft.com/office/drawing/2014/main" id="{6776ED63-D23F-29A2-64E6-DB21CEA8E7BD}"/>
              </a:ext>
            </a:extLst>
          </p:cNvPr>
          <p:cNvSpPr txBox="1"/>
          <p:nvPr/>
        </p:nvSpPr>
        <p:spPr>
          <a:xfrm>
            <a:off x="8959468" y="1986663"/>
            <a:ext cx="2494594" cy="1200329"/>
          </a:xfrm>
          <a:prstGeom prst="rect">
            <a:avLst/>
          </a:prstGeom>
          <a:noFill/>
        </p:spPr>
        <p:txBody>
          <a:bodyPr wrap="none" rtlCol="0">
            <a:spAutoFit/>
          </a:bodyPr>
          <a:lstStyle/>
          <a:p>
            <a:r>
              <a:rPr lang="en-FR" b="1" dirty="0"/>
              <a:t>Papers:</a:t>
            </a:r>
          </a:p>
          <a:p>
            <a:pPr marL="285750" indent="-285750">
              <a:buFont typeface="Arial" panose="020B0604020202020204" pitchFamily="34" charset="0"/>
              <a:buChar char="•"/>
            </a:pPr>
            <a:r>
              <a:rPr lang="en-FR" dirty="0"/>
              <a:t>1 patent</a:t>
            </a:r>
          </a:p>
          <a:p>
            <a:pPr marL="285750" indent="-285750">
              <a:buFont typeface="Arial" panose="020B0604020202020204" pitchFamily="34" charset="0"/>
              <a:buChar char="•"/>
            </a:pPr>
            <a:r>
              <a:rPr lang="en-FR" dirty="0"/>
              <a:t>9 journal papers</a:t>
            </a:r>
          </a:p>
          <a:p>
            <a:pPr marL="285750" indent="-285750">
              <a:buFont typeface="Arial" panose="020B0604020202020204" pitchFamily="34" charset="0"/>
              <a:buChar char="•"/>
            </a:pPr>
            <a:r>
              <a:rPr lang="en-FR" dirty="0"/>
              <a:t>49 conference papers</a:t>
            </a:r>
          </a:p>
        </p:txBody>
      </p:sp>
      <p:sp>
        <p:nvSpPr>
          <p:cNvPr id="9" name="TextBox 8">
            <a:extLst>
              <a:ext uri="{FF2B5EF4-FFF2-40B4-BE49-F238E27FC236}">
                <a16:creationId xmlns:a16="http://schemas.microsoft.com/office/drawing/2014/main" id="{64B31BB8-8E79-2434-EE53-30A917289EF8}"/>
              </a:ext>
            </a:extLst>
          </p:cNvPr>
          <p:cNvSpPr txBox="1"/>
          <p:nvPr/>
        </p:nvSpPr>
        <p:spPr>
          <a:xfrm>
            <a:off x="8959468" y="3762337"/>
            <a:ext cx="3243678" cy="2308324"/>
          </a:xfrm>
          <a:prstGeom prst="rect">
            <a:avLst/>
          </a:prstGeom>
          <a:noFill/>
        </p:spPr>
        <p:txBody>
          <a:bodyPr wrap="square" rtlCol="0">
            <a:spAutoFit/>
          </a:bodyPr>
          <a:lstStyle/>
          <a:p>
            <a:r>
              <a:rPr lang="en-FR" b="1" dirty="0"/>
              <a:t>Software:</a:t>
            </a:r>
          </a:p>
          <a:p>
            <a:pPr marL="285750" indent="-285750">
              <a:buFont typeface="Arial" panose="020B0604020202020204" pitchFamily="34" charset="0"/>
              <a:buChar char="•"/>
            </a:pPr>
            <a:r>
              <a:rPr lang="en-FR" dirty="0"/>
              <a:t>OBP2 </a:t>
            </a:r>
            <a:r>
              <a:rPr lang="en-FR" i="1" dirty="0">
                <a:solidFill>
                  <a:schemeClr val="accent1"/>
                </a:solidFill>
              </a:rPr>
              <a:t>nominated Systematic Paris-Région ’20</a:t>
            </a:r>
          </a:p>
          <a:p>
            <a:pPr marL="285750" indent="-285750">
              <a:buFont typeface="Arial" panose="020B0604020202020204" pitchFamily="34" charset="0"/>
              <a:buChar char="•"/>
            </a:pPr>
            <a:r>
              <a:rPr lang="en-FR" dirty="0"/>
              <a:t>ClockSystem</a:t>
            </a:r>
          </a:p>
          <a:p>
            <a:pPr marL="285750" indent="-285750">
              <a:buFont typeface="Arial" panose="020B0604020202020204" pitchFamily="34" charset="0"/>
              <a:buChar char="•"/>
            </a:pPr>
            <a:r>
              <a:rPr lang="en-FR" dirty="0"/>
              <a:t>Phadeo</a:t>
            </a:r>
          </a:p>
          <a:p>
            <a:pPr marL="285750" indent="-285750">
              <a:buFont typeface="Arial" panose="020B0604020202020204" pitchFamily="34" charset="0"/>
              <a:buChar char="•"/>
            </a:pPr>
            <a:r>
              <a:rPr lang="en-FR" dirty="0"/>
              <a:t>EMI UML</a:t>
            </a:r>
          </a:p>
          <a:p>
            <a:pPr marL="285750" indent="-285750">
              <a:buFont typeface="Arial" panose="020B0604020202020204" pitchFamily="34" charset="0"/>
              <a:buChar char="•"/>
            </a:pPr>
            <a:r>
              <a:rPr lang="en-FR" dirty="0"/>
              <a:t>AnimUML</a:t>
            </a:r>
          </a:p>
          <a:p>
            <a:pPr marL="285750" indent="-285750">
              <a:buFont typeface="Arial" panose="020B0604020202020204" pitchFamily="34" charset="0"/>
              <a:buChar char="•"/>
            </a:pPr>
            <a:r>
              <a:rPr lang="en-FR" dirty="0"/>
              <a:t>50+ </a:t>
            </a:r>
            <a:r>
              <a:rPr lang="en-FR" dirty="0">
                <a:hlinkClick r:id="rId2"/>
              </a:rPr>
              <a:t>github repos</a:t>
            </a:r>
            <a:endParaRPr lang="en-FR" dirty="0"/>
          </a:p>
        </p:txBody>
      </p:sp>
      <p:sp>
        <p:nvSpPr>
          <p:cNvPr id="10" name="TextBox 9">
            <a:extLst>
              <a:ext uri="{FF2B5EF4-FFF2-40B4-BE49-F238E27FC236}">
                <a16:creationId xmlns:a16="http://schemas.microsoft.com/office/drawing/2014/main" id="{62749F8B-EFCE-E899-E293-C83AF882FB63}"/>
              </a:ext>
            </a:extLst>
          </p:cNvPr>
          <p:cNvSpPr txBox="1"/>
          <p:nvPr/>
        </p:nvSpPr>
        <p:spPr>
          <a:xfrm>
            <a:off x="505923" y="4867961"/>
            <a:ext cx="4661592" cy="1200329"/>
          </a:xfrm>
          <a:prstGeom prst="rect">
            <a:avLst/>
          </a:prstGeom>
          <a:noFill/>
        </p:spPr>
        <p:txBody>
          <a:bodyPr wrap="square" rtlCol="0">
            <a:spAutoFit/>
          </a:bodyPr>
          <a:lstStyle/>
          <a:p>
            <a:pPr marL="358775" indent="-358775"/>
            <a:r>
              <a:rPr lang="en-FR" b="1" dirty="0"/>
              <a:t>Main Projects:</a:t>
            </a:r>
            <a:r>
              <a:rPr lang="en-FR" dirty="0"/>
              <a:t> ONEWAY, Ker-SEVECO, JoinSafeCyber, VeriMoB, EASE4SE, DEPARTS, GEMOC, Ardyt, </a:t>
            </a:r>
            <a:r>
              <a:rPr lang="en-FR" dirty="0">
                <a:solidFill>
                  <a:schemeClr val="bg1">
                    <a:lumMod val="50000"/>
                  </a:schemeClr>
                </a:solidFill>
              </a:rPr>
              <a:t>Morpheus, ValMadeo</a:t>
            </a:r>
          </a:p>
          <a:p>
            <a:r>
              <a:rPr lang="en-FR" b="1" dirty="0"/>
              <a:t>Contracts:</a:t>
            </a:r>
            <a:r>
              <a:rPr lang="en-FR" dirty="0"/>
              <a:t> DAVIDSON, ERTOSGENER</a:t>
            </a:r>
          </a:p>
        </p:txBody>
      </p:sp>
      <p:sp>
        <p:nvSpPr>
          <p:cNvPr id="12" name="Title 1">
            <a:extLst>
              <a:ext uri="{FF2B5EF4-FFF2-40B4-BE49-F238E27FC236}">
                <a16:creationId xmlns:a16="http://schemas.microsoft.com/office/drawing/2014/main" id="{7F2B28F5-7AF7-C3DB-C178-DC428473D20E}"/>
              </a:ext>
            </a:extLst>
          </p:cNvPr>
          <p:cNvSpPr>
            <a:spLocks noGrp="1"/>
          </p:cNvSpPr>
          <p:nvPr>
            <p:ph type="title"/>
          </p:nvPr>
        </p:nvSpPr>
        <p:spPr>
          <a:xfrm>
            <a:off x="838200" y="365125"/>
            <a:ext cx="10515600" cy="1325563"/>
          </a:xfrm>
        </p:spPr>
        <p:txBody>
          <a:bodyPr/>
          <a:lstStyle/>
          <a:p>
            <a:r>
              <a:rPr lang="en-FR" dirty="0"/>
              <a:t>Track Record</a:t>
            </a:r>
          </a:p>
        </p:txBody>
      </p:sp>
      <p:sp>
        <p:nvSpPr>
          <p:cNvPr id="14" name="TextBox 13">
            <a:extLst>
              <a:ext uri="{FF2B5EF4-FFF2-40B4-BE49-F238E27FC236}">
                <a16:creationId xmlns:a16="http://schemas.microsoft.com/office/drawing/2014/main" id="{53E3F7CD-3D86-6D54-7A05-F5C71BD59029}"/>
              </a:ext>
            </a:extLst>
          </p:cNvPr>
          <p:cNvSpPr txBox="1"/>
          <p:nvPr/>
        </p:nvSpPr>
        <p:spPr>
          <a:xfrm>
            <a:off x="4342236" y="114309"/>
            <a:ext cx="7739625" cy="1827193"/>
          </a:xfrm>
          <a:custGeom>
            <a:avLst/>
            <a:gdLst>
              <a:gd name="connsiteX0" fmla="*/ 698716 w 7739625"/>
              <a:gd name="connsiteY0" fmla="*/ 607795 h 1827193"/>
              <a:gd name="connsiteX1" fmla="*/ 1007405 w 7739625"/>
              <a:gd name="connsiteY1" fmla="*/ 292139 h 1827193"/>
              <a:gd name="connsiteX2" fmla="*/ 2509107 w 7739625"/>
              <a:gd name="connsiteY2" fmla="*/ 220024 h 1827193"/>
              <a:gd name="connsiteX3" fmla="*/ 4023171 w 7739625"/>
              <a:gd name="connsiteY3" fmla="*/ 145160 h 1827193"/>
              <a:gd name="connsiteX4" fmla="*/ 4613138 w 7739625"/>
              <a:gd name="connsiteY4" fmla="*/ 8459 h 1827193"/>
              <a:gd name="connsiteX5" fmla="*/ 5344820 w 7739625"/>
              <a:gd name="connsiteY5" fmla="*/ 104936 h 1827193"/>
              <a:gd name="connsiteX6" fmla="*/ 6353479 w 7739625"/>
              <a:gd name="connsiteY6" fmla="*/ 29184 h 1827193"/>
              <a:gd name="connsiteX7" fmla="*/ 6864975 w 7739625"/>
              <a:gd name="connsiteY7" fmla="*/ 235843 h 1827193"/>
              <a:gd name="connsiteX8" fmla="*/ 7521410 w 7739625"/>
              <a:gd name="connsiteY8" fmla="*/ 436411 h 1827193"/>
              <a:gd name="connsiteX9" fmla="*/ 7492028 w 7739625"/>
              <a:gd name="connsiteY9" fmla="*/ 653898 h 1827193"/>
              <a:gd name="connsiteX10" fmla="*/ 7706659 w 7739625"/>
              <a:gd name="connsiteY10" fmla="*/ 986430 h 1827193"/>
              <a:gd name="connsiteX11" fmla="*/ 6701225 w 7739625"/>
              <a:gd name="connsiteY11" fmla="*/ 1277512 h 1827193"/>
              <a:gd name="connsiteX12" fmla="*/ 6341296 w 7739625"/>
              <a:gd name="connsiteY12" fmla="*/ 1526932 h 1827193"/>
              <a:gd name="connsiteX13" fmla="*/ 5115856 w 7739625"/>
              <a:gd name="connsiteY13" fmla="*/ 1557132 h 1827193"/>
              <a:gd name="connsiteX14" fmla="*/ 4240132 w 7739625"/>
              <a:gd name="connsiteY14" fmla="*/ 1823217 h 1827193"/>
              <a:gd name="connsiteX15" fmla="*/ 2952523 w 7739625"/>
              <a:gd name="connsiteY15" fmla="*/ 1660800 h 1827193"/>
              <a:gd name="connsiteX16" fmla="*/ 1039832 w 7739625"/>
              <a:gd name="connsiteY16" fmla="*/ 1500328 h 1827193"/>
              <a:gd name="connsiteX17" fmla="*/ 198865 w 7739625"/>
              <a:gd name="connsiteY17" fmla="*/ 1321754 h 1827193"/>
              <a:gd name="connsiteX18" fmla="*/ 378560 w 7739625"/>
              <a:gd name="connsiteY18" fmla="*/ 1080708 h 1827193"/>
              <a:gd name="connsiteX19" fmla="*/ -896 w 7739625"/>
              <a:gd name="connsiteY19" fmla="*/ 833403 h 1827193"/>
              <a:gd name="connsiteX20" fmla="*/ 692087 w 7739625"/>
              <a:gd name="connsiteY20" fmla="*/ 613590 h 1827193"/>
              <a:gd name="connsiteX21" fmla="*/ 698716 w 7739625"/>
              <a:gd name="connsiteY21" fmla="*/ 607795 h 1827193"/>
              <a:gd name="connsiteX0" fmla="*/ 840788 w 7739625"/>
              <a:gd name="connsiteY0" fmla="*/ 1107185 h 1827193"/>
              <a:gd name="connsiteX1" fmla="*/ 386981 w 7739625"/>
              <a:gd name="connsiteY1" fmla="*/ 1073475 h 1827193"/>
              <a:gd name="connsiteX2" fmla="*/ 1241206 w 7739625"/>
              <a:gd name="connsiteY2" fmla="*/ 1476092 h 1827193"/>
              <a:gd name="connsiteX3" fmla="*/ 1042699 w 7739625"/>
              <a:gd name="connsiteY3" fmla="*/ 1492207 h 1827193"/>
              <a:gd name="connsiteX4" fmla="*/ 2952165 w 7739625"/>
              <a:gd name="connsiteY4" fmla="*/ 1653355 h 1827193"/>
              <a:gd name="connsiteX5" fmla="*/ 2832487 w 7739625"/>
              <a:gd name="connsiteY5" fmla="*/ 1579760 h 1827193"/>
              <a:gd name="connsiteX6" fmla="*/ 5164587 w 7739625"/>
              <a:gd name="connsiteY6" fmla="*/ 1469832 h 1827193"/>
              <a:gd name="connsiteX7" fmla="*/ 5116752 w 7739625"/>
              <a:gd name="connsiteY7" fmla="*/ 1550576 h 1827193"/>
              <a:gd name="connsiteX8" fmla="*/ 6114482 w 7739625"/>
              <a:gd name="connsiteY8" fmla="*/ 970865 h 1827193"/>
              <a:gd name="connsiteX9" fmla="*/ 6696925 w 7739625"/>
              <a:gd name="connsiteY9" fmla="*/ 1272690 h 1827193"/>
              <a:gd name="connsiteX10" fmla="*/ 7488445 w 7739625"/>
              <a:gd name="connsiteY10" fmla="*/ 649414 h 1827193"/>
              <a:gd name="connsiteX11" fmla="*/ 7229024 w 7739625"/>
              <a:gd name="connsiteY11" fmla="*/ 762599 h 1827193"/>
              <a:gd name="connsiteX12" fmla="*/ 6866050 w 7739625"/>
              <a:gd name="connsiteY12" fmla="*/ 229498 h 1827193"/>
              <a:gd name="connsiteX13" fmla="*/ 6879666 w 7739625"/>
              <a:gd name="connsiteY13" fmla="*/ 282961 h 1827193"/>
              <a:gd name="connsiteX14" fmla="*/ 5209555 w 7739625"/>
              <a:gd name="connsiteY14" fmla="*/ 167154 h 1827193"/>
              <a:gd name="connsiteX15" fmla="*/ 5342491 w 7739625"/>
              <a:gd name="connsiteY15" fmla="*/ 98972 h 1827193"/>
              <a:gd name="connsiteX16" fmla="*/ 3966736 w 7739625"/>
              <a:gd name="connsiteY16" fmla="*/ 199637 h 1827193"/>
              <a:gd name="connsiteX17" fmla="*/ 4031054 w 7739625"/>
              <a:gd name="connsiteY17" fmla="*/ 140846 h 1827193"/>
              <a:gd name="connsiteX18" fmla="*/ 2508211 w 7739625"/>
              <a:gd name="connsiteY18" fmla="*/ 219601 h 1827193"/>
              <a:gd name="connsiteX19" fmla="*/ 2741117 w 7739625"/>
              <a:gd name="connsiteY19" fmla="*/ 276616 h 1827193"/>
              <a:gd name="connsiteX20" fmla="*/ 739385 w 7739625"/>
              <a:gd name="connsiteY20" fmla="*/ 667813 h 1827193"/>
              <a:gd name="connsiteX21" fmla="*/ 698716 w 7739625"/>
              <a:gd name="connsiteY21" fmla="*/ 607795 h 182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9625" h="1827193" fill="none" extrusionOk="0">
                <a:moveTo>
                  <a:pt x="698716" y="607795"/>
                </a:moveTo>
                <a:cubicBezTo>
                  <a:pt x="645828" y="501751"/>
                  <a:pt x="746528" y="354948"/>
                  <a:pt x="1007405" y="292139"/>
                </a:cubicBezTo>
                <a:cubicBezTo>
                  <a:pt x="1441610" y="172840"/>
                  <a:pt x="2017392" y="114272"/>
                  <a:pt x="2509107" y="220024"/>
                </a:cubicBezTo>
                <a:cubicBezTo>
                  <a:pt x="2828162" y="50621"/>
                  <a:pt x="3487598" y="18519"/>
                  <a:pt x="4023171" y="145160"/>
                </a:cubicBezTo>
                <a:cubicBezTo>
                  <a:pt x="4132805" y="87419"/>
                  <a:pt x="4351354" y="-2629"/>
                  <a:pt x="4613138" y="8459"/>
                </a:cubicBezTo>
                <a:cubicBezTo>
                  <a:pt x="4915378" y="-20867"/>
                  <a:pt x="5176683" y="26497"/>
                  <a:pt x="5344820" y="104936"/>
                </a:cubicBezTo>
                <a:cubicBezTo>
                  <a:pt x="5521217" y="-16001"/>
                  <a:pt x="6054503" y="-71113"/>
                  <a:pt x="6353479" y="29184"/>
                </a:cubicBezTo>
                <a:cubicBezTo>
                  <a:pt x="6602032" y="77051"/>
                  <a:pt x="6815445" y="149406"/>
                  <a:pt x="6864975" y="235843"/>
                </a:cubicBezTo>
                <a:cubicBezTo>
                  <a:pt x="7195468" y="258848"/>
                  <a:pt x="7413870" y="365272"/>
                  <a:pt x="7521410" y="436411"/>
                </a:cubicBezTo>
                <a:cubicBezTo>
                  <a:pt x="7605347" y="510799"/>
                  <a:pt x="7582725" y="581050"/>
                  <a:pt x="7492028" y="653898"/>
                </a:cubicBezTo>
                <a:cubicBezTo>
                  <a:pt x="7734522" y="748914"/>
                  <a:pt x="7813799" y="888330"/>
                  <a:pt x="7706659" y="986430"/>
                </a:cubicBezTo>
                <a:cubicBezTo>
                  <a:pt x="7637604" y="1188867"/>
                  <a:pt x="7201874" y="1285950"/>
                  <a:pt x="6701225" y="1277512"/>
                </a:cubicBezTo>
                <a:cubicBezTo>
                  <a:pt x="6718861" y="1393147"/>
                  <a:pt x="6563776" y="1459257"/>
                  <a:pt x="6341296" y="1526932"/>
                </a:cubicBezTo>
                <a:cubicBezTo>
                  <a:pt x="5959344" y="1659924"/>
                  <a:pt x="5565523" y="1648791"/>
                  <a:pt x="5115856" y="1557132"/>
                </a:cubicBezTo>
                <a:cubicBezTo>
                  <a:pt x="5010730" y="1668939"/>
                  <a:pt x="4644002" y="1766070"/>
                  <a:pt x="4240132" y="1823217"/>
                </a:cubicBezTo>
                <a:cubicBezTo>
                  <a:pt x="3699977" y="1883469"/>
                  <a:pt x="3239173" y="1874327"/>
                  <a:pt x="2952523" y="1660800"/>
                </a:cubicBezTo>
                <a:cubicBezTo>
                  <a:pt x="2280313" y="1780520"/>
                  <a:pt x="1438114" y="1703401"/>
                  <a:pt x="1039832" y="1500328"/>
                </a:cubicBezTo>
                <a:cubicBezTo>
                  <a:pt x="679462" y="1537167"/>
                  <a:pt x="331477" y="1443542"/>
                  <a:pt x="198865" y="1321754"/>
                </a:cubicBezTo>
                <a:cubicBezTo>
                  <a:pt x="108609" y="1241636"/>
                  <a:pt x="189141" y="1118938"/>
                  <a:pt x="378560" y="1080708"/>
                </a:cubicBezTo>
                <a:cubicBezTo>
                  <a:pt x="111848" y="1020472"/>
                  <a:pt x="-30940" y="911577"/>
                  <a:pt x="-896" y="833403"/>
                </a:cubicBezTo>
                <a:cubicBezTo>
                  <a:pt x="-20800" y="721844"/>
                  <a:pt x="366999" y="568848"/>
                  <a:pt x="692087" y="613590"/>
                </a:cubicBezTo>
                <a:cubicBezTo>
                  <a:pt x="694382" y="611530"/>
                  <a:pt x="696772" y="609725"/>
                  <a:pt x="698716" y="607795"/>
                </a:cubicBezTo>
                <a:close/>
              </a:path>
              <a:path w="7739625" h="1827193" fill="none" extrusionOk="0">
                <a:moveTo>
                  <a:pt x="840788" y="1107185"/>
                </a:moveTo>
                <a:cubicBezTo>
                  <a:pt x="689027" y="1098496"/>
                  <a:pt x="547156" y="1075357"/>
                  <a:pt x="386981" y="1073475"/>
                </a:cubicBezTo>
                <a:moveTo>
                  <a:pt x="1241206" y="1476092"/>
                </a:moveTo>
                <a:cubicBezTo>
                  <a:pt x="1182249" y="1481057"/>
                  <a:pt x="1123570" y="1478849"/>
                  <a:pt x="1042699" y="1492207"/>
                </a:cubicBezTo>
                <a:moveTo>
                  <a:pt x="2952165" y="1653355"/>
                </a:moveTo>
                <a:cubicBezTo>
                  <a:pt x="2904589" y="1631722"/>
                  <a:pt x="2869487" y="1600652"/>
                  <a:pt x="2832487" y="1579760"/>
                </a:cubicBezTo>
                <a:moveTo>
                  <a:pt x="5164587" y="1469832"/>
                </a:moveTo>
                <a:cubicBezTo>
                  <a:pt x="5160718" y="1497390"/>
                  <a:pt x="5141174" y="1520532"/>
                  <a:pt x="5116752" y="1550576"/>
                </a:cubicBezTo>
                <a:moveTo>
                  <a:pt x="6114482" y="970865"/>
                </a:moveTo>
                <a:cubicBezTo>
                  <a:pt x="6466157" y="1027842"/>
                  <a:pt x="6712904" y="1159991"/>
                  <a:pt x="6696925" y="1272690"/>
                </a:cubicBezTo>
                <a:moveTo>
                  <a:pt x="7488445" y="649414"/>
                </a:moveTo>
                <a:cubicBezTo>
                  <a:pt x="7421685" y="713857"/>
                  <a:pt x="7353423" y="727632"/>
                  <a:pt x="7229024" y="762599"/>
                </a:cubicBezTo>
                <a:moveTo>
                  <a:pt x="6866050" y="229498"/>
                </a:moveTo>
                <a:cubicBezTo>
                  <a:pt x="6877279" y="243836"/>
                  <a:pt x="6884323" y="266687"/>
                  <a:pt x="6879666" y="282961"/>
                </a:cubicBezTo>
                <a:moveTo>
                  <a:pt x="5209555" y="167154"/>
                </a:moveTo>
                <a:cubicBezTo>
                  <a:pt x="5248127" y="135100"/>
                  <a:pt x="5290154" y="118819"/>
                  <a:pt x="5342491" y="98972"/>
                </a:cubicBezTo>
                <a:moveTo>
                  <a:pt x="3966736" y="199637"/>
                </a:moveTo>
                <a:cubicBezTo>
                  <a:pt x="3983104" y="179711"/>
                  <a:pt x="4002370" y="161546"/>
                  <a:pt x="4031054" y="140846"/>
                </a:cubicBezTo>
                <a:moveTo>
                  <a:pt x="2508211" y="219601"/>
                </a:moveTo>
                <a:cubicBezTo>
                  <a:pt x="2587326" y="233457"/>
                  <a:pt x="2677082" y="254257"/>
                  <a:pt x="2741117" y="276616"/>
                </a:cubicBezTo>
                <a:moveTo>
                  <a:pt x="739385" y="667813"/>
                </a:moveTo>
                <a:cubicBezTo>
                  <a:pt x="720895" y="646665"/>
                  <a:pt x="708322" y="627409"/>
                  <a:pt x="698716" y="607795"/>
                </a:cubicBezTo>
              </a:path>
              <a:path w="7739625" h="1827193" stroke="0" extrusionOk="0">
                <a:moveTo>
                  <a:pt x="698716" y="607795"/>
                </a:moveTo>
                <a:cubicBezTo>
                  <a:pt x="631966" y="481821"/>
                  <a:pt x="729491" y="390047"/>
                  <a:pt x="1007405" y="292139"/>
                </a:cubicBezTo>
                <a:cubicBezTo>
                  <a:pt x="1435195" y="166488"/>
                  <a:pt x="1944326" y="129951"/>
                  <a:pt x="2509107" y="220024"/>
                </a:cubicBezTo>
                <a:cubicBezTo>
                  <a:pt x="2742383" y="103344"/>
                  <a:pt x="3565416" y="13841"/>
                  <a:pt x="4023171" y="145160"/>
                </a:cubicBezTo>
                <a:cubicBezTo>
                  <a:pt x="4116550" y="59441"/>
                  <a:pt x="4370728" y="25864"/>
                  <a:pt x="4613138" y="8459"/>
                </a:cubicBezTo>
                <a:cubicBezTo>
                  <a:pt x="4922300" y="-880"/>
                  <a:pt x="5191971" y="-6091"/>
                  <a:pt x="5344820" y="104936"/>
                </a:cubicBezTo>
                <a:cubicBezTo>
                  <a:pt x="5555846" y="5693"/>
                  <a:pt x="5972483" y="8306"/>
                  <a:pt x="6353479" y="29184"/>
                </a:cubicBezTo>
                <a:cubicBezTo>
                  <a:pt x="6619941" y="53081"/>
                  <a:pt x="6799811" y="162660"/>
                  <a:pt x="6864975" y="235843"/>
                </a:cubicBezTo>
                <a:cubicBezTo>
                  <a:pt x="7204128" y="279550"/>
                  <a:pt x="7448600" y="344900"/>
                  <a:pt x="7521410" y="436411"/>
                </a:cubicBezTo>
                <a:cubicBezTo>
                  <a:pt x="7585633" y="506232"/>
                  <a:pt x="7591319" y="591035"/>
                  <a:pt x="7492028" y="653898"/>
                </a:cubicBezTo>
                <a:cubicBezTo>
                  <a:pt x="7735268" y="774172"/>
                  <a:pt x="7798641" y="888343"/>
                  <a:pt x="7706659" y="986430"/>
                </a:cubicBezTo>
                <a:cubicBezTo>
                  <a:pt x="7611648" y="1178596"/>
                  <a:pt x="7241056" y="1318552"/>
                  <a:pt x="6701225" y="1277512"/>
                </a:cubicBezTo>
                <a:cubicBezTo>
                  <a:pt x="6716210" y="1358237"/>
                  <a:pt x="6574157" y="1433364"/>
                  <a:pt x="6341296" y="1526932"/>
                </a:cubicBezTo>
                <a:cubicBezTo>
                  <a:pt x="5978916" y="1625106"/>
                  <a:pt x="5441199" y="1593111"/>
                  <a:pt x="5115856" y="1557132"/>
                </a:cubicBezTo>
                <a:cubicBezTo>
                  <a:pt x="4950341" y="1686735"/>
                  <a:pt x="4632247" y="1738596"/>
                  <a:pt x="4240132" y="1823217"/>
                </a:cubicBezTo>
                <a:cubicBezTo>
                  <a:pt x="3753364" y="1786049"/>
                  <a:pt x="3189311" y="1822526"/>
                  <a:pt x="2952523" y="1660800"/>
                </a:cubicBezTo>
                <a:cubicBezTo>
                  <a:pt x="2272522" y="1817590"/>
                  <a:pt x="1444221" y="1731180"/>
                  <a:pt x="1039832" y="1500328"/>
                </a:cubicBezTo>
                <a:cubicBezTo>
                  <a:pt x="659686" y="1548000"/>
                  <a:pt x="311006" y="1435796"/>
                  <a:pt x="198865" y="1321754"/>
                </a:cubicBezTo>
                <a:cubicBezTo>
                  <a:pt x="107382" y="1259513"/>
                  <a:pt x="173612" y="1146121"/>
                  <a:pt x="378560" y="1080708"/>
                </a:cubicBezTo>
                <a:cubicBezTo>
                  <a:pt x="118700" y="1045529"/>
                  <a:pt x="-55713" y="942181"/>
                  <a:pt x="-896" y="833403"/>
                </a:cubicBezTo>
                <a:cubicBezTo>
                  <a:pt x="49615" y="678008"/>
                  <a:pt x="295545" y="623621"/>
                  <a:pt x="692087" y="613590"/>
                </a:cubicBezTo>
                <a:cubicBezTo>
                  <a:pt x="694659" y="612007"/>
                  <a:pt x="696389" y="610276"/>
                  <a:pt x="698716" y="607795"/>
                </a:cubicBezTo>
                <a:close/>
              </a:path>
              <a:path w="7739625" h="1827193" fill="none" stroke="0" extrusionOk="0">
                <a:moveTo>
                  <a:pt x="840788" y="1107185"/>
                </a:moveTo>
                <a:cubicBezTo>
                  <a:pt x="688966" y="1085792"/>
                  <a:pt x="531435" y="1071617"/>
                  <a:pt x="386981" y="1073475"/>
                </a:cubicBezTo>
                <a:moveTo>
                  <a:pt x="1241206" y="1476092"/>
                </a:moveTo>
                <a:cubicBezTo>
                  <a:pt x="1176607" y="1489213"/>
                  <a:pt x="1103991" y="1482395"/>
                  <a:pt x="1042699" y="1492207"/>
                </a:cubicBezTo>
                <a:moveTo>
                  <a:pt x="2952165" y="1653355"/>
                </a:moveTo>
                <a:cubicBezTo>
                  <a:pt x="2910931" y="1635577"/>
                  <a:pt x="2860997" y="1606498"/>
                  <a:pt x="2832487" y="1579760"/>
                </a:cubicBezTo>
                <a:moveTo>
                  <a:pt x="5164587" y="1469832"/>
                </a:moveTo>
                <a:cubicBezTo>
                  <a:pt x="5154183" y="1498397"/>
                  <a:pt x="5141375" y="1519301"/>
                  <a:pt x="5116752" y="1550576"/>
                </a:cubicBezTo>
                <a:moveTo>
                  <a:pt x="6114482" y="970865"/>
                </a:moveTo>
                <a:cubicBezTo>
                  <a:pt x="6461220" y="1031595"/>
                  <a:pt x="6698169" y="1174429"/>
                  <a:pt x="6696925" y="1272690"/>
                </a:cubicBezTo>
                <a:moveTo>
                  <a:pt x="7488445" y="649414"/>
                </a:moveTo>
                <a:cubicBezTo>
                  <a:pt x="7420839" y="684843"/>
                  <a:pt x="7347396" y="732339"/>
                  <a:pt x="7229024" y="762599"/>
                </a:cubicBezTo>
                <a:moveTo>
                  <a:pt x="6866050" y="229498"/>
                </a:moveTo>
                <a:cubicBezTo>
                  <a:pt x="6874155" y="246969"/>
                  <a:pt x="6880151" y="265207"/>
                  <a:pt x="6879666" y="282961"/>
                </a:cubicBezTo>
                <a:moveTo>
                  <a:pt x="5209555" y="167154"/>
                </a:moveTo>
                <a:cubicBezTo>
                  <a:pt x="5235584" y="133373"/>
                  <a:pt x="5288213" y="117173"/>
                  <a:pt x="5342491" y="98972"/>
                </a:cubicBezTo>
                <a:moveTo>
                  <a:pt x="3966736" y="199637"/>
                </a:moveTo>
                <a:cubicBezTo>
                  <a:pt x="3979292" y="181053"/>
                  <a:pt x="4000247" y="164399"/>
                  <a:pt x="4031054" y="140846"/>
                </a:cubicBezTo>
                <a:moveTo>
                  <a:pt x="2508211" y="219601"/>
                </a:moveTo>
                <a:cubicBezTo>
                  <a:pt x="2580742" y="238395"/>
                  <a:pt x="2675076" y="266154"/>
                  <a:pt x="2741117" y="276616"/>
                </a:cubicBezTo>
                <a:moveTo>
                  <a:pt x="739385" y="667813"/>
                </a:moveTo>
                <a:cubicBezTo>
                  <a:pt x="719666" y="647969"/>
                  <a:pt x="707294" y="627589"/>
                  <a:pt x="698716" y="607795"/>
                </a:cubicBezTo>
              </a:path>
            </a:pathLst>
          </a:custGeom>
          <a:solidFill>
            <a:schemeClr val="accent5">
              <a:lumMod val="20000"/>
              <a:lumOff val="80000"/>
            </a:schemeClr>
          </a:solidFill>
          <a:ln>
            <a:solidFill>
              <a:schemeClr val="accent5"/>
            </a:solidFill>
            <a:extLst>
              <a:ext uri="{C807C97D-BFC1-408E-A445-0C87EB9F89A2}">
                <ask:lineSketchStyleProps xmlns:ask="http://schemas.microsoft.com/office/drawing/2018/sketchyshapes" sd="1219033472">
                  <a:prstGeom prst="cloud">
                    <a:avLst/>
                  </a:prstGeom>
                  <ask:type>
                    <ask:lineSketchFreehand/>
                  </ask:type>
                </ask:lineSketchStyleProps>
              </a:ext>
            </a:extLst>
          </a:ln>
        </p:spPr>
        <p:txBody>
          <a:bodyPr wrap="square">
            <a:spAutoFit/>
          </a:bodyPr>
          <a:lstStyle/>
          <a:p>
            <a:r>
              <a:rPr lang="en-GB" sz="2400" dirty="0">
                <a:ln w="0">
                  <a:noFill/>
                </a:ln>
                <a:solidFill>
                  <a:schemeClr val="accent1"/>
                </a:solidFill>
                <a:effectLst>
                  <a:outerShdw blurRad="38100" dist="19050" dir="2700000" algn="tl" rotWithShape="0">
                    <a:schemeClr val="dk1">
                      <a:alpha val="40000"/>
                    </a:schemeClr>
                  </a:outerShdw>
                </a:effectLst>
                <a:latin typeface="Chalkduster" panose="03050602040202020205" pitchFamily="66" charset="77"/>
              </a:rPr>
              <a:t>Be curious, Explore, </a:t>
            </a:r>
          </a:p>
          <a:p>
            <a:r>
              <a:rPr lang="en-GB" sz="2400" dirty="0">
                <a:ln w="0">
                  <a:noFill/>
                </a:ln>
                <a:solidFill>
                  <a:schemeClr val="accent1"/>
                </a:solidFill>
                <a:effectLst>
                  <a:outerShdw blurRad="38100" dist="19050" dir="2700000" algn="tl" rotWithShape="0">
                    <a:schemeClr val="dk1">
                      <a:alpha val="40000"/>
                    </a:schemeClr>
                  </a:outerShdw>
                </a:effectLst>
                <a:latin typeface="Chalkduster" panose="03050602040202020205" pitchFamily="66" charset="77"/>
              </a:rPr>
              <a:t>Expand our understanding,</a:t>
            </a:r>
          </a:p>
          <a:p>
            <a:r>
              <a:rPr lang="en-GB" sz="2400" dirty="0">
                <a:ln w="0">
                  <a:noFill/>
                </a:ln>
                <a:solidFill>
                  <a:schemeClr val="accent1"/>
                </a:solidFill>
                <a:effectLst>
                  <a:outerShdw blurRad="38100" dist="19050" dir="2700000" algn="tl" rotWithShape="0">
                    <a:schemeClr val="dk1">
                      <a:alpha val="40000"/>
                    </a:schemeClr>
                  </a:outerShdw>
                </a:effectLst>
                <a:latin typeface="Chalkduster" panose="03050602040202020205" pitchFamily="66" charset="77"/>
              </a:rPr>
              <a:t>Share the insights </a:t>
            </a:r>
          </a:p>
        </p:txBody>
      </p:sp>
      <p:pic>
        <p:nvPicPr>
          <p:cNvPr id="16" name="Picture 15">
            <a:extLst>
              <a:ext uri="{FF2B5EF4-FFF2-40B4-BE49-F238E27FC236}">
                <a16:creationId xmlns:a16="http://schemas.microsoft.com/office/drawing/2014/main" id="{19A1845A-2F2A-AD95-4E1C-C07D5188D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253" y="4278227"/>
            <a:ext cx="3570467" cy="2078123"/>
          </a:xfrm>
          <a:prstGeom prst="rect">
            <a:avLst/>
          </a:prstGeom>
        </p:spPr>
      </p:pic>
      <p:sp>
        <p:nvSpPr>
          <p:cNvPr id="17" name="TextBox 16">
            <a:extLst>
              <a:ext uri="{FF2B5EF4-FFF2-40B4-BE49-F238E27FC236}">
                <a16:creationId xmlns:a16="http://schemas.microsoft.com/office/drawing/2014/main" id="{A4A00523-4DF8-8B1A-DF60-1456E359F0DB}"/>
              </a:ext>
            </a:extLst>
          </p:cNvPr>
          <p:cNvSpPr txBox="1"/>
          <p:nvPr/>
        </p:nvSpPr>
        <p:spPr>
          <a:xfrm>
            <a:off x="5566850" y="4790673"/>
            <a:ext cx="1775882" cy="307777"/>
          </a:xfrm>
          <a:prstGeom prst="rect">
            <a:avLst/>
          </a:prstGeom>
          <a:solidFill>
            <a:schemeClr val="bg1">
              <a:alpha val="0"/>
            </a:schemeClr>
          </a:solidFill>
        </p:spPr>
        <p:txBody>
          <a:bodyPr wrap="square" anchor="ctr" anchorCtr="0">
            <a:spAutoFit/>
          </a:bodyPr>
          <a:lstStyle/>
          <a:p>
            <a:pPr algn="ctr"/>
            <a:r>
              <a:rPr lang="en-FR" sz="1400" dirty="0">
                <a:hlinkClick r:id="rId4">
                  <a:extLst>
                    <a:ext uri="{A12FA001-AC4F-418D-AE19-62706E023703}">
                      <ahyp:hlinkClr xmlns:ahyp="http://schemas.microsoft.com/office/drawing/2018/hyperlinkcolor" val="tx"/>
                    </a:ext>
                  </a:extLst>
                </a:hlinkClick>
              </a:rPr>
              <a:t>www.obpcdl.org</a:t>
            </a:r>
            <a:r>
              <a:rPr lang="en-FR" sz="1400" dirty="0">
                <a:solidFill>
                  <a:schemeClr val="bg1"/>
                </a:solidFill>
              </a:rPr>
              <a:t> </a:t>
            </a:r>
          </a:p>
        </p:txBody>
      </p:sp>
    </p:spTree>
    <p:extLst>
      <p:ext uri="{BB962C8B-B14F-4D97-AF65-F5344CB8AC3E}">
        <p14:creationId xmlns:p14="http://schemas.microsoft.com/office/powerpoint/2010/main" val="3688769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A9FE7C-8B7A-F81A-3017-E8E23163ABCE}"/>
              </a:ext>
            </a:extLst>
          </p:cNvPr>
          <p:cNvSpPr>
            <a:spLocks noGrp="1"/>
          </p:cNvSpPr>
          <p:nvPr>
            <p:ph type="sldNum" sz="quarter" idx="12"/>
          </p:nvPr>
        </p:nvSpPr>
        <p:spPr>
          <a:xfrm>
            <a:off x="11409432" y="6337436"/>
            <a:ext cx="632517" cy="365125"/>
          </a:xfrm>
        </p:spPr>
        <p:txBody>
          <a:bodyPr/>
          <a:lstStyle/>
          <a:p>
            <a:fld id="{68BB762D-DE17-D14D-9882-FCBAF9182C7B}" type="slidenum">
              <a:rPr lang="en-FR" smtClean="0"/>
              <a:t>57</a:t>
            </a:fld>
            <a:r>
              <a:rPr lang="en-FR"/>
              <a:t>/50</a:t>
            </a:r>
            <a:endParaRPr lang="en-FR" dirty="0"/>
          </a:p>
        </p:txBody>
      </p:sp>
      <p:sp>
        <p:nvSpPr>
          <p:cNvPr id="6" name="Rectangle 5">
            <a:extLst>
              <a:ext uri="{FF2B5EF4-FFF2-40B4-BE49-F238E27FC236}">
                <a16:creationId xmlns:a16="http://schemas.microsoft.com/office/drawing/2014/main" id="{E7D82A83-0571-0A71-FD4B-831B7D855450}"/>
              </a:ext>
            </a:extLst>
          </p:cNvPr>
          <p:cNvSpPr/>
          <p:nvPr/>
        </p:nvSpPr>
        <p:spPr>
          <a:xfrm>
            <a:off x="3089411" y="2563048"/>
            <a:ext cx="1566455" cy="1323439"/>
          </a:xfrm>
          <a:prstGeom prst="rect">
            <a:avLst/>
          </a:prstGeom>
          <a:noFill/>
        </p:spPr>
        <p:txBody>
          <a:bodyPr wrap="none" lIns="91440" tIns="45720" rIns="91440" bIns="45720">
            <a:spAutoFit/>
          </a:bodyPr>
          <a:lstStyle/>
          <a:p>
            <a:pPr algn="ctr"/>
            <a:r>
              <a:rPr lang="en-FR" sz="4000" b="0" cap="none" spc="0" dirty="0">
                <a:ln w="0"/>
                <a:solidFill>
                  <a:schemeClr val="tx1"/>
                </a:solidFill>
                <a:effectLst>
                  <a:outerShdw blurRad="38100" dist="19050" dir="2700000" algn="tl" rotWithShape="0">
                    <a:schemeClr val="dk1">
                      <a:alpha val="40000"/>
                    </a:schemeClr>
                  </a:outerShdw>
                </a:effectLst>
              </a:rPr>
              <a:t>Thank </a:t>
            </a:r>
            <a:br>
              <a:rPr lang="en-FR" sz="4000" b="0" cap="none" spc="0" dirty="0">
                <a:ln w="0"/>
                <a:solidFill>
                  <a:schemeClr val="tx1"/>
                </a:solidFill>
                <a:effectLst>
                  <a:outerShdw blurRad="38100" dist="19050" dir="2700000" algn="tl" rotWithShape="0">
                    <a:schemeClr val="dk1">
                      <a:alpha val="40000"/>
                    </a:schemeClr>
                  </a:outerShdw>
                </a:effectLst>
              </a:rPr>
            </a:br>
            <a:r>
              <a:rPr lang="en-FR" sz="4000" b="0" cap="none" spc="0" dirty="0">
                <a:ln w="0"/>
                <a:solidFill>
                  <a:schemeClr val="tx1"/>
                </a:solidFill>
                <a:effectLst>
                  <a:outerShdw blurRad="38100" dist="19050" dir="2700000" algn="tl" rotWithShape="0">
                    <a:schemeClr val="dk1">
                      <a:alpha val="40000"/>
                    </a:schemeClr>
                  </a:outerShdw>
                </a:effectLst>
              </a:rPr>
              <a:t>you!</a:t>
            </a:r>
          </a:p>
        </p:txBody>
      </p:sp>
      <p:grpSp>
        <p:nvGrpSpPr>
          <p:cNvPr id="100" name="Group 99">
            <a:extLst>
              <a:ext uri="{FF2B5EF4-FFF2-40B4-BE49-F238E27FC236}">
                <a16:creationId xmlns:a16="http://schemas.microsoft.com/office/drawing/2014/main" id="{C2F6D89A-C7C3-6B95-1CEF-5111BF4B55F9}"/>
              </a:ext>
            </a:extLst>
          </p:cNvPr>
          <p:cNvGrpSpPr/>
          <p:nvPr/>
        </p:nvGrpSpPr>
        <p:grpSpPr>
          <a:xfrm>
            <a:off x="242299" y="-7649"/>
            <a:ext cx="3425557" cy="3533194"/>
            <a:chOff x="230885" y="29784"/>
            <a:chExt cx="3425557" cy="3533194"/>
          </a:xfrm>
        </p:grpSpPr>
        <p:pic>
          <p:nvPicPr>
            <p:cNvPr id="3" name="Picture 2">
              <a:extLst>
                <a:ext uri="{FF2B5EF4-FFF2-40B4-BE49-F238E27FC236}">
                  <a16:creationId xmlns:a16="http://schemas.microsoft.com/office/drawing/2014/main" id="{3E950845-35FD-1E99-F391-92A0A8723DBE}"/>
                </a:ext>
              </a:extLst>
            </p:cNvPr>
            <p:cNvPicPr>
              <a:picLocks noChangeAspect="1"/>
            </p:cNvPicPr>
            <p:nvPr/>
          </p:nvPicPr>
          <p:blipFill>
            <a:blip r:embed="rId2"/>
            <a:stretch>
              <a:fillRect/>
            </a:stretch>
          </p:blipFill>
          <p:spPr>
            <a:xfrm>
              <a:off x="2581405" y="406369"/>
              <a:ext cx="1034483" cy="1080000"/>
            </a:xfrm>
            <a:prstGeom prst="rect">
              <a:avLst/>
            </a:prstGeom>
          </p:spPr>
        </p:pic>
        <p:pic>
          <p:nvPicPr>
            <p:cNvPr id="8" name="Picture 7">
              <a:extLst>
                <a:ext uri="{FF2B5EF4-FFF2-40B4-BE49-F238E27FC236}">
                  <a16:creationId xmlns:a16="http://schemas.microsoft.com/office/drawing/2014/main" id="{20DD2544-4B56-173A-05A4-BE75CEA9B78B}"/>
                </a:ext>
              </a:extLst>
            </p:cNvPr>
            <p:cNvPicPr>
              <a:picLocks noChangeAspect="1"/>
            </p:cNvPicPr>
            <p:nvPr/>
          </p:nvPicPr>
          <p:blipFill>
            <a:blip r:embed="rId3"/>
            <a:stretch>
              <a:fillRect/>
            </a:stretch>
          </p:blipFill>
          <p:spPr>
            <a:xfrm>
              <a:off x="230885" y="390846"/>
              <a:ext cx="1071692" cy="1080000"/>
            </a:xfrm>
            <a:prstGeom prst="rect">
              <a:avLst/>
            </a:prstGeom>
          </p:spPr>
        </p:pic>
        <p:pic>
          <p:nvPicPr>
            <p:cNvPr id="12" name="Picture 11">
              <a:extLst>
                <a:ext uri="{FF2B5EF4-FFF2-40B4-BE49-F238E27FC236}">
                  <a16:creationId xmlns:a16="http://schemas.microsoft.com/office/drawing/2014/main" id="{715879F1-0B62-05A5-83F8-7B2ED4561A12}"/>
                </a:ext>
              </a:extLst>
            </p:cNvPr>
            <p:cNvPicPr>
              <a:picLocks noChangeAspect="1"/>
            </p:cNvPicPr>
            <p:nvPr/>
          </p:nvPicPr>
          <p:blipFill>
            <a:blip r:embed="rId4"/>
            <a:stretch>
              <a:fillRect/>
            </a:stretch>
          </p:blipFill>
          <p:spPr>
            <a:xfrm>
              <a:off x="257922" y="1538961"/>
              <a:ext cx="1017618" cy="1080000"/>
            </a:xfrm>
            <a:prstGeom prst="rect">
              <a:avLst/>
            </a:prstGeom>
          </p:spPr>
        </p:pic>
        <p:pic>
          <p:nvPicPr>
            <p:cNvPr id="18" name="Picture 17">
              <a:extLst>
                <a:ext uri="{FF2B5EF4-FFF2-40B4-BE49-F238E27FC236}">
                  <a16:creationId xmlns:a16="http://schemas.microsoft.com/office/drawing/2014/main" id="{8B2FA483-98FE-3C14-4160-C47D5ECD8780}"/>
                </a:ext>
              </a:extLst>
            </p:cNvPr>
            <p:cNvPicPr>
              <a:picLocks noChangeAspect="1"/>
            </p:cNvPicPr>
            <p:nvPr/>
          </p:nvPicPr>
          <p:blipFill>
            <a:blip r:embed="rId5"/>
            <a:stretch>
              <a:fillRect/>
            </a:stretch>
          </p:blipFill>
          <p:spPr>
            <a:xfrm>
              <a:off x="1395553" y="1515109"/>
              <a:ext cx="1071530" cy="1080000"/>
            </a:xfrm>
            <a:prstGeom prst="rect">
              <a:avLst/>
            </a:prstGeom>
          </p:spPr>
        </p:pic>
        <p:pic>
          <p:nvPicPr>
            <p:cNvPr id="21" name="Picture 20">
              <a:extLst>
                <a:ext uri="{FF2B5EF4-FFF2-40B4-BE49-F238E27FC236}">
                  <a16:creationId xmlns:a16="http://schemas.microsoft.com/office/drawing/2014/main" id="{83667D39-F4AC-82E8-B9F5-2DEE92F6825E}"/>
                </a:ext>
              </a:extLst>
            </p:cNvPr>
            <p:cNvPicPr>
              <a:picLocks noChangeAspect="1"/>
            </p:cNvPicPr>
            <p:nvPr/>
          </p:nvPicPr>
          <p:blipFill>
            <a:blip r:embed="rId6"/>
            <a:stretch>
              <a:fillRect/>
            </a:stretch>
          </p:blipFill>
          <p:spPr>
            <a:xfrm>
              <a:off x="1381868" y="392932"/>
              <a:ext cx="1115266" cy="1080000"/>
            </a:xfrm>
            <a:prstGeom prst="rect">
              <a:avLst/>
            </a:prstGeom>
          </p:spPr>
        </p:pic>
        <p:sp>
          <p:nvSpPr>
            <p:cNvPr id="48" name="TextBox 47">
              <a:extLst>
                <a:ext uri="{FF2B5EF4-FFF2-40B4-BE49-F238E27FC236}">
                  <a16:creationId xmlns:a16="http://schemas.microsoft.com/office/drawing/2014/main" id="{D5E6A0D2-DEB0-625E-CDA8-37648654FC4F}"/>
                </a:ext>
              </a:extLst>
            </p:cNvPr>
            <p:cNvSpPr txBox="1"/>
            <p:nvPr/>
          </p:nvSpPr>
          <p:spPr>
            <a:xfrm>
              <a:off x="1395391" y="2638710"/>
              <a:ext cx="1071692" cy="924268"/>
            </a:xfrm>
            <a:prstGeom prst="ellipse">
              <a:avLst/>
            </a:prstGeom>
            <a:solidFill>
              <a:schemeClr val="bg1">
                <a:lumMod val="85000"/>
              </a:schemeClr>
            </a:solidFill>
          </p:spPr>
          <p:txBody>
            <a:bodyPr wrap="square" anchor="ctr" anchorCtr="0">
              <a:noAutofit/>
            </a:bodyPr>
            <a:lstStyle/>
            <a:p>
              <a:pPr algn="ctr"/>
              <a:r>
                <a:rPr lang="en-GB" sz="1100" i="0" dirty="0">
                  <a:effectLst/>
                  <a:latin typeface="-apple-system"/>
                </a:rPr>
                <a:t>Jean-Philippe </a:t>
              </a:r>
              <a:br>
                <a:rPr lang="en-GB" sz="1100" i="0" dirty="0">
                  <a:effectLst/>
                  <a:latin typeface="-apple-system"/>
                </a:rPr>
              </a:br>
              <a:r>
                <a:rPr lang="en-GB" sz="1100" i="0" dirty="0">
                  <a:effectLst/>
                  <a:latin typeface="-apple-system"/>
                </a:rPr>
                <a:t>Schneider</a:t>
              </a:r>
              <a:endParaRPr lang="en-FR" sz="1100" dirty="0"/>
            </a:p>
          </p:txBody>
        </p:sp>
        <p:pic>
          <p:nvPicPr>
            <p:cNvPr id="49" name="Picture 48">
              <a:extLst>
                <a:ext uri="{FF2B5EF4-FFF2-40B4-BE49-F238E27FC236}">
                  <a16:creationId xmlns:a16="http://schemas.microsoft.com/office/drawing/2014/main" id="{229AD05D-DC11-B060-4580-FE84B0200DC3}"/>
                </a:ext>
              </a:extLst>
            </p:cNvPr>
            <p:cNvPicPr>
              <a:picLocks noChangeAspect="1"/>
            </p:cNvPicPr>
            <p:nvPr/>
          </p:nvPicPr>
          <p:blipFill>
            <a:blip r:embed="rId7"/>
            <a:stretch>
              <a:fillRect/>
            </a:stretch>
          </p:blipFill>
          <p:spPr>
            <a:xfrm>
              <a:off x="2590769" y="1538961"/>
              <a:ext cx="1037228" cy="1080000"/>
            </a:xfrm>
            <a:prstGeom prst="rect">
              <a:avLst/>
            </a:prstGeom>
          </p:spPr>
        </p:pic>
        <p:sp>
          <p:nvSpPr>
            <p:cNvPr id="73" name="TextBox 72">
              <a:extLst>
                <a:ext uri="{FF2B5EF4-FFF2-40B4-BE49-F238E27FC236}">
                  <a16:creationId xmlns:a16="http://schemas.microsoft.com/office/drawing/2014/main" id="{3DBABFB5-EEFD-CD95-7E1F-A76B992535CA}"/>
                </a:ext>
              </a:extLst>
            </p:cNvPr>
            <p:cNvSpPr txBox="1"/>
            <p:nvPr/>
          </p:nvSpPr>
          <p:spPr>
            <a:xfrm>
              <a:off x="1608919" y="29784"/>
              <a:ext cx="657552" cy="369332"/>
            </a:xfrm>
            <a:prstGeom prst="rect">
              <a:avLst/>
            </a:prstGeom>
            <a:noFill/>
          </p:spPr>
          <p:txBody>
            <a:bodyPr wrap="none" rtlCol="0">
              <a:spAutoFit/>
            </a:bodyPr>
            <a:lstStyle/>
            <a:p>
              <a:r>
                <a:rPr lang="en-FR" dirty="0"/>
                <a:t>PhDs</a:t>
              </a:r>
            </a:p>
          </p:txBody>
        </p:sp>
        <p:cxnSp>
          <p:nvCxnSpPr>
            <p:cNvPr id="75" name="Straight Connector 74">
              <a:extLst>
                <a:ext uri="{FF2B5EF4-FFF2-40B4-BE49-F238E27FC236}">
                  <a16:creationId xmlns:a16="http://schemas.microsoft.com/office/drawing/2014/main" id="{B0081B7D-D3BB-CAE3-2471-9DD0C4198575}"/>
                </a:ext>
              </a:extLst>
            </p:cNvPr>
            <p:cNvCxnSpPr>
              <a:cxnSpLocks/>
            </p:cNvCxnSpPr>
            <p:nvPr/>
          </p:nvCxnSpPr>
          <p:spPr>
            <a:xfrm>
              <a:off x="287466" y="380843"/>
              <a:ext cx="33689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B133DBE5-9E43-C354-63FB-EAD8D5BAA781}"/>
              </a:ext>
            </a:extLst>
          </p:cNvPr>
          <p:cNvGrpSpPr/>
          <p:nvPr/>
        </p:nvGrpSpPr>
        <p:grpSpPr>
          <a:xfrm>
            <a:off x="3856593" y="3646"/>
            <a:ext cx="4478815" cy="4036874"/>
            <a:chOff x="4159104" y="3646"/>
            <a:chExt cx="4478815" cy="4036874"/>
          </a:xfrm>
        </p:grpSpPr>
        <p:grpSp>
          <p:nvGrpSpPr>
            <p:cNvPr id="67" name="Group 66">
              <a:extLst>
                <a:ext uri="{FF2B5EF4-FFF2-40B4-BE49-F238E27FC236}">
                  <a16:creationId xmlns:a16="http://schemas.microsoft.com/office/drawing/2014/main" id="{0A343008-F8B6-A422-B0C7-AA03E85D875A}"/>
                </a:ext>
              </a:extLst>
            </p:cNvPr>
            <p:cNvGrpSpPr/>
            <p:nvPr/>
          </p:nvGrpSpPr>
          <p:grpSpPr>
            <a:xfrm>
              <a:off x="4159104" y="346913"/>
              <a:ext cx="4478815" cy="1454309"/>
              <a:chOff x="3487896" y="1623928"/>
              <a:chExt cx="4478815" cy="1454309"/>
            </a:xfrm>
          </p:grpSpPr>
          <p:pic>
            <p:nvPicPr>
              <p:cNvPr id="34" name="Picture 33">
                <a:extLst>
                  <a:ext uri="{FF2B5EF4-FFF2-40B4-BE49-F238E27FC236}">
                    <a16:creationId xmlns:a16="http://schemas.microsoft.com/office/drawing/2014/main" id="{6AF05F90-AB1D-2284-BF41-953EEADA1CB8}"/>
                  </a:ext>
                </a:extLst>
              </p:cNvPr>
              <p:cNvPicPr>
                <a:picLocks noChangeAspect="1"/>
              </p:cNvPicPr>
              <p:nvPr/>
            </p:nvPicPr>
            <p:blipFill>
              <a:blip r:embed="rId8"/>
              <a:stretch>
                <a:fillRect/>
              </a:stretch>
            </p:blipFill>
            <p:spPr>
              <a:xfrm>
                <a:off x="3487896" y="1625653"/>
                <a:ext cx="1418264" cy="1440000"/>
              </a:xfrm>
              <a:prstGeom prst="rect">
                <a:avLst/>
              </a:prstGeom>
            </p:spPr>
          </p:pic>
          <p:pic>
            <p:nvPicPr>
              <p:cNvPr id="36" name="Picture 35">
                <a:extLst>
                  <a:ext uri="{FF2B5EF4-FFF2-40B4-BE49-F238E27FC236}">
                    <a16:creationId xmlns:a16="http://schemas.microsoft.com/office/drawing/2014/main" id="{95C3610E-1DF4-504E-170B-8FF28730475F}"/>
                  </a:ext>
                </a:extLst>
              </p:cNvPr>
              <p:cNvPicPr>
                <a:picLocks noChangeAspect="1"/>
              </p:cNvPicPr>
              <p:nvPr/>
            </p:nvPicPr>
            <p:blipFill>
              <a:blip r:embed="rId9"/>
              <a:stretch>
                <a:fillRect/>
              </a:stretch>
            </p:blipFill>
            <p:spPr>
              <a:xfrm>
                <a:off x="4959181" y="1623928"/>
                <a:ext cx="1503360" cy="1440000"/>
              </a:xfrm>
              <a:prstGeom prst="rect">
                <a:avLst/>
              </a:prstGeom>
            </p:spPr>
          </p:pic>
          <p:pic>
            <p:nvPicPr>
              <p:cNvPr id="37" name="Picture 36">
                <a:extLst>
                  <a:ext uri="{FF2B5EF4-FFF2-40B4-BE49-F238E27FC236}">
                    <a16:creationId xmlns:a16="http://schemas.microsoft.com/office/drawing/2014/main" id="{5BFB507F-D8D6-1F72-70EE-D71BCA64A64D}"/>
                  </a:ext>
                </a:extLst>
              </p:cNvPr>
              <p:cNvPicPr>
                <a:picLocks noChangeAspect="1"/>
              </p:cNvPicPr>
              <p:nvPr/>
            </p:nvPicPr>
            <p:blipFill>
              <a:blip r:embed="rId10"/>
              <a:stretch>
                <a:fillRect/>
              </a:stretch>
            </p:blipFill>
            <p:spPr>
              <a:xfrm>
                <a:off x="6503944" y="1638237"/>
                <a:ext cx="1462767" cy="1440000"/>
              </a:xfrm>
              <a:prstGeom prst="rect">
                <a:avLst/>
              </a:prstGeom>
            </p:spPr>
          </p:pic>
        </p:grpSp>
        <p:grpSp>
          <p:nvGrpSpPr>
            <p:cNvPr id="69" name="Group 68">
              <a:extLst>
                <a:ext uri="{FF2B5EF4-FFF2-40B4-BE49-F238E27FC236}">
                  <a16:creationId xmlns:a16="http://schemas.microsoft.com/office/drawing/2014/main" id="{182A21DF-DFDF-1EA9-D3E5-DD6EE6AC1C27}"/>
                </a:ext>
              </a:extLst>
            </p:cNvPr>
            <p:cNvGrpSpPr/>
            <p:nvPr/>
          </p:nvGrpSpPr>
          <p:grpSpPr>
            <a:xfrm>
              <a:off x="4732681" y="1822823"/>
              <a:ext cx="3345763" cy="2217697"/>
              <a:chOff x="9102865" y="3665667"/>
              <a:chExt cx="3345763" cy="2217697"/>
            </a:xfrm>
          </p:grpSpPr>
          <p:pic>
            <p:nvPicPr>
              <p:cNvPr id="43" name="Picture 42">
                <a:extLst>
                  <a:ext uri="{FF2B5EF4-FFF2-40B4-BE49-F238E27FC236}">
                    <a16:creationId xmlns:a16="http://schemas.microsoft.com/office/drawing/2014/main" id="{E8266989-314A-63BA-5EC8-E5D5ED07ED7F}"/>
                  </a:ext>
                </a:extLst>
              </p:cNvPr>
              <p:cNvPicPr>
                <a:picLocks noChangeAspect="1"/>
              </p:cNvPicPr>
              <p:nvPr/>
            </p:nvPicPr>
            <p:blipFill>
              <a:blip r:embed="rId11"/>
              <a:stretch>
                <a:fillRect/>
              </a:stretch>
            </p:blipFill>
            <p:spPr>
              <a:xfrm>
                <a:off x="10223788" y="3696425"/>
                <a:ext cx="1065664" cy="1080000"/>
              </a:xfrm>
              <a:prstGeom prst="rect">
                <a:avLst/>
              </a:prstGeom>
            </p:spPr>
          </p:pic>
          <p:pic>
            <p:nvPicPr>
              <p:cNvPr id="46" name="Picture 45">
                <a:extLst>
                  <a:ext uri="{FF2B5EF4-FFF2-40B4-BE49-F238E27FC236}">
                    <a16:creationId xmlns:a16="http://schemas.microsoft.com/office/drawing/2014/main" id="{1B02C903-5A79-FB2B-3797-20A80B65CA4C}"/>
                  </a:ext>
                </a:extLst>
              </p:cNvPr>
              <p:cNvPicPr>
                <a:picLocks noChangeAspect="1"/>
              </p:cNvPicPr>
              <p:nvPr/>
            </p:nvPicPr>
            <p:blipFill>
              <a:blip r:embed="rId12">
                <a:clrChange>
                  <a:clrFrom>
                    <a:srgbClr val="A1B3B7"/>
                  </a:clrFrom>
                  <a:clrTo>
                    <a:srgbClr val="A1B3B7">
                      <a:alpha val="0"/>
                    </a:srgbClr>
                  </a:clrTo>
                </a:clrChange>
              </a:blip>
              <a:stretch>
                <a:fillRect/>
              </a:stretch>
            </p:blipFill>
            <p:spPr>
              <a:xfrm>
                <a:off x="9102865" y="3665667"/>
                <a:ext cx="1098344" cy="1080000"/>
              </a:xfrm>
              <a:prstGeom prst="rect">
                <a:avLst/>
              </a:prstGeom>
            </p:spPr>
          </p:pic>
          <p:pic>
            <p:nvPicPr>
              <p:cNvPr id="50" name="Picture 49">
                <a:extLst>
                  <a:ext uri="{FF2B5EF4-FFF2-40B4-BE49-F238E27FC236}">
                    <a16:creationId xmlns:a16="http://schemas.microsoft.com/office/drawing/2014/main" id="{B4615F4B-62CB-B9A3-A23B-38104F088AFE}"/>
                  </a:ext>
                </a:extLst>
              </p:cNvPr>
              <p:cNvPicPr>
                <a:picLocks noChangeAspect="1"/>
              </p:cNvPicPr>
              <p:nvPr/>
            </p:nvPicPr>
            <p:blipFill>
              <a:blip r:embed="rId13">
                <a:clrChange>
                  <a:clrFrom>
                    <a:srgbClr val="A1B3B7"/>
                  </a:clrFrom>
                  <a:clrTo>
                    <a:srgbClr val="A1B3B7">
                      <a:alpha val="0"/>
                    </a:srgbClr>
                  </a:clrTo>
                </a:clrChange>
              </a:blip>
              <a:stretch>
                <a:fillRect/>
              </a:stretch>
            </p:blipFill>
            <p:spPr>
              <a:xfrm>
                <a:off x="9606355" y="4773547"/>
                <a:ext cx="1075242" cy="1080000"/>
              </a:xfrm>
              <a:prstGeom prst="rect">
                <a:avLst/>
              </a:prstGeom>
            </p:spPr>
          </p:pic>
          <p:pic>
            <p:nvPicPr>
              <p:cNvPr id="51" name="Picture 50">
                <a:extLst>
                  <a:ext uri="{FF2B5EF4-FFF2-40B4-BE49-F238E27FC236}">
                    <a16:creationId xmlns:a16="http://schemas.microsoft.com/office/drawing/2014/main" id="{B93DA9BB-D0CB-7459-F5AE-D53A2CAC73FB}"/>
                  </a:ext>
                </a:extLst>
              </p:cNvPr>
              <p:cNvPicPr>
                <a:picLocks noChangeAspect="1"/>
              </p:cNvPicPr>
              <p:nvPr/>
            </p:nvPicPr>
            <p:blipFill>
              <a:blip r:embed="rId14">
                <a:clrChange>
                  <a:clrFrom>
                    <a:srgbClr val="A1B3B7"/>
                  </a:clrFrom>
                  <a:clrTo>
                    <a:srgbClr val="A1B3B7">
                      <a:alpha val="0"/>
                    </a:srgbClr>
                  </a:clrTo>
                </a:clrChange>
              </a:blip>
              <a:stretch>
                <a:fillRect/>
              </a:stretch>
            </p:blipFill>
            <p:spPr>
              <a:xfrm>
                <a:off x="10741461" y="4803364"/>
                <a:ext cx="1120263" cy="1080000"/>
              </a:xfrm>
              <a:prstGeom prst="rect">
                <a:avLst/>
              </a:prstGeom>
            </p:spPr>
          </p:pic>
          <p:pic>
            <p:nvPicPr>
              <p:cNvPr id="62" name="Picture 61">
                <a:extLst>
                  <a:ext uri="{FF2B5EF4-FFF2-40B4-BE49-F238E27FC236}">
                    <a16:creationId xmlns:a16="http://schemas.microsoft.com/office/drawing/2014/main" id="{1C7C29B4-C79B-99A4-149B-DA1FBEC247FB}"/>
                  </a:ext>
                </a:extLst>
              </p:cNvPr>
              <p:cNvPicPr>
                <a:picLocks noChangeAspect="1"/>
              </p:cNvPicPr>
              <p:nvPr/>
            </p:nvPicPr>
            <p:blipFill>
              <a:blip r:embed="rId15">
                <a:clrChange>
                  <a:clrFrom>
                    <a:srgbClr val="1E2021"/>
                  </a:clrFrom>
                  <a:clrTo>
                    <a:srgbClr val="1E2021">
                      <a:alpha val="0"/>
                    </a:srgbClr>
                  </a:clrTo>
                </a:clrChange>
              </a:blip>
              <a:stretch>
                <a:fillRect/>
              </a:stretch>
            </p:blipFill>
            <p:spPr>
              <a:xfrm>
                <a:off x="11309524" y="3685517"/>
                <a:ext cx="1139104" cy="1080000"/>
              </a:xfrm>
              <a:prstGeom prst="rect">
                <a:avLst/>
              </a:prstGeom>
            </p:spPr>
          </p:pic>
        </p:grpSp>
        <p:cxnSp>
          <p:nvCxnSpPr>
            <p:cNvPr id="79" name="Straight Connector 78">
              <a:extLst>
                <a:ext uri="{FF2B5EF4-FFF2-40B4-BE49-F238E27FC236}">
                  <a16:creationId xmlns:a16="http://schemas.microsoft.com/office/drawing/2014/main" id="{171E9071-7EE9-27A1-F440-6F6001EE65CF}"/>
                </a:ext>
              </a:extLst>
            </p:cNvPr>
            <p:cNvCxnSpPr>
              <a:cxnSpLocks/>
            </p:cNvCxnSpPr>
            <p:nvPr/>
          </p:nvCxnSpPr>
          <p:spPr>
            <a:xfrm>
              <a:off x="4159104" y="346913"/>
              <a:ext cx="447881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E52DEFC-562D-A35F-860C-2C7C235879B4}"/>
                </a:ext>
              </a:extLst>
            </p:cNvPr>
            <p:cNvSpPr txBox="1"/>
            <p:nvPr/>
          </p:nvSpPr>
          <p:spPr>
            <a:xfrm>
              <a:off x="5189525" y="3646"/>
              <a:ext cx="2373470" cy="369332"/>
            </a:xfrm>
            <a:prstGeom prst="rect">
              <a:avLst/>
            </a:prstGeom>
            <a:noFill/>
          </p:spPr>
          <p:txBody>
            <a:bodyPr wrap="none" rtlCol="0">
              <a:spAutoFit/>
            </a:bodyPr>
            <a:lstStyle/>
            <a:p>
              <a:r>
                <a:rPr lang="en-FR" dirty="0"/>
                <a:t>Academic collaborators</a:t>
              </a:r>
            </a:p>
          </p:txBody>
        </p:sp>
      </p:grpSp>
      <p:grpSp>
        <p:nvGrpSpPr>
          <p:cNvPr id="109" name="Group 108">
            <a:extLst>
              <a:ext uri="{FF2B5EF4-FFF2-40B4-BE49-F238E27FC236}">
                <a16:creationId xmlns:a16="http://schemas.microsoft.com/office/drawing/2014/main" id="{80225F53-6220-BA34-6B1F-063D04EEC6A6}"/>
              </a:ext>
            </a:extLst>
          </p:cNvPr>
          <p:cNvGrpSpPr/>
          <p:nvPr/>
        </p:nvGrpSpPr>
        <p:grpSpPr>
          <a:xfrm>
            <a:off x="7659744" y="2651997"/>
            <a:ext cx="4480934" cy="1441882"/>
            <a:chOff x="8111268" y="2651299"/>
            <a:chExt cx="4480934" cy="1441882"/>
          </a:xfrm>
        </p:grpSpPr>
        <p:pic>
          <p:nvPicPr>
            <p:cNvPr id="58" name="Picture 57">
              <a:extLst>
                <a:ext uri="{FF2B5EF4-FFF2-40B4-BE49-F238E27FC236}">
                  <a16:creationId xmlns:a16="http://schemas.microsoft.com/office/drawing/2014/main" id="{FBDF1C16-4700-EE8D-31F2-05C5147C6EA4}"/>
                </a:ext>
              </a:extLst>
            </p:cNvPr>
            <p:cNvPicPr>
              <a:picLocks noChangeAspect="1"/>
            </p:cNvPicPr>
            <p:nvPr/>
          </p:nvPicPr>
          <p:blipFill>
            <a:blip r:embed="rId16"/>
            <a:stretch>
              <a:fillRect/>
            </a:stretch>
          </p:blipFill>
          <p:spPr>
            <a:xfrm>
              <a:off x="9240258" y="3013181"/>
              <a:ext cx="1067173" cy="1080000"/>
            </a:xfrm>
            <a:prstGeom prst="rect">
              <a:avLst/>
            </a:prstGeom>
          </p:spPr>
        </p:pic>
        <p:pic>
          <p:nvPicPr>
            <p:cNvPr id="63" name="Picture 62">
              <a:extLst>
                <a:ext uri="{FF2B5EF4-FFF2-40B4-BE49-F238E27FC236}">
                  <a16:creationId xmlns:a16="http://schemas.microsoft.com/office/drawing/2014/main" id="{44EBFF97-68B9-4D09-D2A2-C821DD9C6BE5}"/>
                </a:ext>
              </a:extLst>
            </p:cNvPr>
            <p:cNvPicPr>
              <a:picLocks noChangeAspect="1"/>
            </p:cNvPicPr>
            <p:nvPr/>
          </p:nvPicPr>
          <p:blipFill>
            <a:blip r:embed="rId17"/>
            <a:stretch>
              <a:fillRect/>
            </a:stretch>
          </p:blipFill>
          <p:spPr>
            <a:xfrm>
              <a:off x="8111268" y="3013181"/>
              <a:ext cx="1081662" cy="1080000"/>
            </a:xfrm>
            <a:prstGeom prst="rect">
              <a:avLst/>
            </a:prstGeom>
          </p:spPr>
        </p:pic>
        <p:pic>
          <p:nvPicPr>
            <p:cNvPr id="64" name="Picture 63">
              <a:extLst>
                <a:ext uri="{FF2B5EF4-FFF2-40B4-BE49-F238E27FC236}">
                  <a16:creationId xmlns:a16="http://schemas.microsoft.com/office/drawing/2014/main" id="{5856B5AB-B565-D2CA-0B08-40B8FACF24C8}"/>
                </a:ext>
              </a:extLst>
            </p:cNvPr>
            <p:cNvPicPr>
              <a:picLocks noChangeAspect="1"/>
            </p:cNvPicPr>
            <p:nvPr/>
          </p:nvPicPr>
          <p:blipFill>
            <a:blip r:embed="rId18"/>
            <a:stretch>
              <a:fillRect/>
            </a:stretch>
          </p:blipFill>
          <p:spPr>
            <a:xfrm>
              <a:off x="10354759" y="3013181"/>
              <a:ext cx="1089609" cy="1080000"/>
            </a:xfrm>
            <a:prstGeom prst="rect">
              <a:avLst/>
            </a:prstGeom>
          </p:spPr>
        </p:pic>
        <p:pic>
          <p:nvPicPr>
            <p:cNvPr id="66" name="Picture 65">
              <a:extLst>
                <a:ext uri="{FF2B5EF4-FFF2-40B4-BE49-F238E27FC236}">
                  <a16:creationId xmlns:a16="http://schemas.microsoft.com/office/drawing/2014/main" id="{AF57F7F3-2CBB-B5DA-AFBC-468D6E1BD10E}"/>
                </a:ext>
              </a:extLst>
            </p:cNvPr>
            <p:cNvPicPr>
              <a:picLocks noChangeAspect="1"/>
            </p:cNvPicPr>
            <p:nvPr/>
          </p:nvPicPr>
          <p:blipFill>
            <a:blip r:embed="rId19"/>
            <a:stretch>
              <a:fillRect/>
            </a:stretch>
          </p:blipFill>
          <p:spPr>
            <a:xfrm>
              <a:off x="11491696" y="3013181"/>
              <a:ext cx="1100506" cy="1080000"/>
            </a:xfrm>
            <a:prstGeom prst="rect">
              <a:avLst/>
            </a:prstGeom>
          </p:spPr>
        </p:pic>
        <p:cxnSp>
          <p:nvCxnSpPr>
            <p:cNvPr id="85" name="Straight Connector 84">
              <a:extLst>
                <a:ext uri="{FF2B5EF4-FFF2-40B4-BE49-F238E27FC236}">
                  <a16:creationId xmlns:a16="http://schemas.microsoft.com/office/drawing/2014/main" id="{302C7BE2-C7F9-7265-B924-9FEF67BC8ABC}"/>
                </a:ext>
              </a:extLst>
            </p:cNvPr>
            <p:cNvCxnSpPr>
              <a:cxnSpLocks/>
            </p:cNvCxnSpPr>
            <p:nvPr/>
          </p:nvCxnSpPr>
          <p:spPr>
            <a:xfrm>
              <a:off x="8111268" y="2985734"/>
              <a:ext cx="448093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E929FC7A-E990-2E6B-7E3A-1C2E01691571}"/>
                </a:ext>
              </a:extLst>
            </p:cNvPr>
            <p:cNvSpPr txBox="1"/>
            <p:nvPr/>
          </p:nvSpPr>
          <p:spPr>
            <a:xfrm>
              <a:off x="9388486" y="2651299"/>
              <a:ext cx="2000676" cy="369332"/>
            </a:xfrm>
            <a:prstGeom prst="rect">
              <a:avLst/>
            </a:prstGeom>
            <a:noFill/>
          </p:spPr>
          <p:txBody>
            <a:bodyPr wrap="none" rtlCol="0">
              <a:spAutoFit/>
            </a:bodyPr>
            <a:lstStyle/>
            <a:p>
              <a:r>
                <a:rPr lang="en-FR" dirty="0"/>
                <a:t>Research Engineers</a:t>
              </a:r>
            </a:p>
          </p:txBody>
        </p:sp>
      </p:grpSp>
      <p:grpSp>
        <p:nvGrpSpPr>
          <p:cNvPr id="112" name="Group 111">
            <a:extLst>
              <a:ext uri="{FF2B5EF4-FFF2-40B4-BE49-F238E27FC236}">
                <a16:creationId xmlns:a16="http://schemas.microsoft.com/office/drawing/2014/main" id="{C2495D31-8E2D-D95A-82CE-342D4483881D}"/>
              </a:ext>
            </a:extLst>
          </p:cNvPr>
          <p:cNvGrpSpPr/>
          <p:nvPr/>
        </p:nvGrpSpPr>
        <p:grpSpPr>
          <a:xfrm>
            <a:off x="8986467" y="29784"/>
            <a:ext cx="2242345" cy="2554439"/>
            <a:chOff x="9293161" y="9145"/>
            <a:chExt cx="2242345" cy="2554439"/>
          </a:xfrm>
        </p:grpSpPr>
        <p:pic>
          <p:nvPicPr>
            <p:cNvPr id="23" name="Picture 22">
              <a:extLst>
                <a:ext uri="{FF2B5EF4-FFF2-40B4-BE49-F238E27FC236}">
                  <a16:creationId xmlns:a16="http://schemas.microsoft.com/office/drawing/2014/main" id="{1DB3EF69-9FC0-EBB1-A432-76262993C071}"/>
                </a:ext>
              </a:extLst>
            </p:cNvPr>
            <p:cNvPicPr>
              <a:picLocks noChangeAspect="1"/>
            </p:cNvPicPr>
            <p:nvPr/>
          </p:nvPicPr>
          <p:blipFill>
            <a:blip r:embed="rId20"/>
            <a:stretch>
              <a:fillRect/>
            </a:stretch>
          </p:blipFill>
          <p:spPr>
            <a:xfrm>
              <a:off x="9293161" y="338001"/>
              <a:ext cx="1075404" cy="1080000"/>
            </a:xfrm>
            <a:prstGeom prst="rect">
              <a:avLst/>
            </a:prstGeom>
          </p:spPr>
        </p:pic>
        <p:pic>
          <p:nvPicPr>
            <p:cNvPr id="24" name="Picture 23">
              <a:extLst>
                <a:ext uri="{FF2B5EF4-FFF2-40B4-BE49-F238E27FC236}">
                  <a16:creationId xmlns:a16="http://schemas.microsoft.com/office/drawing/2014/main" id="{72A07801-DB7E-3116-A384-8949EB865910}"/>
                </a:ext>
              </a:extLst>
            </p:cNvPr>
            <p:cNvPicPr>
              <a:picLocks noChangeAspect="1"/>
            </p:cNvPicPr>
            <p:nvPr/>
          </p:nvPicPr>
          <p:blipFill>
            <a:blip r:embed="rId21"/>
            <a:stretch>
              <a:fillRect/>
            </a:stretch>
          </p:blipFill>
          <p:spPr>
            <a:xfrm>
              <a:off x="10429582" y="338001"/>
              <a:ext cx="1063510" cy="1080000"/>
            </a:xfrm>
            <a:prstGeom prst="rect">
              <a:avLst/>
            </a:prstGeom>
          </p:spPr>
        </p:pic>
        <p:pic>
          <p:nvPicPr>
            <p:cNvPr id="30" name="Picture 29">
              <a:extLst>
                <a:ext uri="{FF2B5EF4-FFF2-40B4-BE49-F238E27FC236}">
                  <a16:creationId xmlns:a16="http://schemas.microsoft.com/office/drawing/2014/main" id="{EBE29900-1BA7-0FEC-318F-D1B1D3B054F9}"/>
                </a:ext>
              </a:extLst>
            </p:cNvPr>
            <p:cNvPicPr>
              <a:picLocks noChangeAspect="1"/>
            </p:cNvPicPr>
            <p:nvPr/>
          </p:nvPicPr>
          <p:blipFill>
            <a:blip r:embed="rId22"/>
            <a:stretch>
              <a:fillRect/>
            </a:stretch>
          </p:blipFill>
          <p:spPr>
            <a:xfrm>
              <a:off x="9321945" y="1483584"/>
              <a:ext cx="1080000" cy="1080000"/>
            </a:xfrm>
            <a:prstGeom prst="rect">
              <a:avLst/>
            </a:prstGeom>
          </p:spPr>
        </p:pic>
        <p:pic>
          <p:nvPicPr>
            <p:cNvPr id="57" name="Picture 56">
              <a:extLst>
                <a:ext uri="{FF2B5EF4-FFF2-40B4-BE49-F238E27FC236}">
                  <a16:creationId xmlns:a16="http://schemas.microsoft.com/office/drawing/2014/main" id="{2B29D2F5-2F12-1FFF-A66A-09035EC41C4F}"/>
                </a:ext>
              </a:extLst>
            </p:cNvPr>
            <p:cNvPicPr>
              <a:picLocks noChangeAspect="1"/>
            </p:cNvPicPr>
            <p:nvPr/>
          </p:nvPicPr>
          <p:blipFill>
            <a:blip r:embed="rId23"/>
            <a:stretch>
              <a:fillRect/>
            </a:stretch>
          </p:blipFill>
          <p:spPr>
            <a:xfrm>
              <a:off x="10442090" y="1483584"/>
              <a:ext cx="1093416" cy="1080000"/>
            </a:xfrm>
            <a:prstGeom prst="rect">
              <a:avLst/>
            </a:prstGeom>
          </p:spPr>
        </p:pic>
        <p:cxnSp>
          <p:nvCxnSpPr>
            <p:cNvPr id="94" name="Straight Connector 93">
              <a:extLst>
                <a:ext uri="{FF2B5EF4-FFF2-40B4-BE49-F238E27FC236}">
                  <a16:creationId xmlns:a16="http://schemas.microsoft.com/office/drawing/2014/main" id="{4E8CDA6F-90BA-883E-8141-0D34F30F278A}"/>
                </a:ext>
              </a:extLst>
            </p:cNvPr>
            <p:cNvCxnSpPr>
              <a:cxnSpLocks/>
            </p:cNvCxnSpPr>
            <p:nvPr/>
          </p:nvCxnSpPr>
          <p:spPr>
            <a:xfrm>
              <a:off x="9293161" y="334684"/>
              <a:ext cx="217384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76B7DDBF-B70D-430A-A0CF-A73447A9FB7E}"/>
                </a:ext>
              </a:extLst>
            </p:cNvPr>
            <p:cNvSpPr txBox="1"/>
            <p:nvPr/>
          </p:nvSpPr>
          <p:spPr>
            <a:xfrm>
              <a:off x="9920213" y="9145"/>
              <a:ext cx="1013291" cy="369332"/>
            </a:xfrm>
            <a:prstGeom prst="rect">
              <a:avLst/>
            </a:prstGeom>
            <a:noFill/>
          </p:spPr>
          <p:txBody>
            <a:bodyPr wrap="none" rtlCol="0">
              <a:spAutoFit/>
            </a:bodyPr>
            <a:lstStyle/>
            <a:p>
              <a:r>
                <a:rPr lang="en-FR" dirty="0"/>
                <a:t>Postdocs</a:t>
              </a:r>
            </a:p>
          </p:txBody>
        </p:sp>
      </p:grpSp>
      <p:grpSp>
        <p:nvGrpSpPr>
          <p:cNvPr id="108" name="Group 107">
            <a:extLst>
              <a:ext uri="{FF2B5EF4-FFF2-40B4-BE49-F238E27FC236}">
                <a16:creationId xmlns:a16="http://schemas.microsoft.com/office/drawing/2014/main" id="{9C909CF1-4BA2-DE4E-6EA1-CE739017AB80}"/>
              </a:ext>
            </a:extLst>
          </p:cNvPr>
          <p:cNvGrpSpPr/>
          <p:nvPr/>
        </p:nvGrpSpPr>
        <p:grpSpPr>
          <a:xfrm>
            <a:off x="8761667" y="4168455"/>
            <a:ext cx="3243150" cy="2596458"/>
            <a:chOff x="8761667" y="4168455"/>
            <a:chExt cx="3243150" cy="2596458"/>
          </a:xfrm>
        </p:grpSpPr>
        <p:pic>
          <p:nvPicPr>
            <p:cNvPr id="59" name="Picture 58">
              <a:extLst>
                <a:ext uri="{FF2B5EF4-FFF2-40B4-BE49-F238E27FC236}">
                  <a16:creationId xmlns:a16="http://schemas.microsoft.com/office/drawing/2014/main" id="{50C12E7E-406B-41FA-FB60-6ADE259EDE52}"/>
                </a:ext>
              </a:extLst>
            </p:cNvPr>
            <p:cNvPicPr>
              <a:picLocks noChangeAspect="1"/>
            </p:cNvPicPr>
            <p:nvPr/>
          </p:nvPicPr>
          <p:blipFill>
            <a:blip r:embed="rId24"/>
            <a:stretch>
              <a:fillRect/>
            </a:stretch>
          </p:blipFill>
          <p:spPr>
            <a:xfrm>
              <a:off x="8761667" y="4537787"/>
              <a:ext cx="1076482" cy="1080000"/>
            </a:xfrm>
            <a:prstGeom prst="rect">
              <a:avLst/>
            </a:prstGeom>
          </p:spPr>
        </p:pic>
        <p:pic>
          <p:nvPicPr>
            <p:cNvPr id="60" name="Picture 59">
              <a:extLst>
                <a:ext uri="{FF2B5EF4-FFF2-40B4-BE49-F238E27FC236}">
                  <a16:creationId xmlns:a16="http://schemas.microsoft.com/office/drawing/2014/main" id="{C1FD135C-F942-89F8-06B3-D84C010D117C}"/>
                </a:ext>
              </a:extLst>
            </p:cNvPr>
            <p:cNvPicPr>
              <a:picLocks noChangeAspect="1"/>
            </p:cNvPicPr>
            <p:nvPr/>
          </p:nvPicPr>
          <p:blipFill>
            <a:blip r:embed="rId25"/>
            <a:stretch>
              <a:fillRect/>
            </a:stretch>
          </p:blipFill>
          <p:spPr>
            <a:xfrm>
              <a:off x="9874701" y="4537787"/>
              <a:ext cx="1054488" cy="1080000"/>
            </a:xfrm>
            <a:prstGeom prst="rect">
              <a:avLst/>
            </a:prstGeom>
          </p:spPr>
        </p:pic>
        <p:pic>
          <p:nvPicPr>
            <p:cNvPr id="61" name="Picture 60">
              <a:extLst>
                <a:ext uri="{FF2B5EF4-FFF2-40B4-BE49-F238E27FC236}">
                  <a16:creationId xmlns:a16="http://schemas.microsoft.com/office/drawing/2014/main" id="{41D3A2B9-476E-0FEF-7141-5A925352EE19}"/>
                </a:ext>
              </a:extLst>
            </p:cNvPr>
            <p:cNvPicPr>
              <a:picLocks noChangeAspect="1"/>
            </p:cNvPicPr>
            <p:nvPr/>
          </p:nvPicPr>
          <p:blipFill>
            <a:blip r:embed="rId26"/>
            <a:stretch>
              <a:fillRect/>
            </a:stretch>
          </p:blipFill>
          <p:spPr>
            <a:xfrm>
              <a:off x="10929189" y="4537787"/>
              <a:ext cx="1075628" cy="1080000"/>
            </a:xfrm>
            <a:prstGeom prst="rect">
              <a:avLst/>
            </a:prstGeom>
          </p:spPr>
        </p:pic>
        <p:cxnSp>
          <p:nvCxnSpPr>
            <p:cNvPr id="89" name="Straight Connector 88">
              <a:extLst>
                <a:ext uri="{FF2B5EF4-FFF2-40B4-BE49-F238E27FC236}">
                  <a16:creationId xmlns:a16="http://schemas.microsoft.com/office/drawing/2014/main" id="{5A1C4F0B-4DC2-2D79-765B-8F360CBB05F6}"/>
                </a:ext>
              </a:extLst>
            </p:cNvPr>
            <p:cNvCxnSpPr>
              <a:cxnSpLocks/>
            </p:cNvCxnSpPr>
            <p:nvPr/>
          </p:nvCxnSpPr>
          <p:spPr>
            <a:xfrm>
              <a:off x="8761667" y="4502891"/>
              <a:ext cx="32431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AD5F54E-D41B-C268-B263-F519C713BF77}"/>
                </a:ext>
              </a:extLst>
            </p:cNvPr>
            <p:cNvSpPr txBox="1"/>
            <p:nvPr/>
          </p:nvSpPr>
          <p:spPr>
            <a:xfrm>
              <a:off x="9049619" y="4168455"/>
              <a:ext cx="2704651" cy="369332"/>
            </a:xfrm>
            <a:prstGeom prst="rect">
              <a:avLst/>
            </a:prstGeom>
            <a:noFill/>
          </p:spPr>
          <p:txBody>
            <a:bodyPr wrap="none" rtlCol="0">
              <a:spAutoFit/>
            </a:bodyPr>
            <a:lstStyle/>
            <a:p>
              <a:r>
                <a:rPr lang="en-FR" dirty="0"/>
                <a:t>Some exceptional students</a:t>
              </a:r>
            </a:p>
          </p:txBody>
        </p:sp>
        <p:pic>
          <p:nvPicPr>
            <p:cNvPr id="104" name="Picture 103">
              <a:extLst>
                <a:ext uri="{FF2B5EF4-FFF2-40B4-BE49-F238E27FC236}">
                  <a16:creationId xmlns:a16="http://schemas.microsoft.com/office/drawing/2014/main" id="{366DDBB9-3EE7-4313-A87E-B1C03866FC21}"/>
                </a:ext>
              </a:extLst>
            </p:cNvPr>
            <p:cNvPicPr>
              <a:picLocks noChangeAspect="1"/>
            </p:cNvPicPr>
            <p:nvPr/>
          </p:nvPicPr>
          <p:blipFill>
            <a:blip r:embed="rId27"/>
            <a:stretch>
              <a:fillRect/>
            </a:stretch>
          </p:blipFill>
          <p:spPr>
            <a:xfrm>
              <a:off x="10508336" y="5684913"/>
              <a:ext cx="1063672" cy="1080000"/>
            </a:xfrm>
            <a:prstGeom prst="rect">
              <a:avLst/>
            </a:prstGeom>
          </p:spPr>
        </p:pic>
        <p:pic>
          <p:nvPicPr>
            <p:cNvPr id="105" name="Picture 104">
              <a:extLst>
                <a:ext uri="{FF2B5EF4-FFF2-40B4-BE49-F238E27FC236}">
                  <a16:creationId xmlns:a16="http://schemas.microsoft.com/office/drawing/2014/main" id="{D3A8BAD7-BFBB-BD2C-7826-BAD4AFA10EA2}"/>
                </a:ext>
              </a:extLst>
            </p:cNvPr>
            <p:cNvPicPr>
              <a:picLocks noChangeAspect="1"/>
            </p:cNvPicPr>
            <p:nvPr/>
          </p:nvPicPr>
          <p:blipFill>
            <a:blip r:embed="rId28"/>
            <a:stretch>
              <a:fillRect/>
            </a:stretch>
          </p:blipFill>
          <p:spPr>
            <a:xfrm>
              <a:off x="9353458" y="5684913"/>
              <a:ext cx="1103394" cy="1080000"/>
            </a:xfrm>
            <a:prstGeom prst="rect">
              <a:avLst/>
            </a:prstGeom>
          </p:spPr>
        </p:pic>
      </p:grpSp>
      <p:grpSp>
        <p:nvGrpSpPr>
          <p:cNvPr id="114" name="Group 113">
            <a:extLst>
              <a:ext uri="{FF2B5EF4-FFF2-40B4-BE49-F238E27FC236}">
                <a16:creationId xmlns:a16="http://schemas.microsoft.com/office/drawing/2014/main" id="{5A9DDD11-7FC1-9F76-1F5E-AF98B107696D}"/>
              </a:ext>
            </a:extLst>
          </p:cNvPr>
          <p:cNvGrpSpPr/>
          <p:nvPr/>
        </p:nvGrpSpPr>
        <p:grpSpPr>
          <a:xfrm>
            <a:off x="3519897" y="4180532"/>
            <a:ext cx="5277927" cy="2604298"/>
            <a:chOff x="3519897" y="4180532"/>
            <a:chExt cx="5277927" cy="2604298"/>
          </a:xfrm>
        </p:grpSpPr>
        <p:pic>
          <p:nvPicPr>
            <p:cNvPr id="25" name="Picture 24">
              <a:extLst>
                <a:ext uri="{FF2B5EF4-FFF2-40B4-BE49-F238E27FC236}">
                  <a16:creationId xmlns:a16="http://schemas.microsoft.com/office/drawing/2014/main" id="{2F04A467-D75E-099D-C45F-0C45C3DE1D42}"/>
                </a:ext>
              </a:extLst>
            </p:cNvPr>
            <p:cNvPicPr>
              <a:picLocks noChangeAspect="1"/>
            </p:cNvPicPr>
            <p:nvPr/>
          </p:nvPicPr>
          <p:blipFill>
            <a:blip r:embed="rId29"/>
            <a:stretch>
              <a:fillRect/>
            </a:stretch>
          </p:blipFill>
          <p:spPr>
            <a:xfrm>
              <a:off x="7734699" y="5689717"/>
              <a:ext cx="1063125" cy="1080000"/>
            </a:xfrm>
            <a:prstGeom prst="rect">
              <a:avLst/>
            </a:prstGeom>
          </p:spPr>
        </p:pic>
        <p:pic>
          <p:nvPicPr>
            <p:cNvPr id="38" name="Picture 37">
              <a:extLst>
                <a:ext uri="{FF2B5EF4-FFF2-40B4-BE49-F238E27FC236}">
                  <a16:creationId xmlns:a16="http://schemas.microsoft.com/office/drawing/2014/main" id="{960D8899-837C-15A1-6586-5BF1C37AC878}"/>
                </a:ext>
              </a:extLst>
            </p:cNvPr>
            <p:cNvPicPr>
              <a:picLocks noChangeAspect="1"/>
            </p:cNvPicPr>
            <p:nvPr/>
          </p:nvPicPr>
          <p:blipFill>
            <a:blip r:embed="rId30"/>
            <a:stretch>
              <a:fillRect/>
            </a:stretch>
          </p:blipFill>
          <p:spPr>
            <a:xfrm>
              <a:off x="3870373" y="4578685"/>
              <a:ext cx="1075731" cy="1080000"/>
            </a:xfrm>
            <a:prstGeom prst="rect">
              <a:avLst/>
            </a:prstGeom>
          </p:spPr>
        </p:pic>
        <p:pic>
          <p:nvPicPr>
            <p:cNvPr id="39" name="Picture 38">
              <a:extLst>
                <a:ext uri="{FF2B5EF4-FFF2-40B4-BE49-F238E27FC236}">
                  <a16:creationId xmlns:a16="http://schemas.microsoft.com/office/drawing/2014/main" id="{CDF8CDCC-5A2A-55E2-FA99-C846EDD6C642}"/>
                </a:ext>
              </a:extLst>
            </p:cNvPr>
            <p:cNvPicPr>
              <a:picLocks noChangeAspect="1"/>
            </p:cNvPicPr>
            <p:nvPr/>
          </p:nvPicPr>
          <p:blipFill>
            <a:blip r:embed="rId31"/>
            <a:stretch>
              <a:fillRect/>
            </a:stretch>
          </p:blipFill>
          <p:spPr>
            <a:xfrm>
              <a:off x="3519897" y="5668339"/>
              <a:ext cx="1097075" cy="1080000"/>
            </a:xfrm>
            <a:prstGeom prst="rect">
              <a:avLst/>
            </a:prstGeom>
          </p:spPr>
        </p:pic>
        <p:pic>
          <p:nvPicPr>
            <p:cNvPr id="40" name="Picture 39">
              <a:extLst>
                <a:ext uri="{FF2B5EF4-FFF2-40B4-BE49-F238E27FC236}">
                  <a16:creationId xmlns:a16="http://schemas.microsoft.com/office/drawing/2014/main" id="{0A4F1437-580F-C0EA-36D7-945E2204D494}"/>
                </a:ext>
              </a:extLst>
            </p:cNvPr>
            <p:cNvPicPr>
              <a:picLocks noChangeAspect="1"/>
            </p:cNvPicPr>
            <p:nvPr/>
          </p:nvPicPr>
          <p:blipFill>
            <a:blip r:embed="rId32"/>
            <a:stretch>
              <a:fillRect/>
            </a:stretch>
          </p:blipFill>
          <p:spPr>
            <a:xfrm>
              <a:off x="4946104" y="4565906"/>
              <a:ext cx="1105817" cy="1080000"/>
            </a:xfrm>
            <a:prstGeom prst="rect">
              <a:avLst/>
            </a:prstGeom>
          </p:spPr>
        </p:pic>
        <p:pic>
          <p:nvPicPr>
            <p:cNvPr id="41" name="Picture 40">
              <a:extLst>
                <a:ext uri="{FF2B5EF4-FFF2-40B4-BE49-F238E27FC236}">
                  <a16:creationId xmlns:a16="http://schemas.microsoft.com/office/drawing/2014/main" id="{CBDD0D91-4B79-39C8-FFB0-46F6BF9E90A8}"/>
                </a:ext>
              </a:extLst>
            </p:cNvPr>
            <p:cNvPicPr>
              <a:picLocks noChangeAspect="1"/>
            </p:cNvPicPr>
            <p:nvPr/>
          </p:nvPicPr>
          <p:blipFill>
            <a:blip r:embed="rId33"/>
            <a:stretch>
              <a:fillRect/>
            </a:stretch>
          </p:blipFill>
          <p:spPr>
            <a:xfrm>
              <a:off x="4630945" y="5684913"/>
              <a:ext cx="1050000" cy="1080000"/>
            </a:xfrm>
            <a:prstGeom prst="rect">
              <a:avLst/>
            </a:prstGeom>
          </p:spPr>
        </p:pic>
        <p:pic>
          <p:nvPicPr>
            <p:cNvPr id="42" name="Picture 41">
              <a:extLst>
                <a:ext uri="{FF2B5EF4-FFF2-40B4-BE49-F238E27FC236}">
                  <a16:creationId xmlns:a16="http://schemas.microsoft.com/office/drawing/2014/main" id="{154DCFCD-F3E0-7E14-B2E5-521A1D7E45DD}"/>
                </a:ext>
              </a:extLst>
            </p:cNvPr>
            <p:cNvPicPr>
              <a:picLocks noChangeAspect="1"/>
            </p:cNvPicPr>
            <p:nvPr/>
          </p:nvPicPr>
          <p:blipFill>
            <a:blip r:embed="rId34"/>
            <a:stretch>
              <a:fillRect/>
            </a:stretch>
          </p:blipFill>
          <p:spPr>
            <a:xfrm>
              <a:off x="7096796" y="4571137"/>
              <a:ext cx="1042031" cy="1080000"/>
            </a:xfrm>
            <a:prstGeom prst="rect">
              <a:avLst/>
            </a:prstGeom>
          </p:spPr>
        </p:pic>
        <p:pic>
          <p:nvPicPr>
            <p:cNvPr id="53" name="Picture 52">
              <a:extLst>
                <a:ext uri="{FF2B5EF4-FFF2-40B4-BE49-F238E27FC236}">
                  <a16:creationId xmlns:a16="http://schemas.microsoft.com/office/drawing/2014/main" id="{22AADB37-A4D3-7327-9F2E-9171C32B7148}"/>
                </a:ext>
              </a:extLst>
            </p:cNvPr>
            <p:cNvPicPr>
              <a:picLocks noChangeAspect="1"/>
            </p:cNvPicPr>
            <p:nvPr/>
          </p:nvPicPr>
          <p:blipFill>
            <a:blip r:embed="rId35">
              <a:clrChange>
                <a:clrFrom>
                  <a:srgbClr val="A1B3B7"/>
                </a:clrFrom>
                <a:clrTo>
                  <a:srgbClr val="A1B3B7">
                    <a:alpha val="0"/>
                  </a:srgbClr>
                </a:clrTo>
              </a:clrChange>
            </a:blip>
            <a:stretch>
              <a:fillRect/>
            </a:stretch>
          </p:blipFill>
          <p:spPr>
            <a:xfrm>
              <a:off x="6000592" y="4565906"/>
              <a:ext cx="1057167" cy="1080000"/>
            </a:xfrm>
            <a:prstGeom prst="rect">
              <a:avLst/>
            </a:prstGeom>
          </p:spPr>
        </p:pic>
        <p:pic>
          <p:nvPicPr>
            <p:cNvPr id="68" name="Picture 67">
              <a:extLst>
                <a:ext uri="{FF2B5EF4-FFF2-40B4-BE49-F238E27FC236}">
                  <a16:creationId xmlns:a16="http://schemas.microsoft.com/office/drawing/2014/main" id="{0297582D-E8C1-0B57-B164-459F60DB3AB1}"/>
                </a:ext>
              </a:extLst>
            </p:cNvPr>
            <p:cNvPicPr>
              <a:picLocks noChangeAspect="1"/>
            </p:cNvPicPr>
            <p:nvPr/>
          </p:nvPicPr>
          <p:blipFill>
            <a:blip r:embed="rId36"/>
            <a:stretch>
              <a:fillRect/>
            </a:stretch>
          </p:blipFill>
          <p:spPr>
            <a:xfrm>
              <a:off x="5751245" y="5675007"/>
              <a:ext cx="1082358" cy="1080000"/>
            </a:xfrm>
            <a:prstGeom prst="rect">
              <a:avLst/>
            </a:prstGeom>
          </p:spPr>
        </p:pic>
        <p:cxnSp>
          <p:nvCxnSpPr>
            <p:cNvPr id="83" name="Straight Connector 82">
              <a:extLst>
                <a:ext uri="{FF2B5EF4-FFF2-40B4-BE49-F238E27FC236}">
                  <a16:creationId xmlns:a16="http://schemas.microsoft.com/office/drawing/2014/main" id="{2F5BEFF0-A1F9-AB1E-9FC2-D244D9D711E1}"/>
                </a:ext>
              </a:extLst>
            </p:cNvPr>
            <p:cNvCxnSpPr>
              <a:cxnSpLocks/>
            </p:cNvCxnSpPr>
            <p:nvPr/>
          </p:nvCxnSpPr>
          <p:spPr>
            <a:xfrm flipV="1">
              <a:off x="3693633" y="4537787"/>
              <a:ext cx="4947949" cy="235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6A411F1-F753-7EAE-424E-F7C5D0800E11}"/>
                </a:ext>
              </a:extLst>
            </p:cNvPr>
            <p:cNvSpPr txBox="1"/>
            <p:nvPr/>
          </p:nvSpPr>
          <p:spPr>
            <a:xfrm>
              <a:off x="4702552" y="4180532"/>
              <a:ext cx="2808205" cy="369332"/>
            </a:xfrm>
            <a:prstGeom prst="rect">
              <a:avLst/>
            </a:prstGeom>
            <a:noFill/>
          </p:spPr>
          <p:txBody>
            <a:bodyPr wrap="none" rtlCol="0">
              <a:spAutoFit/>
            </a:bodyPr>
            <a:lstStyle/>
            <a:p>
              <a:r>
                <a:rPr lang="en-FR" dirty="0"/>
                <a:t>Highly influential colleagues</a:t>
              </a:r>
            </a:p>
          </p:txBody>
        </p:sp>
        <p:pic>
          <p:nvPicPr>
            <p:cNvPr id="113" name="Picture 112">
              <a:extLst>
                <a:ext uri="{FF2B5EF4-FFF2-40B4-BE49-F238E27FC236}">
                  <a16:creationId xmlns:a16="http://schemas.microsoft.com/office/drawing/2014/main" id="{429F402F-BCFA-A8C6-E026-D965FC29FBAE}"/>
                </a:ext>
              </a:extLst>
            </p:cNvPr>
            <p:cNvPicPr>
              <a:picLocks noChangeAspect="1"/>
            </p:cNvPicPr>
            <p:nvPr/>
          </p:nvPicPr>
          <p:blipFill>
            <a:blip r:embed="rId37"/>
            <a:stretch>
              <a:fillRect/>
            </a:stretch>
          </p:blipFill>
          <p:spPr>
            <a:xfrm>
              <a:off x="6888797" y="5704830"/>
              <a:ext cx="845902" cy="1080000"/>
            </a:xfrm>
            <a:prstGeom prst="rect">
              <a:avLst/>
            </a:prstGeom>
          </p:spPr>
        </p:pic>
      </p:grpSp>
      <p:grpSp>
        <p:nvGrpSpPr>
          <p:cNvPr id="119" name="Group 118">
            <a:extLst>
              <a:ext uri="{FF2B5EF4-FFF2-40B4-BE49-F238E27FC236}">
                <a16:creationId xmlns:a16="http://schemas.microsoft.com/office/drawing/2014/main" id="{CB54FE43-A938-2F90-FE11-E08CD8645B3F}"/>
              </a:ext>
            </a:extLst>
          </p:cNvPr>
          <p:cNvGrpSpPr/>
          <p:nvPr/>
        </p:nvGrpSpPr>
        <p:grpSpPr>
          <a:xfrm>
            <a:off x="146521" y="3535199"/>
            <a:ext cx="3368976" cy="2860933"/>
            <a:chOff x="146521" y="3535199"/>
            <a:chExt cx="3368976" cy="2860933"/>
          </a:xfrm>
        </p:grpSpPr>
        <p:pic>
          <p:nvPicPr>
            <p:cNvPr id="45" name="Picture 44">
              <a:extLst>
                <a:ext uri="{FF2B5EF4-FFF2-40B4-BE49-F238E27FC236}">
                  <a16:creationId xmlns:a16="http://schemas.microsoft.com/office/drawing/2014/main" id="{F04E863A-19B8-F3BC-FBF8-F911DACCD2B9}"/>
                </a:ext>
              </a:extLst>
            </p:cNvPr>
            <p:cNvPicPr>
              <a:picLocks noChangeAspect="1"/>
            </p:cNvPicPr>
            <p:nvPr/>
          </p:nvPicPr>
          <p:blipFill>
            <a:blip r:embed="rId38">
              <a:clrChange>
                <a:clrFrom>
                  <a:srgbClr val="A1B3B7"/>
                </a:clrFrom>
                <a:clrTo>
                  <a:srgbClr val="A1B3B7">
                    <a:alpha val="0"/>
                  </a:srgbClr>
                </a:clrTo>
              </a:clrChange>
            </a:blip>
            <a:stretch>
              <a:fillRect/>
            </a:stretch>
          </p:blipFill>
          <p:spPr>
            <a:xfrm>
              <a:off x="1278839" y="4986204"/>
              <a:ext cx="1070588" cy="1080000"/>
            </a:xfrm>
            <a:prstGeom prst="rect">
              <a:avLst/>
            </a:prstGeom>
          </p:spPr>
        </p:pic>
        <p:pic>
          <p:nvPicPr>
            <p:cNvPr id="54" name="Picture 53">
              <a:extLst>
                <a:ext uri="{FF2B5EF4-FFF2-40B4-BE49-F238E27FC236}">
                  <a16:creationId xmlns:a16="http://schemas.microsoft.com/office/drawing/2014/main" id="{164D299C-92E2-2B85-6F48-C451EDD9DCA4}"/>
                </a:ext>
              </a:extLst>
            </p:cNvPr>
            <p:cNvPicPr>
              <a:picLocks noChangeAspect="1"/>
            </p:cNvPicPr>
            <p:nvPr/>
          </p:nvPicPr>
          <p:blipFill>
            <a:blip r:embed="rId39"/>
            <a:stretch>
              <a:fillRect/>
            </a:stretch>
          </p:blipFill>
          <p:spPr>
            <a:xfrm>
              <a:off x="148259" y="3906204"/>
              <a:ext cx="1080000" cy="1080000"/>
            </a:xfrm>
            <a:prstGeom prst="rect">
              <a:avLst/>
            </a:prstGeom>
          </p:spPr>
        </p:pic>
        <p:pic>
          <p:nvPicPr>
            <p:cNvPr id="55" name="Picture 54">
              <a:extLst>
                <a:ext uri="{FF2B5EF4-FFF2-40B4-BE49-F238E27FC236}">
                  <a16:creationId xmlns:a16="http://schemas.microsoft.com/office/drawing/2014/main" id="{B62FF5FF-8949-BFB7-61D4-4A96C1249BB0}"/>
                </a:ext>
              </a:extLst>
            </p:cNvPr>
            <p:cNvPicPr>
              <a:picLocks noChangeAspect="1"/>
            </p:cNvPicPr>
            <p:nvPr/>
          </p:nvPicPr>
          <p:blipFill>
            <a:blip r:embed="rId40"/>
            <a:stretch>
              <a:fillRect/>
            </a:stretch>
          </p:blipFill>
          <p:spPr>
            <a:xfrm>
              <a:off x="231100" y="5024533"/>
              <a:ext cx="914318" cy="1080000"/>
            </a:xfrm>
            <a:prstGeom prst="rect">
              <a:avLst/>
            </a:prstGeom>
          </p:spPr>
        </p:pic>
        <p:pic>
          <p:nvPicPr>
            <p:cNvPr id="56" name="Picture 55">
              <a:extLst>
                <a:ext uri="{FF2B5EF4-FFF2-40B4-BE49-F238E27FC236}">
                  <a16:creationId xmlns:a16="http://schemas.microsoft.com/office/drawing/2014/main" id="{51A3EF56-64F0-F526-7DD7-3DCA1E97C901}"/>
                </a:ext>
              </a:extLst>
            </p:cNvPr>
            <p:cNvPicPr>
              <a:picLocks noChangeAspect="1"/>
            </p:cNvPicPr>
            <p:nvPr/>
          </p:nvPicPr>
          <p:blipFill>
            <a:blip r:embed="rId41"/>
            <a:stretch>
              <a:fillRect/>
            </a:stretch>
          </p:blipFill>
          <p:spPr>
            <a:xfrm>
              <a:off x="1282899" y="3906204"/>
              <a:ext cx="1112079" cy="1080000"/>
            </a:xfrm>
            <a:prstGeom prst="rect">
              <a:avLst/>
            </a:prstGeom>
          </p:spPr>
        </p:pic>
        <p:sp>
          <p:nvSpPr>
            <p:cNvPr id="77" name="TextBox 76">
              <a:extLst>
                <a:ext uri="{FF2B5EF4-FFF2-40B4-BE49-F238E27FC236}">
                  <a16:creationId xmlns:a16="http://schemas.microsoft.com/office/drawing/2014/main" id="{62D4A96A-A755-45F2-03E0-03477097E382}"/>
                </a:ext>
              </a:extLst>
            </p:cNvPr>
            <p:cNvSpPr txBox="1"/>
            <p:nvPr/>
          </p:nvSpPr>
          <p:spPr>
            <a:xfrm>
              <a:off x="419603" y="3535199"/>
              <a:ext cx="2698752" cy="369332"/>
            </a:xfrm>
            <a:prstGeom prst="rect">
              <a:avLst/>
            </a:prstGeom>
            <a:noFill/>
          </p:spPr>
          <p:txBody>
            <a:bodyPr wrap="none" rtlCol="0">
              <a:spAutoFit/>
            </a:bodyPr>
            <a:lstStyle/>
            <a:p>
              <a:r>
                <a:rPr lang="en-FR" dirty="0"/>
                <a:t>Practitioners from industry</a:t>
              </a:r>
            </a:p>
          </p:txBody>
        </p:sp>
        <p:cxnSp>
          <p:nvCxnSpPr>
            <p:cNvPr id="78" name="Straight Connector 77">
              <a:extLst>
                <a:ext uri="{FF2B5EF4-FFF2-40B4-BE49-F238E27FC236}">
                  <a16:creationId xmlns:a16="http://schemas.microsoft.com/office/drawing/2014/main" id="{27C93F09-19F1-544D-4539-AF6389CC43FA}"/>
                </a:ext>
              </a:extLst>
            </p:cNvPr>
            <p:cNvCxnSpPr>
              <a:cxnSpLocks/>
            </p:cNvCxnSpPr>
            <p:nvPr/>
          </p:nvCxnSpPr>
          <p:spPr>
            <a:xfrm>
              <a:off x="146521" y="3880679"/>
              <a:ext cx="33689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D52670C7-F5E0-3289-25B7-A03CD57CD634}"/>
                </a:ext>
              </a:extLst>
            </p:cNvPr>
            <p:cNvPicPr>
              <a:picLocks noChangeAspect="1"/>
            </p:cNvPicPr>
            <p:nvPr/>
          </p:nvPicPr>
          <p:blipFill>
            <a:blip r:embed="rId42"/>
            <a:stretch>
              <a:fillRect/>
            </a:stretch>
          </p:blipFill>
          <p:spPr>
            <a:xfrm>
              <a:off x="2417786" y="4640724"/>
              <a:ext cx="1086742" cy="1080000"/>
            </a:xfrm>
            <a:prstGeom prst="rect">
              <a:avLst/>
            </a:prstGeom>
          </p:spPr>
        </p:pic>
        <p:sp>
          <p:nvSpPr>
            <p:cNvPr id="102" name="TextBox 101">
              <a:extLst>
                <a:ext uri="{FF2B5EF4-FFF2-40B4-BE49-F238E27FC236}">
                  <a16:creationId xmlns:a16="http://schemas.microsoft.com/office/drawing/2014/main" id="{F4F3CC9D-375F-C48A-6D92-F676490A2FBE}"/>
                </a:ext>
              </a:extLst>
            </p:cNvPr>
            <p:cNvSpPr txBox="1"/>
            <p:nvPr/>
          </p:nvSpPr>
          <p:spPr>
            <a:xfrm>
              <a:off x="2438643" y="3944661"/>
              <a:ext cx="1050000" cy="633254"/>
            </a:xfrm>
            <a:prstGeom prst="ellipse">
              <a:avLst/>
            </a:prstGeom>
            <a:solidFill>
              <a:schemeClr val="bg1">
                <a:lumMod val="85000"/>
              </a:schemeClr>
            </a:solidFill>
          </p:spPr>
          <p:txBody>
            <a:bodyPr wrap="none" anchor="ctr" anchorCtr="0">
              <a:noAutofit/>
            </a:bodyPr>
            <a:lstStyle/>
            <a:p>
              <a:pPr algn="ctr"/>
              <a:r>
                <a:rPr lang="en-GB" sz="1400" i="0" dirty="0">
                  <a:effectLst/>
                  <a:latin typeface="-apple-system"/>
                </a:rPr>
                <a:t>Etienne</a:t>
              </a:r>
              <a:br>
                <a:rPr lang="en-GB" sz="1400" i="0" dirty="0">
                  <a:effectLst/>
                  <a:latin typeface="-apple-system"/>
                </a:rPr>
              </a:br>
              <a:r>
                <a:rPr lang="en-GB" sz="1400" i="0" dirty="0" err="1">
                  <a:effectLst/>
                  <a:latin typeface="-apple-system"/>
                </a:rPr>
                <a:t>Prun</a:t>
              </a:r>
              <a:endParaRPr lang="en-FR" sz="1400" dirty="0"/>
            </a:p>
          </p:txBody>
        </p:sp>
        <p:sp>
          <p:nvSpPr>
            <p:cNvPr id="118" name="TextBox 117">
              <a:extLst>
                <a:ext uri="{FF2B5EF4-FFF2-40B4-BE49-F238E27FC236}">
                  <a16:creationId xmlns:a16="http://schemas.microsoft.com/office/drawing/2014/main" id="{6332DF79-A7D7-6F48-6938-049B14EE5B80}"/>
                </a:ext>
              </a:extLst>
            </p:cNvPr>
            <p:cNvSpPr txBox="1"/>
            <p:nvPr/>
          </p:nvSpPr>
          <p:spPr>
            <a:xfrm>
              <a:off x="2410475" y="5768451"/>
              <a:ext cx="1050000" cy="627681"/>
            </a:xfrm>
            <a:prstGeom prst="ellipse">
              <a:avLst/>
            </a:prstGeom>
            <a:solidFill>
              <a:schemeClr val="bg1">
                <a:lumMod val="85000"/>
              </a:schemeClr>
            </a:solidFill>
          </p:spPr>
          <p:txBody>
            <a:bodyPr wrap="none" anchor="ctr" anchorCtr="0">
              <a:noAutofit/>
            </a:bodyPr>
            <a:lstStyle/>
            <a:p>
              <a:pPr algn="ctr"/>
              <a:r>
                <a:rPr lang="en-GB" sz="1400" i="0" dirty="0">
                  <a:effectLst/>
                  <a:latin typeface="-apple-system"/>
                </a:rPr>
                <a:t>Eric</a:t>
              </a:r>
              <a:br>
                <a:rPr lang="en-GB" sz="1400" i="0" dirty="0">
                  <a:effectLst/>
                  <a:latin typeface="-apple-system"/>
                </a:rPr>
              </a:br>
              <a:r>
                <a:rPr lang="en-GB" sz="1400" i="0" dirty="0">
                  <a:effectLst/>
                  <a:latin typeface="-apple-system"/>
                </a:rPr>
                <a:t>Brunel</a:t>
              </a:r>
              <a:endParaRPr lang="en-FR" sz="1400" dirty="0"/>
            </a:p>
          </p:txBody>
        </p:sp>
      </p:grpSp>
    </p:spTree>
    <p:extLst>
      <p:ext uri="{BB962C8B-B14F-4D97-AF65-F5344CB8AC3E}">
        <p14:creationId xmlns:p14="http://schemas.microsoft.com/office/powerpoint/2010/main" val="2018923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B443A1A-6AB2-B754-49AF-4A9A618B0072}"/>
              </a:ext>
            </a:extLst>
          </p:cNvPr>
          <p:cNvPicPr>
            <a:picLocks noChangeAspect="1"/>
          </p:cNvPicPr>
          <p:nvPr/>
        </p:nvPicPr>
        <p:blipFill rotWithShape="1">
          <a:blip r:embed="rId2"/>
          <a:srcRect l="19406" r="38519" b="-1"/>
          <a:stretch/>
        </p:blipFill>
        <p:spPr>
          <a:xfrm>
            <a:off x="680483" y="685795"/>
            <a:ext cx="2931299" cy="5486400"/>
          </a:xfrm>
          <a:prstGeom prst="rect">
            <a:avLst/>
          </a:prstGeom>
        </p:spPr>
      </p:pic>
      <p:sp>
        <p:nvSpPr>
          <p:cNvPr id="6" name="Rectangle 5">
            <a:extLst>
              <a:ext uri="{FF2B5EF4-FFF2-40B4-BE49-F238E27FC236}">
                <a16:creationId xmlns:a16="http://schemas.microsoft.com/office/drawing/2014/main" id="{89695EBC-F2BB-C3B3-550C-240A15C9139F}"/>
              </a:ext>
            </a:extLst>
          </p:cNvPr>
          <p:cNvSpPr/>
          <p:nvPr/>
        </p:nvSpPr>
        <p:spPr>
          <a:xfrm>
            <a:off x="4107712" y="2732739"/>
            <a:ext cx="3976577" cy="1302051"/>
          </a:xfrm>
          <a:prstGeom prst="rect">
            <a:avLst/>
          </a:prstGeom>
        </p:spPr>
        <p:txBody>
          <a:bodyPr vert="horz" lIns="91440" tIns="45720" rIns="91440" bIns="45720" rtlCol="0" anchor="t">
            <a:normAutofit/>
          </a:bodyPr>
          <a:lstStyle/>
          <a:p>
            <a:pPr algn="ctr" defTabSz="914400">
              <a:lnSpc>
                <a:spcPct val="90000"/>
              </a:lnSpc>
              <a:spcAft>
                <a:spcPts val="600"/>
              </a:spcAft>
            </a:pPr>
            <a:r>
              <a:rPr lang="en-US" sz="6000" b="0" cap="none" spc="0" dirty="0">
                <a:ln w="0"/>
                <a:solidFill>
                  <a:schemeClr val="bg1"/>
                </a:solidFill>
                <a:effectLst>
                  <a:outerShdw blurRad="38100" dist="19050" dir="2700000" algn="tl" rotWithShape="0">
                    <a:schemeClr val="dk1">
                      <a:alpha val="40000"/>
                    </a:schemeClr>
                  </a:outerShdw>
                </a:effectLst>
              </a:rPr>
              <a:t>Thank you!</a:t>
            </a:r>
          </a:p>
        </p:txBody>
      </p:sp>
      <p:pic>
        <p:nvPicPr>
          <p:cNvPr id="5" name="Picture 4" descr="A couple of children lying on a blanket posing for the camera&#10;&#10;Description automatically generated with low confidence">
            <a:extLst>
              <a:ext uri="{FF2B5EF4-FFF2-40B4-BE49-F238E27FC236}">
                <a16:creationId xmlns:a16="http://schemas.microsoft.com/office/drawing/2014/main" id="{BE224FCD-2264-3C25-9CB9-E20864D57034}"/>
              </a:ext>
            </a:extLst>
          </p:cNvPr>
          <p:cNvPicPr>
            <a:picLocks noChangeAspect="1"/>
          </p:cNvPicPr>
          <p:nvPr/>
        </p:nvPicPr>
        <p:blipFill rotWithShape="1">
          <a:blip r:embed="rId3"/>
          <a:srcRect l="26249" r="3143"/>
          <a:stretch/>
        </p:blipFill>
        <p:spPr>
          <a:xfrm>
            <a:off x="8606117" y="685805"/>
            <a:ext cx="2905400" cy="5486399"/>
          </a:xfrm>
          <a:prstGeom prst="rect">
            <a:avLst/>
          </a:prstGeom>
        </p:spPr>
      </p:pic>
      <p:sp>
        <p:nvSpPr>
          <p:cNvPr id="2" name="Slide Number Placeholder 1">
            <a:extLst>
              <a:ext uri="{FF2B5EF4-FFF2-40B4-BE49-F238E27FC236}">
                <a16:creationId xmlns:a16="http://schemas.microsoft.com/office/drawing/2014/main" id="{81CD5596-6AA1-ADB1-C391-5E7C80C04EF4}"/>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defTabSz="914400">
              <a:spcAft>
                <a:spcPts val="600"/>
              </a:spcAft>
            </a:pPr>
            <a:fld id="{68BB762D-DE17-D14D-9882-FCBAF9182C7B}" type="slidenum">
              <a:rPr lang="en-US" sz="900">
                <a:solidFill>
                  <a:schemeClr val="bg1">
                    <a:alpha val="60000"/>
                  </a:schemeClr>
                </a:solidFill>
              </a:rPr>
              <a:pPr defTabSz="914400">
                <a:spcAft>
                  <a:spcPts val="600"/>
                </a:spcAft>
              </a:pPr>
              <a:t>58</a:t>
            </a:fld>
            <a:r>
              <a:rPr lang="en-US" sz="900">
                <a:solidFill>
                  <a:schemeClr val="bg1">
                    <a:alpha val="60000"/>
                  </a:schemeClr>
                </a:solidFill>
              </a:rPr>
              <a:t>/50</a:t>
            </a:r>
          </a:p>
        </p:txBody>
      </p:sp>
    </p:spTree>
    <p:extLst>
      <p:ext uri="{BB962C8B-B14F-4D97-AF65-F5344CB8AC3E}">
        <p14:creationId xmlns:p14="http://schemas.microsoft.com/office/powerpoint/2010/main" val="2288051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27DF-41D1-A843-A526-BD238C6246BF}"/>
              </a:ext>
            </a:extLst>
          </p:cNvPr>
          <p:cNvSpPr>
            <a:spLocks noGrp="1"/>
          </p:cNvSpPr>
          <p:nvPr>
            <p:ph type="title"/>
          </p:nvPr>
        </p:nvSpPr>
        <p:spPr/>
        <p:txBody>
          <a:bodyPr/>
          <a:lstStyle/>
          <a:p>
            <a:r>
              <a:rPr lang="en-FR" dirty="0"/>
              <a:t>Context: Executable specifications</a:t>
            </a:r>
          </a:p>
        </p:txBody>
      </p:sp>
      <p:sp>
        <p:nvSpPr>
          <p:cNvPr id="3" name="Content Placeholder 2">
            <a:extLst>
              <a:ext uri="{FF2B5EF4-FFF2-40B4-BE49-F238E27FC236}">
                <a16:creationId xmlns:a16="http://schemas.microsoft.com/office/drawing/2014/main" id="{58D0212A-69FD-084E-914D-17F99108CCCF}"/>
              </a:ext>
            </a:extLst>
          </p:cNvPr>
          <p:cNvSpPr>
            <a:spLocks noGrp="1"/>
          </p:cNvSpPr>
          <p:nvPr>
            <p:ph idx="1"/>
          </p:nvPr>
        </p:nvSpPr>
        <p:spPr/>
        <p:txBody>
          <a:bodyPr/>
          <a:lstStyle/>
          <a:p>
            <a:r>
              <a:rPr lang="en-FR" dirty="0"/>
              <a:t>eXecutable Domain-Specific Languages (xDSL) for handling behaviors.</a:t>
            </a:r>
          </a:p>
          <a:p>
            <a:pPr lvl="1"/>
            <a:r>
              <a:rPr lang="en-FR" dirty="0"/>
              <a:t>Programming languages = prescriptive xDSLs</a:t>
            </a:r>
          </a:p>
          <a:p>
            <a:pPr marL="914400" lvl="2" indent="0">
              <a:buNone/>
            </a:pPr>
            <a:r>
              <a:rPr lang="en-FR" dirty="0"/>
              <a:t>				force the computer to perform some behavior.</a:t>
            </a:r>
          </a:p>
          <a:p>
            <a:pPr lvl="1"/>
            <a:r>
              <a:rPr lang="en-FR" dirty="0"/>
              <a:t>Thinking above the code [1], specifying, requires a problem-oriented mindset </a:t>
            </a:r>
          </a:p>
          <a:p>
            <a:endParaRPr lang="en-FR" dirty="0"/>
          </a:p>
          <a:p>
            <a:r>
              <a:rPr lang="en-FR" dirty="0"/>
              <a:t>Executable-Specifications capture the behavior to study it in captivity</a:t>
            </a:r>
          </a:p>
          <a:p>
            <a:pPr lvl="1"/>
            <a:r>
              <a:rPr lang="en-FR" dirty="0"/>
              <a:t>Descriptive xDSL that reflects how the object behaves</a:t>
            </a:r>
          </a:p>
        </p:txBody>
      </p:sp>
      <p:pic>
        <p:nvPicPr>
          <p:cNvPr id="4" name="Picture 3">
            <a:extLst>
              <a:ext uri="{FF2B5EF4-FFF2-40B4-BE49-F238E27FC236}">
                <a16:creationId xmlns:a16="http://schemas.microsoft.com/office/drawing/2014/main" id="{C5F8ADF6-79B5-FE45-99B2-5A07447C972E}"/>
              </a:ext>
            </a:extLst>
          </p:cNvPr>
          <p:cNvPicPr>
            <a:picLocks noChangeAspect="1"/>
          </p:cNvPicPr>
          <p:nvPr/>
        </p:nvPicPr>
        <p:blipFill>
          <a:blip r:embed="rId2"/>
          <a:stretch>
            <a:fillRect/>
          </a:stretch>
        </p:blipFill>
        <p:spPr>
          <a:xfrm>
            <a:off x="10401300" y="4756150"/>
            <a:ext cx="1257300" cy="1600200"/>
          </a:xfrm>
          <a:prstGeom prst="rect">
            <a:avLst/>
          </a:prstGeom>
        </p:spPr>
      </p:pic>
      <p:sp>
        <p:nvSpPr>
          <p:cNvPr id="5" name="Rectangle 4">
            <a:extLst>
              <a:ext uri="{FF2B5EF4-FFF2-40B4-BE49-F238E27FC236}">
                <a16:creationId xmlns:a16="http://schemas.microsoft.com/office/drawing/2014/main" id="{1C648FCF-60B1-6B47-A7DB-F261B969E8B8}"/>
              </a:ext>
            </a:extLst>
          </p:cNvPr>
          <p:cNvSpPr/>
          <p:nvPr/>
        </p:nvSpPr>
        <p:spPr>
          <a:xfrm>
            <a:off x="6930858" y="6243295"/>
            <a:ext cx="4800225" cy="523220"/>
          </a:xfrm>
          <a:prstGeom prst="rect">
            <a:avLst/>
          </a:prstGeom>
        </p:spPr>
        <p:txBody>
          <a:bodyPr wrap="none">
            <a:spAutoFit/>
          </a:bodyPr>
          <a:lstStyle/>
          <a:p>
            <a:r>
              <a:rPr lang="en-GB" sz="1400" dirty="0">
                <a:latin typeface="Google Sans"/>
              </a:rPr>
              <a:t>[1] Leslie Lamport: </a:t>
            </a:r>
            <a:r>
              <a:rPr lang="en-GB" sz="1400" dirty="0">
                <a:latin typeface="Google Sans"/>
                <a:hlinkClick r:id="rId3"/>
              </a:rPr>
              <a:t>Thinking Above the Code</a:t>
            </a:r>
            <a:endParaRPr lang="en-GB" sz="1400" dirty="0">
              <a:latin typeface="Google Sans"/>
            </a:endParaRPr>
          </a:p>
          <a:p>
            <a:r>
              <a:rPr lang="en-GB" sz="1400" b="0" i="0" strike="noStrike" dirty="0">
                <a:effectLst/>
                <a:latin typeface="Google Sans"/>
              </a:rPr>
              <a:t>[2] </a:t>
            </a:r>
            <a:r>
              <a:rPr lang="en-FR" sz="1400" dirty="0"/>
              <a:t>(</a:t>
            </a:r>
            <a:r>
              <a:rPr lang="en-GB" sz="1400" dirty="0">
                <a:hlinkClick r:id="rId4"/>
              </a:rPr>
              <a:t>https://www.merriam-webster.com/dictionary/descriptive</a:t>
            </a:r>
            <a:r>
              <a:rPr lang="en-GB" sz="1400" dirty="0"/>
              <a:t>)</a:t>
            </a:r>
            <a:endParaRPr lang="en-FR" sz="1400" dirty="0"/>
          </a:p>
        </p:txBody>
      </p:sp>
      <p:sp>
        <p:nvSpPr>
          <p:cNvPr id="6" name="TextBox 5">
            <a:extLst>
              <a:ext uri="{FF2B5EF4-FFF2-40B4-BE49-F238E27FC236}">
                <a16:creationId xmlns:a16="http://schemas.microsoft.com/office/drawing/2014/main" id="{DDD922DA-B9A0-AA4D-8F7F-A50262C4F42A}"/>
              </a:ext>
            </a:extLst>
          </p:cNvPr>
          <p:cNvSpPr txBox="1"/>
          <p:nvPr/>
        </p:nvSpPr>
        <p:spPr>
          <a:xfrm>
            <a:off x="838200" y="5111571"/>
            <a:ext cx="8656011" cy="1200329"/>
          </a:xfrm>
          <a:prstGeom prst="rect">
            <a:avLst/>
          </a:prstGeom>
          <a:noFill/>
        </p:spPr>
        <p:txBody>
          <a:bodyPr wrap="square" rtlCol="0">
            <a:spAutoFit/>
          </a:bodyPr>
          <a:lstStyle/>
          <a:p>
            <a:r>
              <a:rPr lang="en-FR" i="1" dirty="0"/>
              <a:t>Descriptive</a:t>
            </a:r>
            <a:r>
              <a:rPr lang="en-FR" dirty="0"/>
              <a:t> [2]: </a:t>
            </a:r>
          </a:p>
          <a:p>
            <a:pPr marL="285750" indent="-285750">
              <a:buFont typeface="Arial" panose="020B0604020202020204" pitchFamily="34" charset="0"/>
              <a:buChar char="•"/>
            </a:pPr>
            <a:r>
              <a:rPr lang="en-FR" dirty="0"/>
              <a:t>presenting observations about the characteristics of something</a:t>
            </a:r>
          </a:p>
          <a:p>
            <a:pPr marL="285750" indent="-285750">
              <a:buFont typeface="Arial" panose="020B0604020202020204" pitchFamily="34" charset="0"/>
              <a:buChar char="•"/>
            </a:pPr>
            <a:r>
              <a:rPr lang="en-FR" dirty="0"/>
              <a:t>factually grounded or informative rather than normative, prescriptive or emotive			</a:t>
            </a:r>
          </a:p>
        </p:txBody>
      </p:sp>
      <p:sp>
        <p:nvSpPr>
          <p:cNvPr id="11" name="Slide Number Placeholder 10">
            <a:extLst>
              <a:ext uri="{FF2B5EF4-FFF2-40B4-BE49-F238E27FC236}">
                <a16:creationId xmlns:a16="http://schemas.microsoft.com/office/drawing/2014/main" id="{DD88EEE8-878A-4E39-B09B-5B975B7B256E}"/>
              </a:ext>
            </a:extLst>
          </p:cNvPr>
          <p:cNvSpPr>
            <a:spLocks noGrp="1"/>
          </p:cNvSpPr>
          <p:nvPr>
            <p:ph type="sldNum" sz="quarter" idx="12"/>
          </p:nvPr>
        </p:nvSpPr>
        <p:spPr/>
        <p:txBody>
          <a:bodyPr/>
          <a:lstStyle/>
          <a:p>
            <a:fld id="{68BB762D-DE17-D14D-9882-FCBAF9182C7B}" type="slidenum">
              <a:rPr lang="en-FR" smtClean="0"/>
              <a:t>6</a:t>
            </a:fld>
            <a:r>
              <a:rPr lang="en-FR"/>
              <a:t>/50</a:t>
            </a:r>
            <a:endParaRPr lang="en-FR" dirty="0"/>
          </a:p>
        </p:txBody>
      </p:sp>
    </p:spTree>
    <p:extLst>
      <p:ext uri="{BB962C8B-B14F-4D97-AF65-F5344CB8AC3E}">
        <p14:creationId xmlns:p14="http://schemas.microsoft.com/office/powerpoint/2010/main" val="11103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02DC-683E-F44D-9F1E-8B1572EC6923}"/>
              </a:ext>
            </a:extLst>
          </p:cNvPr>
          <p:cNvSpPr>
            <a:spLocks noGrp="1"/>
          </p:cNvSpPr>
          <p:nvPr>
            <p:ph type="title"/>
          </p:nvPr>
        </p:nvSpPr>
        <p:spPr/>
        <p:txBody>
          <a:bodyPr/>
          <a:lstStyle/>
          <a:p>
            <a:r>
              <a:rPr lang="en-FR" dirty="0"/>
              <a:t>a Zoo of Executable Specification Languages</a:t>
            </a:r>
          </a:p>
        </p:txBody>
      </p:sp>
      <p:graphicFrame>
        <p:nvGraphicFramePr>
          <p:cNvPr id="6" name="Content Placeholder 5">
            <a:extLst>
              <a:ext uri="{FF2B5EF4-FFF2-40B4-BE49-F238E27FC236}">
                <a16:creationId xmlns:a16="http://schemas.microsoft.com/office/drawing/2014/main" id="{C087E4DE-9629-E471-C95D-600EB548E5AE}"/>
              </a:ext>
            </a:extLst>
          </p:cNvPr>
          <p:cNvGraphicFramePr>
            <a:graphicFrameLocks noGrp="1"/>
          </p:cNvGraphicFramePr>
          <p:nvPr>
            <p:ph idx="1"/>
            <p:extLst>
              <p:ext uri="{D42A27DB-BD31-4B8C-83A1-F6EECF244321}">
                <p14:modId xmlns:p14="http://schemas.microsoft.com/office/powerpoint/2010/main" val="1920321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FDC143B4-6383-04E5-E9CA-CFC038D6C6A6}"/>
              </a:ext>
            </a:extLst>
          </p:cNvPr>
          <p:cNvSpPr>
            <a:spLocks noGrp="1"/>
          </p:cNvSpPr>
          <p:nvPr>
            <p:ph type="sldNum" sz="quarter" idx="12"/>
          </p:nvPr>
        </p:nvSpPr>
        <p:spPr/>
        <p:txBody>
          <a:bodyPr/>
          <a:lstStyle/>
          <a:p>
            <a:fld id="{68BB762D-DE17-D14D-9882-FCBAF9182C7B}" type="slidenum">
              <a:rPr lang="en-FR" smtClean="0"/>
              <a:t>7</a:t>
            </a:fld>
            <a:r>
              <a:rPr lang="en-FR"/>
              <a:t>/50</a:t>
            </a:r>
            <a:endParaRPr lang="en-FR" dirty="0"/>
          </a:p>
        </p:txBody>
      </p:sp>
    </p:spTree>
    <p:extLst>
      <p:ext uri="{BB962C8B-B14F-4D97-AF65-F5344CB8AC3E}">
        <p14:creationId xmlns:p14="http://schemas.microsoft.com/office/powerpoint/2010/main" val="405695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FR" dirty="0"/>
              <a:t>Terminology</a:t>
            </a:r>
          </a:p>
        </p:txBody>
      </p:sp>
      <p:sp>
        <p:nvSpPr>
          <p:cNvPr id="6" name="TextBox 5">
            <a:extLst>
              <a:ext uri="{FF2B5EF4-FFF2-40B4-BE49-F238E27FC236}">
                <a16:creationId xmlns:a16="http://schemas.microsoft.com/office/drawing/2014/main" id="{E41BB7D2-CE21-3876-AAA9-8EDBE4623426}"/>
              </a:ext>
            </a:extLst>
          </p:cNvPr>
          <p:cNvSpPr txBox="1"/>
          <p:nvPr/>
        </p:nvSpPr>
        <p:spPr>
          <a:xfrm>
            <a:off x="554804" y="1674674"/>
            <a:ext cx="11269037" cy="1754326"/>
          </a:xfrm>
          <a:prstGeom prst="rect">
            <a:avLst/>
          </a:prstGeom>
          <a:noFill/>
        </p:spPr>
        <p:txBody>
          <a:bodyPr wrap="square">
            <a:spAutoFit/>
          </a:bodyPr>
          <a:lstStyle/>
          <a:p>
            <a:pPr marL="0" indent="0">
              <a:buNone/>
            </a:pPr>
            <a:r>
              <a:rPr lang="en-GB" sz="3600" b="1" dirty="0">
                <a:effectLst/>
                <a:latin typeface="CMR10"/>
              </a:rPr>
              <a:t>Language monitoring</a:t>
            </a:r>
            <a:r>
              <a:rPr lang="en-GB" sz="3600" b="0" dirty="0">
                <a:solidFill>
                  <a:schemeClr val="accent1"/>
                </a:solidFill>
                <a:effectLst/>
                <a:latin typeface="Courier New" panose="02070309020205020404" pitchFamily="49" charset="0"/>
              </a:rPr>
              <a:t>[KHC91]</a:t>
            </a:r>
            <a:r>
              <a:rPr lang="en-GB" sz="3600" dirty="0">
                <a:effectLst/>
                <a:latin typeface="CMR10"/>
              </a:rPr>
              <a:t> is the process of observing </a:t>
            </a:r>
          </a:p>
          <a:p>
            <a:pPr marL="0" indent="0">
              <a:buNone/>
            </a:pPr>
            <a:r>
              <a:rPr lang="en-GB" sz="3600" dirty="0">
                <a:latin typeface="CMR10"/>
              </a:rPr>
              <a:t>	</a:t>
            </a:r>
            <a:r>
              <a:rPr lang="en-GB" sz="3600" dirty="0">
                <a:effectLst/>
                <a:latin typeface="CMR10"/>
              </a:rPr>
              <a:t>the </a:t>
            </a:r>
            <a:r>
              <a:rPr lang="en-GB" sz="3600" b="1" dirty="0">
                <a:solidFill>
                  <a:srgbClr val="FF0000"/>
                </a:solidFill>
                <a:effectLst/>
                <a:latin typeface="CMR10"/>
              </a:rPr>
              <a:t>execution of a computer program</a:t>
            </a:r>
            <a:endParaRPr lang="en-GB" sz="3600" dirty="0">
              <a:solidFill>
                <a:srgbClr val="FF0000"/>
              </a:solidFill>
              <a:effectLst/>
              <a:latin typeface="CMR10"/>
            </a:endParaRPr>
          </a:p>
          <a:p>
            <a:pPr marL="0" indent="0">
              <a:buNone/>
            </a:pPr>
            <a:r>
              <a:rPr lang="en-GB" sz="3600" dirty="0">
                <a:effectLst/>
                <a:latin typeface="CMR10"/>
              </a:rPr>
              <a:t>expressed in a given </a:t>
            </a:r>
            <a:r>
              <a:rPr lang="en-GB" sz="3600" b="1" dirty="0">
                <a:solidFill>
                  <a:srgbClr val="FF0000"/>
                </a:solidFill>
                <a:effectLst/>
                <a:latin typeface="CMR10"/>
              </a:rPr>
              <a:t>programming language</a:t>
            </a:r>
            <a:r>
              <a:rPr lang="en-GB" sz="3600" dirty="0">
                <a:effectLst/>
                <a:latin typeface="CMR10"/>
              </a:rPr>
              <a:t>. </a:t>
            </a:r>
          </a:p>
        </p:txBody>
      </p:sp>
      <p:sp>
        <p:nvSpPr>
          <p:cNvPr id="10" name="TextBox 9">
            <a:extLst>
              <a:ext uri="{FF2B5EF4-FFF2-40B4-BE49-F238E27FC236}">
                <a16:creationId xmlns:a16="http://schemas.microsoft.com/office/drawing/2014/main" id="{B0014903-4445-40EB-D082-67D9F47FB2FC}"/>
              </a:ext>
            </a:extLst>
          </p:cNvPr>
          <p:cNvSpPr txBox="1"/>
          <p:nvPr/>
        </p:nvSpPr>
        <p:spPr>
          <a:xfrm>
            <a:off x="368157" y="5460684"/>
            <a:ext cx="11455685" cy="600164"/>
          </a:xfrm>
          <a:prstGeom prst="rect">
            <a:avLst/>
          </a:prstGeom>
          <a:noFill/>
        </p:spPr>
        <p:txBody>
          <a:bodyPr wrap="square">
            <a:spAutoFit/>
          </a:bodyPr>
          <a:lstStyle/>
          <a:p>
            <a:r>
              <a:rPr lang="en-GB" sz="1100" b="0" i="1" dirty="0">
                <a:solidFill>
                  <a:srgbClr val="333333"/>
                </a:solidFill>
                <a:effectLst/>
                <a:latin typeface="Courier New" panose="02070309020205020404" pitchFamily="49" charset="0"/>
              </a:rPr>
              <a:t>[KHC91] Amir Kishon, Paul Hudak, and Charles </a:t>
            </a:r>
            <a:r>
              <a:rPr lang="en-GB" sz="1100" b="0" i="1" dirty="0" err="1">
                <a:solidFill>
                  <a:srgbClr val="333333"/>
                </a:solidFill>
                <a:effectLst/>
                <a:latin typeface="Courier New" panose="02070309020205020404" pitchFamily="49" charset="0"/>
              </a:rPr>
              <a:t>Consel</a:t>
            </a:r>
            <a:r>
              <a:rPr lang="en-GB" sz="1100" b="0" i="1" dirty="0">
                <a:solidFill>
                  <a:srgbClr val="333333"/>
                </a:solidFill>
                <a:effectLst/>
                <a:latin typeface="Courier New" panose="02070309020205020404" pitchFamily="49" charset="0"/>
              </a:rPr>
              <a:t>. 1991. Monitoring semantics: a formal framework for specifying, implementing, and reasoning about execution monitors. In Proceedings of the ACM SIGPLAN 1991 conference on Programming language design and implementation (PLDI '91). Association for Computing Machinery, New York, NY, USA, 338–352. https://</a:t>
            </a:r>
            <a:r>
              <a:rPr lang="en-GB" sz="1100" b="0" i="1" dirty="0" err="1">
                <a:solidFill>
                  <a:srgbClr val="333333"/>
                </a:solidFill>
                <a:effectLst/>
                <a:latin typeface="Courier New" panose="02070309020205020404" pitchFamily="49" charset="0"/>
              </a:rPr>
              <a:t>doi.org</a:t>
            </a:r>
            <a:r>
              <a:rPr lang="en-GB" sz="1100" b="0" i="1" dirty="0">
                <a:solidFill>
                  <a:srgbClr val="333333"/>
                </a:solidFill>
                <a:effectLst/>
                <a:latin typeface="Courier New" panose="02070309020205020404" pitchFamily="49" charset="0"/>
              </a:rPr>
              <a:t>/</a:t>
            </a:r>
            <a:r>
              <a:rPr lang="en-GB" sz="1100" b="0" i="1" u="none" strike="noStrike" dirty="0">
                <a:solidFill>
                  <a:srgbClr val="000000"/>
                </a:solidFill>
                <a:effectLst/>
                <a:latin typeface="Courier New" panose="02070309020205020404" pitchFamily="49" charset="0"/>
                <a:hlinkClick r:id="rId2"/>
              </a:rPr>
              <a:t>10.1145/113445.113474</a:t>
            </a:r>
            <a:endParaRPr lang="en-FR" sz="1100" dirty="0"/>
          </a:p>
        </p:txBody>
      </p:sp>
      <p:sp>
        <p:nvSpPr>
          <p:cNvPr id="15" name="Slide Number Placeholder 14">
            <a:extLst>
              <a:ext uri="{FF2B5EF4-FFF2-40B4-BE49-F238E27FC236}">
                <a16:creationId xmlns:a16="http://schemas.microsoft.com/office/drawing/2014/main" id="{819DCA75-3749-679E-3BC9-BE8DF090CB34}"/>
              </a:ext>
            </a:extLst>
          </p:cNvPr>
          <p:cNvSpPr>
            <a:spLocks noGrp="1"/>
          </p:cNvSpPr>
          <p:nvPr>
            <p:ph type="sldNum" sz="quarter" idx="12"/>
          </p:nvPr>
        </p:nvSpPr>
        <p:spPr/>
        <p:txBody>
          <a:bodyPr/>
          <a:lstStyle/>
          <a:p>
            <a:fld id="{68BB762D-DE17-D14D-9882-FCBAF9182C7B}" type="slidenum">
              <a:rPr lang="en-FR" smtClean="0"/>
              <a:t>8</a:t>
            </a:fld>
            <a:r>
              <a:rPr lang="en-FR"/>
              <a:t>/50</a:t>
            </a:r>
            <a:endParaRPr lang="en-FR" dirty="0"/>
          </a:p>
        </p:txBody>
      </p:sp>
    </p:spTree>
    <p:extLst>
      <p:ext uri="{BB962C8B-B14F-4D97-AF65-F5344CB8AC3E}">
        <p14:creationId xmlns:p14="http://schemas.microsoft.com/office/powerpoint/2010/main" val="2047728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FR" dirty="0"/>
              <a:t>Terminology: In our context</a:t>
            </a:r>
          </a:p>
        </p:txBody>
      </p:sp>
      <p:sp>
        <p:nvSpPr>
          <p:cNvPr id="3" name="Content Placeholder 2">
            <a:extLst>
              <a:ext uri="{FF2B5EF4-FFF2-40B4-BE49-F238E27FC236}">
                <a16:creationId xmlns:a16="http://schemas.microsoft.com/office/drawing/2014/main" id="{68EA6F84-0717-C2DC-588B-04881C63427F}"/>
              </a:ext>
            </a:extLst>
          </p:cNvPr>
          <p:cNvSpPr>
            <a:spLocks noGrp="1"/>
          </p:cNvSpPr>
          <p:nvPr>
            <p:ph idx="1"/>
          </p:nvPr>
        </p:nvSpPr>
        <p:spPr>
          <a:xfrm>
            <a:off x="838200" y="4201230"/>
            <a:ext cx="10515600" cy="2200864"/>
          </a:xfrm>
        </p:spPr>
        <p:txBody>
          <a:bodyPr>
            <a:normAutofit lnSpcReduction="10000"/>
          </a:bodyPr>
          <a:lstStyle/>
          <a:p>
            <a:pPr marL="0" indent="0">
              <a:buNone/>
            </a:pPr>
            <a:r>
              <a:rPr lang="en-GB" sz="2400" i="1" dirty="0">
                <a:effectLst/>
                <a:latin typeface="CMR10"/>
              </a:rPr>
              <a:t>In the following:</a:t>
            </a:r>
          </a:p>
          <a:p>
            <a:pPr marL="0" indent="0">
              <a:buNone/>
            </a:pPr>
            <a:r>
              <a:rPr lang="en-GB" sz="2400" dirty="0">
                <a:latin typeface="CMR10"/>
              </a:rPr>
              <a:t>	</a:t>
            </a:r>
            <a:r>
              <a:rPr lang="en-GB" sz="2400" dirty="0">
                <a:effectLst/>
                <a:latin typeface="CMR10"/>
              </a:rPr>
              <a:t>the tools that enable this process will be referred to as:</a:t>
            </a:r>
          </a:p>
          <a:p>
            <a:pPr marL="0" indent="0">
              <a:buNone/>
            </a:pPr>
            <a:r>
              <a:rPr lang="en-GB" sz="2400" dirty="0">
                <a:effectLst/>
                <a:latin typeface="CMR10"/>
              </a:rPr>
              <a:t>		</a:t>
            </a:r>
            <a:r>
              <a:rPr lang="en-GB" sz="2400" b="1" i="1" dirty="0">
                <a:effectLst/>
                <a:latin typeface="CMR10"/>
              </a:rPr>
              <a:t>language</a:t>
            </a:r>
            <a:r>
              <a:rPr lang="en-GB" sz="2400" b="1" dirty="0">
                <a:effectLst/>
                <a:latin typeface="CMR10"/>
              </a:rPr>
              <a:t> monitors</a:t>
            </a:r>
            <a:r>
              <a:rPr lang="en-GB" sz="2400" dirty="0">
                <a:effectLst/>
                <a:latin typeface="CMR10"/>
              </a:rPr>
              <a:t>, or simply </a:t>
            </a:r>
            <a:r>
              <a:rPr lang="en-GB" sz="2400" b="1" dirty="0">
                <a:effectLst/>
                <a:latin typeface="CMR10"/>
              </a:rPr>
              <a:t>monitors</a:t>
            </a:r>
            <a:r>
              <a:rPr lang="en-GB" sz="2400" dirty="0">
                <a:effectLst/>
                <a:latin typeface="CMR10"/>
              </a:rPr>
              <a:t> </a:t>
            </a:r>
          </a:p>
          <a:p>
            <a:pPr marL="0" indent="0">
              <a:buNone/>
            </a:pPr>
            <a:endParaRPr lang="en-GB" sz="2400" dirty="0"/>
          </a:p>
          <a:p>
            <a:pPr marL="0" indent="0">
              <a:buNone/>
            </a:pPr>
            <a:r>
              <a:rPr lang="en-FR" sz="2400" dirty="0"/>
              <a:t>	</a:t>
            </a:r>
            <a:r>
              <a:rPr lang="en-FR" sz="2400" b="1" i="1" dirty="0"/>
              <a:t>runtime</a:t>
            </a:r>
            <a:r>
              <a:rPr lang="en-FR" sz="2400" b="1" dirty="0"/>
              <a:t> monitors</a:t>
            </a:r>
            <a:r>
              <a:rPr lang="en-FR" sz="2400" dirty="0"/>
              <a:t> are a subclass of </a:t>
            </a:r>
            <a:r>
              <a:rPr lang="en-FR" sz="2400" b="1" i="1" dirty="0"/>
              <a:t>language</a:t>
            </a:r>
            <a:r>
              <a:rPr lang="en-FR" sz="2400" b="1" dirty="0"/>
              <a:t> monitors</a:t>
            </a:r>
          </a:p>
        </p:txBody>
      </p:sp>
      <p:sp>
        <p:nvSpPr>
          <p:cNvPr id="4" name="TextBox 3">
            <a:extLst>
              <a:ext uri="{FF2B5EF4-FFF2-40B4-BE49-F238E27FC236}">
                <a16:creationId xmlns:a16="http://schemas.microsoft.com/office/drawing/2014/main" id="{0476B219-4B65-ABFC-9C83-C50182C60DE9}"/>
              </a:ext>
            </a:extLst>
          </p:cNvPr>
          <p:cNvSpPr txBox="1"/>
          <p:nvPr/>
        </p:nvSpPr>
        <p:spPr>
          <a:xfrm>
            <a:off x="554804" y="1674674"/>
            <a:ext cx="11269037" cy="1754326"/>
          </a:xfrm>
          <a:prstGeom prst="rect">
            <a:avLst/>
          </a:prstGeom>
          <a:noFill/>
        </p:spPr>
        <p:txBody>
          <a:bodyPr wrap="square">
            <a:spAutoFit/>
          </a:bodyPr>
          <a:lstStyle/>
          <a:p>
            <a:pPr marL="0" indent="0">
              <a:buNone/>
            </a:pPr>
            <a:r>
              <a:rPr lang="en-GB" sz="3600" b="1" dirty="0">
                <a:effectLst/>
                <a:latin typeface="CMR10"/>
              </a:rPr>
              <a:t>Language monitoring</a:t>
            </a:r>
            <a:r>
              <a:rPr lang="en-GB" sz="3600" b="0" dirty="0">
                <a:solidFill>
                  <a:schemeClr val="bg1"/>
                </a:solidFill>
                <a:effectLst/>
                <a:latin typeface="Courier New" panose="02070309020205020404" pitchFamily="49" charset="0"/>
              </a:rPr>
              <a:t>[KHC91]</a:t>
            </a:r>
            <a:r>
              <a:rPr lang="en-GB" sz="3600" dirty="0">
                <a:effectLst/>
                <a:latin typeface="CMR10"/>
              </a:rPr>
              <a:t> is the process of observing </a:t>
            </a:r>
          </a:p>
          <a:p>
            <a:pPr marL="0" indent="0">
              <a:buNone/>
            </a:pPr>
            <a:r>
              <a:rPr lang="en-GB" sz="3600" dirty="0">
                <a:latin typeface="CMR10"/>
              </a:rPr>
              <a:t>	</a:t>
            </a:r>
            <a:r>
              <a:rPr lang="en-GB" sz="3600" dirty="0">
                <a:effectLst/>
                <a:latin typeface="CMR10"/>
              </a:rPr>
              <a:t>the </a:t>
            </a:r>
            <a:r>
              <a:rPr lang="en-GB" sz="3600" b="1" dirty="0" err="1">
                <a:solidFill>
                  <a:schemeClr val="accent1"/>
                </a:solidFill>
                <a:effectLst/>
                <a:latin typeface="CMR10"/>
              </a:rPr>
              <a:t>behavior</a:t>
            </a:r>
            <a:r>
              <a:rPr lang="en-GB" sz="3600" b="1" dirty="0">
                <a:solidFill>
                  <a:schemeClr val="accent1"/>
                </a:solidFill>
                <a:effectLst/>
                <a:latin typeface="CMR10"/>
              </a:rPr>
              <a:t> of an executable specification</a:t>
            </a:r>
          </a:p>
          <a:p>
            <a:pPr marL="0" indent="0">
              <a:buNone/>
            </a:pPr>
            <a:r>
              <a:rPr lang="en-GB" sz="3600" dirty="0">
                <a:effectLst/>
                <a:latin typeface="CMR10"/>
              </a:rPr>
              <a:t>expressed in a given </a:t>
            </a:r>
            <a:r>
              <a:rPr lang="en-GB" sz="3600" b="1" dirty="0">
                <a:solidFill>
                  <a:schemeClr val="accent1"/>
                </a:solidFill>
                <a:effectLst/>
                <a:latin typeface="CMR10"/>
              </a:rPr>
              <a:t>specification language</a:t>
            </a:r>
            <a:r>
              <a:rPr lang="en-GB" sz="3600" dirty="0">
                <a:effectLst/>
                <a:latin typeface="CMR10"/>
              </a:rPr>
              <a:t>. </a:t>
            </a:r>
          </a:p>
        </p:txBody>
      </p:sp>
      <p:sp>
        <p:nvSpPr>
          <p:cNvPr id="7" name="Slide Number Placeholder 6">
            <a:extLst>
              <a:ext uri="{FF2B5EF4-FFF2-40B4-BE49-F238E27FC236}">
                <a16:creationId xmlns:a16="http://schemas.microsoft.com/office/drawing/2014/main" id="{CDB4F031-74C2-4B88-2867-BE4729EEA5CB}"/>
              </a:ext>
            </a:extLst>
          </p:cNvPr>
          <p:cNvSpPr>
            <a:spLocks noGrp="1"/>
          </p:cNvSpPr>
          <p:nvPr>
            <p:ph type="sldNum" sz="quarter" idx="12"/>
          </p:nvPr>
        </p:nvSpPr>
        <p:spPr/>
        <p:txBody>
          <a:bodyPr/>
          <a:lstStyle/>
          <a:p>
            <a:fld id="{68BB762D-DE17-D14D-9882-FCBAF9182C7B}" type="slidenum">
              <a:rPr lang="en-FR" smtClean="0"/>
              <a:t>9</a:t>
            </a:fld>
            <a:r>
              <a:rPr lang="en-FR"/>
              <a:t>/50</a:t>
            </a:r>
            <a:endParaRPr lang="en-FR" dirty="0"/>
          </a:p>
        </p:txBody>
      </p:sp>
    </p:spTree>
    <p:extLst>
      <p:ext uri="{BB962C8B-B14F-4D97-AF65-F5344CB8AC3E}">
        <p14:creationId xmlns:p14="http://schemas.microsoft.com/office/powerpoint/2010/main" val="8394326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101359</TotalTime>
  <Words>4056</Words>
  <Application>Microsoft Macintosh PowerPoint</Application>
  <PresentationFormat>Widescreen</PresentationFormat>
  <Paragraphs>1106</Paragraphs>
  <Slides>58</Slides>
  <Notes>0</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-apple-system</vt:lpstr>
      <vt:lpstr>Arial</vt:lpstr>
      <vt:lpstr>Calibri</vt:lpstr>
      <vt:lpstr>Calibri Light</vt:lpstr>
      <vt:lpstr>Chalkduster</vt:lpstr>
      <vt:lpstr>CMR10</vt:lpstr>
      <vt:lpstr>Courier New</vt:lpstr>
      <vt:lpstr>Google Sans</vt:lpstr>
      <vt:lpstr>Helvetica</vt:lpstr>
      <vt:lpstr>Helvetica Neue</vt:lpstr>
      <vt:lpstr>Menlo</vt:lpstr>
      <vt:lpstr>NimbusRomNo9L</vt:lpstr>
      <vt:lpstr>NimbusSanL</vt:lpstr>
      <vt:lpstr>Roboto</vt:lpstr>
      <vt:lpstr>Custom Design</vt:lpstr>
      <vt:lpstr>G∀min∃: Exploring the Boundary between Executable Specification Languages &amp; Behavior Analysis Tools</vt:lpstr>
      <vt:lpstr>PowerPoint Presentation</vt:lpstr>
      <vt:lpstr>PowerPoint Presentation</vt:lpstr>
      <vt:lpstr>Overview</vt:lpstr>
      <vt:lpstr>Context: Domain-specific languages</vt:lpstr>
      <vt:lpstr>Context: Executable specifications</vt:lpstr>
      <vt:lpstr>a Zoo of Executable Specification Languages</vt:lpstr>
      <vt:lpstr>Terminology</vt:lpstr>
      <vt:lpstr>Terminology: In our context</vt:lpstr>
      <vt:lpstr>a Zoo of Language Monitors</vt:lpstr>
      <vt:lpstr>Questions to ponder</vt:lpstr>
      <vt:lpstr>How to bridge the gap between  the specification languages and the language monitors  running on ever more heterogeneous platforms?</vt:lpstr>
      <vt:lpstr>2. The Shy Semantics  and the Inaccessible Monitors.</vt:lpstr>
      <vt:lpstr>Many semantics            Many Monitors</vt:lpstr>
      <vt:lpstr>PowerPoint Presentation</vt:lpstr>
      <vt:lpstr>PowerPoint Presentation</vt:lpstr>
      <vt:lpstr>3. G∀min∃: If  the Semantics Opens Up the Monitors are Interested.</vt:lpstr>
      <vt:lpstr>Make it simple</vt:lpstr>
      <vt:lpstr>SLI Goals</vt:lpstr>
      <vt:lpstr>One semantics            Many Monitors</vt:lpstr>
      <vt:lpstr>Monitor Structure</vt:lpstr>
      <vt:lpstr>G∀min∃ Semantic Language Interface (SLI)</vt:lpstr>
      <vt:lpstr>PowerPoint Presentation</vt:lpstr>
      <vt:lpstr>4. When G∀min∃ experiences   the real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When G∀min∃ experiences   the real world. </vt:lpstr>
      <vt:lpstr>PowerPoint Presentation</vt:lpstr>
      <vt:lpstr>PowerPoint Presentation</vt:lpstr>
      <vt:lpstr>4. When G∀min∃ experiences   the real world. </vt:lpstr>
      <vt:lpstr>PowerPoint Presentation</vt:lpstr>
      <vt:lpstr>4. When G∀min∃ experiences   the real world. </vt:lpstr>
      <vt:lpstr>PowerPoint Presentation</vt:lpstr>
      <vt:lpstr>PowerPoint Presentation</vt:lpstr>
      <vt:lpstr>4. When G∀min∃ experiences   the real world. </vt:lpstr>
      <vt:lpstr>From Zero to Model-Checker in 28 Hours</vt:lpstr>
      <vt:lpstr>5. Sum Up &amp; Ways Forward</vt:lpstr>
      <vt:lpstr>G∀min∃ = a way to bridge the gap between  the specification languages and the language monitors  running on ever more heterogeneous platforms?</vt:lpstr>
      <vt:lpstr>PowerPoint Presentation</vt:lpstr>
      <vt:lpstr>Major Contributions</vt:lpstr>
      <vt:lpstr>Ways Forward</vt:lpstr>
      <vt:lpstr>Ways Forward</vt:lpstr>
      <vt:lpstr>Ways Forward</vt:lpstr>
      <vt:lpstr>Ways Forward</vt:lpstr>
      <vt:lpstr>Ways Forward</vt:lpstr>
      <vt:lpstr>Ways Forward</vt:lpstr>
      <vt:lpstr>Ways Forward</vt:lpstr>
      <vt:lpstr>Ways Forward</vt:lpstr>
      <vt:lpstr>Track Record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Boundary between Executable Languages and Verification Tools</dc:title>
  <dc:creator>Ciprian TEODOROV</dc:creator>
  <cp:lastModifiedBy>Ciprian TEODOROV</cp:lastModifiedBy>
  <cp:revision>269</cp:revision>
  <cp:lastPrinted>2023-03-28T07:47:11Z</cp:lastPrinted>
  <dcterms:created xsi:type="dcterms:W3CDTF">2022-03-21T14:47:13Z</dcterms:created>
  <dcterms:modified xsi:type="dcterms:W3CDTF">2023-04-11T14:53:16Z</dcterms:modified>
</cp:coreProperties>
</file>