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ink/ink1.xml" ContentType="application/inkml+xml"/>
  <Override PartName="/ppt/media/media1.gif" ContentType="video/unknown"/>
  <Override PartName="/ppt/media/media2.gif" ContentType="video/unknown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92" r:id="rId1"/>
  </p:sldMasterIdLst>
  <p:notesMasterIdLst>
    <p:notesMasterId r:id="rId41"/>
  </p:notesMasterIdLst>
  <p:sldIdLst>
    <p:sldId id="256" r:id="rId2"/>
    <p:sldId id="257" r:id="rId3"/>
    <p:sldId id="322" r:id="rId4"/>
    <p:sldId id="325" r:id="rId5"/>
    <p:sldId id="326" r:id="rId6"/>
    <p:sldId id="347" r:id="rId7"/>
    <p:sldId id="327" r:id="rId8"/>
    <p:sldId id="349" r:id="rId9"/>
    <p:sldId id="301" r:id="rId10"/>
    <p:sldId id="302" r:id="rId11"/>
    <p:sldId id="350" r:id="rId12"/>
    <p:sldId id="351" r:id="rId13"/>
    <p:sldId id="353" r:id="rId14"/>
    <p:sldId id="335" r:id="rId15"/>
    <p:sldId id="294" r:id="rId16"/>
    <p:sldId id="343" r:id="rId17"/>
    <p:sldId id="344" r:id="rId18"/>
    <p:sldId id="345" r:id="rId19"/>
    <p:sldId id="354" r:id="rId20"/>
    <p:sldId id="346" r:id="rId21"/>
    <p:sldId id="355" r:id="rId22"/>
    <p:sldId id="290" r:id="rId23"/>
    <p:sldId id="291" r:id="rId24"/>
    <p:sldId id="316" r:id="rId25"/>
    <p:sldId id="293" r:id="rId26"/>
    <p:sldId id="342" r:id="rId27"/>
    <p:sldId id="358" r:id="rId28"/>
    <p:sldId id="279" r:id="rId29"/>
    <p:sldId id="305" r:id="rId30"/>
    <p:sldId id="306" r:id="rId31"/>
    <p:sldId id="307" r:id="rId32"/>
    <p:sldId id="296" r:id="rId33"/>
    <p:sldId id="334" r:id="rId34"/>
    <p:sldId id="333" r:id="rId35"/>
    <p:sldId id="330" r:id="rId36"/>
    <p:sldId id="329" r:id="rId37"/>
    <p:sldId id="283" r:id="rId38"/>
    <p:sldId id="339" r:id="rId39"/>
    <p:sldId id="357" r:id="rId4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FCC2DBFA-9ED4-B442-810C-9B1100B920F8}">
          <p14:sldIdLst>
            <p14:sldId id="256"/>
            <p14:sldId id="257"/>
          </p14:sldIdLst>
        </p14:section>
        <p14:section name="Context" id="{48B5BA85-E0D3-B945-9E3F-EF93A08F6F03}">
          <p14:sldIdLst>
            <p14:sldId id="322"/>
            <p14:sldId id="325"/>
            <p14:sldId id="326"/>
            <p14:sldId id="347"/>
          </p14:sldIdLst>
        </p14:section>
        <p14:section name="Problem" id="{6525231A-EC03-DC49-BC5F-3C99C510D187}">
          <p14:sldIdLst>
            <p14:sldId id="327"/>
            <p14:sldId id="349"/>
            <p14:sldId id="301"/>
            <p14:sldId id="302"/>
            <p14:sldId id="350"/>
            <p14:sldId id="351"/>
            <p14:sldId id="353"/>
          </p14:sldIdLst>
        </p14:section>
        <p14:section name="Contributions" id="{25A3727F-3661-004B-88D4-12FB12E872F5}">
          <p14:sldIdLst>
            <p14:sldId id="335"/>
            <p14:sldId id="294"/>
            <p14:sldId id="343"/>
            <p14:sldId id="344"/>
            <p14:sldId id="345"/>
            <p14:sldId id="354"/>
            <p14:sldId id="346"/>
            <p14:sldId id="355"/>
            <p14:sldId id="290"/>
            <p14:sldId id="291"/>
            <p14:sldId id="316"/>
            <p14:sldId id="293"/>
          </p14:sldIdLst>
        </p14:section>
        <p14:section name="Model-checking scalability" id="{5BFC1658-CE90-1845-AFAE-B4486754C854}">
          <p14:sldIdLst>
            <p14:sldId id="342"/>
            <p14:sldId id="358"/>
            <p14:sldId id="279"/>
            <p14:sldId id="305"/>
            <p14:sldId id="306"/>
            <p14:sldId id="307"/>
            <p14:sldId id="296"/>
            <p14:sldId id="334"/>
            <p14:sldId id="333"/>
            <p14:sldId id="330"/>
            <p14:sldId id="329"/>
            <p14:sldId id="283"/>
            <p14:sldId id="339"/>
            <p14:sldId id="35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828"/>
    <p:restoredTop sz="96327"/>
  </p:normalViewPr>
  <p:slideViewPr>
    <p:cSldViewPr snapToGrid="0" snapToObjects="1">
      <p:cViewPr varScale="1">
        <p:scale>
          <a:sx n="85" d="100"/>
          <a:sy n="85" d="100"/>
        </p:scale>
        <p:origin x="192" y="24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enstabretagne-my.sharepoint.com/personal/emilien_fournier_ensta-bretagne_org/Documents/Pi&#232;ces%20jointes/200416_Resultat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3"/>
          <c:order val="0"/>
          <c:tx>
            <c:v>Exhaustive BFS</c:v>
          </c:tx>
          <c:spPr>
            <a:ln w="28575" cap="rnd">
              <a:solidFill>
                <a:srgbClr val="FF0000"/>
              </a:solidFill>
              <a:prstDash val="solid"/>
              <a:round/>
            </a:ln>
            <a:effectLst/>
          </c:spPr>
          <c:marker>
            <c:symbol val="none"/>
          </c:marker>
          <c:cat>
            <c:numRef>
              <c:f>BMC!$A$21:$A$40</c:f>
              <c:numCache>
                <c:formatCode>General</c:formatCode>
                <c:ptCount val="2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</c:numCache>
            </c:numRef>
          </c:cat>
          <c:val>
            <c:numRef>
              <c:f>BMC!$Q$21:$Q$39</c:f>
              <c:numCache>
                <c:formatCode>0.00000</c:formatCode>
                <c:ptCount val="19"/>
                <c:pt idx="0">
                  <c:v>71.279610000000005</c:v>
                </c:pt>
                <c:pt idx="1">
                  <c:v>71.279610000000005</c:v>
                </c:pt>
                <c:pt idx="2">
                  <c:v>71.279610000000005</c:v>
                </c:pt>
                <c:pt idx="3">
                  <c:v>71.279610000000005</c:v>
                </c:pt>
                <c:pt idx="4">
                  <c:v>71.279610000000005</c:v>
                </c:pt>
                <c:pt idx="5">
                  <c:v>71.279610000000005</c:v>
                </c:pt>
                <c:pt idx="6">
                  <c:v>71.279610000000005</c:v>
                </c:pt>
                <c:pt idx="7">
                  <c:v>71.279610000000005</c:v>
                </c:pt>
                <c:pt idx="8">
                  <c:v>71.279610000000005</c:v>
                </c:pt>
                <c:pt idx="9">
                  <c:v>71.279610000000005</c:v>
                </c:pt>
                <c:pt idx="10">
                  <c:v>71.279610000000005</c:v>
                </c:pt>
                <c:pt idx="11">
                  <c:v>71.279610000000005</c:v>
                </c:pt>
                <c:pt idx="12">
                  <c:v>71.279610000000005</c:v>
                </c:pt>
                <c:pt idx="13">
                  <c:v>71.279610000000005</c:v>
                </c:pt>
                <c:pt idx="14">
                  <c:v>71.279610000000005</c:v>
                </c:pt>
                <c:pt idx="15">
                  <c:v>71.279610000000005</c:v>
                </c:pt>
                <c:pt idx="16">
                  <c:v>71.279610000000005</c:v>
                </c:pt>
                <c:pt idx="17">
                  <c:v>71.279610000000005</c:v>
                </c:pt>
                <c:pt idx="18">
                  <c:v>71.279610000000005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EFC-5D45-99BC-245AD91EB0BE}"/>
            </c:ext>
          </c:extLst>
        </c:ser>
        <c:ser>
          <c:idx val="0"/>
          <c:order val="1"/>
          <c:tx>
            <c:v>BMC</c:v>
          </c:tx>
          <c:spPr>
            <a:ln w="28575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cat>
            <c:numRef>
              <c:f>BMC!$A$21:$A$40</c:f>
              <c:numCache>
                <c:formatCode>General</c:formatCode>
                <c:ptCount val="2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</c:numCache>
            </c:numRef>
          </c:cat>
          <c:val>
            <c:numRef>
              <c:f>BMC!$N$21:$N$39</c:f>
              <c:numCache>
                <c:formatCode>General</c:formatCode>
                <c:ptCount val="19"/>
                <c:pt idx="0">
                  <c:v>2.0100000000000001E-3</c:v>
                </c:pt>
                <c:pt idx="1">
                  <c:v>3.1260000000000003E-2</c:v>
                </c:pt>
                <c:pt idx="2">
                  <c:v>0.24009</c:v>
                </c:pt>
                <c:pt idx="3">
                  <c:v>1.16022</c:v>
                </c:pt>
                <c:pt idx="4">
                  <c:v>4.0424699999999998</c:v>
                </c:pt>
                <c:pt idx="5">
                  <c:v>10.88031</c:v>
                </c:pt>
                <c:pt idx="6">
                  <c:v>23.705490000000001</c:v>
                </c:pt>
                <c:pt idx="7">
                  <c:v>43.460880000000003</c:v>
                </c:pt>
                <c:pt idx="8">
                  <c:v>69.371250000000003</c:v>
                </c:pt>
                <c:pt idx="9">
                  <c:v>99.442499999999995</c:v>
                </c:pt>
                <c:pt idx="10">
                  <c:v>131.62166999999999</c:v>
                </c:pt>
                <c:pt idx="11">
                  <c:v>164.5728</c:v>
                </c:pt>
                <c:pt idx="12">
                  <c:v>197.71754999999999</c:v>
                </c:pt>
                <c:pt idx="13">
                  <c:v>230.89365000000001</c:v>
                </c:pt>
                <c:pt idx="14">
                  <c:v>264.06975</c:v>
                </c:pt>
                <c:pt idx="15">
                  <c:v>297.24810000000002</c:v>
                </c:pt>
                <c:pt idx="16">
                  <c:v>330.42419999999998</c:v>
                </c:pt>
                <c:pt idx="17">
                  <c:v>363.60255000000001</c:v>
                </c:pt>
                <c:pt idx="18">
                  <c:v>396.77865000000003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EFC-5D45-99BC-245AD91EB0BE}"/>
            </c:ext>
          </c:extLst>
        </c:ser>
        <c:ser>
          <c:idx val="1"/>
          <c:order val="2"/>
          <c:tx>
            <c:v>Bitstate</c:v>
          </c:tx>
          <c:spPr>
            <a:ln w="38100" cap="rnd">
              <a:solidFill>
                <a:schemeClr val="bg1">
                  <a:lumMod val="50000"/>
                </a:schemeClr>
              </a:solidFill>
              <a:prstDash val="sysDot"/>
              <a:round/>
            </a:ln>
            <a:effectLst/>
          </c:spPr>
          <c:marker>
            <c:symbol val="none"/>
          </c:marker>
          <c:cat>
            <c:numRef>
              <c:f>BMC!$A$21:$A$40</c:f>
              <c:numCache>
                <c:formatCode>General</c:formatCode>
                <c:ptCount val="2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</c:numCache>
            </c:numRef>
          </c:cat>
          <c:val>
            <c:numRef>
              <c:f>bitstate!$M$3:$M$21</c:f>
              <c:numCache>
                <c:formatCode>General</c:formatCode>
                <c:ptCount val="19"/>
                <c:pt idx="0">
                  <c:v>4.1099999999999999E-3</c:v>
                </c:pt>
                <c:pt idx="1">
                  <c:v>8.0099999999999998E-3</c:v>
                </c:pt>
                <c:pt idx="2">
                  <c:v>1.5810000000000001E-2</c:v>
                </c:pt>
                <c:pt idx="3">
                  <c:v>3.141E-2</c:v>
                </c:pt>
                <c:pt idx="4">
                  <c:v>6.2609999999999999E-2</c:v>
                </c:pt>
                <c:pt idx="5">
                  <c:v>0.12306</c:v>
                </c:pt>
                <c:pt idx="6">
                  <c:v>0.24981</c:v>
                </c:pt>
                <c:pt idx="7">
                  <c:v>0.49941000000000002</c:v>
                </c:pt>
                <c:pt idx="8">
                  <c:v>0.99665999999999999</c:v>
                </c:pt>
                <c:pt idx="9">
                  <c:v>1.9814099999999999</c:v>
                </c:pt>
                <c:pt idx="10">
                  <c:v>3.9704100000000002</c:v>
                </c:pt>
                <c:pt idx="11">
                  <c:v>7.8236100000000004</c:v>
                </c:pt>
                <c:pt idx="12">
                  <c:v>15.31944</c:v>
                </c:pt>
                <c:pt idx="13">
                  <c:v>27.559560000000001</c:v>
                </c:pt>
                <c:pt idx="14">
                  <c:v>40.51146</c:v>
                </c:pt>
                <c:pt idx="15">
                  <c:v>50.341410000000003</c:v>
                </c:pt>
                <c:pt idx="16">
                  <c:v>56.431260000000002</c:v>
                </c:pt>
                <c:pt idx="17">
                  <c:v>60.01341</c:v>
                </c:pt>
                <c:pt idx="18">
                  <c:v>61.899059999999999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3EFC-5D45-99BC-245AD91EB0BE}"/>
            </c:ext>
          </c:extLst>
        </c:ser>
        <c:ser>
          <c:idx val="5"/>
          <c:order val="3"/>
          <c:tx>
            <c:v>BMC+Bitstate_12</c:v>
          </c:tx>
          <c:spPr>
            <a:ln w="1270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val>
            <c:numRef>
              <c:f>'bmc+bitstate'!$M$5:$M$23</c:f>
              <c:numCache>
                <c:formatCode>General</c:formatCode>
                <c:ptCount val="19"/>
                <c:pt idx="0">
                  <c:v>2.0100000000000001E-3</c:v>
                </c:pt>
                <c:pt idx="1">
                  <c:v>3.1260000000000003E-2</c:v>
                </c:pt>
                <c:pt idx="2">
                  <c:v>0.23991000000000001</c:v>
                </c:pt>
                <c:pt idx="3">
                  <c:v>1.1271599999999999</c:v>
                </c:pt>
                <c:pt idx="4">
                  <c:v>3.5666099999999998</c:v>
                </c:pt>
                <c:pt idx="5">
                  <c:v>8.1374099999999991</c:v>
                </c:pt>
                <c:pt idx="6">
                  <c:v>14.539260000000001</c:v>
                </c:pt>
                <c:pt idx="7">
                  <c:v>21.74061</c:v>
                </c:pt>
                <c:pt idx="8">
                  <c:v>29.275410000000001</c:v>
                </c:pt>
                <c:pt idx="9">
                  <c:v>36.864809999999999</c:v>
                </c:pt>
                <c:pt idx="10">
                  <c:v>44.526359999999997</c:v>
                </c:pt>
                <c:pt idx="11">
                  <c:v>52.158659999999998</c:v>
                </c:pt>
                <c:pt idx="12">
                  <c:v>59.828009999999999</c:v>
                </c:pt>
                <c:pt idx="13">
                  <c:v>67.462260000000001</c:v>
                </c:pt>
                <c:pt idx="14">
                  <c:v>75.131609999999995</c:v>
                </c:pt>
                <c:pt idx="15">
                  <c:v>82.765860000000004</c:v>
                </c:pt>
                <c:pt idx="16">
                  <c:v>90.435209999999998</c:v>
                </c:pt>
                <c:pt idx="17">
                  <c:v>98.069460000000007</c:v>
                </c:pt>
                <c:pt idx="18">
                  <c:v>105.73881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3EFC-5D45-99BC-245AD91EB0BE}"/>
            </c:ext>
          </c:extLst>
        </c:ser>
        <c:ser>
          <c:idx val="6"/>
          <c:order val="4"/>
          <c:tx>
            <c:v>BMC_16+Bitstate</c:v>
          </c:tx>
          <c:spPr>
            <a:ln w="19050" cap="rnd">
              <a:solidFill>
                <a:schemeClr val="bg1">
                  <a:lumMod val="50000"/>
                </a:schemeClr>
              </a:solidFill>
              <a:prstDash val="sysDot"/>
              <a:round/>
            </a:ln>
            <a:effectLst/>
          </c:spPr>
          <c:marker>
            <c:symbol val="none"/>
          </c:marker>
          <c:val>
            <c:numRef>
              <c:f>'bmc+bitstate'!$Y$15:$Y$33</c:f>
              <c:numCache>
                <c:formatCode>General</c:formatCode>
                <c:ptCount val="19"/>
                <c:pt idx="0">
                  <c:v>6.0510000000000001E-2</c:v>
                </c:pt>
                <c:pt idx="1">
                  <c:v>0.11706</c:v>
                </c:pt>
                <c:pt idx="2">
                  <c:v>0.23211000000000001</c:v>
                </c:pt>
                <c:pt idx="3">
                  <c:v>0.45440999999999998</c:v>
                </c:pt>
                <c:pt idx="4">
                  <c:v>0.88926000000000005</c:v>
                </c:pt>
                <c:pt idx="5">
                  <c:v>1.7414099999999999</c:v>
                </c:pt>
                <c:pt idx="6">
                  <c:v>3.38916</c:v>
                </c:pt>
                <c:pt idx="7">
                  <c:v>6.5813100000000002</c:v>
                </c:pt>
                <c:pt idx="8">
                  <c:v>12.63411</c:v>
                </c:pt>
                <c:pt idx="9">
                  <c:v>24.20346</c:v>
                </c:pt>
                <c:pt idx="10">
                  <c:v>45.464309999999998</c:v>
                </c:pt>
                <c:pt idx="11">
                  <c:v>82.765860000000004</c:v>
                </c:pt>
                <c:pt idx="12">
                  <c:v>137.42825999999999</c:v>
                </c:pt>
                <c:pt idx="13">
                  <c:v>192.21155999999999</c:v>
                </c:pt>
                <c:pt idx="14">
                  <c:v>232.71890999999999</c:v>
                </c:pt>
                <c:pt idx="15">
                  <c:v>258.36140999999998</c:v>
                </c:pt>
                <c:pt idx="16">
                  <c:v>271.98216000000002</c:v>
                </c:pt>
                <c:pt idx="17">
                  <c:v>279.66710999999998</c:v>
                </c:pt>
                <c:pt idx="18">
                  <c:v>283.55930999999998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3EFC-5D45-99BC-245AD91EB0B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081148992"/>
        <c:axId val="685376928"/>
      </c:lineChart>
      <c:catAx>
        <c:axId val="10811489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FR"/>
          </a:p>
        </c:txPr>
        <c:crossAx val="685376928"/>
        <c:crosses val="autoZero"/>
        <c:auto val="1"/>
        <c:lblAlgn val="ctr"/>
        <c:lblOffset val="100"/>
        <c:noMultiLvlLbl val="0"/>
      </c:catAx>
      <c:valAx>
        <c:axId val="685376928"/>
        <c:scaling>
          <c:logBase val="10"/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 baseline="0"/>
                  <a:t>Time (ms)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FR"/>
            </a:p>
          </c:txPr>
        </c:title>
        <c:numFmt formatCode="0E+0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FR"/>
          </a:p>
        </c:txPr>
        <c:crossAx val="10811489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1.8543481129585641E-2"/>
          <c:y val="0.77065873015873021"/>
          <c:w val="0.96710279757191875"/>
          <c:h val="0.1991031746031746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E57A9D8-EF4B-4A41-9CF6-32DB3FADCD3E}" type="doc">
      <dgm:prSet loTypeId="urn:microsoft.com/office/officeart/2005/8/layout/process4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7C4E88A1-32F5-4C64-8D67-8374C7DF1A60}">
      <dgm:prSet/>
      <dgm:spPr/>
      <dgm:t>
        <a:bodyPr/>
        <a:lstStyle/>
        <a:p>
          <a:r>
            <a:rPr lang="en-US" dirty="0"/>
            <a:t>The use of general-purpose languages sometimes introduce </a:t>
          </a:r>
          <a:r>
            <a:rPr lang="en-US" i="1" dirty="0"/>
            <a:t>accidental</a:t>
          </a:r>
          <a:r>
            <a:rPr lang="en-US" dirty="0"/>
            <a:t> complexities.</a:t>
          </a:r>
        </a:p>
      </dgm:t>
    </dgm:pt>
    <dgm:pt modelId="{FB622C12-4787-4148-AB11-0333A422B6A9}" type="parTrans" cxnId="{C90B722F-255E-44FB-B051-1CBF856F8C6E}">
      <dgm:prSet/>
      <dgm:spPr/>
      <dgm:t>
        <a:bodyPr/>
        <a:lstStyle/>
        <a:p>
          <a:endParaRPr lang="en-US"/>
        </a:p>
      </dgm:t>
    </dgm:pt>
    <dgm:pt modelId="{D3D8156F-B4C9-4A8B-90B8-BB6E2F0ECD04}" type="sibTrans" cxnId="{C90B722F-255E-44FB-B051-1CBF856F8C6E}">
      <dgm:prSet/>
      <dgm:spPr/>
      <dgm:t>
        <a:bodyPr/>
        <a:lstStyle/>
        <a:p>
          <a:endParaRPr lang="en-US"/>
        </a:p>
      </dgm:t>
    </dgm:pt>
    <dgm:pt modelId="{2C9BE563-74B3-4A1E-AF27-550272C23EEA}">
      <dgm:prSet/>
      <dgm:spPr/>
      <dgm:t>
        <a:bodyPr/>
        <a:lstStyle/>
        <a:p>
          <a:r>
            <a:rPr lang="en-US"/>
            <a:t>Domain experts rely on </a:t>
          </a:r>
          <a:r>
            <a:rPr lang="en-US" i="1"/>
            <a:t>a shared domain-specific language </a:t>
          </a:r>
          <a:r>
            <a:rPr lang="en-US"/>
            <a:t>to aleviate these problems. </a:t>
          </a:r>
        </a:p>
      </dgm:t>
    </dgm:pt>
    <dgm:pt modelId="{DCF29090-B568-4D70-93E5-3D6ABBF0D4EE}" type="parTrans" cxnId="{0108332B-25F0-4E88-99CE-89044E34A522}">
      <dgm:prSet/>
      <dgm:spPr/>
      <dgm:t>
        <a:bodyPr/>
        <a:lstStyle/>
        <a:p>
          <a:endParaRPr lang="en-US"/>
        </a:p>
      </dgm:t>
    </dgm:pt>
    <dgm:pt modelId="{B178881F-9CDC-4656-B292-255D3803A659}" type="sibTrans" cxnId="{0108332B-25F0-4E88-99CE-89044E34A522}">
      <dgm:prSet/>
      <dgm:spPr/>
      <dgm:t>
        <a:bodyPr/>
        <a:lstStyle/>
        <a:p>
          <a:endParaRPr lang="en-US"/>
        </a:p>
      </dgm:t>
    </dgm:pt>
    <dgm:pt modelId="{CD6AEF42-60E8-4079-BBDB-A3D38CA1B42D}">
      <dgm:prSet/>
      <dgm:spPr/>
      <dgm:t>
        <a:bodyPr/>
        <a:lstStyle/>
        <a:p>
          <a:r>
            <a:rPr lang="en-US"/>
            <a:t>Domain-specific languages enable </a:t>
          </a:r>
        </a:p>
      </dgm:t>
    </dgm:pt>
    <dgm:pt modelId="{739704B3-1B99-4948-9ACC-EDE049121AD7}" type="parTrans" cxnId="{99B1F619-4035-454B-B4A6-DD4A0239544D}">
      <dgm:prSet/>
      <dgm:spPr/>
      <dgm:t>
        <a:bodyPr/>
        <a:lstStyle/>
        <a:p>
          <a:endParaRPr lang="en-US"/>
        </a:p>
      </dgm:t>
    </dgm:pt>
    <dgm:pt modelId="{21F03635-C481-4077-84F0-BD8BD106CDC1}" type="sibTrans" cxnId="{99B1F619-4035-454B-B4A6-DD4A0239544D}">
      <dgm:prSet/>
      <dgm:spPr/>
      <dgm:t>
        <a:bodyPr/>
        <a:lstStyle/>
        <a:p>
          <a:endParaRPr lang="en-US"/>
        </a:p>
      </dgm:t>
    </dgm:pt>
    <dgm:pt modelId="{416CCBDD-1E56-420D-9C26-6627569CB44A}">
      <dgm:prSet/>
      <dgm:spPr/>
      <dgm:t>
        <a:bodyPr/>
        <a:lstStyle/>
        <a:p>
          <a:r>
            <a:rPr lang="en-GB"/>
            <a:t>The creation of domain-specific abstractions (models) f</a:t>
          </a:r>
          <a:r>
            <a:rPr lang="en-US"/>
            <a:t>ocused on the domain of discourse.</a:t>
          </a:r>
        </a:p>
      </dgm:t>
    </dgm:pt>
    <dgm:pt modelId="{5B6E0839-A079-4719-B655-1DF1282DF278}" type="parTrans" cxnId="{778FE086-CF5D-4F67-AD86-77A388A6DE2C}">
      <dgm:prSet/>
      <dgm:spPr/>
      <dgm:t>
        <a:bodyPr/>
        <a:lstStyle/>
        <a:p>
          <a:endParaRPr lang="en-US"/>
        </a:p>
      </dgm:t>
    </dgm:pt>
    <dgm:pt modelId="{E2244CCE-84AF-4DA1-B467-20037F14C78F}" type="sibTrans" cxnId="{778FE086-CF5D-4F67-AD86-77A388A6DE2C}">
      <dgm:prSet/>
      <dgm:spPr/>
      <dgm:t>
        <a:bodyPr/>
        <a:lstStyle/>
        <a:p>
          <a:endParaRPr lang="en-US"/>
        </a:p>
      </dgm:t>
    </dgm:pt>
    <dgm:pt modelId="{7A274890-BCE6-456B-BDC0-E01892772984}">
      <dgm:prSet/>
      <dgm:spPr/>
      <dgm:t>
        <a:bodyPr/>
        <a:lstStyle/>
        <a:p>
          <a:r>
            <a:rPr lang="en-US"/>
            <a:t>The design of domain-specific tools (conceptual or computer-assisted)</a:t>
          </a:r>
        </a:p>
      </dgm:t>
    </dgm:pt>
    <dgm:pt modelId="{C27880AA-99EE-4FC7-930D-C6B92CD26ECB}" type="parTrans" cxnId="{522451C7-B9BD-4B5E-8B33-8D852E012D0D}">
      <dgm:prSet/>
      <dgm:spPr/>
      <dgm:t>
        <a:bodyPr/>
        <a:lstStyle/>
        <a:p>
          <a:endParaRPr lang="en-US"/>
        </a:p>
      </dgm:t>
    </dgm:pt>
    <dgm:pt modelId="{00E8A5DF-CCB3-4793-82E3-9F8EEC8A1E2F}" type="sibTrans" cxnId="{522451C7-B9BD-4B5E-8B33-8D852E012D0D}">
      <dgm:prSet/>
      <dgm:spPr/>
      <dgm:t>
        <a:bodyPr/>
        <a:lstStyle/>
        <a:p>
          <a:endParaRPr lang="en-US"/>
        </a:p>
      </dgm:t>
    </dgm:pt>
    <dgm:pt modelId="{D7E43AF2-2673-714D-AD29-49417C600FD5}" type="pres">
      <dgm:prSet presAssocID="{7E57A9D8-EF4B-4A41-9CF6-32DB3FADCD3E}" presName="Name0" presStyleCnt="0">
        <dgm:presLayoutVars>
          <dgm:dir/>
          <dgm:animLvl val="lvl"/>
          <dgm:resizeHandles val="exact"/>
        </dgm:presLayoutVars>
      </dgm:prSet>
      <dgm:spPr/>
    </dgm:pt>
    <dgm:pt modelId="{0F640957-4F19-4247-912E-194BB2D96680}" type="pres">
      <dgm:prSet presAssocID="{CD6AEF42-60E8-4079-BBDB-A3D38CA1B42D}" presName="boxAndChildren" presStyleCnt="0"/>
      <dgm:spPr/>
    </dgm:pt>
    <dgm:pt modelId="{C176C39A-1D07-EF49-92C7-2AFABD434FA6}" type="pres">
      <dgm:prSet presAssocID="{CD6AEF42-60E8-4079-BBDB-A3D38CA1B42D}" presName="parentTextBox" presStyleLbl="node1" presStyleIdx="0" presStyleCnt="3"/>
      <dgm:spPr/>
    </dgm:pt>
    <dgm:pt modelId="{DDA51B91-8B12-5349-B603-5FEAD30D297F}" type="pres">
      <dgm:prSet presAssocID="{CD6AEF42-60E8-4079-BBDB-A3D38CA1B42D}" presName="entireBox" presStyleLbl="node1" presStyleIdx="0" presStyleCnt="3"/>
      <dgm:spPr/>
    </dgm:pt>
    <dgm:pt modelId="{417D4E54-F7C0-F545-A348-50B269A8C3A5}" type="pres">
      <dgm:prSet presAssocID="{CD6AEF42-60E8-4079-BBDB-A3D38CA1B42D}" presName="descendantBox" presStyleCnt="0"/>
      <dgm:spPr/>
    </dgm:pt>
    <dgm:pt modelId="{2A78B862-7AAB-A741-ACAB-467E86B9DB1C}" type="pres">
      <dgm:prSet presAssocID="{416CCBDD-1E56-420D-9C26-6627569CB44A}" presName="childTextBox" presStyleLbl="fgAccFollowNode1" presStyleIdx="0" presStyleCnt="2">
        <dgm:presLayoutVars>
          <dgm:bulletEnabled val="1"/>
        </dgm:presLayoutVars>
      </dgm:prSet>
      <dgm:spPr/>
    </dgm:pt>
    <dgm:pt modelId="{437B93EF-1DE6-5D45-93DA-FCB66F708067}" type="pres">
      <dgm:prSet presAssocID="{7A274890-BCE6-456B-BDC0-E01892772984}" presName="childTextBox" presStyleLbl="fgAccFollowNode1" presStyleIdx="1" presStyleCnt="2">
        <dgm:presLayoutVars>
          <dgm:bulletEnabled val="1"/>
        </dgm:presLayoutVars>
      </dgm:prSet>
      <dgm:spPr/>
    </dgm:pt>
    <dgm:pt modelId="{F3A680B0-D75A-834F-B906-32D99FDE4A1E}" type="pres">
      <dgm:prSet presAssocID="{B178881F-9CDC-4656-B292-255D3803A659}" presName="sp" presStyleCnt="0"/>
      <dgm:spPr/>
    </dgm:pt>
    <dgm:pt modelId="{B2174551-23B4-5F42-8EB2-CBE017A34F63}" type="pres">
      <dgm:prSet presAssocID="{2C9BE563-74B3-4A1E-AF27-550272C23EEA}" presName="arrowAndChildren" presStyleCnt="0"/>
      <dgm:spPr/>
    </dgm:pt>
    <dgm:pt modelId="{CE89B4EF-F452-4B45-9C4C-3B949A870BEB}" type="pres">
      <dgm:prSet presAssocID="{2C9BE563-74B3-4A1E-AF27-550272C23EEA}" presName="parentTextArrow" presStyleLbl="node1" presStyleIdx="1" presStyleCnt="3"/>
      <dgm:spPr/>
    </dgm:pt>
    <dgm:pt modelId="{B3A2CBC5-94A2-6744-ABEB-167FB8891342}" type="pres">
      <dgm:prSet presAssocID="{D3D8156F-B4C9-4A8B-90B8-BB6E2F0ECD04}" presName="sp" presStyleCnt="0"/>
      <dgm:spPr/>
    </dgm:pt>
    <dgm:pt modelId="{00E128FF-2D3C-C04D-8D4D-F29252C998A2}" type="pres">
      <dgm:prSet presAssocID="{7C4E88A1-32F5-4C64-8D67-8374C7DF1A60}" presName="arrowAndChildren" presStyleCnt="0"/>
      <dgm:spPr/>
    </dgm:pt>
    <dgm:pt modelId="{C3E0751A-FCB5-1D49-AF84-164EFD12B728}" type="pres">
      <dgm:prSet presAssocID="{7C4E88A1-32F5-4C64-8D67-8374C7DF1A60}" presName="parentTextArrow" presStyleLbl="node1" presStyleIdx="2" presStyleCnt="3"/>
      <dgm:spPr/>
    </dgm:pt>
  </dgm:ptLst>
  <dgm:cxnLst>
    <dgm:cxn modelId="{CAE0D402-C9E6-3243-B5DB-A3972B353B4A}" type="presOf" srcId="{7A274890-BCE6-456B-BDC0-E01892772984}" destId="{437B93EF-1DE6-5D45-93DA-FCB66F708067}" srcOrd="0" destOrd="0" presId="urn:microsoft.com/office/officeart/2005/8/layout/process4"/>
    <dgm:cxn modelId="{573D5512-B1DC-F44F-A577-8D4B1810D090}" type="presOf" srcId="{CD6AEF42-60E8-4079-BBDB-A3D38CA1B42D}" destId="{C176C39A-1D07-EF49-92C7-2AFABD434FA6}" srcOrd="0" destOrd="0" presId="urn:microsoft.com/office/officeart/2005/8/layout/process4"/>
    <dgm:cxn modelId="{99B1F619-4035-454B-B4A6-DD4A0239544D}" srcId="{7E57A9D8-EF4B-4A41-9CF6-32DB3FADCD3E}" destId="{CD6AEF42-60E8-4079-BBDB-A3D38CA1B42D}" srcOrd="2" destOrd="0" parTransId="{739704B3-1B99-4948-9ACC-EDE049121AD7}" sibTransId="{21F03635-C481-4077-84F0-BD8BD106CDC1}"/>
    <dgm:cxn modelId="{C0C16E25-2C5F-C541-B43B-651F0256B63D}" type="presOf" srcId="{7E57A9D8-EF4B-4A41-9CF6-32DB3FADCD3E}" destId="{D7E43AF2-2673-714D-AD29-49417C600FD5}" srcOrd="0" destOrd="0" presId="urn:microsoft.com/office/officeart/2005/8/layout/process4"/>
    <dgm:cxn modelId="{0108332B-25F0-4E88-99CE-89044E34A522}" srcId="{7E57A9D8-EF4B-4A41-9CF6-32DB3FADCD3E}" destId="{2C9BE563-74B3-4A1E-AF27-550272C23EEA}" srcOrd="1" destOrd="0" parTransId="{DCF29090-B568-4D70-93E5-3D6ABBF0D4EE}" sibTransId="{B178881F-9CDC-4656-B292-255D3803A659}"/>
    <dgm:cxn modelId="{C90B722F-255E-44FB-B051-1CBF856F8C6E}" srcId="{7E57A9D8-EF4B-4A41-9CF6-32DB3FADCD3E}" destId="{7C4E88A1-32F5-4C64-8D67-8374C7DF1A60}" srcOrd="0" destOrd="0" parTransId="{FB622C12-4787-4148-AB11-0333A422B6A9}" sibTransId="{D3D8156F-B4C9-4A8B-90B8-BB6E2F0ECD04}"/>
    <dgm:cxn modelId="{2461225E-C97A-B745-AA1C-F2978E6F5BCC}" type="presOf" srcId="{416CCBDD-1E56-420D-9C26-6627569CB44A}" destId="{2A78B862-7AAB-A741-ACAB-467E86B9DB1C}" srcOrd="0" destOrd="0" presId="urn:microsoft.com/office/officeart/2005/8/layout/process4"/>
    <dgm:cxn modelId="{21D0DC73-E703-BF4C-A158-8CFF20452C3E}" type="presOf" srcId="{2C9BE563-74B3-4A1E-AF27-550272C23EEA}" destId="{CE89B4EF-F452-4B45-9C4C-3B949A870BEB}" srcOrd="0" destOrd="0" presId="urn:microsoft.com/office/officeart/2005/8/layout/process4"/>
    <dgm:cxn modelId="{7CE3BE79-4FC2-5848-BCB2-E4308D11AABF}" type="presOf" srcId="{CD6AEF42-60E8-4079-BBDB-A3D38CA1B42D}" destId="{DDA51B91-8B12-5349-B603-5FEAD30D297F}" srcOrd="1" destOrd="0" presId="urn:microsoft.com/office/officeart/2005/8/layout/process4"/>
    <dgm:cxn modelId="{778FE086-CF5D-4F67-AD86-77A388A6DE2C}" srcId="{CD6AEF42-60E8-4079-BBDB-A3D38CA1B42D}" destId="{416CCBDD-1E56-420D-9C26-6627569CB44A}" srcOrd="0" destOrd="0" parTransId="{5B6E0839-A079-4719-B655-1DF1282DF278}" sibTransId="{E2244CCE-84AF-4DA1-B467-20037F14C78F}"/>
    <dgm:cxn modelId="{522451C7-B9BD-4B5E-8B33-8D852E012D0D}" srcId="{CD6AEF42-60E8-4079-BBDB-A3D38CA1B42D}" destId="{7A274890-BCE6-456B-BDC0-E01892772984}" srcOrd="1" destOrd="0" parTransId="{C27880AA-99EE-4FC7-930D-C6B92CD26ECB}" sibTransId="{00E8A5DF-CCB3-4793-82E3-9F8EEC8A1E2F}"/>
    <dgm:cxn modelId="{42CBCCEF-0193-0B48-A686-0A191789A02D}" type="presOf" srcId="{7C4E88A1-32F5-4C64-8D67-8374C7DF1A60}" destId="{C3E0751A-FCB5-1D49-AF84-164EFD12B728}" srcOrd="0" destOrd="0" presId="urn:microsoft.com/office/officeart/2005/8/layout/process4"/>
    <dgm:cxn modelId="{DCE036F0-705A-114A-BDCB-4DD3935FD5F0}" type="presParOf" srcId="{D7E43AF2-2673-714D-AD29-49417C600FD5}" destId="{0F640957-4F19-4247-912E-194BB2D96680}" srcOrd="0" destOrd="0" presId="urn:microsoft.com/office/officeart/2005/8/layout/process4"/>
    <dgm:cxn modelId="{17D4FD56-6BFA-5C47-9424-1BC53F95996B}" type="presParOf" srcId="{0F640957-4F19-4247-912E-194BB2D96680}" destId="{C176C39A-1D07-EF49-92C7-2AFABD434FA6}" srcOrd="0" destOrd="0" presId="urn:microsoft.com/office/officeart/2005/8/layout/process4"/>
    <dgm:cxn modelId="{0DF42B7C-DC42-BC4D-8332-DAAB74EF268E}" type="presParOf" srcId="{0F640957-4F19-4247-912E-194BB2D96680}" destId="{DDA51B91-8B12-5349-B603-5FEAD30D297F}" srcOrd="1" destOrd="0" presId="urn:microsoft.com/office/officeart/2005/8/layout/process4"/>
    <dgm:cxn modelId="{C04EC965-139B-FC45-857A-DB4F4A3987BC}" type="presParOf" srcId="{0F640957-4F19-4247-912E-194BB2D96680}" destId="{417D4E54-F7C0-F545-A348-50B269A8C3A5}" srcOrd="2" destOrd="0" presId="urn:microsoft.com/office/officeart/2005/8/layout/process4"/>
    <dgm:cxn modelId="{A1EB855D-C97E-0E4F-9B9D-BED68272C41D}" type="presParOf" srcId="{417D4E54-F7C0-F545-A348-50B269A8C3A5}" destId="{2A78B862-7AAB-A741-ACAB-467E86B9DB1C}" srcOrd="0" destOrd="0" presId="urn:microsoft.com/office/officeart/2005/8/layout/process4"/>
    <dgm:cxn modelId="{5E6F5516-59BA-2B42-9105-2185C9A91B45}" type="presParOf" srcId="{417D4E54-F7C0-F545-A348-50B269A8C3A5}" destId="{437B93EF-1DE6-5D45-93DA-FCB66F708067}" srcOrd="1" destOrd="0" presId="urn:microsoft.com/office/officeart/2005/8/layout/process4"/>
    <dgm:cxn modelId="{35A38F91-3B9D-5A45-8B22-15F6C76F4C01}" type="presParOf" srcId="{D7E43AF2-2673-714D-AD29-49417C600FD5}" destId="{F3A680B0-D75A-834F-B906-32D99FDE4A1E}" srcOrd="1" destOrd="0" presId="urn:microsoft.com/office/officeart/2005/8/layout/process4"/>
    <dgm:cxn modelId="{2D51C514-34A4-CF42-AA35-6129030DC86D}" type="presParOf" srcId="{D7E43AF2-2673-714D-AD29-49417C600FD5}" destId="{B2174551-23B4-5F42-8EB2-CBE017A34F63}" srcOrd="2" destOrd="0" presId="urn:microsoft.com/office/officeart/2005/8/layout/process4"/>
    <dgm:cxn modelId="{073B2254-7384-BD4F-9150-A2A12B6131E8}" type="presParOf" srcId="{B2174551-23B4-5F42-8EB2-CBE017A34F63}" destId="{CE89B4EF-F452-4B45-9C4C-3B949A870BEB}" srcOrd="0" destOrd="0" presId="urn:microsoft.com/office/officeart/2005/8/layout/process4"/>
    <dgm:cxn modelId="{5104B07D-718B-9C4A-BDBA-DC5518B1C864}" type="presParOf" srcId="{D7E43AF2-2673-714D-AD29-49417C600FD5}" destId="{B3A2CBC5-94A2-6744-ABEB-167FB8891342}" srcOrd="3" destOrd="0" presId="urn:microsoft.com/office/officeart/2005/8/layout/process4"/>
    <dgm:cxn modelId="{2F68CDED-F8FF-9448-9F2F-1567696E8AF7}" type="presParOf" srcId="{D7E43AF2-2673-714D-AD29-49417C600FD5}" destId="{00E128FF-2D3C-C04D-8D4D-F29252C998A2}" srcOrd="4" destOrd="0" presId="urn:microsoft.com/office/officeart/2005/8/layout/process4"/>
    <dgm:cxn modelId="{844A5A5D-0576-A74D-B7A6-5A8D1B24A4D0}" type="presParOf" srcId="{00E128FF-2D3C-C04D-8D4D-F29252C998A2}" destId="{C3E0751A-FCB5-1D49-AF84-164EFD12B728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DA51B91-8B12-5349-B603-5FEAD30D297F}">
      <dsp:nvSpPr>
        <dsp:cNvPr id="0" name=""/>
        <dsp:cNvSpPr/>
      </dsp:nvSpPr>
      <dsp:spPr>
        <a:xfrm>
          <a:off x="0" y="3748479"/>
          <a:ext cx="5664038" cy="123033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Domain-specific languages enable </a:t>
          </a:r>
        </a:p>
      </dsp:txBody>
      <dsp:txXfrm>
        <a:off x="0" y="3748479"/>
        <a:ext cx="5664038" cy="664380"/>
      </dsp:txXfrm>
    </dsp:sp>
    <dsp:sp modelId="{2A78B862-7AAB-A741-ACAB-467E86B9DB1C}">
      <dsp:nvSpPr>
        <dsp:cNvPr id="0" name=""/>
        <dsp:cNvSpPr/>
      </dsp:nvSpPr>
      <dsp:spPr>
        <a:xfrm>
          <a:off x="0" y="4388253"/>
          <a:ext cx="2832019" cy="565953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15240" rIns="85344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/>
            <a:t>The creation of domain-specific abstractions (models) f</a:t>
          </a:r>
          <a:r>
            <a:rPr lang="en-US" sz="1200" kern="1200"/>
            <a:t>ocused on the domain of discourse.</a:t>
          </a:r>
        </a:p>
      </dsp:txBody>
      <dsp:txXfrm>
        <a:off x="0" y="4388253"/>
        <a:ext cx="2832019" cy="565953"/>
      </dsp:txXfrm>
    </dsp:sp>
    <dsp:sp modelId="{437B93EF-1DE6-5D45-93DA-FCB66F708067}">
      <dsp:nvSpPr>
        <dsp:cNvPr id="0" name=""/>
        <dsp:cNvSpPr/>
      </dsp:nvSpPr>
      <dsp:spPr>
        <a:xfrm>
          <a:off x="2832019" y="4388253"/>
          <a:ext cx="2832019" cy="565953"/>
        </a:xfrm>
        <a:prstGeom prst="rect">
          <a:avLst/>
        </a:prstGeom>
        <a:solidFill>
          <a:schemeClr val="accent2">
            <a:tint val="40000"/>
            <a:alpha val="90000"/>
            <a:hueOff val="-849226"/>
            <a:satOff val="-75346"/>
            <a:lumOff val="-769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849226"/>
              <a:satOff val="-75346"/>
              <a:lumOff val="-76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15240" rIns="85344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The design of domain-specific tools (conceptual or computer-assisted)</a:t>
          </a:r>
        </a:p>
      </dsp:txBody>
      <dsp:txXfrm>
        <a:off x="2832019" y="4388253"/>
        <a:ext cx="2832019" cy="565953"/>
      </dsp:txXfrm>
    </dsp:sp>
    <dsp:sp modelId="{CE89B4EF-F452-4B45-9C4C-3B949A870BEB}">
      <dsp:nvSpPr>
        <dsp:cNvPr id="0" name=""/>
        <dsp:cNvSpPr/>
      </dsp:nvSpPr>
      <dsp:spPr>
        <a:xfrm rot="10800000">
          <a:off x="0" y="1874679"/>
          <a:ext cx="5664038" cy="1892254"/>
        </a:xfrm>
        <a:prstGeom prst="upArrowCallout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Domain experts rely on </a:t>
          </a:r>
          <a:r>
            <a:rPr lang="en-US" sz="2200" i="1" kern="1200"/>
            <a:t>a shared domain-specific language </a:t>
          </a:r>
          <a:r>
            <a:rPr lang="en-US" sz="2200" kern="1200"/>
            <a:t>to aleviate these problems. </a:t>
          </a:r>
        </a:p>
      </dsp:txBody>
      <dsp:txXfrm rot="10800000">
        <a:off x="0" y="1874679"/>
        <a:ext cx="5664038" cy="1229530"/>
      </dsp:txXfrm>
    </dsp:sp>
    <dsp:sp modelId="{C3E0751A-FCB5-1D49-AF84-164EFD12B728}">
      <dsp:nvSpPr>
        <dsp:cNvPr id="0" name=""/>
        <dsp:cNvSpPr/>
      </dsp:nvSpPr>
      <dsp:spPr>
        <a:xfrm rot="10800000">
          <a:off x="0" y="880"/>
          <a:ext cx="5664038" cy="1892254"/>
        </a:xfrm>
        <a:prstGeom prst="upArrowCallou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The use of general-purpose languages sometimes introduce </a:t>
          </a:r>
          <a:r>
            <a:rPr lang="en-US" sz="2200" i="1" kern="1200" dirty="0"/>
            <a:t>accidental</a:t>
          </a:r>
          <a:r>
            <a:rPr lang="en-US" sz="2200" kern="1200" dirty="0"/>
            <a:t> complexities.</a:t>
          </a:r>
        </a:p>
      </dsp:txBody>
      <dsp:txXfrm rot="10800000">
        <a:off x="0" y="880"/>
        <a:ext cx="5664038" cy="122953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9T13:29:13.87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0 24575,'0'0'0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F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55F7D8-BBA1-DC49-B728-345B8FA7EDF9}" type="datetimeFigureOut">
              <a:rPr lang="en-FR" smtClean="0"/>
              <a:t>25/10/2022</a:t>
            </a:fld>
            <a:endParaRPr lang="en-F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F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22A231-CBE5-6B4A-BA76-7E317067C6AF}" type="slidenum">
              <a:rPr lang="en-FR" smtClean="0"/>
              <a:t>‹#›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39460726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EF823-48A5-43FC-BE03-E79964288B41}" type="datetimeFigureOut">
              <a:rPr lang="en-US" smtClean="0"/>
              <a:t>10/25/22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18278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10/25/22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65214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10/25/22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35198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48666" y="1355751"/>
            <a:ext cx="11294669" cy="4821213"/>
          </a:xfrm>
          <a:prstGeom prst="rect">
            <a:avLst/>
          </a:prstGeom>
        </p:spPr>
        <p:txBody>
          <a:bodyPr wrap="square">
            <a:normAutofit/>
          </a:bodyPr>
          <a:lstStyle>
            <a:lvl1pPr>
              <a:defRPr sz="3200" b="1"/>
            </a:lvl1pPr>
            <a:lvl2pPr>
              <a:defRPr sz="2667" b="1"/>
            </a:lvl2pPr>
            <a:lvl3pPr>
              <a:defRPr sz="2667" b="1"/>
            </a:lvl3pPr>
            <a:lvl4pPr>
              <a:defRPr sz="2667" b="1"/>
            </a:lvl4pPr>
            <a:lvl5pPr>
              <a:defRPr sz="2667" b="1"/>
            </a:lvl5pPr>
            <a:lvl6pPr marL="2514537" marR="0" indent="-228594" algn="l" defTabSz="91437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667" b="1"/>
            </a:lvl6pPr>
            <a:lvl7pPr>
              <a:defRPr sz="2667" b="1"/>
            </a:lvl7pPr>
            <a:lvl8pPr>
              <a:defRPr sz="2667" b="1"/>
            </a:lvl8pPr>
            <a:lvl9pPr>
              <a:defRPr sz="2667" b="1"/>
            </a:lvl9pPr>
          </a:lstStyle>
          <a:p>
            <a:pPr lvl="0"/>
            <a:r>
              <a:rPr lang="en-US" noProof="0"/>
              <a:t>First Level Content</a:t>
            </a:r>
          </a:p>
          <a:p>
            <a:pPr lvl="1"/>
            <a:r>
              <a:rPr lang="en-US" noProof="0"/>
              <a:t>Second Level Content</a:t>
            </a:r>
          </a:p>
          <a:p>
            <a:pPr lvl="2"/>
            <a:r>
              <a:rPr lang="en-US" noProof="0"/>
              <a:t>Third Level Content</a:t>
            </a:r>
          </a:p>
          <a:p>
            <a:pPr lvl="3"/>
            <a:r>
              <a:rPr lang="en-US" noProof="0"/>
              <a:t>Fourth Level Content</a:t>
            </a:r>
          </a:p>
          <a:p>
            <a:pPr lvl="4"/>
            <a:r>
              <a:rPr lang="en-US" noProof="0"/>
              <a:t>Fifth Level Content</a:t>
            </a:r>
          </a:p>
          <a:p>
            <a:pPr marL="2514537" marR="0" lvl="5" indent="-228594" algn="l" defTabSz="91437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noProof="0"/>
              <a:t>Sixth Level Content</a:t>
            </a:r>
          </a:p>
          <a:p>
            <a:pPr lvl="6"/>
            <a:r>
              <a:rPr lang="en-US" noProof="0"/>
              <a:t>Seventh Level Content</a:t>
            </a:r>
          </a:p>
          <a:p>
            <a:pPr lvl="7"/>
            <a:r>
              <a:rPr lang="en-US" noProof="0"/>
              <a:t>Eight Level Content</a:t>
            </a:r>
          </a:p>
          <a:p>
            <a:pPr lvl="8"/>
            <a:r>
              <a:rPr lang="en-US" noProof="0"/>
              <a:t>Ninth Level Content</a:t>
            </a:r>
          </a:p>
        </p:txBody>
      </p:sp>
      <p:sp>
        <p:nvSpPr>
          <p:cNvPr id="25" name="Title 24"/>
          <p:cNvSpPr>
            <a:spLocks noGrp="1"/>
          </p:cNvSpPr>
          <p:nvPr>
            <p:ph type="title" hasCustomPrompt="1"/>
          </p:nvPr>
        </p:nvSpPr>
        <p:spPr>
          <a:xfrm>
            <a:off x="181583" y="126792"/>
            <a:ext cx="11828835" cy="770536"/>
          </a:xfrm>
          <a:prstGeom prst="rect">
            <a:avLst/>
          </a:prstGeom>
        </p:spPr>
        <p:txBody>
          <a:bodyPr wrap="none" anchor="ctr" anchorCtr="0">
            <a:noAutofit/>
          </a:bodyPr>
          <a:lstStyle>
            <a:lvl1pPr>
              <a:defRPr b="1"/>
            </a:lvl1pPr>
          </a:lstStyle>
          <a:p>
            <a:r>
              <a:rPr lang="en-US" noProof="0"/>
              <a:t>Slide Title</a:t>
            </a:r>
          </a:p>
        </p:txBody>
      </p:sp>
      <p:sp>
        <p:nvSpPr>
          <p:cNvPr id="32" name="Date Placeholder 31"/>
          <p:cNvSpPr>
            <a:spLocks noGrp="1"/>
          </p:cNvSpPr>
          <p:nvPr>
            <p:ph type="dt" sz="half" idx="10"/>
          </p:nvPr>
        </p:nvSpPr>
        <p:spPr>
          <a:xfrm>
            <a:off x="448666" y="6356351"/>
            <a:ext cx="3132735" cy="365125"/>
          </a:xfrm>
          <a:prstGeom prst="rect">
            <a:avLst/>
          </a:prstGeom>
        </p:spPr>
        <p:txBody>
          <a:bodyPr anchor="b"/>
          <a:lstStyle>
            <a:lvl1pPr>
              <a:defRPr sz="1600"/>
            </a:lvl1pPr>
          </a:lstStyle>
          <a:p>
            <a:fld id="{84175BF1-37F0-45AF-AE8E-509AB62BA502}" type="datetime3">
              <a:rPr lang="en-US" noProof="1" smtClean="0"/>
              <a:pPr/>
              <a:t>25 October 2022</a:t>
            </a:fld>
            <a:endParaRPr lang="en-US" noProof="1"/>
          </a:p>
        </p:txBody>
      </p:sp>
      <p:sp>
        <p:nvSpPr>
          <p:cNvPr id="33" name="Footer Placeholder 3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anchor="b"/>
          <a:lstStyle>
            <a:lvl1pPr algn="ctr">
              <a:defRPr sz="1600"/>
            </a:lvl1pPr>
          </a:lstStyle>
          <a:p>
            <a:r>
              <a:rPr lang="en-US" noProof="1"/>
              <a:t>Emilien FOURNIER / LabSTICC</a:t>
            </a:r>
          </a:p>
        </p:txBody>
      </p:sp>
      <p:sp>
        <p:nvSpPr>
          <p:cNvPr id="34" name="Slide Number Placeholder 33"/>
          <p:cNvSpPr>
            <a:spLocks noGrp="1"/>
          </p:cNvSpPr>
          <p:nvPr>
            <p:ph type="sldNum" sz="quarter" idx="12"/>
          </p:nvPr>
        </p:nvSpPr>
        <p:spPr>
          <a:xfrm>
            <a:off x="8610599" y="6356351"/>
            <a:ext cx="3132735" cy="365125"/>
          </a:xfrm>
          <a:prstGeom prst="rect">
            <a:avLst/>
          </a:prstGeom>
        </p:spPr>
        <p:txBody>
          <a:bodyPr anchor="b"/>
          <a:lstStyle>
            <a:lvl1pPr algn="r">
              <a:defRPr sz="1600"/>
            </a:lvl1pPr>
          </a:lstStyle>
          <a:p>
            <a:fld id="{22DECF6A-13F7-418C-BBFC-95033FFCD5F1}" type="slidenum">
              <a:rPr lang="en-US" noProof="1" smtClean="0"/>
              <a:pPr/>
              <a:t>‹#›</a:t>
            </a:fld>
            <a:endParaRPr lang="en-US" noProof="1"/>
          </a:p>
        </p:txBody>
      </p:sp>
    </p:spTree>
    <p:extLst>
      <p:ext uri="{BB962C8B-B14F-4D97-AF65-F5344CB8AC3E}">
        <p14:creationId xmlns:p14="http://schemas.microsoft.com/office/powerpoint/2010/main" val="19407793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10/25/22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63699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10/25/22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07267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10/25/22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5486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10/25/22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00331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10/25/22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86345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10/25/22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19684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10/25/22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17135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10/25/22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42763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/>
            <a:fld id="{53BEF823-48A5-43FC-BE03-E79964288B41}" type="datetimeFigureOut">
              <a:rPr lang="en-US" smtClean="0"/>
              <a:pPr algn="r"/>
              <a:t>10/25/22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9464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  <p:sldLayoutId id="214748380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image" Target="../media/image9.emf"/><Relationship Id="rId7" Type="http://schemas.openxmlformats.org/officeDocument/2006/relationships/image" Target="../media/image8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emf"/><Relationship Id="rId5" Type="http://schemas.openxmlformats.org/officeDocument/2006/relationships/image" Target="../media/image5.emf"/><Relationship Id="rId10" Type="http://schemas.openxmlformats.org/officeDocument/2006/relationships/hyperlink" Target="http://www.obpcdl.org/assets/papers/soutenance-Valentin-Besnard.pdf" TargetMode="External"/><Relationship Id="rId4" Type="http://schemas.openxmlformats.org/officeDocument/2006/relationships/image" Target="../media/image4.emf"/><Relationship Id="rId9" Type="http://schemas.openxmlformats.org/officeDocument/2006/relationships/hyperlink" Target="http://www.obpcdl.org/assets/papers/manuscrit-Valentin-Besnard.pdf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13" Type="http://schemas.openxmlformats.org/officeDocument/2006/relationships/image" Target="../media/image170.png"/><Relationship Id="rId3" Type="http://schemas.openxmlformats.org/officeDocument/2006/relationships/image" Target="../media/image24.png"/><Relationship Id="rId7" Type="http://schemas.openxmlformats.org/officeDocument/2006/relationships/image" Target="../media/image28.svg"/><Relationship Id="rId12" Type="http://schemas.openxmlformats.org/officeDocument/2006/relationships/customXml" Target="../ink/ink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pragmadev.com/product/process.html" TargetMode="External"/><Relationship Id="rId5" Type="http://schemas.openxmlformats.org/officeDocument/2006/relationships/image" Target="../media/image41.png"/><Relationship Id="rId4" Type="http://schemas.openxmlformats.org/officeDocument/2006/relationships/image" Target="../media/image40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gif"/><Relationship Id="rId1" Type="http://schemas.microsoft.com/office/2007/relationships/media" Target="../media/media1.gif"/><Relationship Id="rId4" Type="http://schemas.openxmlformats.org/officeDocument/2006/relationships/image" Target="../media/image4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gif"/><Relationship Id="rId1" Type="http://schemas.microsoft.com/office/2007/relationships/media" Target="../media/media2.gif"/><Relationship Id="rId4" Type="http://schemas.openxmlformats.org/officeDocument/2006/relationships/image" Target="../media/image44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fr.wikipedia.org/wiki/dolmen_de_Crucuno" TargetMode="Externa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.xml"/><Relationship Id="rId4" Type="http://schemas.openxmlformats.org/officeDocument/2006/relationships/image" Target="../media/image5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8.emf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-4Yp3j_jk8Q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merriam-webster.com/dictionary/descriptive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image" Target="../media/image5.emf"/><Relationship Id="rId7" Type="http://schemas.openxmlformats.org/officeDocument/2006/relationships/image" Target="../media/image9.emf"/><Relationship Id="rId12" Type="http://schemas.openxmlformats.org/officeDocument/2006/relationships/image" Target="../media/image12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emf"/><Relationship Id="rId11" Type="http://schemas.openxmlformats.org/officeDocument/2006/relationships/image" Target="../media/image11.png"/><Relationship Id="rId5" Type="http://schemas.openxmlformats.org/officeDocument/2006/relationships/image" Target="../media/image7.emf"/><Relationship Id="rId10" Type="http://schemas.openxmlformats.org/officeDocument/2006/relationships/hyperlink" Target="http://www.obpcdl.org/assets/papers/soutenance-Valentin-Besnard.pdf" TargetMode="External"/><Relationship Id="rId4" Type="http://schemas.openxmlformats.org/officeDocument/2006/relationships/image" Target="../media/image6.emf"/><Relationship Id="rId9" Type="http://schemas.openxmlformats.org/officeDocument/2006/relationships/hyperlink" Target="http://www.obpcdl.org/assets/papers/manuscrit-Valentin-Besnard.pdf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3245F62-CCC4-49E4-B95B-EA6C1E7905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372CE6-23EA-0F4C-923F-6F75E84582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8882" y="3577456"/>
            <a:ext cx="10909640" cy="1687814"/>
          </a:xfrm>
        </p:spPr>
        <p:txBody>
          <a:bodyPr anchor="b">
            <a:normAutofit/>
          </a:bodyPr>
          <a:lstStyle/>
          <a:p>
            <a:r>
              <a:rPr lang="en-FR" sz="4600"/>
              <a:t>Exploring the Boundary between Executable Languages and Verification Tools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DBC2CF-8511-FC47-9CED-51466DB978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8881" y="5660607"/>
            <a:ext cx="10909643" cy="552659"/>
          </a:xfrm>
        </p:spPr>
        <p:txBody>
          <a:bodyPr anchor="t">
            <a:normAutofit/>
          </a:bodyPr>
          <a:lstStyle/>
          <a:p>
            <a:r>
              <a:rPr lang="en-FR"/>
              <a:t>Ciprian TEODOROV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B6CC96-C08A-6F4B-99EB-DA3FAC3B6E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8155" y="591670"/>
            <a:ext cx="4711094" cy="2742004"/>
          </a:xfrm>
          <a:prstGeom prst="rect">
            <a:avLst/>
          </a:prstGeom>
        </p:spPr>
      </p:pic>
      <p:sp>
        <p:nvSpPr>
          <p:cNvPr id="11" name="sketch line">
            <a:extLst>
              <a:ext uri="{FF2B5EF4-FFF2-40B4-BE49-F238E27FC236}">
                <a16:creationId xmlns:a16="http://schemas.microsoft.com/office/drawing/2014/main" id="{E6C0DD6B-6AA3-448F-9B99-8386295BC1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07702" y="5509052"/>
            <a:ext cx="4572000" cy="18288"/>
          </a:xfrm>
          <a:custGeom>
            <a:avLst/>
            <a:gdLst>
              <a:gd name="connsiteX0" fmla="*/ 0 w 4572000"/>
              <a:gd name="connsiteY0" fmla="*/ 0 h 18288"/>
              <a:gd name="connsiteX1" fmla="*/ 515983 w 4572000"/>
              <a:gd name="connsiteY1" fmla="*/ 0 h 18288"/>
              <a:gd name="connsiteX2" fmla="*/ 1031966 w 4572000"/>
              <a:gd name="connsiteY2" fmla="*/ 0 h 18288"/>
              <a:gd name="connsiteX3" fmla="*/ 1639389 w 4572000"/>
              <a:gd name="connsiteY3" fmla="*/ 0 h 18288"/>
              <a:gd name="connsiteX4" fmla="*/ 2383971 w 4572000"/>
              <a:gd name="connsiteY4" fmla="*/ 0 h 18288"/>
              <a:gd name="connsiteX5" fmla="*/ 2945674 w 4572000"/>
              <a:gd name="connsiteY5" fmla="*/ 0 h 18288"/>
              <a:gd name="connsiteX6" fmla="*/ 3507377 w 4572000"/>
              <a:gd name="connsiteY6" fmla="*/ 0 h 18288"/>
              <a:gd name="connsiteX7" fmla="*/ 4572000 w 4572000"/>
              <a:gd name="connsiteY7" fmla="*/ 0 h 18288"/>
              <a:gd name="connsiteX8" fmla="*/ 4572000 w 4572000"/>
              <a:gd name="connsiteY8" fmla="*/ 18288 h 18288"/>
              <a:gd name="connsiteX9" fmla="*/ 3873137 w 4572000"/>
              <a:gd name="connsiteY9" fmla="*/ 18288 h 18288"/>
              <a:gd name="connsiteX10" fmla="*/ 3311434 w 4572000"/>
              <a:gd name="connsiteY10" fmla="*/ 18288 h 18288"/>
              <a:gd name="connsiteX11" fmla="*/ 2749731 w 4572000"/>
              <a:gd name="connsiteY11" fmla="*/ 18288 h 18288"/>
              <a:gd name="connsiteX12" fmla="*/ 2050869 w 4572000"/>
              <a:gd name="connsiteY12" fmla="*/ 18288 h 18288"/>
              <a:gd name="connsiteX13" fmla="*/ 1306286 w 4572000"/>
              <a:gd name="connsiteY13" fmla="*/ 18288 h 18288"/>
              <a:gd name="connsiteX14" fmla="*/ 790303 w 4572000"/>
              <a:gd name="connsiteY14" fmla="*/ 18288 h 18288"/>
              <a:gd name="connsiteX15" fmla="*/ 0 w 4572000"/>
              <a:gd name="connsiteY15" fmla="*/ 18288 h 18288"/>
              <a:gd name="connsiteX16" fmla="*/ 0 w 457200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72000" h="18288" fill="none" extrusionOk="0">
                <a:moveTo>
                  <a:pt x="0" y="0"/>
                </a:moveTo>
                <a:cubicBezTo>
                  <a:pt x="105156" y="-20963"/>
                  <a:pt x="340432" y="822"/>
                  <a:pt x="515983" y="0"/>
                </a:cubicBezTo>
                <a:cubicBezTo>
                  <a:pt x="691534" y="-822"/>
                  <a:pt x="850679" y="16479"/>
                  <a:pt x="1031966" y="0"/>
                </a:cubicBezTo>
                <a:cubicBezTo>
                  <a:pt x="1213253" y="-16479"/>
                  <a:pt x="1443646" y="-18730"/>
                  <a:pt x="1639389" y="0"/>
                </a:cubicBezTo>
                <a:cubicBezTo>
                  <a:pt x="1835132" y="18730"/>
                  <a:pt x="2159975" y="18531"/>
                  <a:pt x="2383971" y="0"/>
                </a:cubicBezTo>
                <a:cubicBezTo>
                  <a:pt x="2607967" y="-18531"/>
                  <a:pt x="2719096" y="-12030"/>
                  <a:pt x="2945674" y="0"/>
                </a:cubicBezTo>
                <a:cubicBezTo>
                  <a:pt x="3172252" y="12030"/>
                  <a:pt x="3269167" y="27666"/>
                  <a:pt x="3507377" y="0"/>
                </a:cubicBezTo>
                <a:cubicBezTo>
                  <a:pt x="3745587" y="-27666"/>
                  <a:pt x="4116741" y="18705"/>
                  <a:pt x="4572000" y="0"/>
                </a:cubicBezTo>
                <a:cubicBezTo>
                  <a:pt x="4572895" y="8974"/>
                  <a:pt x="4571454" y="9359"/>
                  <a:pt x="4572000" y="18288"/>
                </a:cubicBezTo>
                <a:cubicBezTo>
                  <a:pt x="4374698" y="3942"/>
                  <a:pt x="4098874" y="-11042"/>
                  <a:pt x="3873137" y="18288"/>
                </a:cubicBezTo>
                <a:cubicBezTo>
                  <a:pt x="3647400" y="47618"/>
                  <a:pt x="3517055" y="5421"/>
                  <a:pt x="3311434" y="18288"/>
                </a:cubicBezTo>
                <a:cubicBezTo>
                  <a:pt x="3105813" y="31155"/>
                  <a:pt x="3025168" y="17856"/>
                  <a:pt x="2749731" y="18288"/>
                </a:cubicBezTo>
                <a:cubicBezTo>
                  <a:pt x="2474294" y="18720"/>
                  <a:pt x="2291766" y="-14168"/>
                  <a:pt x="2050869" y="18288"/>
                </a:cubicBezTo>
                <a:cubicBezTo>
                  <a:pt x="1809972" y="50744"/>
                  <a:pt x="1540276" y="46798"/>
                  <a:pt x="1306286" y="18288"/>
                </a:cubicBezTo>
                <a:cubicBezTo>
                  <a:pt x="1072296" y="-10222"/>
                  <a:pt x="972445" y="19645"/>
                  <a:pt x="790303" y="18288"/>
                </a:cubicBezTo>
                <a:cubicBezTo>
                  <a:pt x="608161" y="16931"/>
                  <a:pt x="200981" y="8241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572000" h="18288" stroke="0" extrusionOk="0">
                <a:moveTo>
                  <a:pt x="0" y="0"/>
                </a:moveTo>
                <a:cubicBezTo>
                  <a:pt x="143285" y="-9565"/>
                  <a:pt x="327959" y="-11498"/>
                  <a:pt x="561703" y="0"/>
                </a:cubicBezTo>
                <a:cubicBezTo>
                  <a:pt x="795447" y="11498"/>
                  <a:pt x="838260" y="18255"/>
                  <a:pt x="1077686" y="0"/>
                </a:cubicBezTo>
                <a:cubicBezTo>
                  <a:pt x="1317112" y="-18255"/>
                  <a:pt x="1437472" y="23514"/>
                  <a:pt x="1639389" y="0"/>
                </a:cubicBezTo>
                <a:cubicBezTo>
                  <a:pt x="1841306" y="-23514"/>
                  <a:pt x="2037142" y="-12551"/>
                  <a:pt x="2292531" y="0"/>
                </a:cubicBezTo>
                <a:cubicBezTo>
                  <a:pt x="2547920" y="12551"/>
                  <a:pt x="2810436" y="-20352"/>
                  <a:pt x="2991394" y="0"/>
                </a:cubicBezTo>
                <a:cubicBezTo>
                  <a:pt x="3172352" y="20352"/>
                  <a:pt x="3530025" y="-13347"/>
                  <a:pt x="3735977" y="0"/>
                </a:cubicBezTo>
                <a:cubicBezTo>
                  <a:pt x="3941929" y="13347"/>
                  <a:pt x="4161497" y="34086"/>
                  <a:pt x="4572000" y="0"/>
                </a:cubicBezTo>
                <a:cubicBezTo>
                  <a:pt x="4571545" y="6162"/>
                  <a:pt x="4571903" y="11775"/>
                  <a:pt x="4572000" y="18288"/>
                </a:cubicBezTo>
                <a:cubicBezTo>
                  <a:pt x="4228040" y="36490"/>
                  <a:pt x="4199736" y="42557"/>
                  <a:pt x="3873137" y="18288"/>
                </a:cubicBezTo>
                <a:cubicBezTo>
                  <a:pt x="3546538" y="-5981"/>
                  <a:pt x="3472124" y="16809"/>
                  <a:pt x="3128554" y="18288"/>
                </a:cubicBezTo>
                <a:cubicBezTo>
                  <a:pt x="2784984" y="19767"/>
                  <a:pt x="2735896" y="-17781"/>
                  <a:pt x="2383971" y="18288"/>
                </a:cubicBezTo>
                <a:cubicBezTo>
                  <a:pt x="2032046" y="54357"/>
                  <a:pt x="2019324" y="2920"/>
                  <a:pt x="1867989" y="18288"/>
                </a:cubicBezTo>
                <a:cubicBezTo>
                  <a:pt x="1716654" y="33656"/>
                  <a:pt x="1418675" y="32575"/>
                  <a:pt x="1169126" y="18288"/>
                </a:cubicBezTo>
                <a:cubicBezTo>
                  <a:pt x="919577" y="4001"/>
                  <a:pt x="798537" y="16165"/>
                  <a:pt x="561703" y="18288"/>
                </a:cubicBezTo>
                <a:cubicBezTo>
                  <a:pt x="324869" y="20411"/>
                  <a:pt x="221395" y="-912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7136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63145AD1-1D1E-E644-B2A1-406F6DFA67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729" y="4668591"/>
            <a:ext cx="4091179" cy="166842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71CE053-2A23-DF4A-A905-7712268E35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8721" y="4792517"/>
            <a:ext cx="4633480" cy="1544493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EAF6442-3B96-2A46-A663-45419F554F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96729" y="365125"/>
            <a:ext cx="3393831" cy="194310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6BA5ED7-F170-CC46-93E0-76798CB725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729" y="2562638"/>
            <a:ext cx="3342649" cy="200740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E03A65A-7307-0846-9875-8584C3D818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27488" y="258753"/>
            <a:ext cx="2264713" cy="20494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0B0E449-04F6-9548-86DF-EA068151C84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55954" y="2494244"/>
            <a:ext cx="2936247" cy="226811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6995805-14E1-0C48-97E5-6F36FEC545B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49262" y="365124"/>
            <a:ext cx="3385038" cy="2007406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BE2EC589-DF9C-EE4A-BA65-AC44DE839C9A}"/>
              </a:ext>
            </a:extLst>
          </p:cNvPr>
          <p:cNvSpPr/>
          <p:nvPr/>
        </p:nvSpPr>
        <p:spPr>
          <a:xfrm>
            <a:off x="0" y="0"/>
            <a:ext cx="12192000" cy="6430183"/>
          </a:xfrm>
          <a:prstGeom prst="rect">
            <a:avLst/>
          </a:prstGeom>
          <a:solidFill>
            <a:schemeClr val="bg1">
              <a:lumMod val="95000"/>
              <a:alpha val="54000"/>
            </a:schemeClr>
          </a:solidFill>
          <a:ln>
            <a:solidFill>
              <a:schemeClr val="bg1">
                <a:lumMod val="95000"/>
                <a:alpha val="296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B006047-DD7E-A84A-9BB7-7BE5CBAEB7FA}"/>
              </a:ext>
            </a:extLst>
          </p:cNvPr>
          <p:cNvSpPr txBox="1"/>
          <p:nvPr/>
        </p:nvSpPr>
        <p:spPr>
          <a:xfrm>
            <a:off x="196729" y="284857"/>
            <a:ext cx="6799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2400" b="1" dirty="0"/>
              <a:t>A#1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35E682-98AA-AD49-9777-CBD8FD1925BF}"/>
              </a:ext>
            </a:extLst>
          </p:cNvPr>
          <p:cNvSpPr txBox="1"/>
          <p:nvPr/>
        </p:nvSpPr>
        <p:spPr>
          <a:xfrm>
            <a:off x="196729" y="2359562"/>
            <a:ext cx="6799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2400" b="1" dirty="0"/>
              <a:t>A#2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9DCDEF8-B951-8044-BE4D-E2057433CF08}"/>
              </a:ext>
            </a:extLst>
          </p:cNvPr>
          <p:cNvSpPr txBox="1"/>
          <p:nvPr/>
        </p:nvSpPr>
        <p:spPr>
          <a:xfrm>
            <a:off x="8893002" y="284857"/>
            <a:ext cx="6799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2400" b="1" dirty="0"/>
              <a:t>A#4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B58E725-1159-464A-9DE8-CF73B1FF0082}"/>
              </a:ext>
            </a:extLst>
          </p:cNvPr>
          <p:cNvSpPr txBox="1"/>
          <p:nvPr/>
        </p:nvSpPr>
        <p:spPr>
          <a:xfrm>
            <a:off x="8893003" y="2359562"/>
            <a:ext cx="6799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2400" b="1" dirty="0"/>
              <a:t>A#5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130E265-83A1-364C-B499-F9B913D96463}"/>
              </a:ext>
            </a:extLst>
          </p:cNvPr>
          <p:cNvSpPr txBox="1"/>
          <p:nvPr/>
        </p:nvSpPr>
        <p:spPr>
          <a:xfrm>
            <a:off x="4010861" y="284857"/>
            <a:ext cx="6799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2400" b="1" dirty="0"/>
              <a:t>A#7</a:t>
            </a:r>
          </a:p>
        </p:txBody>
      </p:sp>
      <p:graphicFrame>
        <p:nvGraphicFramePr>
          <p:cNvPr id="25" name="Table 25">
            <a:extLst>
              <a:ext uri="{FF2B5EF4-FFF2-40B4-BE49-F238E27FC236}">
                <a16:creationId xmlns:a16="http://schemas.microsoft.com/office/drawing/2014/main" id="{8CC2F538-0B17-1A46-947F-36264F9C809B}"/>
              </a:ext>
            </a:extLst>
          </p:cNvPr>
          <p:cNvGraphicFramePr>
            <a:graphicFrameLocks noGrp="1"/>
          </p:cNvGraphicFramePr>
          <p:nvPr/>
        </p:nvGraphicFramePr>
        <p:xfrm>
          <a:off x="3657138" y="2590393"/>
          <a:ext cx="5235864" cy="1843872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654483">
                  <a:extLst>
                    <a:ext uri="{9D8B030D-6E8A-4147-A177-3AD203B41FA5}">
                      <a16:colId xmlns:a16="http://schemas.microsoft.com/office/drawing/2014/main" val="1207746519"/>
                    </a:ext>
                  </a:extLst>
                </a:gridCol>
                <a:gridCol w="654483">
                  <a:extLst>
                    <a:ext uri="{9D8B030D-6E8A-4147-A177-3AD203B41FA5}">
                      <a16:colId xmlns:a16="http://schemas.microsoft.com/office/drawing/2014/main" val="2523337482"/>
                    </a:ext>
                  </a:extLst>
                </a:gridCol>
                <a:gridCol w="654483">
                  <a:extLst>
                    <a:ext uri="{9D8B030D-6E8A-4147-A177-3AD203B41FA5}">
                      <a16:colId xmlns:a16="http://schemas.microsoft.com/office/drawing/2014/main" val="448193743"/>
                    </a:ext>
                  </a:extLst>
                </a:gridCol>
                <a:gridCol w="654483">
                  <a:extLst>
                    <a:ext uri="{9D8B030D-6E8A-4147-A177-3AD203B41FA5}">
                      <a16:colId xmlns:a16="http://schemas.microsoft.com/office/drawing/2014/main" val="2094592098"/>
                    </a:ext>
                  </a:extLst>
                </a:gridCol>
                <a:gridCol w="654483">
                  <a:extLst>
                    <a:ext uri="{9D8B030D-6E8A-4147-A177-3AD203B41FA5}">
                      <a16:colId xmlns:a16="http://schemas.microsoft.com/office/drawing/2014/main" val="1783564265"/>
                    </a:ext>
                  </a:extLst>
                </a:gridCol>
                <a:gridCol w="654483">
                  <a:extLst>
                    <a:ext uri="{9D8B030D-6E8A-4147-A177-3AD203B41FA5}">
                      <a16:colId xmlns:a16="http://schemas.microsoft.com/office/drawing/2014/main" val="4244956759"/>
                    </a:ext>
                  </a:extLst>
                </a:gridCol>
                <a:gridCol w="654483">
                  <a:extLst>
                    <a:ext uri="{9D8B030D-6E8A-4147-A177-3AD203B41FA5}">
                      <a16:colId xmlns:a16="http://schemas.microsoft.com/office/drawing/2014/main" val="3885647037"/>
                    </a:ext>
                  </a:extLst>
                </a:gridCol>
                <a:gridCol w="654483">
                  <a:extLst>
                    <a:ext uri="{9D8B030D-6E8A-4147-A177-3AD203B41FA5}">
                      <a16:colId xmlns:a16="http://schemas.microsoft.com/office/drawing/2014/main" val="3214678350"/>
                    </a:ext>
                  </a:extLst>
                </a:gridCol>
              </a:tblGrid>
              <a:tr h="460968">
                <a:tc>
                  <a:txBody>
                    <a:bodyPr/>
                    <a:lstStyle/>
                    <a:p>
                      <a:pPr algn="ctr"/>
                      <a:endParaRPr lang="en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FR" dirty="0"/>
                        <a:t>A#1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FR" dirty="0"/>
                        <a:t>A#2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FR" dirty="0"/>
                        <a:t>A#3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FR" dirty="0"/>
                        <a:t>A#4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FR" dirty="0"/>
                        <a:t>A#5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FR" dirty="0"/>
                        <a:t>A#6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FR" dirty="0"/>
                        <a:t>A#7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7179543"/>
                  </a:ext>
                </a:extLst>
              </a:tr>
              <a:tr h="460968">
                <a:tc>
                  <a:txBody>
                    <a:bodyPr/>
                    <a:lstStyle/>
                    <a:p>
                      <a:pPr algn="ctr"/>
                      <a:r>
                        <a:rPr lang="en-FR" b="1" dirty="0">
                          <a:solidFill>
                            <a:srgbClr val="FF0000"/>
                          </a:solidFill>
                        </a:rPr>
                        <a:t>P#1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FR" dirty="0">
                          <a:solidFill>
                            <a:srgbClr val="FF0000"/>
                          </a:solidFill>
                        </a:rPr>
                        <a:t>✘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FR" dirty="0">
                          <a:solidFill>
                            <a:srgbClr val="FF0000"/>
                          </a:solidFill>
                        </a:rPr>
                        <a:t>✘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FR" b="1" dirty="0">
                          <a:ln w="28575">
                            <a:solidFill>
                              <a:srgbClr val="00B050"/>
                            </a:solidFill>
                          </a:ln>
                          <a:solidFill>
                            <a:srgbClr val="00B050"/>
                          </a:solidFill>
                        </a:rPr>
                        <a:t>✓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FR" b="1" dirty="0">
                          <a:ln w="28575">
                            <a:solidFill>
                              <a:srgbClr val="00B050"/>
                            </a:solidFill>
                          </a:ln>
                          <a:solidFill>
                            <a:srgbClr val="00B050"/>
                          </a:solidFill>
                        </a:rPr>
                        <a:t>✓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FR" b="1" dirty="0">
                          <a:ln w="28575">
                            <a:solidFill>
                              <a:srgbClr val="00B050"/>
                            </a:solidFill>
                          </a:ln>
                          <a:solidFill>
                            <a:srgbClr val="00B050"/>
                          </a:solidFill>
                        </a:rPr>
                        <a:t>✓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FR" b="1" dirty="0">
                          <a:ln w="28575">
                            <a:solidFill>
                              <a:srgbClr val="00B050"/>
                            </a:solidFill>
                          </a:ln>
                          <a:solidFill>
                            <a:srgbClr val="00B050"/>
                          </a:solidFill>
                        </a:rPr>
                        <a:t>✓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FR" b="1" dirty="0">
                          <a:ln w="28575">
                            <a:solidFill>
                              <a:srgbClr val="00B050"/>
                            </a:solidFill>
                          </a:ln>
                          <a:solidFill>
                            <a:srgbClr val="00B050"/>
                          </a:solidFill>
                        </a:rPr>
                        <a:t>✓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678237"/>
                  </a:ext>
                </a:extLst>
              </a:tr>
              <a:tr h="460968">
                <a:tc>
                  <a:txBody>
                    <a:bodyPr/>
                    <a:lstStyle/>
                    <a:p>
                      <a:pPr algn="ctr"/>
                      <a:r>
                        <a:rPr lang="en-FR" b="1" dirty="0">
                          <a:solidFill>
                            <a:srgbClr val="FF0000"/>
                          </a:solidFill>
                        </a:rPr>
                        <a:t>P#2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FR" dirty="0">
                          <a:solidFill>
                            <a:srgbClr val="FF0000"/>
                          </a:solidFill>
                        </a:rPr>
                        <a:t>✘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FR" dirty="0">
                          <a:solidFill>
                            <a:srgbClr val="FF0000"/>
                          </a:solidFill>
                        </a:rPr>
                        <a:t>✘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FR" dirty="0">
                          <a:solidFill>
                            <a:srgbClr val="FF0000"/>
                          </a:solidFill>
                        </a:rPr>
                        <a:t>✘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FR" dirty="0">
                          <a:solidFill>
                            <a:srgbClr val="FF0000"/>
                          </a:solidFill>
                        </a:rPr>
                        <a:t>✘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FR" dirty="0">
                          <a:solidFill>
                            <a:srgbClr val="FF0000"/>
                          </a:solidFill>
                        </a:rPr>
                        <a:t>✘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FR" dirty="0">
                          <a:ln w="28575">
                            <a:solidFill>
                              <a:srgbClr val="00B050"/>
                            </a:solidFill>
                          </a:ln>
                          <a:solidFill>
                            <a:srgbClr val="00B050"/>
                          </a:solidFill>
                        </a:rPr>
                        <a:t>✓</a:t>
                      </a:r>
                      <a:endParaRPr lang="en-FR" dirty="0">
                        <a:ln w="28575">
                          <a:solidFill>
                            <a:srgbClr val="00B050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FR" dirty="0">
                          <a:ln w="28575">
                            <a:solidFill>
                              <a:srgbClr val="00B050"/>
                            </a:solidFill>
                          </a:ln>
                          <a:solidFill>
                            <a:srgbClr val="00B050"/>
                          </a:solidFill>
                        </a:rPr>
                        <a:t>✓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456112"/>
                  </a:ext>
                </a:extLst>
              </a:tr>
              <a:tr h="460968">
                <a:tc>
                  <a:txBody>
                    <a:bodyPr/>
                    <a:lstStyle/>
                    <a:p>
                      <a:pPr algn="ctr"/>
                      <a:r>
                        <a:rPr lang="en-FR" b="1" dirty="0">
                          <a:solidFill>
                            <a:srgbClr val="FF0000"/>
                          </a:solidFill>
                        </a:rPr>
                        <a:t>P#3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FR" dirty="0">
                          <a:solidFill>
                            <a:srgbClr val="FF0000"/>
                          </a:solidFill>
                        </a:rPr>
                        <a:t>✘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FR" dirty="0">
                          <a:solidFill>
                            <a:srgbClr val="FF0000"/>
                          </a:solidFill>
                        </a:rPr>
                        <a:t>✘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FR" dirty="0">
                          <a:solidFill>
                            <a:srgbClr val="FF0000"/>
                          </a:solidFill>
                        </a:rPr>
                        <a:t>✘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FR" dirty="0">
                          <a:solidFill>
                            <a:srgbClr val="FF0000"/>
                          </a:solidFill>
                        </a:rPr>
                        <a:t>✘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FR" dirty="0">
                          <a:solidFill>
                            <a:srgbClr val="FF0000"/>
                          </a:solidFill>
                        </a:rPr>
                        <a:t>✘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FR" dirty="0">
                          <a:solidFill>
                            <a:srgbClr val="FF0000"/>
                          </a:solidFill>
                        </a:rPr>
                        <a:t>✘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FR" dirty="0">
                          <a:ln w="28575">
                            <a:solidFill>
                              <a:srgbClr val="00B050"/>
                            </a:solidFill>
                          </a:ln>
                          <a:solidFill>
                            <a:srgbClr val="00B050"/>
                          </a:solidFill>
                        </a:rPr>
                        <a:t>✓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6257709"/>
                  </a:ext>
                </a:extLst>
              </a:tr>
            </a:tbl>
          </a:graphicData>
        </a:graphic>
      </p:graphicFrame>
      <p:sp>
        <p:nvSpPr>
          <p:cNvPr id="29" name="TextBox 28">
            <a:extLst>
              <a:ext uri="{FF2B5EF4-FFF2-40B4-BE49-F238E27FC236}">
                <a16:creationId xmlns:a16="http://schemas.microsoft.com/office/drawing/2014/main" id="{9E7FD9D9-6B58-2A42-9D4C-A241155ED143}"/>
              </a:ext>
            </a:extLst>
          </p:cNvPr>
          <p:cNvSpPr txBox="1"/>
          <p:nvPr/>
        </p:nvSpPr>
        <p:spPr>
          <a:xfrm>
            <a:off x="196729" y="4668591"/>
            <a:ext cx="6799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2400" b="1" dirty="0"/>
              <a:t>A#3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32CACF8-9F18-3944-AC5E-1C4E11950422}"/>
              </a:ext>
            </a:extLst>
          </p:cNvPr>
          <p:cNvSpPr txBox="1"/>
          <p:nvPr/>
        </p:nvSpPr>
        <p:spPr>
          <a:xfrm>
            <a:off x="6918724" y="4668591"/>
            <a:ext cx="6799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2400" b="1" dirty="0"/>
              <a:t>A#6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F5BF24A-1E8D-134B-A954-32F2F8B51914}"/>
              </a:ext>
            </a:extLst>
          </p:cNvPr>
          <p:cNvSpPr txBox="1"/>
          <p:nvPr/>
        </p:nvSpPr>
        <p:spPr>
          <a:xfrm>
            <a:off x="2344765" y="6430183"/>
            <a:ext cx="782457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/>
              <a:t>V. BESNARD, “</a:t>
            </a:r>
            <a:r>
              <a:rPr lang="en-GB" sz="1100" b="1" dirty="0"/>
              <a:t>EMI: Une </a:t>
            </a:r>
            <a:r>
              <a:rPr lang="en-GB" sz="1100" b="1" dirty="0" err="1"/>
              <a:t>approche</a:t>
            </a:r>
            <a:r>
              <a:rPr lang="en-GB" sz="1100" b="1" dirty="0"/>
              <a:t> pour unifier </a:t>
            </a:r>
            <a:r>
              <a:rPr lang="en-GB" sz="1100" b="1" dirty="0" err="1"/>
              <a:t>l’analyse</a:t>
            </a:r>
            <a:r>
              <a:rPr lang="en-GB" sz="1100" b="1" dirty="0"/>
              <a:t> et </a:t>
            </a:r>
            <a:r>
              <a:rPr lang="en-GB" sz="1100" b="1" dirty="0" err="1"/>
              <a:t>l’exécution</a:t>
            </a:r>
            <a:r>
              <a:rPr lang="en-GB" sz="1100" b="1" dirty="0"/>
              <a:t> </a:t>
            </a:r>
            <a:r>
              <a:rPr lang="en-GB" sz="1100" b="1" dirty="0" err="1"/>
              <a:t>embarquée</a:t>
            </a:r>
            <a:r>
              <a:rPr lang="en-GB" sz="1100" b="1" dirty="0"/>
              <a:t> </a:t>
            </a:r>
            <a:r>
              <a:rPr lang="en-GB" sz="1100" b="1" dirty="0" err="1"/>
              <a:t>à</a:t>
            </a:r>
            <a:r>
              <a:rPr lang="en-GB" sz="1100" b="1" dirty="0"/>
              <a:t> </a:t>
            </a:r>
            <a:r>
              <a:rPr lang="en-GB" sz="1100" b="1" dirty="0" err="1"/>
              <a:t>l’aide</a:t>
            </a:r>
            <a:r>
              <a:rPr lang="en-GB" sz="1100" b="1" dirty="0"/>
              <a:t> d’un </a:t>
            </a:r>
            <a:r>
              <a:rPr lang="en-GB" sz="1100" b="1" dirty="0" err="1"/>
              <a:t>interpréteur</a:t>
            </a:r>
            <a:r>
              <a:rPr lang="en-GB" sz="1100" b="1" dirty="0"/>
              <a:t> de </a:t>
            </a:r>
            <a:r>
              <a:rPr lang="en-GB" sz="1100" b="1" dirty="0" err="1"/>
              <a:t>modèles</a:t>
            </a:r>
            <a:r>
              <a:rPr lang="en-GB" sz="1100" b="1" dirty="0"/>
              <a:t> pilotable</a:t>
            </a:r>
            <a:r>
              <a:rPr lang="en-GB" sz="1100" dirty="0"/>
              <a:t>”, </a:t>
            </a:r>
            <a:br>
              <a:rPr lang="en-GB" sz="1100" dirty="0"/>
            </a:br>
            <a:r>
              <a:rPr lang="en-GB" sz="1100" dirty="0"/>
              <a:t>Application aux </a:t>
            </a:r>
            <a:r>
              <a:rPr lang="en-GB" sz="1100" dirty="0" err="1"/>
              <a:t>modèles</a:t>
            </a:r>
            <a:r>
              <a:rPr lang="en-GB" sz="1100" dirty="0"/>
              <a:t> UML des </a:t>
            </a:r>
            <a:r>
              <a:rPr lang="en-GB" sz="1100" dirty="0" err="1"/>
              <a:t>systèmes</a:t>
            </a:r>
            <a:r>
              <a:rPr lang="en-GB" sz="1100" dirty="0"/>
              <a:t> </a:t>
            </a:r>
            <a:r>
              <a:rPr lang="en-GB" sz="1100" dirty="0" err="1"/>
              <a:t>embarqués</a:t>
            </a:r>
            <a:r>
              <a:rPr lang="en-GB" sz="1100" dirty="0"/>
              <a:t>, </a:t>
            </a:r>
            <a:r>
              <a:rPr lang="en-GB" sz="1100" i="1" dirty="0"/>
              <a:t>Ph.D. Thesis</a:t>
            </a:r>
            <a:r>
              <a:rPr lang="en-GB" sz="1100" dirty="0"/>
              <a:t>, Dec. 2020. </a:t>
            </a:r>
            <a:r>
              <a:rPr lang="en-GB" sz="1100" dirty="0">
                <a:hlinkClick r:id="rId9"/>
              </a:rPr>
              <a:t>[PDF]</a:t>
            </a:r>
            <a:r>
              <a:rPr lang="en-GB" sz="1100" dirty="0"/>
              <a:t> </a:t>
            </a:r>
            <a:r>
              <a:rPr lang="en-GB" sz="1100" dirty="0">
                <a:hlinkClick r:id="rId10"/>
              </a:rPr>
              <a:t>[slides]</a:t>
            </a:r>
            <a:endParaRPr lang="en-FR" sz="1100" dirty="0"/>
          </a:p>
        </p:txBody>
      </p:sp>
    </p:spTree>
    <p:extLst>
      <p:ext uri="{BB962C8B-B14F-4D97-AF65-F5344CB8AC3E}">
        <p14:creationId xmlns:p14="http://schemas.microsoft.com/office/powerpoint/2010/main" val="6199232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11B6E0-A5B1-5716-A907-E9E3F5140B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R" dirty="0"/>
              <a:t>One Semantics – Many Runtime Monitors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FE91B21-E6B9-646A-32E5-072F010570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77614" y="1436641"/>
            <a:ext cx="5051986" cy="5131670"/>
          </a:xfrm>
        </p:spPr>
      </p:pic>
    </p:spTree>
    <p:extLst>
      <p:ext uri="{BB962C8B-B14F-4D97-AF65-F5344CB8AC3E}">
        <p14:creationId xmlns:p14="http://schemas.microsoft.com/office/powerpoint/2010/main" val="22047438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585221-CD74-C779-A006-BC89B31D7A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R" dirty="0"/>
              <a:t>Make it Simple &amp; Modular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DD37E44-439A-1CE7-8259-5A494FEB3B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86226" y="1825625"/>
            <a:ext cx="9219547" cy="4351338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B0EE5B9-E0A6-F503-9DF0-4320993C3B36}"/>
              </a:ext>
            </a:extLst>
          </p:cNvPr>
          <p:cNvSpPr/>
          <p:nvPr/>
        </p:nvSpPr>
        <p:spPr>
          <a:xfrm>
            <a:off x="4563490" y="4976634"/>
            <a:ext cx="137313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FR" sz="2400" b="1" dirty="0"/>
              <a:t>S</a:t>
            </a:r>
            <a:r>
              <a:rPr lang="en-FR" sz="2400" dirty="0"/>
              <a:t>emantic</a:t>
            </a:r>
            <a:br>
              <a:rPr lang="en-FR" sz="2400" dirty="0"/>
            </a:br>
            <a:r>
              <a:rPr lang="en-FR" sz="2400" b="1" dirty="0"/>
              <a:t>L</a:t>
            </a:r>
            <a:r>
              <a:rPr lang="en-FR" sz="2400" dirty="0"/>
              <a:t>anguage</a:t>
            </a:r>
            <a:br>
              <a:rPr lang="en-FR" sz="2400" dirty="0"/>
            </a:br>
            <a:r>
              <a:rPr lang="en-FR" sz="2400" b="1" dirty="0"/>
              <a:t>I</a:t>
            </a:r>
            <a:r>
              <a:rPr lang="en-FR" sz="2400" dirty="0"/>
              <a:t>nterface</a:t>
            </a:r>
          </a:p>
        </p:txBody>
      </p:sp>
    </p:spTree>
    <p:extLst>
      <p:ext uri="{BB962C8B-B14F-4D97-AF65-F5344CB8AC3E}">
        <p14:creationId xmlns:p14="http://schemas.microsoft.com/office/powerpoint/2010/main" val="8799170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585221-CD74-C779-A006-BC89B31D7A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R" dirty="0"/>
              <a:t>Make it Simple &amp; Modular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DD37E44-439A-1CE7-8259-5A494FEB3B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86226" y="1825625"/>
            <a:ext cx="9219547" cy="4351338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B0EE5B9-E0A6-F503-9DF0-4320993C3B36}"/>
              </a:ext>
            </a:extLst>
          </p:cNvPr>
          <p:cNvSpPr/>
          <p:nvPr/>
        </p:nvSpPr>
        <p:spPr>
          <a:xfrm>
            <a:off x="4563490" y="4976634"/>
            <a:ext cx="137313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FR" sz="2400" b="1" dirty="0"/>
              <a:t>S</a:t>
            </a:r>
            <a:r>
              <a:rPr lang="en-FR" sz="2400" dirty="0"/>
              <a:t>emantic</a:t>
            </a:r>
            <a:br>
              <a:rPr lang="en-FR" sz="2400" dirty="0"/>
            </a:br>
            <a:r>
              <a:rPr lang="en-FR" sz="2400" b="1" dirty="0"/>
              <a:t>L</a:t>
            </a:r>
            <a:r>
              <a:rPr lang="en-FR" sz="2400" dirty="0"/>
              <a:t>anguage</a:t>
            </a:r>
            <a:br>
              <a:rPr lang="en-FR" sz="2400" dirty="0"/>
            </a:br>
            <a:r>
              <a:rPr lang="en-FR" sz="2400" b="1" dirty="0"/>
              <a:t>I</a:t>
            </a:r>
            <a:r>
              <a:rPr lang="en-FR" sz="2400" dirty="0"/>
              <a:t>nterface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8037AA-CBB2-B69F-BCAC-426128A37009}"/>
              </a:ext>
            </a:extLst>
          </p:cNvPr>
          <p:cNvSpPr txBox="1"/>
          <p:nvPr/>
        </p:nvSpPr>
        <p:spPr>
          <a:xfrm>
            <a:off x="8747958" y="3849331"/>
            <a:ext cx="260584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i="1" dirty="0">
                <a:solidFill>
                  <a:srgbClr val="FF0000"/>
                </a:solidFill>
              </a:rPr>
              <a:t>Missing toolbox 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3A7FEF0-6FB3-88AB-685D-DB2EFE4B34C6}"/>
              </a:ext>
            </a:extLst>
          </p:cNvPr>
          <p:cNvSpPr txBox="1"/>
          <p:nvPr/>
        </p:nvSpPr>
        <p:spPr>
          <a:xfrm>
            <a:off x="7584141" y="550852"/>
            <a:ext cx="448404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2800" dirty="0"/>
              <a:t>Q1: What is the SLI interface?</a:t>
            </a:r>
          </a:p>
          <a:p>
            <a:r>
              <a:rPr lang="en-FR" sz="2800" dirty="0"/>
              <a:t>Q2: Where is the toolbox?</a:t>
            </a:r>
          </a:p>
        </p:txBody>
      </p:sp>
    </p:spTree>
    <p:extLst>
      <p:ext uri="{BB962C8B-B14F-4D97-AF65-F5344CB8AC3E}">
        <p14:creationId xmlns:p14="http://schemas.microsoft.com/office/powerpoint/2010/main" val="3930287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C0182D-662D-F242-B5A5-842F9D0022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8914" y="893935"/>
            <a:ext cx="5364937" cy="333939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i="1" kern="1200" spc="100" baseline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Executable</a:t>
            </a:r>
            <a:br>
              <a:rPr lang="en-US" i="1" kern="1200" spc="100" baseline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i="1" kern="1200" spc="100" baseline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Specification</a:t>
            </a:r>
            <a:br>
              <a:rPr lang="en-US" i="1" kern="1200" spc="100" baseline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i="1" kern="1200" spc="100" baseline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Monitoring</a:t>
            </a:r>
          </a:p>
        </p:txBody>
      </p:sp>
      <p:pic>
        <p:nvPicPr>
          <p:cNvPr id="7" name="Graphic 6" descr="Computer">
            <a:extLst>
              <a:ext uri="{FF2B5EF4-FFF2-40B4-BE49-F238E27FC236}">
                <a16:creationId xmlns:a16="http://schemas.microsoft.com/office/drawing/2014/main" id="{DDF6DFCD-A6F1-78C7-FF92-2B7758335A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8401" y="1793908"/>
            <a:ext cx="3491811" cy="3491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9091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072B02-0D23-A64D-89A0-B6E0F538FD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R" dirty="0"/>
              <a:t>A </a:t>
            </a:r>
            <a:r>
              <a:rPr lang="en-FR" b="1" dirty="0"/>
              <a:t>S</a:t>
            </a:r>
            <a:r>
              <a:rPr lang="en-FR" dirty="0"/>
              <a:t>emantic </a:t>
            </a:r>
            <a:r>
              <a:rPr lang="en-FR" b="1" dirty="0"/>
              <a:t>L</a:t>
            </a:r>
            <a:r>
              <a:rPr lang="en-FR" dirty="0"/>
              <a:t>anguage </a:t>
            </a:r>
            <a:r>
              <a:rPr lang="en-FR" b="1" dirty="0"/>
              <a:t>I</a:t>
            </a:r>
            <a:r>
              <a:rPr lang="en-FR" dirty="0"/>
              <a:t>nterface (SLI)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E98DAF8-9D8D-A048-9895-E03F3D37217D}"/>
              </a:ext>
            </a:extLst>
          </p:cNvPr>
          <p:cNvSpPr txBox="1"/>
          <p:nvPr/>
        </p:nvSpPr>
        <p:spPr>
          <a:xfrm>
            <a:off x="415641" y="2301410"/>
            <a:ext cx="12095017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R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SLI (C A E V ⍺) </a:t>
            </a:r>
            <a:r>
              <a:rPr lang="en-FR" dirty="0">
                <a:solidFill>
                  <a:schemeClr val="bg2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{			     </a:t>
            </a:r>
            <a:r>
              <a:rPr lang="en-FR" i="1" dirty="0">
                <a:solidFill>
                  <a:schemeClr val="accent6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-- </a:t>
            </a:r>
            <a:r>
              <a:rPr lang="en-FR" b="1" i="1" u="sng" dirty="0">
                <a:solidFill>
                  <a:schemeClr val="accent6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C</a:t>
            </a:r>
            <a:r>
              <a:rPr lang="en-FR" i="1" dirty="0">
                <a:solidFill>
                  <a:schemeClr val="accent6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onfiguration, </a:t>
            </a:r>
            <a:r>
              <a:rPr lang="en-FR" b="1" i="1" u="sng" dirty="0">
                <a:solidFill>
                  <a:schemeClr val="accent6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A</a:t>
            </a:r>
            <a:r>
              <a:rPr lang="en-FR" i="1" dirty="0">
                <a:solidFill>
                  <a:schemeClr val="accent6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ction, </a:t>
            </a:r>
            <a:r>
              <a:rPr lang="en-FR" b="1" i="1" u="sng" dirty="0">
                <a:solidFill>
                  <a:schemeClr val="accent6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E</a:t>
            </a:r>
            <a:r>
              <a:rPr lang="en-FR" i="1" dirty="0">
                <a:solidFill>
                  <a:schemeClr val="accent6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xpression, </a:t>
            </a:r>
            <a:r>
              <a:rPr lang="en-FR" b="1" i="1" u="sng" dirty="0">
                <a:solidFill>
                  <a:schemeClr val="accent6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V</a:t>
            </a:r>
            <a:r>
              <a:rPr lang="en-FR" i="1" dirty="0">
                <a:solidFill>
                  <a:schemeClr val="accent6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alue, Reduced </a:t>
            </a:r>
          </a:p>
          <a:p>
            <a:r>
              <a:rPr lang="en-FR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</a:t>
            </a:r>
            <a:r>
              <a:rPr lang="en-FR" i="1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semantics</a:t>
            </a:r>
            <a:r>
              <a:rPr lang="en-FR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: (C A) </a:t>
            </a:r>
            <a:r>
              <a:rPr lang="en-FR" dirty="0">
                <a:solidFill>
                  <a:schemeClr val="bg2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{				</a:t>
            </a:r>
            <a:r>
              <a:rPr lang="en-GB" i="1" dirty="0">
                <a:solidFill>
                  <a:schemeClr val="accent6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-- defines the </a:t>
            </a:r>
            <a:r>
              <a:rPr lang="en-GB" b="1" i="1" dirty="0">
                <a:solidFill>
                  <a:schemeClr val="accent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execution semantics</a:t>
            </a:r>
            <a:r>
              <a:rPr lang="en-GB" dirty="0">
                <a:latin typeface="Menlo" panose="020B0609030804020204" pitchFamily="49" charset="0"/>
              </a:rPr>
              <a:t>	</a:t>
            </a:r>
            <a:endParaRPr lang="en-FR" dirty="0">
              <a:solidFill>
                <a:schemeClr val="bg2"/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r>
              <a:rPr lang="en-FR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	</a:t>
            </a:r>
            <a:r>
              <a:rPr lang="en-FR" b="1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initial</a:t>
            </a:r>
            <a:r>
              <a:rPr lang="en-FR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: set C</a:t>
            </a:r>
          </a:p>
          <a:p>
            <a:r>
              <a:rPr lang="en-FR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	</a:t>
            </a:r>
            <a:r>
              <a:rPr lang="en-FR" b="1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actions</a:t>
            </a:r>
            <a:r>
              <a:rPr lang="en-FR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: C </a:t>
            </a:r>
            <a:r>
              <a:rPr lang="en-GB" b="0" dirty="0">
                <a:effectLst/>
                <a:latin typeface="Menlo" panose="020B0609030804020204" pitchFamily="49" charset="0"/>
              </a:rPr>
              <a:t>→ set A</a:t>
            </a:r>
          </a:p>
          <a:p>
            <a:r>
              <a:rPr lang="en-GB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	</a:t>
            </a:r>
            <a:r>
              <a:rPr lang="en-GB" b="1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execute</a:t>
            </a:r>
            <a:r>
              <a:rPr lang="en-GB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: C </a:t>
            </a:r>
            <a:r>
              <a:rPr lang="en-GB" b="0" dirty="0">
                <a:effectLst/>
                <a:latin typeface="Menlo" panose="020B0609030804020204" pitchFamily="49" charset="0"/>
              </a:rPr>
              <a:t>→ </a:t>
            </a:r>
            <a:r>
              <a:rPr lang="en-GB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A </a:t>
            </a:r>
            <a:r>
              <a:rPr lang="en-GB" b="0" dirty="0">
                <a:effectLst/>
                <a:latin typeface="Menlo" panose="020B0609030804020204" pitchFamily="49" charset="0"/>
              </a:rPr>
              <a:t>→ set </a:t>
            </a:r>
            <a:r>
              <a:rPr lang="en-GB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C</a:t>
            </a:r>
            <a:endParaRPr lang="en-FR" dirty="0"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r>
              <a:rPr lang="en-FR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</a:t>
            </a:r>
            <a:r>
              <a:rPr lang="en-FR" dirty="0">
                <a:solidFill>
                  <a:schemeClr val="bg2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}</a:t>
            </a:r>
          </a:p>
          <a:p>
            <a:r>
              <a:rPr lang="en-FR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</a:t>
            </a:r>
            <a:r>
              <a:rPr lang="en-FR" b="1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evaluate</a:t>
            </a:r>
            <a:r>
              <a:rPr lang="en-FR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: E </a:t>
            </a:r>
            <a:r>
              <a:rPr lang="en-GB" b="0" dirty="0">
                <a:effectLst/>
                <a:latin typeface="Menlo" panose="020B0609030804020204" pitchFamily="49" charset="0"/>
              </a:rPr>
              <a:t>→ C → A → C → V	</a:t>
            </a:r>
            <a:r>
              <a:rPr lang="en-GB" i="1" dirty="0">
                <a:solidFill>
                  <a:schemeClr val="accent6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-- </a:t>
            </a:r>
            <a:r>
              <a:rPr lang="en-GB" b="1" i="1" dirty="0">
                <a:solidFill>
                  <a:schemeClr val="accent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questions on the execution</a:t>
            </a:r>
            <a:r>
              <a:rPr lang="en-GB" b="0" dirty="0">
                <a:effectLst/>
                <a:latin typeface="Menlo" panose="020B0609030804020204" pitchFamily="49" charset="0"/>
              </a:rPr>
              <a:t>	</a:t>
            </a:r>
          </a:p>
          <a:p>
            <a:r>
              <a:rPr lang="en-GB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</a:t>
            </a:r>
            <a:r>
              <a:rPr lang="en-GB" b="1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reduce:</a:t>
            </a:r>
            <a:r>
              <a:rPr lang="en-GB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E </a:t>
            </a:r>
            <a:r>
              <a:rPr lang="en-GB" b="0" dirty="0">
                <a:effectLst/>
                <a:latin typeface="Menlo" panose="020B0609030804020204" pitchFamily="49" charset="0"/>
              </a:rPr>
              <a:t>→ C → ⍺</a:t>
            </a:r>
            <a:endParaRPr lang="en-GB" dirty="0"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r>
              <a:rPr lang="en-GB" b="1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accepting</a:t>
            </a:r>
            <a:r>
              <a:rPr lang="en-GB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: set C					</a:t>
            </a:r>
            <a:r>
              <a:rPr lang="en-GB" i="1" dirty="0">
                <a:solidFill>
                  <a:schemeClr val="accent6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-- for model-checking</a:t>
            </a:r>
            <a:r>
              <a:rPr lang="en-GB" dirty="0">
                <a:latin typeface="Menlo" panose="020B0609030804020204" pitchFamily="49" charset="0"/>
              </a:rPr>
              <a:t>	</a:t>
            </a:r>
            <a:endParaRPr lang="en-GB" dirty="0"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r>
              <a:rPr lang="en-GB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</a:t>
            </a:r>
            <a:r>
              <a:rPr lang="el-GR" i="1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π</a:t>
            </a:r>
            <a:r>
              <a:rPr lang="en-GB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: (C A T) </a:t>
            </a:r>
            <a:r>
              <a:rPr lang="en-GB" dirty="0">
                <a:solidFill>
                  <a:schemeClr val="bg2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{</a:t>
            </a:r>
            <a:r>
              <a:rPr lang="en-GB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		     		</a:t>
            </a:r>
            <a:r>
              <a:rPr lang="en-GB" i="1" dirty="0">
                <a:solidFill>
                  <a:schemeClr val="accent6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-- marshalling/unmarshalling</a:t>
            </a:r>
          </a:p>
          <a:p>
            <a:r>
              <a:rPr lang="en-GB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	(</a:t>
            </a:r>
            <a:r>
              <a:rPr lang="el-GR" b="1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π</a:t>
            </a:r>
            <a:r>
              <a:rPr lang="en-GB" b="1" baseline="-250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c</a:t>
            </a:r>
            <a:r>
              <a:rPr lang="en-GB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: C </a:t>
            </a:r>
            <a:r>
              <a:rPr lang="en-GB" b="0" dirty="0">
                <a:effectLst/>
                <a:latin typeface="Menlo" panose="020B0609030804020204" pitchFamily="49" charset="0"/>
              </a:rPr>
              <a:t>→ T) (</a:t>
            </a:r>
            <a:r>
              <a:rPr lang="el-GR" b="1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π</a:t>
            </a:r>
            <a:r>
              <a:rPr lang="en-US" b="1" baseline="300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-1</a:t>
            </a:r>
            <a:r>
              <a:rPr lang="en-GB" b="1" baseline="-250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c</a:t>
            </a:r>
            <a:r>
              <a:rPr lang="en-GB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: </a:t>
            </a:r>
            <a:r>
              <a:rPr lang="en-GB" b="0" dirty="0">
                <a:effectLst/>
                <a:latin typeface="Menlo" panose="020B0609030804020204" pitchFamily="49" charset="0"/>
              </a:rPr>
              <a:t>T</a:t>
            </a:r>
            <a:r>
              <a:rPr lang="en-GB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</a:t>
            </a:r>
            <a:r>
              <a:rPr lang="en-GB" b="0" dirty="0">
                <a:effectLst/>
                <a:latin typeface="Menlo" panose="020B0609030804020204" pitchFamily="49" charset="0"/>
              </a:rPr>
              <a:t>→ C)</a:t>
            </a:r>
          </a:p>
          <a:p>
            <a:r>
              <a:rPr lang="en-GB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	(</a:t>
            </a:r>
            <a:r>
              <a:rPr lang="el-GR" b="1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π</a:t>
            </a:r>
            <a:r>
              <a:rPr lang="en-GB" b="1" baseline="-250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A</a:t>
            </a:r>
            <a:r>
              <a:rPr lang="en-GB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: A </a:t>
            </a:r>
            <a:r>
              <a:rPr lang="en-GB" b="0" dirty="0">
                <a:effectLst/>
                <a:latin typeface="Menlo" panose="020B0609030804020204" pitchFamily="49" charset="0"/>
              </a:rPr>
              <a:t>→ T) (</a:t>
            </a:r>
            <a:r>
              <a:rPr lang="el-GR" b="1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π</a:t>
            </a:r>
            <a:r>
              <a:rPr lang="en-US" b="1" baseline="300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-1</a:t>
            </a:r>
            <a:r>
              <a:rPr lang="en-GB" b="1" baseline="-250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A</a:t>
            </a:r>
            <a:r>
              <a:rPr lang="en-GB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: </a:t>
            </a:r>
            <a:r>
              <a:rPr lang="en-GB" b="0" dirty="0">
                <a:effectLst/>
                <a:latin typeface="Menlo" panose="020B0609030804020204" pitchFamily="49" charset="0"/>
              </a:rPr>
              <a:t>T → A)</a:t>
            </a:r>
          </a:p>
          <a:p>
            <a:r>
              <a:rPr lang="en-GB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	(</a:t>
            </a:r>
            <a:r>
              <a:rPr lang="el-GR" b="1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π</a:t>
            </a:r>
            <a:r>
              <a:rPr lang="en-GB" b="1" baseline="-250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V</a:t>
            </a:r>
            <a:r>
              <a:rPr lang="en-GB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: V </a:t>
            </a:r>
            <a:r>
              <a:rPr lang="en-GB" b="0" dirty="0">
                <a:effectLst/>
                <a:latin typeface="Menlo" panose="020B0609030804020204" pitchFamily="49" charset="0"/>
              </a:rPr>
              <a:t>→ T) (</a:t>
            </a:r>
            <a:r>
              <a:rPr lang="el-GR" b="1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π</a:t>
            </a:r>
            <a:r>
              <a:rPr lang="en-US" b="1" baseline="300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-1</a:t>
            </a:r>
            <a:r>
              <a:rPr lang="en-GB" b="1" baseline="-250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V</a:t>
            </a:r>
            <a:r>
              <a:rPr lang="en-GB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: </a:t>
            </a:r>
            <a:r>
              <a:rPr lang="en-GB" b="0" dirty="0">
                <a:effectLst/>
                <a:latin typeface="Menlo" panose="020B0609030804020204" pitchFamily="49" charset="0"/>
              </a:rPr>
              <a:t>T → V)</a:t>
            </a:r>
            <a:endParaRPr lang="en-GB" dirty="0"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r>
              <a:rPr lang="en-GB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</a:t>
            </a:r>
            <a:r>
              <a:rPr lang="en-GB" dirty="0">
                <a:solidFill>
                  <a:schemeClr val="bg2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}</a:t>
            </a:r>
          </a:p>
          <a:p>
            <a:r>
              <a:rPr lang="en-FR" dirty="0">
                <a:solidFill>
                  <a:schemeClr val="bg2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}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23FB5BF-656D-FE44-BEAD-56C734FB5B37}"/>
              </a:ext>
            </a:extLst>
          </p:cNvPr>
          <p:cNvSpPr/>
          <p:nvPr/>
        </p:nvSpPr>
        <p:spPr>
          <a:xfrm>
            <a:off x="6096000" y="5087950"/>
            <a:ext cx="6096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200" dirty="0">
                <a:solidFill>
                  <a:srgbClr val="111111"/>
                </a:solidFill>
                <a:latin typeface="Helvetica Neue" panose="02000503000000020004" pitchFamily="2" charset="0"/>
              </a:rPr>
              <a:t>V. </a:t>
            </a:r>
            <a:r>
              <a:rPr lang="en-GB" sz="1200" dirty="0" err="1">
                <a:solidFill>
                  <a:srgbClr val="111111"/>
                </a:solidFill>
                <a:latin typeface="Helvetica Neue" panose="02000503000000020004" pitchFamily="2" charset="0"/>
              </a:rPr>
              <a:t>Besnard</a:t>
            </a:r>
            <a:r>
              <a:rPr lang="en-GB" sz="1200" dirty="0">
                <a:solidFill>
                  <a:srgbClr val="111111"/>
                </a:solidFill>
                <a:latin typeface="Helvetica Neue" panose="02000503000000020004" pitchFamily="2" charset="0"/>
              </a:rPr>
              <a:t>, C. </a:t>
            </a:r>
            <a:r>
              <a:rPr lang="en-GB" sz="1200" dirty="0" err="1">
                <a:solidFill>
                  <a:srgbClr val="111111"/>
                </a:solidFill>
                <a:latin typeface="Helvetica Neue" panose="02000503000000020004" pitchFamily="2" charset="0"/>
              </a:rPr>
              <a:t>Teodorov</a:t>
            </a:r>
            <a:r>
              <a:rPr lang="en-GB" sz="1200" dirty="0">
                <a:solidFill>
                  <a:srgbClr val="111111"/>
                </a:solidFill>
                <a:latin typeface="Helvetica Neue" panose="02000503000000020004" pitchFamily="2" charset="0"/>
              </a:rPr>
              <a:t>, F. </a:t>
            </a:r>
            <a:r>
              <a:rPr lang="en-GB" sz="1200" dirty="0" err="1">
                <a:solidFill>
                  <a:srgbClr val="111111"/>
                </a:solidFill>
                <a:latin typeface="Helvetica Neue" panose="02000503000000020004" pitchFamily="2" charset="0"/>
              </a:rPr>
              <a:t>Jouault</a:t>
            </a:r>
            <a:r>
              <a:rPr lang="en-GB" sz="1200" dirty="0">
                <a:solidFill>
                  <a:srgbClr val="111111"/>
                </a:solidFill>
                <a:latin typeface="Helvetica Neue" panose="02000503000000020004" pitchFamily="2" charset="0"/>
              </a:rPr>
              <a:t>, M. Brun, P. </a:t>
            </a:r>
            <a:r>
              <a:rPr lang="en-GB" sz="1200" dirty="0" err="1">
                <a:solidFill>
                  <a:srgbClr val="111111"/>
                </a:solidFill>
                <a:latin typeface="Helvetica Neue" panose="02000503000000020004" pitchFamily="2" charset="0"/>
              </a:rPr>
              <a:t>Dhaussy</a:t>
            </a:r>
            <a:r>
              <a:rPr lang="en-GB" sz="1200" dirty="0">
                <a:solidFill>
                  <a:srgbClr val="111111"/>
                </a:solidFill>
                <a:latin typeface="Helvetica Neue" panose="02000503000000020004" pitchFamily="2" charset="0"/>
              </a:rPr>
              <a:t>, “</a:t>
            </a:r>
            <a:r>
              <a:rPr lang="en-GB" sz="1200" b="1" dirty="0">
                <a:solidFill>
                  <a:srgbClr val="111111"/>
                </a:solidFill>
                <a:latin typeface="Helvetica Neue" panose="02000503000000020004" pitchFamily="2" charset="0"/>
              </a:rPr>
              <a:t>Unified verification and monitoring of executable UML specifications. A transformation-free approach</a:t>
            </a:r>
            <a:r>
              <a:rPr lang="en-GB" sz="1200" dirty="0">
                <a:solidFill>
                  <a:srgbClr val="111111"/>
                </a:solidFill>
                <a:latin typeface="Helvetica Neue" panose="02000503000000020004" pitchFamily="2" charset="0"/>
              </a:rPr>
              <a:t>”, </a:t>
            </a:r>
            <a:r>
              <a:rPr lang="en-GB" sz="1200" i="1" dirty="0">
                <a:solidFill>
                  <a:srgbClr val="111111"/>
                </a:solidFill>
                <a:latin typeface="Helvetica Neue" panose="02000503000000020004" pitchFamily="2" charset="0"/>
              </a:rPr>
              <a:t>Software and Systems </a:t>
            </a:r>
            <a:r>
              <a:rPr lang="en-GB" sz="1200" i="1" dirty="0" err="1">
                <a:solidFill>
                  <a:srgbClr val="111111"/>
                </a:solidFill>
                <a:latin typeface="Helvetica Neue" panose="02000503000000020004" pitchFamily="2" charset="0"/>
              </a:rPr>
              <a:t>Modeling</a:t>
            </a:r>
            <a:r>
              <a:rPr lang="en-GB" sz="1200" dirty="0">
                <a:solidFill>
                  <a:srgbClr val="111111"/>
                </a:solidFill>
                <a:latin typeface="Helvetica Neue" panose="02000503000000020004" pitchFamily="2" charset="0"/>
              </a:rPr>
              <a:t>, Springer Verlag, 2021</a:t>
            </a:r>
          </a:p>
          <a:p>
            <a:endParaRPr lang="en-GB" sz="1200" dirty="0">
              <a:solidFill>
                <a:srgbClr val="111111"/>
              </a:solidFill>
              <a:latin typeface="Helvetica Neue" panose="02000503000000020004" pitchFamily="2" charset="0"/>
            </a:endParaRPr>
          </a:p>
          <a:p>
            <a:r>
              <a:rPr lang="en-GB" sz="1200" dirty="0">
                <a:solidFill>
                  <a:srgbClr val="111111"/>
                </a:solidFill>
                <a:latin typeface="Helvetica Neue" panose="02000503000000020004" pitchFamily="2" charset="0"/>
              </a:rPr>
              <a:t>Matthias </a:t>
            </a:r>
            <a:r>
              <a:rPr lang="en-GB" sz="1200" dirty="0" err="1">
                <a:solidFill>
                  <a:srgbClr val="111111"/>
                </a:solidFill>
                <a:latin typeface="Helvetica Neue" panose="02000503000000020004" pitchFamily="2" charset="0"/>
              </a:rPr>
              <a:t>Pasquier</a:t>
            </a:r>
            <a:r>
              <a:rPr lang="en-GB" sz="1200" dirty="0">
                <a:solidFill>
                  <a:srgbClr val="111111"/>
                </a:solidFill>
                <a:latin typeface="Helvetica Neue" panose="02000503000000020004" pitchFamily="2" charset="0"/>
              </a:rPr>
              <a:t>, </a:t>
            </a:r>
            <a:r>
              <a:rPr lang="en-GB" sz="1200" dirty="0" err="1">
                <a:solidFill>
                  <a:srgbClr val="111111"/>
                </a:solidFill>
                <a:latin typeface="Helvetica Neue" panose="02000503000000020004" pitchFamily="2" charset="0"/>
              </a:rPr>
              <a:t>Ciprian</a:t>
            </a:r>
            <a:r>
              <a:rPr lang="en-GB" sz="1200" dirty="0">
                <a:solidFill>
                  <a:srgbClr val="111111"/>
                </a:solidFill>
                <a:latin typeface="Helvetica Neue" panose="02000503000000020004" pitchFamily="2" charset="0"/>
              </a:rPr>
              <a:t> </a:t>
            </a:r>
            <a:r>
              <a:rPr lang="en-GB" sz="1200" dirty="0" err="1">
                <a:solidFill>
                  <a:srgbClr val="111111"/>
                </a:solidFill>
                <a:latin typeface="Helvetica Neue" panose="02000503000000020004" pitchFamily="2" charset="0"/>
              </a:rPr>
              <a:t>Teodorov</a:t>
            </a:r>
            <a:r>
              <a:rPr lang="en-GB" sz="1200" dirty="0">
                <a:solidFill>
                  <a:srgbClr val="111111"/>
                </a:solidFill>
                <a:latin typeface="Helvetica Neue" panose="02000503000000020004" pitchFamily="2" charset="0"/>
              </a:rPr>
              <a:t>, Frédéric </a:t>
            </a:r>
            <a:r>
              <a:rPr lang="en-GB" sz="1200" dirty="0" err="1">
                <a:solidFill>
                  <a:srgbClr val="111111"/>
                </a:solidFill>
                <a:latin typeface="Helvetica Neue" panose="02000503000000020004" pitchFamily="2" charset="0"/>
              </a:rPr>
              <a:t>Jouault</a:t>
            </a:r>
            <a:r>
              <a:rPr lang="en-GB" sz="1200" dirty="0">
                <a:solidFill>
                  <a:srgbClr val="111111"/>
                </a:solidFill>
                <a:latin typeface="Helvetica Neue" panose="02000503000000020004" pitchFamily="2" charset="0"/>
              </a:rPr>
              <a:t>, Matthias Brun, Luka Le Roux, and </a:t>
            </a:r>
            <a:r>
              <a:rPr lang="en-GB" sz="1200" dirty="0" err="1">
                <a:solidFill>
                  <a:srgbClr val="111111"/>
                </a:solidFill>
                <a:latin typeface="Helvetica Neue" panose="02000503000000020004" pitchFamily="2" charset="0"/>
              </a:rPr>
              <a:t>Loïc</a:t>
            </a:r>
            <a:r>
              <a:rPr lang="en-GB" sz="1200" dirty="0">
                <a:solidFill>
                  <a:srgbClr val="111111"/>
                </a:solidFill>
                <a:latin typeface="Helvetica Neue" panose="02000503000000020004" pitchFamily="2" charset="0"/>
              </a:rPr>
              <a:t> </a:t>
            </a:r>
            <a:r>
              <a:rPr lang="en-GB" sz="1200" dirty="0" err="1">
                <a:solidFill>
                  <a:srgbClr val="111111"/>
                </a:solidFill>
                <a:latin typeface="Helvetica Neue" panose="02000503000000020004" pitchFamily="2" charset="0"/>
              </a:rPr>
              <a:t>Lagadec</a:t>
            </a:r>
            <a:r>
              <a:rPr lang="en-GB" sz="1200" dirty="0">
                <a:solidFill>
                  <a:srgbClr val="111111"/>
                </a:solidFill>
                <a:latin typeface="Helvetica Neue" panose="02000503000000020004" pitchFamily="2" charset="0"/>
              </a:rPr>
              <a:t>. “</a:t>
            </a:r>
            <a:r>
              <a:rPr lang="en-GB" sz="1200" b="1" dirty="0">
                <a:solidFill>
                  <a:srgbClr val="111111"/>
                </a:solidFill>
                <a:latin typeface="Helvetica Neue" panose="02000503000000020004" pitchFamily="2" charset="0"/>
              </a:rPr>
              <a:t>Practical Multiverse Debugging through User-defined Reductions. Application to UML Models.</a:t>
            </a:r>
            <a:r>
              <a:rPr lang="en-GB" sz="1200" dirty="0">
                <a:solidFill>
                  <a:srgbClr val="111111"/>
                </a:solidFill>
                <a:latin typeface="Helvetica Neue" panose="02000503000000020004" pitchFamily="2" charset="0"/>
              </a:rPr>
              <a:t>” In: Proceedings of the 24rd ACM/IEEE International Con- </a:t>
            </a:r>
            <a:r>
              <a:rPr lang="en-GB" sz="1200" dirty="0" err="1">
                <a:solidFill>
                  <a:srgbClr val="111111"/>
                </a:solidFill>
                <a:latin typeface="Helvetica Neue" panose="02000503000000020004" pitchFamily="2" charset="0"/>
              </a:rPr>
              <a:t>ference</a:t>
            </a:r>
            <a:r>
              <a:rPr lang="en-GB" sz="1200" dirty="0">
                <a:solidFill>
                  <a:srgbClr val="111111"/>
                </a:solidFill>
                <a:latin typeface="Helvetica Neue" panose="02000503000000020004" pitchFamily="2" charset="0"/>
              </a:rPr>
              <a:t> on Model Driven Engineering Languages and Systems. MODELS ’22. 2022. </a:t>
            </a:r>
          </a:p>
          <a:p>
            <a:endParaRPr lang="en-FR" sz="1200" dirty="0"/>
          </a:p>
        </p:txBody>
      </p:sp>
    </p:spTree>
    <p:extLst>
      <p:ext uri="{BB962C8B-B14F-4D97-AF65-F5344CB8AC3E}">
        <p14:creationId xmlns:p14="http://schemas.microsoft.com/office/powerpoint/2010/main" val="20057994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82BFBF-561F-2B44-AE77-BC0EAE7549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R" dirty="0"/>
              <a:t>Global Overview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A6231B7-FC1D-E52F-9148-9B58D597FE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85900" y="2121694"/>
            <a:ext cx="9220200" cy="37592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63B9842-5ECE-B04C-8625-B9D9C5C32BCF}"/>
              </a:ext>
            </a:extLst>
          </p:cNvPr>
          <p:cNvSpPr txBox="1"/>
          <p:nvPr/>
        </p:nvSpPr>
        <p:spPr>
          <a:xfrm>
            <a:off x="7037294" y="365125"/>
            <a:ext cx="271324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2400" b="1" i="1" dirty="0"/>
              <a:t>Ingredients:</a:t>
            </a:r>
          </a:p>
          <a:p>
            <a:pPr marL="342900" indent="-342900">
              <a:buFont typeface="+mj-lt"/>
              <a:buAutoNum type="arabicPeriod"/>
            </a:pPr>
            <a:r>
              <a:rPr lang="en-FR" sz="2400" dirty="0"/>
              <a:t>Subject Language</a:t>
            </a:r>
          </a:p>
          <a:p>
            <a:pPr marL="342900" indent="-342900">
              <a:buFont typeface="+mj-lt"/>
              <a:buAutoNum type="arabicPeriod"/>
            </a:pPr>
            <a:r>
              <a:rPr lang="en-FR" sz="2400" dirty="0"/>
              <a:t>SLI</a:t>
            </a:r>
          </a:p>
          <a:p>
            <a:pPr marL="342900" indent="-342900">
              <a:buFont typeface="+mj-lt"/>
              <a:buAutoNum type="arabicPeriod"/>
            </a:pPr>
            <a:r>
              <a:rPr lang="en-FR" sz="2400" dirty="0"/>
              <a:t>Tooling bridge</a:t>
            </a:r>
          </a:p>
          <a:p>
            <a:pPr marL="342900" indent="-342900">
              <a:buFont typeface="+mj-lt"/>
              <a:buAutoNum type="arabicPeriod"/>
            </a:pPr>
            <a:r>
              <a:rPr lang="en-FR" sz="2400" dirty="0"/>
              <a:t>Execution control</a:t>
            </a:r>
          </a:p>
        </p:txBody>
      </p:sp>
    </p:spTree>
    <p:extLst>
      <p:ext uri="{BB962C8B-B14F-4D97-AF65-F5344CB8AC3E}">
        <p14:creationId xmlns:p14="http://schemas.microsoft.com/office/powerpoint/2010/main" val="27852722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6E56C9-5F3E-154F-A86D-12969F6BEA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R" dirty="0"/>
              <a:t>Gamine Operators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9BED15-0B60-5247-9BF6-7D6DF869B6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FR" dirty="0"/>
              <a:t>Standard semantic operators</a:t>
            </a:r>
          </a:p>
          <a:p>
            <a:pPr lvl="1"/>
            <a:r>
              <a:rPr lang="en-GB" b="1" dirty="0"/>
              <a:t>A</a:t>
            </a:r>
            <a:r>
              <a:rPr lang="en-FR" b="1" dirty="0"/>
              <a:t>synchronous composition </a:t>
            </a:r>
            <a:r>
              <a:rPr lang="en-FR" dirty="0"/>
              <a:t>(shared memory interleaving)</a:t>
            </a:r>
          </a:p>
          <a:p>
            <a:pPr lvl="1"/>
            <a:r>
              <a:rPr lang="en-FR" b="1" dirty="0"/>
              <a:t>Synchronous product </a:t>
            </a:r>
            <a:r>
              <a:rPr lang="en-FR" dirty="0"/>
              <a:t>(needs to be asymmetric)</a:t>
            </a:r>
          </a:p>
          <a:p>
            <a:pPr lvl="2"/>
            <a:r>
              <a:rPr lang="en-FR" dirty="0"/>
              <a:t>Composes the system with a dependent semantics reasoning on system steps</a:t>
            </a:r>
          </a:p>
          <a:p>
            <a:r>
              <a:rPr lang="en-FR" b="1" dirty="0"/>
              <a:t>Filtering</a:t>
            </a:r>
            <a:r>
              <a:rPr lang="en-FR" dirty="0"/>
              <a:t> operator</a:t>
            </a:r>
          </a:p>
          <a:p>
            <a:pPr lvl="1"/>
            <a:r>
              <a:rPr lang="en-FR" dirty="0"/>
              <a:t>Explicitly capture some hypotheses: </a:t>
            </a:r>
            <a:r>
              <a:rPr lang="en-FR" i="1" dirty="0"/>
              <a:t>ex. reactive system hypothesis</a:t>
            </a:r>
          </a:p>
          <a:p>
            <a:pPr lvl="1"/>
            <a:r>
              <a:rPr lang="en-FR" dirty="0"/>
              <a:t>Behavioral symmetry reductions: </a:t>
            </a:r>
            <a:r>
              <a:rPr lang="en-FR" i="1" dirty="0"/>
              <a:t>ex. partial order reduction</a:t>
            </a:r>
          </a:p>
          <a:p>
            <a:pPr lvl="1"/>
            <a:r>
              <a:rPr lang="en-FR" dirty="0"/>
              <a:t>Platform constraints: </a:t>
            </a:r>
            <a:r>
              <a:rPr lang="en-FR" i="1" dirty="0"/>
              <a:t>ex. </a:t>
            </a:r>
            <a:r>
              <a:rPr lang="en-GB" i="1" dirty="0"/>
              <a:t>S</a:t>
            </a:r>
            <a:r>
              <a:rPr lang="en-FR" i="1" dirty="0"/>
              <a:t>cheduling</a:t>
            </a:r>
          </a:p>
          <a:p>
            <a:r>
              <a:rPr lang="en-FR" b="1" dirty="0"/>
              <a:t>Semantic lowering</a:t>
            </a:r>
            <a:r>
              <a:rPr lang="en-FR" dirty="0"/>
              <a:t> towards simpler transition relation </a:t>
            </a:r>
          </a:p>
        </p:txBody>
      </p:sp>
    </p:spTree>
    <p:extLst>
      <p:ext uri="{BB962C8B-B14F-4D97-AF65-F5344CB8AC3E}">
        <p14:creationId xmlns:p14="http://schemas.microsoft.com/office/powerpoint/2010/main" val="32602060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F3E8CF-5AEA-A74A-A02F-0A16C8D232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FR" dirty="0"/>
              <a:t>The SLI Semantics for</a:t>
            </a:r>
            <a:br>
              <a:rPr lang="en-FR" dirty="0"/>
            </a:br>
            <a:r>
              <a:rPr lang="en-FR" dirty="0"/>
              <a:t>Multiverse</a:t>
            </a:r>
            <a:br>
              <a:rPr lang="en-FR" dirty="0"/>
            </a:br>
            <a:r>
              <a:rPr lang="en-FR" dirty="0"/>
              <a:t>Debugging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0C6477B-D705-0757-7FBB-311A545310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5859" y="673551"/>
            <a:ext cx="7128671" cy="5819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4898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A0B086-0A1B-4035-8CE3-3753574EE5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R" dirty="0"/>
              <a:t>Modular Finder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8590692-8FBA-D605-C3C4-EC229F9024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7856" y="466351"/>
            <a:ext cx="6794500" cy="20193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95BA33D-B174-CA8B-5DA1-600BF81B28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6018" y="3241535"/>
            <a:ext cx="7086600" cy="331470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028A188-DEA0-9A5D-E40F-701AA0DB19CC}"/>
              </a:ext>
            </a:extLst>
          </p:cNvPr>
          <p:cNvCxnSpPr>
            <a:cxnSpLocks/>
          </p:cNvCxnSpPr>
          <p:nvPr/>
        </p:nvCxnSpPr>
        <p:spPr>
          <a:xfrm flipH="1">
            <a:off x="5050491" y="2286000"/>
            <a:ext cx="2022662" cy="1524000"/>
          </a:xfrm>
          <a:prstGeom prst="line">
            <a:avLst/>
          </a:prstGeom>
          <a:ln w="3810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63B286A-4D47-0E38-E256-95328B10D4A2}"/>
              </a:ext>
            </a:extLst>
          </p:cNvPr>
          <p:cNvCxnSpPr/>
          <p:nvPr/>
        </p:nvCxnSpPr>
        <p:spPr>
          <a:xfrm>
            <a:off x="9197788" y="2286000"/>
            <a:ext cx="1497106" cy="1524000"/>
          </a:xfrm>
          <a:prstGeom prst="line">
            <a:avLst/>
          </a:prstGeom>
          <a:ln w="3810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13220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D56424-089D-584C-812E-0A295D586F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952" y="379475"/>
            <a:ext cx="10671048" cy="1554480"/>
          </a:xfrm>
        </p:spPr>
        <p:txBody>
          <a:bodyPr anchor="ctr">
            <a:normAutofit/>
          </a:bodyPr>
          <a:lstStyle/>
          <a:p>
            <a:r>
              <a:rPr lang="en-FR" dirty="0">
                <a:solidFill>
                  <a:schemeClr val="bg1"/>
                </a:solidFill>
              </a:rPr>
              <a:t>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5085E0-D646-9B4C-9854-A8B0AE33BC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8824" y="2607732"/>
            <a:ext cx="8412480" cy="3174357"/>
          </a:xfrm>
        </p:spPr>
        <p:txBody>
          <a:bodyPr>
            <a:normAutofit fontScale="92500" lnSpcReduction="20000"/>
          </a:bodyPr>
          <a:lstStyle/>
          <a:p>
            <a:r>
              <a:rPr lang="en-FR" dirty="0"/>
              <a:t>Context</a:t>
            </a:r>
          </a:p>
          <a:p>
            <a:pPr lvl="1"/>
            <a:r>
              <a:rPr lang="en-FR" dirty="0"/>
              <a:t>Executable specification monitoring</a:t>
            </a:r>
          </a:p>
          <a:p>
            <a:pPr lvl="1"/>
            <a:r>
              <a:rPr lang="en-FR" dirty="0"/>
              <a:t>Model-checking scalability</a:t>
            </a:r>
          </a:p>
          <a:p>
            <a:r>
              <a:rPr lang="en-FR" dirty="0"/>
              <a:t>Problematique</a:t>
            </a:r>
          </a:p>
          <a:p>
            <a:pPr lvl="1"/>
            <a:r>
              <a:rPr lang="en-FR" dirty="0"/>
              <a:t>Executable specification monitoring</a:t>
            </a:r>
          </a:p>
          <a:p>
            <a:pPr lvl="1"/>
            <a:r>
              <a:rPr lang="en-FR" dirty="0"/>
              <a:t>Model-checking scalability</a:t>
            </a:r>
          </a:p>
          <a:p>
            <a:r>
              <a:rPr lang="en-FR" dirty="0"/>
              <a:t>Contributions</a:t>
            </a:r>
          </a:p>
          <a:p>
            <a:pPr lvl="1"/>
            <a:r>
              <a:rPr lang="en-FR" dirty="0"/>
              <a:t>Executable specification monitoring</a:t>
            </a:r>
          </a:p>
          <a:p>
            <a:pPr lvl="1"/>
            <a:r>
              <a:rPr lang="en-FR" dirty="0"/>
              <a:t>Model-checking scalability</a:t>
            </a:r>
          </a:p>
        </p:txBody>
      </p:sp>
    </p:spTree>
    <p:extLst>
      <p:ext uri="{BB962C8B-B14F-4D97-AF65-F5344CB8AC3E}">
        <p14:creationId xmlns:p14="http://schemas.microsoft.com/office/powerpoint/2010/main" val="28940888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9CDA3A-59C1-2E48-8C0D-267F9D621B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FR" dirty="0"/>
              <a:t>SLI</a:t>
            </a:r>
            <a:br>
              <a:rPr lang="en-FR" dirty="0"/>
            </a:br>
            <a:r>
              <a:rPr lang="en-FR" dirty="0"/>
              <a:t>Model-Checking</a:t>
            </a:r>
            <a:br>
              <a:rPr lang="en-FR" dirty="0"/>
            </a:br>
            <a:r>
              <a:rPr lang="en-FR" dirty="0"/>
              <a:t>Bridge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20C4002-7C76-ADC0-1B6E-974EAF7AE6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2129118"/>
            <a:ext cx="7772400" cy="3829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5027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9C34E4-6DA0-1E83-FF39-58A4E5A11D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R" dirty="0"/>
              <a:t>The scheduler during the verification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97CE925-1A7B-FA88-A087-8A26245997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84287" y="1825625"/>
            <a:ext cx="6223425" cy="4351338"/>
          </a:xfrm>
        </p:spPr>
      </p:pic>
    </p:spTree>
    <p:extLst>
      <p:ext uri="{BB962C8B-B14F-4D97-AF65-F5344CB8AC3E}">
        <p14:creationId xmlns:p14="http://schemas.microsoft.com/office/powerpoint/2010/main" val="16120062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4" name="TextBox 2053">
            <a:extLst>
              <a:ext uri="{FF2B5EF4-FFF2-40B4-BE49-F238E27FC236}">
                <a16:creationId xmlns:a16="http://schemas.microsoft.com/office/drawing/2014/main" id="{D51BDD03-DF35-994A-8732-369F68695A86}"/>
              </a:ext>
            </a:extLst>
          </p:cNvPr>
          <p:cNvSpPr txBox="1"/>
          <p:nvPr/>
        </p:nvSpPr>
        <p:spPr>
          <a:xfrm>
            <a:off x="7693055" y="3023238"/>
            <a:ext cx="3668120" cy="28146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sz="20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Langage </a:t>
            </a:r>
            <a:r>
              <a:rPr lang="fr-FR" sz="20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independent</a:t>
            </a:r>
            <a:endParaRPr lang="fr-FR" sz="20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Vérification</a:t>
            </a:r>
            <a:r>
              <a:rPr lang="fr-FR" sz="20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SE-LTL</a:t>
            </a:r>
            <a:endParaRPr lang="fr-FR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Continuum </a:t>
            </a:r>
            <a:r>
              <a:rPr lang="fr-FR" sz="20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debug</a:t>
            </a:r>
            <a:r>
              <a:rPr lang="fr-FR" sz="20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- </a:t>
            </a:r>
            <a:r>
              <a:rPr lang="fr-FR" sz="20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verification</a:t>
            </a:r>
            <a:endParaRPr lang="fr-FR" sz="20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fr-FR" sz="20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Embedded </a:t>
            </a:r>
            <a:r>
              <a:rPr lang="fr-FR" sz="20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execution</a:t>
            </a:r>
            <a:r>
              <a:rPr lang="fr-FR" sz="20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monitoring</a:t>
            </a:r>
          </a:p>
          <a:p>
            <a:pPr>
              <a:lnSpc>
                <a:spcPct val="150000"/>
              </a:lnSpc>
            </a:pPr>
            <a:r>
              <a:rPr lang="fr-FR" sz="20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Semantic-based</a:t>
            </a:r>
            <a:r>
              <a:rPr lang="fr-FR" sz="20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0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scheduling</a:t>
            </a:r>
            <a:endParaRPr lang="fr-FR" sz="20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fr-FR" sz="20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Executable</a:t>
            </a:r>
            <a:r>
              <a:rPr lang="fr-FR" sz="20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0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specifications</a:t>
            </a:r>
            <a:endParaRPr lang="fr-FR" sz="20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41EB3C46-C718-EE49-AF4A-8281D7DD617F}"/>
              </a:ext>
            </a:extLst>
          </p:cNvPr>
          <p:cNvGrpSpPr/>
          <p:nvPr/>
        </p:nvGrpSpPr>
        <p:grpSpPr>
          <a:xfrm>
            <a:off x="5104759" y="1434256"/>
            <a:ext cx="3368381" cy="1541935"/>
            <a:chOff x="8859802" y="1887065"/>
            <a:chExt cx="2985659" cy="1541935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34DB5CF6-1CEC-9244-A3AC-D6D65D6DB2CB}"/>
                </a:ext>
              </a:extLst>
            </p:cNvPr>
            <p:cNvSpPr/>
            <p:nvPr/>
          </p:nvSpPr>
          <p:spPr>
            <a:xfrm>
              <a:off x="8865686" y="2417249"/>
              <a:ext cx="2976904" cy="482352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4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Omniscient </a:t>
              </a:r>
              <a:r>
                <a:rPr lang="fr-FR" sz="240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Debugging</a:t>
              </a:r>
              <a:endParaRPr lang="fr-FR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9371C047-354C-E344-8F0C-5690D27211C1}"/>
                </a:ext>
              </a:extLst>
            </p:cNvPr>
            <p:cNvSpPr/>
            <p:nvPr/>
          </p:nvSpPr>
          <p:spPr>
            <a:xfrm>
              <a:off x="8859802" y="1887065"/>
              <a:ext cx="2982788" cy="482352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400" i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Model-</a:t>
              </a:r>
              <a:r>
                <a:rPr lang="fr-FR" sz="2400" i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checking</a:t>
              </a:r>
              <a:endParaRPr lang="fr-FR" sz="24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228CBBD5-D532-4A42-8297-2F23345014D2}"/>
                </a:ext>
              </a:extLst>
            </p:cNvPr>
            <p:cNvSpPr/>
            <p:nvPr/>
          </p:nvSpPr>
          <p:spPr>
            <a:xfrm>
              <a:off x="8862673" y="2946648"/>
              <a:ext cx="2982788" cy="482352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40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Multiverse</a:t>
              </a:r>
              <a:r>
                <a:rPr lang="fr-FR" sz="24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fr-FR" sz="240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Debugging</a:t>
              </a:r>
              <a:endParaRPr lang="fr-FR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056" name="Rectangle 2055">
            <a:extLst>
              <a:ext uri="{FF2B5EF4-FFF2-40B4-BE49-F238E27FC236}">
                <a16:creationId xmlns:a16="http://schemas.microsoft.com/office/drawing/2014/main" id="{6F9018DB-96FB-B24B-A7C8-7A981EB2BAEC}"/>
              </a:ext>
            </a:extLst>
          </p:cNvPr>
          <p:cNvSpPr/>
          <p:nvPr/>
        </p:nvSpPr>
        <p:spPr>
          <a:xfrm>
            <a:off x="155026" y="6394473"/>
            <a:ext cx="13837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©2007-2022</a:t>
            </a:r>
          </a:p>
        </p:txBody>
      </p:sp>
      <p:sp>
        <p:nvSpPr>
          <p:cNvPr id="38" name="CustomShape 1">
            <a:extLst>
              <a:ext uri="{FF2B5EF4-FFF2-40B4-BE49-F238E27FC236}">
                <a16:creationId xmlns:a16="http://schemas.microsoft.com/office/drawing/2014/main" id="{F181D909-1C3D-B84C-8A6D-B8B671F7F8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9631"/>
            <a:ext cx="10515600" cy="132556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fr-FR" sz="3200" spc="-1" dirty="0">
                <a:solidFill>
                  <a:srgbClr val="000000"/>
                </a:solidFill>
                <a:latin typeface="Calibri Light"/>
              </a:rPr>
              <a:t>OBP2: </a:t>
            </a:r>
            <a:r>
              <a:rPr lang="fr-FR" sz="3200" spc="-1" dirty="0" err="1">
                <a:solidFill>
                  <a:srgbClr val="000000"/>
                </a:solidFill>
                <a:latin typeface="Calibri Light"/>
              </a:rPr>
              <a:t>Semantical</a:t>
            </a:r>
            <a:r>
              <a:rPr lang="fr-FR" sz="3200" spc="-1" dirty="0">
                <a:solidFill>
                  <a:srgbClr val="000000"/>
                </a:solidFill>
                <a:latin typeface="Calibri Light"/>
              </a:rPr>
              <a:t> </a:t>
            </a:r>
            <a:r>
              <a:rPr lang="fr-FR" sz="3200" spc="-1" dirty="0" err="1">
                <a:solidFill>
                  <a:srgbClr val="000000"/>
                </a:solidFill>
                <a:latin typeface="Calibri Light"/>
              </a:rPr>
              <a:t>Diagnosis</a:t>
            </a:r>
            <a:r>
              <a:rPr lang="fr-FR" sz="3200" spc="-1" dirty="0">
                <a:solidFill>
                  <a:srgbClr val="000000"/>
                </a:solidFill>
                <a:latin typeface="Calibri Light"/>
              </a:rPr>
              <a:t> and </a:t>
            </a:r>
            <a:r>
              <a:rPr lang="fr-FR" sz="3200" spc="-1" dirty="0" err="1">
                <a:solidFill>
                  <a:srgbClr val="000000"/>
                </a:solidFill>
                <a:latin typeface="Calibri Light"/>
              </a:rPr>
              <a:t>Formal</a:t>
            </a:r>
            <a:r>
              <a:rPr lang="fr-FR" sz="3200" spc="-1" dirty="0">
                <a:solidFill>
                  <a:srgbClr val="000000"/>
                </a:solidFill>
                <a:latin typeface="Calibri Light"/>
              </a:rPr>
              <a:t> </a:t>
            </a:r>
            <a:r>
              <a:rPr lang="fr-FR" sz="3200" spc="-1" dirty="0" err="1">
                <a:solidFill>
                  <a:srgbClr val="000000"/>
                </a:solidFill>
                <a:latin typeface="Calibri Light"/>
              </a:rPr>
              <a:t>Verification</a:t>
            </a:r>
            <a:endParaRPr lang="fr-FR" sz="3200" b="0" strike="noStrike" spc="-1" dirty="0">
              <a:latin typeface="Arial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DAD127A0-8D0B-2645-99B6-3AC79C47A874}"/>
              </a:ext>
            </a:extLst>
          </p:cNvPr>
          <p:cNvGrpSpPr/>
          <p:nvPr/>
        </p:nvGrpSpPr>
        <p:grpSpPr>
          <a:xfrm>
            <a:off x="506041" y="1386424"/>
            <a:ext cx="5557534" cy="4443481"/>
            <a:chOff x="4364423" y="1887065"/>
            <a:chExt cx="5557534" cy="444348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4651109-4845-3C4F-A4E3-093933A028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33335" y="1887065"/>
              <a:ext cx="2441587" cy="1411543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3973F8B-F032-7C4F-A3C0-A8134B5ADA43}"/>
                </a:ext>
              </a:extLst>
            </p:cNvPr>
            <p:cNvSpPr/>
            <p:nvPr/>
          </p:nvSpPr>
          <p:spPr>
            <a:xfrm>
              <a:off x="6643790" y="3598675"/>
              <a:ext cx="1861598" cy="115186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400" dirty="0" err="1">
                  <a:solidFill>
                    <a:schemeClr val="tx1"/>
                  </a:solidFill>
                </a:rPr>
                <a:t>Semantic</a:t>
              </a:r>
              <a:endParaRPr lang="fr-FR" sz="2400" dirty="0">
                <a:solidFill>
                  <a:schemeClr val="tx1"/>
                </a:solidFill>
              </a:endParaRPr>
            </a:p>
            <a:p>
              <a:pPr algn="ctr"/>
              <a:r>
                <a:rPr lang="fr-FR" sz="2400" dirty="0" err="1">
                  <a:solidFill>
                    <a:schemeClr val="tx1"/>
                  </a:solidFill>
                </a:rPr>
                <a:t>Language</a:t>
              </a:r>
              <a:endParaRPr lang="fr-FR" sz="2400" dirty="0">
                <a:solidFill>
                  <a:schemeClr val="tx1"/>
                </a:solidFill>
              </a:endParaRPr>
            </a:p>
            <a:p>
              <a:pPr algn="ctr"/>
              <a:r>
                <a:rPr lang="fr-FR" sz="2400" dirty="0">
                  <a:solidFill>
                    <a:schemeClr val="tx1"/>
                  </a:solidFill>
                </a:rPr>
                <a:t>Interface</a:t>
              </a:r>
            </a:p>
          </p:txBody>
        </p: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50E8505E-2079-624A-BB8C-8D3929FCCEC0}"/>
                </a:ext>
              </a:extLst>
            </p:cNvPr>
            <p:cNvGrpSpPr/>
            <p:nvPr/>
          </p:nvGrpSpPr>
          <p:grpSpPr>
            <a:xfrm>
              <a:off x="9014556" y="5020684"/>
              <a:ext cx="744306" cy="942104"/>
              <a:chOff x="2857840" y="6898050"/>
              <a:chExt cx="744306" cy="942104"/>
            </a:xfrm>
          </p:grpSpPr>
          <p:pic>
            <p:nvPicPr>
              <p:cNvPr id="48" name="Picture 47">
                <a:extLst>
                  <a:ext uri="{FF2B5EF4-FFF2-40B4-BE49-F238E27FC236}">
                    <a16:creationId xmlns:a16="http://schemas.microsoft.com/office/drawing/2014/main" id="{8878B176-A1D5-6942-9FE6-DDAE49A368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59540" y="6898050"/>
                <a:ext cx="624924" cy="624924"/>
              </a:xfrm>
              <a:prstGeom prst="rect">
                <a:avLst/>
              </a:prstGeom>
            </p:spPr>
          </p:pic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6D628858-9A96-B14C-AB79-F52EB30CA966}"/>
                  </a:ext>
                </a:extLst>
              </p:cNvPr>
              <p:cNvSpPr txBox="1"/>
              <p:nvPr/>
            </p:nvSpPr>
            <p:spPr>
              <a:xfrm>
                <a:off x="2857840" y="7470822"/>
                <a:ext cx="74430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/>
                  <a:t>Fiacre</a:t>
                </a:r>
              </a:p>
            </p:txBody>
          </p:sp>
        </p:grp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B3BF8634-48F7-E64B-B38E-B72B890E10AA}"/>
                </a:ext>
              </a:extLst>
            </p:cNvPr>
            <p:cNvGrpSpPr/>
            <p:nvPr/>
          </p:nvGrpSpPr>
          <p:grpSpPr>
            <a:xfrm>
              <a:off x="8980886" y="3860954"/>
              <a:ext cx="941071" cy="933026"/>
              <a:chOff x="3748341" y="4631567"/>
              <a:chExt cx="941071" cy="933026"/>
            </a:xfrm>
          </p:grpSpPr>
          <p:pic>
            <p:nvPicPr>
              <p:cNvPr id="46" name="Picture 45">
                <a:extLst>
                  <a:ext uri="{FF2B5EF4-FFF2-40B4-BE49-F238E27FC236}">
                    <a16:creationId xmlns:a16="http://schemas.microsoft.com/office/drawing/2014/main" id="{27A1B9DF-6002-FB4F-AD1A-1D074A04F8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341" y="4631567"/>
                <a:ext cx="941071" cy="622322"/>
              </a:xfrm>
              <a:prstGeom prst="rect">
                <a:avLst/>
              </a:prstGeom>
            </p:spPr>
          </p:pic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B171D87C-8AF4-044E-B761-9CE403F5F29E}"/>
                  </a:ext>
                </a:extLst>
              </p:cNvPr>
              <p:cNvSpPr txBox="1"/>
              <p:nvPr/>
            </p:nvSpPr>
            <p:spPr>
              <a:xfrm>
                <a:off x="3897313" y="5195261"/>
                <a:ext cx="64312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/>
                  <a:t>TLA+</a:t>
                </a:r>
              </a:p>
            </p:txBody>
          </p:sp>
        </p:grpSp>
        <p:grpSp>
          <p:nvGrpSpPr>
            <p:cNvPr id="2068" name="Group 2067">
              <a:extLst>
                <a:ext uri="{FF2B5EF4-FFF2-40B4-BE49-F238E27FC236}">
                  <a16:creationId xmlns:a16="http://schemas.microsoft.com/office/drawing/2014/main" id="{D74D2642-BA9B-FB4E-90BD-C9DAD0FCDFD4}"/>
                </a:ext>
              </a:extLst>
            </p:cNvPr>
            <p:cNvGrpSpPr/>
            <p:nvPr/>
          </p:nvGrpSpPr>
          <p:grpSpPr>
            <a:xfrm>
              <a:off x="7661887" y="5347975"/>
              <a:ext cx="927450" cy="871534"/>
              <a:chOff x="5207600" y="6205643"/>
              <a:chExt cx="927450" cy="871534"/>
            </a:xfrm>
          </p:grpSpPr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65BB4B1A-7579-E84F-BEA0-5968F2C8B464}"/>
                  </a:ext>
                </a:extLst>
              </p:cNvPr>
              <p:cNvSpPr txBox="1"/>
              <p:nvPr/>
            </p:nvSpPr>
            <p:spPr>
              <a:xfrm>
                <a:off x="5207600" y="6205643"/>
                <a:ext cx="843501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fr-FR" sz="2400" dirty="0"/>
                  <a:t>AEFD</a:t>
                </a:r>
              </a:p>
            </p:txBody>
          </p:sp>
          <p:pic>
            <p:nvPicPr>
              <p:cNvPr id="2058" name="Picture 2057">
                <a:extLst>
                  <a:ext uri="{FF2B5EF4-FFF2-40B4-BE49-F238E27FC236}">
                    <a16:creationId xmlns:a16="http://schemas.microsoft.com/office/drawing/2014/main" id="{0079A855-69DE-7F46-A125-5ED8262E71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19956" y="6596753"/>
                <a:ext cx="915094" cy="480424"/>
              </a:xfrm>
              <a:prstGeom prst="rect">
                <a:avLst/>
              </a:prstGeom>
            </p:spPr>
          </p:pic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205E045E-6584-1F4D-9B52-F4857883D381}"/>
                </a:ext>
              </a:extLst>
            </p:cNvPr>
            <p:cNvGrpSpPr/>
            <p:nvPr/>
          </p:nvGrpSpPr>
          <p:grpSpPr>
            <a:xfrm>
              <a:off x="4364423" y="3454147"/>
              <a:ext cx="1834324" cy="1084184"/>
              <a:chOff x="446551" y="5480895"/>
              <a:chExt cx="1834324" cy="1084184"/>
            </a:xfrm>
          </p:grpSpPr>
          <p:pic>
            <p:nvPicPr>
              <p:cNvPr id="2066" name="Graphic 2065">
                <a:extLst>
                  <a:ext uri="{FF2B5EF4-FFF2-40B4-BE49-F238E27FC236}">
                    <a16:creationId xmlns:a16="http://schemas.microsoft.com/office/drawing/2014/main" id="{2625F903-AA7D-6743-A677-660D18C4FC6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7015" b="23817"/>
              <a:stretch/>
            </p:blipFill>
            <p:spPr>
              <a:xfrm>
                <a:off x="912164" y="5480895"/>
                <a:ext cx="983848" cy="449822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84D7B4DA-13B3-524D-87D4-7C6495AC1E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446551" y="5832646"/>
                <a:ext cx="1834324" cy="732433"/>
              </a:xfrm>
              <a:prstGeom prst="rect">
                <a:avLst/>
              </a:prstGeom>
            </p:spPr>
          </p:pic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EA0725B0-7827-E34A-8E6F-DD6CA2383FC5}"/>
                </a:ext>
              </a:extLst>
            </p:cNvPr>
            <p:cNvGrpSpPr/>
            <p:nvPr/>
          </p:nvGrpSpPr>
          <p:grpSpPr>
            <a:xfrm>
              <a:off x="5566521" y="5170560"/>
              <a:ext cx="1467525" cy="1159986"/>
              <a:chOff x="6621518" y="5474556"/>
              <a:chExt cx="1467525" cy="1159986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81A0486B-EFD6-394B-96E9-4DBDA59B45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090097" y="5474556"/>
                <a:ext cx="998946" cy="662223"/>
              </a:xfrm>
              <a:prstGeom prst="rect">
                <a:avLst/>
              </a:prstGeom>
            </p:spPr>
          </p:pic>
          <p:pic>
            <p:nvPicPr>
              <p:cNvPr id="18" name="Picture 17" descr="Logo, company name&#10;&#10;Description automatically generated">
                <a:extLst>
                  <a:ext uri="{FF2B5EF4-FFF2-40B4-BE49-F238E27FC236}">
                    <a16:creationId xmlns:a16="http://schemas.microsoft.com/office/drawing/2014/main" id="{DA726690-90EA-5D46-8635-BD39FC29AA9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11503" t="20324" r="12491" b="23846"/>
              <a:stretch/>
            </p:blipFill>
            <p:spPr>
              <a:xfrm>
                <a:off x="6621518" y="6082118"/>
                <a:ext cx="874664" cy="552424"/>
              </a:xfrm>
              <a:prstGeom prst="rect">
                <a:avLst/>
              </a:prstGeom>
            </p:spPr>
          </p:pic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F9AB9FD3-8657-CA40-9DA8-999E938F3D1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77035" y="5592667"/>
            <a:ext cx="915094" cy="32547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4AA02362-18AA-8047-B694-B78ECAF41C41}"/>
                  </a:ext>
                </a:extLst>
              </p14:cNvPr>
              <p14:cNvContentPartPr/>
              <p14:nvPr/>
            </p14:nvContentPartPr>
            <p14:xfrm>
              <a:off x="1117428" y="2238406"/>
              <a:ext cx="360" cy="3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4AA02362-18AA-8047-B694-B78ECAF41C41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113108" y="2234086"/>
                <a:ext cx="9000" cy="9000"/>
              </a:xfrm>
              <a:prstGeom prst="rect">
                <a:avLst/>
              </a:prstGeom>
            </p:spPr>
          </p:pic>
        </mc:Fallback>
      </mc:AlternateContent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2F42584-38F9-3945-9EAC-AE55ABF12B94}"/>
              </a:ext>
            </a:extLst>
          </p:cNvPr>
          <p:cNvCxnSpPr>
            <a:stCxn id="12" idx="3"/>
            <a:endCxn id="48" idx="1"/>
          </p:cNvCxnSpPr>
          <p:nvPr/>
        </p:nvCxnSpPr>
        <p:spPr>
          <a:xfrm>
            <a:off x="4647006" y="3673964"/>
            <a:ext cx="610868" cy="11585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2EB7BA2B-49FC-0643-9948-B969930C1693}"/>
              </a:ext>
            </a:extLst>
          </p:cNvPr>
          <p:cNvCxnSpPr>
            <a:cxnSpLocks/>
            <a:stCxn id="12" idx="3"/>
            <a:endCxn id="46" idx="1"/>
          </p:cNvCxnSpPr>
          <p:nvPr/>
        </p:nvCxnSpPr>
        <p:spPr>
          <a:xfrm flipV="1">
            <a:off x="4647006" y="3671474"/>
            <a:ext cx="475498" cy="24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88D948D1-EE90-C14D-8A8B-011702F70A38}"/>
              </a:ext>
            </a:extLst>
          </p:cNvPr>
          <p:cNvCxnSpPr>
            <a:cxnSpLocks/>
            <a:stCxn id="12" idx="2"/>
            <a:endCxn id="76" idx="0"/>
          </p:cNvCxnSpPr>
          <p:nvPr/>
        </p:nvCxnSpPr>
        <p:spPr>
          <a:xfrm>
            <a:off x="3716207" y="4249894"/>
            <a:ext cx="509049" cy="5974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43BCF770-F802-4946-B9E4-FE3756CAF60C}"/>
              </a:ext>
            </a:extLst>
          </p:cNvPr>
          <p:cNvCxnSpPr>
            <a:cxnSpLocks/>
            <a:stCxn id="12" idx="2"/>
            <a:endCxn id="3" idx="0"/>
          </p:cNvCxnSpPr>
          <p:nvPr/>
        </p:nvCxnSpPr>
        <p:spPr>
          <a:xfrm flipH="1">
            <a:off x="2676191" y="4249894"/>
            <a:ext cx="1040016" cy="4200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F2078707-972A-0C43-B616-C3CA540E0E77}"/>
              </a:ext>
            </a:extLst>
          </p:cNvPr>
          <p:cNvCxnSpPr>
            <a:cxnSpLocks/>
            <a:stCxn id="12" idx="1"/>
            <a:endCxn id="11" idx="3"/>
          </p:cNvCxnSpPr>
          <p:nvPr/>
        </p:nvCxnSpPr>
        <p:spPr>
          <a:xfrm flipH="1" flipV="1">
            <a:off x="2340365" y="3671474"/>
            <a:ext cx="445043" cy="24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27853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DE320D-3987-BA40-8FE2-C76A3FD2E0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972" y="384048"/>
            <a:ext cx="6251448" cy="749808"/>
          </a:xfrm>
        </p:spPr>
        <p:txBody>
          <a:bodyPr>
            <a:normAutofit/>
          </a:bodyPr>
          <a:lstStyle/>
          <a:p>
            <a:r>
              <a:rPr lang="fr-FR" dirty="0"/>
              <a:t>Meta-</a:t>
            </a:r>
            <a:r>
              <a:rPr lang="fr-FR" dirty="0" err="1"/>
              <a:t>level</a:t>
            </a:r>
            <a:r>
              <a:rPr lang="fr-FR" dirty="0"/>
              <a:t> GUI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E8A95F-668B-154B-97CA-8FE31B5441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450DC-76A1-0C40-B3C7-B1F6549AE86A}" type="datetime1">
              <a:rPr lang="fr-FR" smtClean="0"/>
              <a:t>25/10/2022</a:t>
            </a:fld>
            <a:endParaRPr lang="fr-F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904974-E962-A346-B93B-112DAA357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4A844-B758-BB49-B0B2-8296D9F22947}" type="slidenum">
              <a:rPr lang="fr-FR" smtClean="0"/>
              <a:t>23</a:t>
            </a:fld>
            <a:endParaRPr lang="fr-F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1A81A29-1559-AA44-9C43-3F449CA72C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68933"/>
            <a:ext cx="7273211" cy="585365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215E9C2-A281-ED4D-9CEC-D5BE182BE5D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7275"/>
          <a:stretch/>
        </p:blipFill>
        <p:spPr>
          <a:xfrm>
            <a:off x="6516989" y="136525"/>
            <a:ext cx="5344845" cy="6858000"/>
          </a:xfrm>
          <a:prstGeom prst="rect">
            <a:avLst/>
          </a:prstGeom>
        </p:spPr>
      </p:pic>
      <p:pic>
        <p:nvPicPr>
          <p:cNvPr id="9" name="Picture 8" descr="A picture containing dark&#10;&#10;Description automatically generated">
            <a:extLst>
              <a:ext uri="{FF2B5EF4-FFF2-40B4-BE49-F238E27FC236}">
                <a16:creationId xmlns:a16="http://schemas.microsoft.com/office/drawing/2014/main" id="{47727ACA-D071-F54A-910B-13F28EF91B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5534" y="2498102"/>
            <a:ext cx="2250539" cy="1292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0399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1459700C-250F-D649-A6D4-08A5EF351AAA}"/>
              </a:ext>
            </a:extLst>
          </p:cNvPr>
          <p:cNvSpPr/>
          <p:nvPr/>
        </p:nvSpPr>
        <p:spPr>
          <a:xfrm>
            <a:off x="378805" y="4699247"/>
            <a:ext cx="6126794" cy="181624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911906F-1C58-254A-9A72-79BF8F031347}"/>
              </a:ext>
            </a:extLst>
          </p:cNvPr>
          <p:cNvSpPr/>
          <p:nvPr/>
        </p:nvSpPr>
        <p:spPr>
          <a:xfrm>
            <a:off x="378804" y="1720092"/>
            <a:ext cx="6126795" cy="286291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351DA7-1825-D941-BB23-87F915DBD6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789" y="109627"/>
            <a:ext cx="6133811" cy="1494221"/>
          </a:xfrm>
        </p:spPr>
        <p:txBody>
          <a:bodyPr>
            <a:normAutofit/>
          </a:bodyPr>
          <a:lstStyle/>
          <a:p>
            <a:r>
              <a:rPr lang="en-US" dirty="0"/>
              <a:t>Executable UML Specifications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CF1D39F-A0E0-8B4C-BA59-933118D634DD}"/>
              </a:ext>
            </a:extLst>
          </p:cNvPr>
          <p:cNvSpPr txBox="1"/>
          <p:nvPr/>
        </p:nvSpPr>
        <p:spPr>
          <a:xfrm>
            <a:off x="1834195" y="1736932"/>
            <a:ext cx="35222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LTL model-checking &amp; Execution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AA39AD-646A-2440-8DA1-FC7C1E2B8BE8}"/>
              </a:ext>
            </a:extLst>
          </p:cNvPr>
          <p:cNvSpPr txBox="1"/>
          <p:nvPr/>
        </p:nvSpPr>
        <p:spPr>
          <a:xfrm>
            <a:off x="2176756" y="2779242"/>
            <a:ext cx="28371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Verification &amp; Monitoring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FD07DBD-A5B0-DF4E-81ED-1D51B94F2EF4}"/>
              </a:ext>
            </a:extLst>
          </p:cNvPr>
          <p:cNvSpPr/>
          <p:nvPr/>
        </p:nvSpPr>
        <p:spPr>
          <a:xfrm>
            <a:off x="978450" y="5385161"/>
            <a:ext cx="53382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1200" dirty="0" err="1">
                <a:solidFill>
                  <a:srgbClr val="222222"/>
                </a:solidFill>
                <a:latin typeface="Arial" panose="020B0604020202020204" pitchFamily="34" charset="0"/>
              </a:rPr>
              <a:t>Jouault</a:t>
            </a:r>
            <a:r>
              <a:rPr lang="en-GB" sz="1200" dirty="0">
                <a:solidFill>
                  <a:srgbClr val="222222"/>
                </a:solidFill>
                <a:latin typeface="Arial" panose="020B0604020202020204" pitchFamily="34" charset="0"/>
              </a:rPr>
              <a:t>, Frédéric, Valentin </a:t>
            </a:r>
            <a:r>
              <a:rPr lang="en-GB" sz="1200" b="1" dirty="0" err="1">
                <a:solidFill>
                  <a:srgbClr val="222222"/>
                </a:solidFill>
                <a:latin typeface="Arial" panose="020B0604020202020204" pitchFamily="34" charset="0"/>
              </a:rPr>
              <a:t>Besnard</a:t>
            </a:r>
            <a:r>
              <a:rPr lang="en-GB" sz="1200" dirty="0">
                <a:solidFill>
                  <a:srgbClr val="222222"/>
                </a:solidFill>
                <a:latin typeface="Arial" panose="020B0604020202020204" pitchFamily="34" charset="0"/>
              </a:rPr>
              <a:t>, </a:t>
            </a:r>
            <a:r>
              <a:rPr lang="en-GB" sz="1200" dirty="0" err="1">
                <a:solidFill>
                  <a:srgbClr val="222222"/>
                </a:solidFill>
                <a:latin typeface="Arial" panose="020B0604020202020204" pitchFamily="34" charset="0"/>
              </a:rPr>
              <a:t>Théo</a:t>
            </a:r>
            <a:r>
              <a:rPr lang="en-GB" sz="1200" dirty="0">
                <a:solidFill>
                  <a:srgbClr val="222222"/>
                </a:solidFill>
                <a:latin typeface="Arial" panose="020B0604020202020204" pitchFamily="34" charset="0"/>
              </a:rPr>
              <a:t> Le </a:t>
            </a:r>
            <a:r>
              <a:rPr lang="en-GB" sz="1200" dirty="0" err="1">
                <a:solidFill>
                  <a:srgbClr val="222222"/>
                </a:solidFill>
                <a:latin typeface="Arial" panose="020B0604020202020204" pitchFamily="34" charset="0"/>
              </a:rPr>
              <a:t>Calvar</a:t>
            </a:r>
            <a:r>
              <a:rPr lang="en-GB" sz="1200" dirty="0">
                <a:solidFill>
                  <a:srgbClr val="222222"/>
                </a:solidFill>
                <a:latin typeface="Arial" panose="020B0604020202020204" pitchFamily="34" charset="0"/>
              </a:rPr>
              <a:t>, Ciprian </a:t>
            </a:r>
            <a:r>
              <a:rPr lang="en-GB" sz="1200" dirty="0" err="1">
                <a:solidFill>
                  <a:srgbClr val="222222"/>
                </a:solidFill>
                <a:latin typeface="Arial" panose="020B0604020202020204" pitchFamily="34" charset="0"/>
              </a:rPr>
              <a:t>Teodorov</a:t>
            </a:r>
            <a:r>
              <a:rPr lang="en-GB" sz="1200" dirty="0">
                <a:solidFill>
                  <a:srgbClr val="222222"/>
                </a:solidFill>
                <a:latin typeface="Arial" panose="020B0604020202020204" pitchFamily="34" charset="0"/>
              </a:rPr>
              <a:t>, Matthias Brun, and Jerome </a:t>
            </a:r>
            <a:r>
              <a:rPr lang="en-GB" sz="1200" dirty="0" err="1">
                <a:solidFill>
                  <a:srgbClr val="222222"/>
                </a:solidFill>
                <a:latin typeface="Arial" panose="020B0604020202020204" pitchFamily="34" charset="0"/>
              </a:rPr>
              <a:t>Delatour</a:t>
            </a:r>
            <a:r>
              <a:rPr lang="en-GB" sz="1200" dirty="0">
                <a:solidFill>
                  <a:srgbClr val="222222"/>
                </a:solidFill>
                <a:latin typeface="Arial" panose="020B0604020202020204" pitchFamily="34" charset="0"/>
              </a:rPr>
              <a:t>. "Designing, animating, and verifying partial UML Models”, MODELS. </a:t>
            </a:r>
            <a:r>
              <a:rPr lang="en-GB" sz="1200" dirty="0">
                <a:solidFill>
                  <a:srgbClr val="FF0000"/>
                </a:solidFill>
                <a:latin typeface="Arial" panose="020B0604020202020204" pitchFamily="34" charset="0"/>
              </a:rPr>
              <a:t>2020</a:t>
            </a:r>
            <a:r>
              <a:rPr lang="en-GB" sz="1200" dirty="0">
                <a:solidFill>
                  <a:srgbClr val="222222"/>
                </a:solidFill>
                <a:latin typeface="Arial" panose="020B0604020202020204" pitchFamily="34" charset="0"/>
              </a:rPr>
              <a:t>.</a:t>
            </a:r>
            <a:endParaRPr lang="en-US" sz="12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62F9501-0B4B-1D49-B225-D1DD6C9AD144}"/>
              </a:ext>
            </a:extLst>
          </p:cNvPr>
          <p:cNvSpPr/>
          <p:nvPr/>
        </p:nvSpPr>
        <p:spPr>
          <a:xfrm>
            <a:off x="934533" y="3187076"/>
            <a:ext cx="557106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1200" b="1" dirty="0" err="1">
                <a:solidFill>
                  <a:srgbClr val="222222"/>
                </a:solidFill>
                <a:latin typeface="Arial" panose="020B0604020202020204" pitchFamily="34" charset="0"/>
              </a:rPr>
              <a:t>Besnard</a:t>
            </a:r>
            <a:r>
              <a:rPr lang="en-GB" sz="1200" dirty="0">
                <a:solidFill>
                  <a:srgbClr val="222222"/>
                </a:solidFill>
                <a:latin typeface="Arial" panose="020B0604020202020204" pitchFamily="34" charset="0"/>
              </a:rPr>
              <a:t>, Valentin, Ciprian </a:t>
            </a:r>
            <a:r>
              <a:rPr lang="en-GB" sz="1200" dirty="0" err="1">
                <a:solidFill>
                  <a:srgbClr val="222222"/>
                </a:solidFill>
                <a:latin typeface="Arial" panose="020B0604020202020204" pitchFamily="34" charset="0"/>
              </a:rPr>
              <a:t>Teodorov</a:t>
            </a:r>
            <a:r>
              <a:rPr lang="en-GB" sz="1200" dirty="0">
                <a:solidFill>
                  <a:srgbClr val="222222"/>
                </a:solidFill>
                <a:latin typeface="Arial" panose="020B0604020202020204" pitchFamily="34" charset="0"/>
              </a:rPr>
              <a:t>, Frédéric </a:t>
            </a:r>
            <a:r>
              <a:rPr lang="en-GB" sz="1200" dirty="0" err="1">
                <a:solidFill>
                  <a:srgbClr val="222222"/>
                </a:solidFill>
                <a:latin typeface="Arial" panose="020B0604020202020204" pitchFamily="34" charset="0"/>
              </a:rPr>
              <a:t>Jouault</a:t>
            </a:r>
            <a:r>
              <a:rPr lang="en-GB" sz="1200" dirty="0">
                <a:solidFill>
                  <a:srgbClr val="222222"/>
                </a:solidFill>
                <a:latin typeface="Arial" panose="020B0604020202020204" pitchFamily="34" charset="0"/>
              </a:rPr>
              <a:t>, Matthias Brun, and Philippe </a:t>
            </a:r>
            <a:r>
              <a:rPr lang="en-GB" sz="1200" dirty="0" err="1">
                <a:solidFill>
                  <a:srgbClr val="222222"/>
                </a:solidFill>
                <a:latin typeface="Arial" panose="020B0604020202020204" pitchFamily="34" charset="0"/>
              </a:rPr>
              <a:t>Dhaussy</a:t>
            </a:r>
            <a:r>
              <a:rPr lang="en-GB" sz="1200" dirty="0">
                <a:solidFill>
                  <a:srgbClr val="222222"/>
                </a:solidFill>
                <a:latin typeface="Arial" panose="020B0604020202020204" pitchFamily="34" charset="0"/>
              </a:rPr>
              <a:t>. "Verifying and Monitoring UML Models with Observer Automata: A Transformation-Free Approach." MODELS. </a:t>
            </a:r>
            <a:r>
              <a:rPr lang="en-GB" sz="1200" b="1" dirty="0">
                <a:solidFill>
                  <a:srgbClr val="FF0000"/>
                </a:solidFill>
                <a:latin typeface="Arial" panose="020B0604020202020204" pitchFamily="34" charset="0"/>
              </a:rPr>
              <a:t>2019</a:t>
            </a:r>
            <a:r>
              <a:rPr lang="en-GB" sz="1200" dirty="0">
                <a:solidFill>
                  <a:srgbClr val="222222"/>
                </a:solidFill>
                <a:latin typeface="Arial" panose="020B0604020202020204" pitchFamily="34" charset="0"/>
              </a:rPr>
              <a:t>.</a:t>
            </a:r>
          </a:p>
          <a:p>
            <a:pPr algn="just"/>
            <a:endParaRPr lang="en-GB" sz="1200" dirty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pPr algn="just"/>
            <a:r>
              <a:rPr lang="en-GB" sz="1200" dirty="0">
                <a:solidFill>
                  <a:srgbClr val="222222"/>
                </a:solidFill>
                <a:latin typeface="Arial" panose="020B0604020202020204" pitchFamily="34" charset="0"/>
              </a:rPr>
              <a:t>V. </a:t>
            </a:r>
            <a:r>
              <a:rPr lang="en-GB" sz="1200" b="1" dirty="0" err="1">
                <a:solidFill>
                  <a:srgbClr val="222222"/>
                </a:solidFill>
                <a:latin typeface="Arial" panose="020B0604020202020204" pitchFamily="34" charset="0"/>
              </a:rPr>
              <a:t>Besnard</a:t>
            </a:r>
            <a:r>
              <a:rPr lang="en-GB" sz="1200" dirty="0">
                <a:solidFill>
                  <a:srgbClr val="222222"/>
                </a:solidFill>
                <a:latin typeface="Arial" panose="020B0604020202020204" pitchFamily="34" charset="0"/>
              </a:rPr>
              <a:t>, C. </a:t>
            </a:r>
            <a:r>
              <a:rPr lang="en-GB" sz="1200" dirty="0" err="1">
                <a:solidFill>
                  <a:srgbClr val="222222"/>
                </a:solidFill>
                <a:latin typeface="Arial" panose="020B0604020202020204" pitchFamily="34" charset="0"/>
              </a:rPr>
              <a:t>Teodorov</a:t>
            </a:r>
            <a:r>
              <a:rPr lang="en-GB" sz="1200" dirty="0">
                <a:solidFill>
                  <a:srgbClr val="222222"/>
                </a:solidFill>
                <a:latin typeface="Arial" panose="020B0604020202020204" pitchFamily="34" charset="0"/>
              </a:rPr>
              <a:t>, F. </a:t>
            </a:r>
            <a:r>
              <a:rPr lang="en-GB" sz="1200" dirty="0" err="1">
                <a:solidFill>
                  <a:srgbClr val="222222"/>
                </a:solidFill>
                <a:latin typeface="Arial" panose="020B0604020202020204" pitchFamily="34" charset="0"/>
              </a:rPr>
              <a:t>Jouault</a:t>
            </a:r>
            <a:r>
              <a:rPr lang="en-GB" sz="1200" dirty="0">
                <a:solidFill>
                  <a:srgbClr val="222222"/>
                </a:solidFill>
                <a:latin typeface="Arial" panose="020B0604020202020204" pitchFamily="34" charset="0"/>
              </a:rPr>
              <a:t>, M. Brun, P. </a:t>
            </a:r>
            <a:r>
              <a:rPr lang="en-GB" sz="1200" dirty="0" err="1">
                <a:solidFill>
                  <a:srgbClr val="222222"/>
                </a:solidFill>
                <a:latin typeface="Arial" panose="020B0604020202020204" pitchFamily="34" charset="0"/>
              </a:rPr>
              <a:t>Dhaussy</a:t>
            </a:r>
            <a:r>
              <a:rPr lang="en-GB" sz="1200" dirty="0">
                <a:solidFill>
                  <a:srgbClr val="222222"/>
                </a:solidFill>
                <a:latin typeface="Arial" panose="020B0604020202020204" pitchFamily="34" charset="0"/>
              </a:rPr>
              <a:t>, “Unified verification and monitoring of executable UML specifications. A transformation-free approach”, Software and Systems </a:t>
            </a:r>
            <a:r>
              <a:rPr lang="en-GB" sz="1200" dirty="0" err="1">
                <a:solidFill>
                  <a:srgbClr val="222222"/>
                </a:solidFill>
                <a:latin typeface="Arial" panose="020B0604020202020204" pitchFamily="34" charset="0"/>
              </a:rPr>
              <a:t>Modeling</a:t>
            </a:r>
            <a:r>
              <a:rPr lang="en-GB" sz="1200" dirty="0">
                <a:solidFill>
                  <a:srgbClr val="222222"/>
                </a:solidFill>
                <a:latin typeface="Arial" panose="020B0604020202020204" pitchFamily="34" charset="0"/>
              </a:rPr>
              <a:t>, Springer Verlag, </a:t>
            </a:r>
            <a:r>
              <a:rPr lang="en-GB" sz="1200" b="1" dirty="0">
                <a:solidFill>
                  <a:srgbClr val="FF0000"/>
                </a:solidFill>
                <a:latin typeface="Arial" panose="020B0604020202020204" pitchFamily="34" charset="0"/>
              </a:rPr>
              <a:t>2021</a:t>
            </a:r>
            <a:endParaRPr lang="en-US" sz="12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73FB793-1ACF-E741-84D1-7ADC89EC71B1}"/>
              </a:ext>
            </a:extLst>
          </p:cNvPr>
          <p:cNvSpPr/>
          <p:nvPr/>
        </p:nvSpPr>
        <p:spPr>
          <a:xfrm>
            <a:off x="978449" y="2135730"/>
            <a:ext cx="55271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1200" b="1" dirty="0" err="1">
                <a:solidFill>
                  <a:srgbClr val="222222"/>
                </a:solidFill>
                <a:latin typeface="Arial" panose="020B0604020202020204" pitchFamily="34" charset="0"/>
              </a:rPr>
              <a:t>Besnard</a:t>
            </a:r>
            <a:r>
              <a:rPr lang="en-GB" sz="1200" dirty="0">
                <a:solidFill>
                  <a:srgbClr val="222222"/>
                </a:solidFill>
                <a:latin typeface="Arial" panose="020B0604020202020204" pitchFamily="34" charset="0"/>
              </a:rPr>
              <a:t>, Valentin, Matthias Brun, Frédéric </a:t>
            </a:r>
            <a:r>
              <a:rPr lang="en-GB" sz="1200" dirty="0" err="1">
                <a:solidFill>
                  <a:srgbClr val="222222"/>
                </a:solidFill>
                <a:latin typeface="Arial" panose="020B0604020202020204" pitchFamily="34" charset="0"/>
              </a:rPr>
              <a:t>Jouault</a:t>
            </a:r>
            <a:r>
              <a:rPr lang="en-GB" sz="1200" dirty="0">
                <a:solidFill>
                  <a:srgbClr val="222222"/>
                </a:solidFill>
                <a:latin typeface="Arial" panose="020B0604020202020204" pitchFamily="34" charset="0"/>
              </a:rPr>
              <a:t>, Ciprian </a:t>
            </a:r>
            <a:r>
              <a:rPr lang="en-GB" sz="1200" dirty="0" err="1">
                <a:solidFill>
                  <a:srgbClr val="222222"/>
                </a:solidFill>
                <a:latin typeface="Arial" panose="020B0604020202020204" pitchFamily="34" charset="0"/>
              </a:rPr>
              <a:t>Teodorov</a:t>
            </a:r>
            <a:r>
              <a:rPr lang="en-GB" sz="1200" dirty="0">
                <a:solidFill>
                  <a:srgbClr val="222222"/>
                </a:solidFill>
                <a:latin typeface="Arial" panose="020B0604020202020204" pitchFamily="34" charset="0"/>
              </a:rPr>
              <a:t>, and Philippe </a:t>
            </a:r>
            <a:r>
              <a:rPr lang="en-GB" sz="1200" dirty="0" err="1">
                <a:solidFill>
                  <a:srgbClr val="222222"/>
                </a:solidFill>
                <a:latin typeface="Arial" panose="020B0604020202020204" pitchFamily="34" charset="0"/>
              </a:rPr>
              <a:t>Dhaussy</a:t>
            </a:r>
            <a:r>
              <a:rPr lang="en-GB" sz="1200" dirty="0">
                <a:solidFill>
                  <a:srgbClr val="222222"/>
                </a:solidFill>
                <a:latin typeface="Arial" panose="020B0604020202020204" pitchFamily="34" charset="0"/>
              </a:rPr>
              <a:t>. "Unified LTL Verification and Embedded Execution of UML Models." MODELS. </a:t>
            </a:r>
            <a:r>
              <a:rPr lang="en-GB" sz="1200" b="1" dirty="0">
                <a:solidFill>
                  <a:srgbClr val="FF0000"/>
                </a:solidFill>
                <a:latin typeface="Arial" panose="020B0604020202020204" pitchFamily="34" charset="0"/>
              </a:rPr>
              <a:t>2018</a:t>
            </a:r>
            <a:r>
              <a:rPr lang="en-GB" sz="1200" dirty="0">
                <a:solidFill>
                  <a:srgbClr val="222222"/>
                </a:solidFill>
                <a:latin typeface="Arial" panose="020B0604020202020204" pitchFamily="34" charset="0"/>
              </a:rPr>
              <a:t>.</a:t>
            </a:r>
            <a:endParaRPr lang="en-US" sz="12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C5C5FC8-D3B7-AB42-AE19-63FE5442D581}"/>
              </a:ext>
            </a:extLst>
          </p:cNvPr>
          <p:cNvSpPr txBox="1"/>
          <p:nvPr/>
        </p:nvSpPr>
        <p:spPr>
          <a:xfrm>
            <a:off x="2461803" y="4886565"/>
            <a:ext cx="22670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Playing with models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9ED1312-6335-4B44-BBF8-423CB74EF2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5600" y="109628"/>
            <a:ext cx="5575886" cy="313862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C97CD3C-7729-064C-A8E9-C6267F464C8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72140" y="3379695"/>
            <a:ext cx="4651383" cy="332893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5FA0EB9-9477-494B-BAB6-D5DA9967F804}"/>
              </a:ext>
            </a:extLst>
          </p:cNvPr>
          <p:cNvSpPr txBox="1"/>
          <p:nvPr/>
        </p:nvSpPr>
        <p:spPr>
          <a:xfrm rot="16200000">
            <a:off x="-683837" y="2920712"/>
            <a:ext cx="28629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Bare-metal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26420CC-DD71-BA4D-ACA3-6BC5A9A3C1CF}"/>
              </a:ext>
            </a:extLst>
          </p:cNvPr>
          <p:cNvSpPr txBox="1"/>
          <p:nvPr/>
        </p:nvSpPr>
        <p:spPr>
          <a:xfrm rot="16200000">
            <a:off x="-64858" y="5382242"/>
            <a:ext cx="16249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Cloud</a:t>
            </a:r>
          </a:p>
        </p:txBody>
      </p:sp>
    </p:spTree>
    <p:extLst>
      <p:ext uri="{BB962C8B-B14F-4D97-AF65-F5344CB8AC3E}">
        <p14:creationId xmlns:p14="http://schemas.microsoft.com/office/powerpoint/2010/main" val="34644415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D996DEE3-9E58-9D44-923C-8E562D62E0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789" y="109627"/>
            <a:ext cx="6133811" cy="1494221"/>
          </a:xfrm>
        </p:spPr>
        <p:txBody>
          <a:bodyPr>
            <a:normAutofit/>
          </a:bodyPr>
          <a:lstStyle/>
          <a:p>
            <a:r>
              <a:rPr lang="en-US" dirty="0"/>
              <a:t>Executable BPMN Specifications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D7349C1-3CBA-6D43-B817-FAC49A0E80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2750" y="2005012"/>
            <a:ext cx="5098744" cy="4351338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60BFA2-C9F6-2449-AC09-C58D29438D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450DC-76A1-0C40-B3C7-B1F6549AE86A}" type="datetime1">
              <a:rPr lang="fr-FR" smtClean="0"/>
              <a:t>25/10/2022</a:t>
            </a:fld>
            <a:endParaRPr lang="fr-FR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0E9DCD-A59B-A148-9B0C-06D31A60B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4A844-B758-BB49-B0B2-8296D9F22947}" type="slidenum">
              <a:rPr lang="fr-FR" smtClean="0"/>
              <a:t>25</a:t>
            </a:fld>
            <a:endParaRPr lang="fr-F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6D7061D-5D55-964B-9CAC-9AB452A228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3457" y="3273078"/>
            <a:ext cx="3594100" cy="14351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003EDC5-3F5C-E04D-A1B3-A66D2C9B9A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95673" y="996696"/>
            <a:ext cx="3365338" cy="35681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523A1C5-9C08-E049-B27B-155ED0F2F7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4633" y="446881"/>
            <a:ext cx="3751749" cy="282549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D63644C-E700-1343-8CCC-1E8B1A9BB0F6}"/>
              </a:ext>
            </a:extLst>
          </p:cNvPr>
          <p:cNvSpPr/>
          <p:nvPr/>
        </p:nvSpPr>
        <p:spPr>
          <a:xfrm>
            <a:off x="5562600" y="4690150"/>
            <a:ext cx="6096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https://www.pragmadev.com/product/process.html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b="0" i="0" dirty="0">
              <a:solidFill>
                <a:srgbClr val="3F3F3F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b="0" i="0" dirty="0">
                <a:solidFill>
                  <a:srgbClr val="3F3F3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M. </a:t>
            </a:r>
            <a:r>
              <a:rPr lang="en-GB" sz="1400" b="0" i="0" dirty="0" err="1">
                <a:solidFill>
                  <a:srgbClr val="3F3F3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Brumbulli</a:t>
            </a:r>
            <a:r>
              <a:rPr lang="en-GB" sz="1400" b="0" i="0" dirty="0">
                <a:solidFill>
                  <a:srgbClr val="3F3F3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E. Gaudin, C. </a:t>
            </a:r>
            <a:r>
              <a:rPr lang="en-GB" sz="1400" b="0" i="0" dirty="0" err="1">
                <a:solidFill>
                  <a:srgbClr val="3F3F3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Teodorov</a:t>
            </a:r>
            <a:r>
              <a:rPr lang="en-GB" sz="1400" b="0" i="0" dirty="0">
                <a:solidFill>
                  <a:srgbClr val="3F3F3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“</a:t>
            </a:r>
            <a:r>
              <a:rPr lang="en-GB" sz="1400" b="1" i="0" dirty="0">
                <a:solidFill>
                  <a:srgbClr val="3F3F3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Identifying unreachable paths in BPMN models</a:t>
            </a:r>
            <a:r>
              <a:rPr lang="en-GB" sz="1400" b="0" i="0" dirty="0">
                <a:solidFill>
                  <a:srgbClr val="3F3F3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”, </a:t>
            </a:r>
            <a:r>
              <a:rPr lang="en-GB" sz="1400" b="0" i="1" dirty="0">
                <a:solidFill>
                  <a:srgbClr val="3F3F3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Complex Systems Design &amp; Management (CSD&amp;M’20)</a:t>
            </a:r>
            <a:r>
              <a:rPr lang="en-GB" sz="1400" b="0" i="0" dirty="0">
                <a:solidFill>
                  <a:srgbClr val="3F3F3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Dec. </a:t>
            </a:r>
            <a:r>
              <a:rPr lang="en-GB" sz="14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2020</a:t>
            </a:r>
            <a:r>
              <a:rPr lang="en-GB" sz="1400" b="0" i="0" dirty="0">
                <a:solidFill>
                  <a:srgbClr val="3F3F3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Virtual event, Paris.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>
              <a:solidFill>
                <a:srgbClr val="3F3F3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M. 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Brumbulli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, E. Gaudin, C. 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Teodorov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. “</a:t>
            </a:r>
            <a:r>
              <a:rPr lang="en-GB" sz="1400" b="1" dirty="0">
                <a:latin typeface="Arial" panose="020B0604020202020204" pitchFamily="34" charset="0"/>
                <a:cs typeface="Arial" panose="020B0604020202020204" pitchFamily="34" charset="0"/>
              </a:rPr>
              <a:t>Automatic Verification of BPMN Models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”, </a:t>
            </a:r>
            <a:r>
              <a:rPr lang="en-GB" sz="1400" i="1" dirty="0">
                <a:latin typeface="Arial" panose="020B0604020202020204" pitchFamily="34" charset="0"/>
                <a:cs typeface="Arial" panose="020B0604020202020204" pitchFamily="34" charset="0"/>
              </a:rPr>
              <a:t>10th European Congress on Embedded Real Time Software and Systems (ERTS 2020)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, Jan </a:t>
            </a:r>
            <a:r>
              <a:rPr lang="en-GB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2020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, Toulouse, France.</a:t>
            </a:r>
            <a:endParaRPr lang="en-F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40972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C0182D-662D-F242-B5A5-842F9D0022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8914" y="893935"/>
            <a:ext cx="5364937" cy="333939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i="1" kern="1200" spc="100" baseline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Scalability of</a:t>
            </a:r>
            <a:br>
              <a:rPr lang="en-US" i="1" kern="1200" spc="100" baseline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i="1" kern="1200" spc="100" baseline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Model-Checking</a:t>
            </a:r>
          </a:p>
        </p:txBody>
      </p:sp>
      <p:pic>
        <p:nvPicPr>
          <p:cNvPr id="7" name="Graphic 6" descr="Computer">
            <a:extLst>
              <a:ext uri="{FF2B5EF4-FFF2-40B4-BE49-F238E27FC236}">
                <a16:creationId xmlns:a16="http://schemas.microsoft.com/office/drawing/2014/main" id="{DDF6DFCD-A6F1-78C7-FF92-2B7758335A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8401" y="1793908"/>
            <a:ext cx="3491811" cy="3491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5132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AAA243-29A7-5AD8-C6F5-D0C90F6021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4A8648-3C52-60FF-1AD8-2231A45773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FR"/>
          </a:p>
        </p:txBody>
      </p:sp>
      <p:pic>
        <p:nvPicPr>
          <p:cNvPr id="4" name="Picture 3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B37CDE95-E793-B56D-0091-0ABC6F17FF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9134" y="15207"/>
            <a:ext cx="9608696" cy="6788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4774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C</a:t>
            </a:r>
            <a:r>
              <a:rPr lang="en-US" dirty="0"/>
              <a:t>ontext-</a:t>
            </a:r>
            <a:r>
              <a:rPr lang="en-US" dirty="0">
                <a:solidFill>
                  <a:srgbClr val="FF0000"/>
                </a:solidFill>
              </a:rPr>
              <a:t>a</a:t>
            </a:r>
            <a:r>
              <a:rPr lang="en-US" dirty="0"/>
              <a:t>ware </a:t>
            </a:r>
            <a:r>
              <a:rPr lang="en-US" dirty="0">
                <a:solidFill>
                  <a:srgbClr val="FF0000"/>
                </a:solidFill>
              </a:rPr>
              <a:t>V</a:t>
            </a:r>
            <a:r>
              <a:rPr lang="en-US" dirty="0"/>
              <a:t>erification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92306" y="1601363"/>
            <a:ext cx="8857129" cy="2909382"/>
          </a:xfrm>
        </p:spPr>
        <p:txBody>
          <a:bodyPr>
            <a:normAutofit lnSpcReduction="10000"/>
          </a:bodyPr>
          <a:lstStyle/>
          <a:p>
            <a:r>
              <a:rPr lang="en-US" b="1" dirty="0"/>
              <a:t>Explicit</a:t>
            </a:r>
            <a:r>
              <a:rPr lang="en-US" dirty="0"/>
              <a:t> environment modeling </a:t>
            </a:r>
          </a:p>
          <a:p>
            <a:pPr lvl="1"/>
            <a:r>
              <a:rPr lang="en-US" dirty="0"/>
              <a:t>Operating modes, External actors, Environmental conditions</a:t>
            </a:r>
          </a:p>
          <a:p>
            <a:r>
              <a:rPr lang="en-US" b="1" u="sng" dirty="0"/>
              <a:t>Contexts guides</a:t>
            </a:r>
            <a:r>
              <a:rPr lang="en-US" dirty="0"/>
              <a:t> : encode design hypotheses</a:t>
            </a:r>
            <a:r>
              <a:rPr lang="en-US" b="1" u="sng" dirty="0"/>
              <a:t> </a:t>
            </a:r>
            <a:endParaRPr lang="en-US" dirty="0"/>
          </a:p>
          <a:p>
            <a:r>
              <a:rPr lang="en-US" b="1" dirty="0"/>
              <a:t>Requirements</a:t>
            </a:r>
            <a:r>
              <a:rPr lang="en-US" dirty="0"/>
              <a:t> associated to </a:t>
            </a:r>
            <a:r>
              <a:rPr lang="en-US" b="1" dirty="0"/>
              <a:t>contexts</a:t>
            </a:r>
          </a:p>
          <a:p>
            <a:r>
              <a:rPr lang="en-US" b="1" dirty="0"/>
              <a:t>Methodological</a:t>
            </a:r>
            <a:r>
              <a:rPr lang="en-US" dirty="0"/>
              <a:t> advantages</a:t>
            </a:r>
            <a:endParaRPr lang="en-US" b="1" dirty="0"/>
          </a:p>
          <a:p>
            <a:r>
              <a:rPr lang="en-US" dirty="0"/>
              <a:t>Focus on </a:t>
            </a:r>
            <a:r>
              <a:rPr lang="en-US" b="1" dirty="0"/>
              <a:t>safety</a:t>
            </a:r>
            <a:r>
              <a:rPr lang="en-US" dirty="0"/>
              <a:t> and </a:t>
            </a:r>
            <a:r>
              <a:rPr lang="en-US" b="1" dirty="0"/>
              <a:t>bounded </a:t>
            </a:r>
            <a:r>
              <a:rPr lang="en-US" b="1" dirty="0" err="1"/>
              <a:t>liveness</a:t>
            </a:r>
            <a:endParaRPr lang="en-US" b="1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192306" y="4166930"/>
            <a:ext cx="1023874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/>
              <a:t>(</a:t>
            </a:r>
          </a:p>
          <a:p>
            <a:r>
              <a:rPr lang="en-US" sz="4000" dirty="0"/>
              <a:t>		(Environment </a:t>
            </a:r>
            <a:r>
              <a:rPr lang="en-US" sz="4000" dirty="0">
                <a:solidFill>
                  <a:srgbClr val="FF0000"/>
                </a:solidFill>
              </a:rPr>
              <a:t>||</a:t>
            </a:r>
            <a:r>
              <a:rPr lang="en-US" sz="4000" dirty="0"/>
              <a:t> System-under-study)</a:t>
            </a:r>
            <a:r>
              <a:rPr lang="en-FR" sz="4000" b="0" i="0" dirty="0">
                <a:solidFill>
                  <a:srgbClr val="FF0000"/>
                </a:solidFill>
                <a:effectLst/>
                <a:latin typeface="Source Sans Pro" panose="020B0503030403020204" pitchFamily="34" charset="0"/>
              </a:rPr>
              <a:t> </a:t>
            </a:r>
          </a:p>
          <a:p>
            <a:r>
              <a:rPr lang="en-FR" sz="4000" dirty="0">
                <a:solidFill>
                  <a:srgbClr val="FF0000"/>
                </a:solidFill>
                <a:latin typeface="Source Sans Pro" panose="020B0503030403020204" pitchFamily="34" charset="0"/>
              </a:rPr>
              <a:t>	</a:t>
            </a:r>
            <a:r>
              <a:rPr lang="en-FR" sz="4000" b="0" i="0" dirty="0">
                <a:solidFill>
                  <a:srgbClr val="FF0000"/>
                </a:solidFill>
                <a:effectLst/>
                <a:latin typeface="Source Sans Pro" panose="020B0503030403020204" pitchFamily="34" charset="0"/>
              </a:rPr>
              <a:t>Ⓧ</a:t>
            </a:r>
            <a:r>
              <a:rPr lang="en-US" sz="4000" b="1" dirty="0">
                <a:solidFill>
                  <a:srgbClr val="0070C0"/>
                </a:solidFill>
              </a:rPr>
              <a:t> Guide</a:t>
            </a:r>
            <a:r>
              <a:rPr lang="en-US" sz="4000" dirty="0"/>
              <a:t>)</a:t>
            </a:r>
            <a:r>
              <a:rPr lang="en-FR" sz="4000" b="0" i="0" dirty="0">
                <a:solidFill>
                  <a:srgbClr val="FF0000"/>
                </a:solidFill>
                <a:effectLst/>
                <a:latin typeface="Source Sans Pro" panose="020B0503030403020204" pitchFamily="34" charset="0"/>
              </a:rPr>
              <a:t> </a:t>
            </a:r>
          </a:p>
          <a:p>
            <a:r>
              <a:rPr lang="en-FR" sz="4000" b="0" i="0" dirty="0">
                <a:solidFill>
                  <a:srgbClr val="FF0000"/>
                </a:solidFill>
                <a:effectLst/>
                <a:latin typeface="Source Sans Pro" panose="020B0503030403020204" pitchFamily="34" charset="0"/>
              </a:rPr>
              <a:t>Ⓧ </a:t>
            </a:r>
            <a:r>
              <a:rPr lang="en-FR" sz="4000" b="0" i="0" dirty="0">
                <a:effectLst/>
                <a:latin typeface="Source Sans Pro" panose="020B0503030403020204" pitchFamily="34" charset="0"/>
              </a:rPr>
              <a:t>Temporal Requirements</a:t>
            </a:r>
            <a:endParaRPr lang="en-US" sz="4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ECD9C-7247-BF4F-B6DB-98EB85DBF0EB}" type="slidenum">
              <a:rPr lang="en-US" smtClean="0"/>
              <a:t>28</a:t>
            </a:fld>
            <a:r>
              <a:rPr lang="en-US" dirty="0"/>
              <a:t> of 14</a:t>
            </a:r>
          </a:p>
        </p:txBody>
      </p:sp>
    </p:spTree>
    <p:extLst>
      <p:ext uri="{BB962C8B-B14F-4D97-AF65-F5344CB8AC3E}">
        <p14:creationId xmlns:p14="http://schemas.microsoft.com/office/powerpoint/2010/main" val="37438156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Optimization due to structure of context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r>
              <a:rPr lang="en-US" sz="4400" b="1" dirty="0" err="1"/>
              <a:t>PastFree</a:t>
            </a:r>
            <a:r>
              <a:rPr lang="en-US" sz="4400" b="1" dirty="0"/>
              <a:t>[ze]</a:t>
            </a:r>
            <a:r>
              <a:rPr lang="en-US" sz="4400" dirty="0"/>
              <a:t> reachability analysis</a:t>
            </a:r>
          </a:p>
          <a:p>
            <a:pPr lvl="2"/>
            <a:r>
              <a:rPr lang="en-US" sz="4000" dirty="0"/>
              <a:t>Reduced memory </a:t>
            </a:r>
            <a:r>
              <a:rPr lang="en-US" sz="4000" dirty="0" err="1"/>
              <a:t>presure</a:t>
            </a:r>
            <a:r>
              <a:rPr lang="en-US" sz="4000" dirty="0"/>
              <a:t> during a run</a:t>
            </a:r>
          </a:p>
          <a:p>
            <a:pPr lvl="1"/>
            <a:r>
              <a:rPr lang="en-US" sz="4400" b="1" dirty="0"/>
              <a:t>Automatic</a:t>
            </a:r>
            <a:r>
              <a:rPr lang="en-US" sz="4400" dirty="0"/>
              <a:t> context </a:t>
            </a:r>
            <a:r>
              <a:rPr lang="en-US" sz="4400" b="1" dirty="0"/>
              <a:t>split</a:t>
            </a:r>
          </a:p>
          <a:p>
            <a:pPr lvl="2"/>
            <a:r>
              <a:rPr lang="en-US" sz="4000" dirty="0"/>
              <a:t>Decomposes the verification multiple runs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A5837-DAD1-4542-A3FB-26E289FEE2DB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0966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9639D5-1AD5-BA4C-82EA-F7DEE50EE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8497" y="1063255"/>
            <a:ext cx="3122148" cy="4807541"/>
          </a:xfrm>
        </p:spPr>
        <p:txBody>
          <a:bodyPr>
            <a:normAutofit/>
          </a:bodyPr>
          <a:lstStyle/>
          <a:p>
            <a:r>
              <a:rPr lang="en-FR" sz="5600"/>
              <a:t>Context: Domain-specific languages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2D36D2A7-C589-9163-A11A-5332BA5555E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45397191"/>
              </p:ext>
            </p:extLst>
          </p:nvPr>
        </p:nvGraphicFramePr>
        <p:xfrm>
          <a:off x="5765962" y="972642"/>
          <a:ext cx="5664038" cy="49796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7118423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Traditional Context-aware Reachability</a:t>
            </a:r>
          </a:p>
        </p:txBody>
      </p:sp>
      <p:pic>
        <p:nvPicPr>
          <p:cNvPr id="15" name="traditionalReach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1841387"/>
            <a:ext cx="9144000" cy="422275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A5837-DAD1-4542-A3FB-26E289FEE2DB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128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PastFree</a:t>
            </a:r>
            <a:r>
              <a:rPr lang="en-US" dirty="0"/>
              <a:t>[</a:t>
            </a:r>
            <a:r>
              <a:rPr lang="en-US" dirty="0" err="1"/>
              <a:t>ze</a:t>
            </a:r>
            <a:r>
              <a:rPr lang="en-US" dirty="0"/>
              <a:t>] Reachability</a:t>
            </a:r>
          </a:p>
        </p:txBody>
      </p:sp>
      <p:pic>
        <p:nvPicPr>
          <p:cNvPr id="6" name="pastfreezeReach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1417639"/>
            <a:ext cx="9144000" cy="4916487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A5837-DAD1-4542-A3FB-26E289FEE2DB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53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gain_OBP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102" r="-7102"/>
          <a:stretch>
            <a:fillRect/>
          </a:stretch>
        </p:blipFill>
        <p:spPr>
          <a:xfrm>
            <a:off x="1482025" y="891493"/>
            <a:ext cx="9227950" cy="5075017"/>
          </a:xfr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A5837-DAD1-4542-A3FB-26E289FEE2DB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50788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9EAE67-849F-6F40-B242-85ABE6EE20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951" y="758952"/>
            <a:ext cx="6646189" cy="958088"/>
          </a:xfrm>
        </p:spPr>
        <p:txBody>
          <a:bodyPr>
            <a:normAutofit/>
          </a:bodyPr>
          <a:lstStyle/>
          <a:p>
            <a:r>
              <a:rPr lang="en-FR" dirty="0"/>
              <a:t>FPGA Model-Checking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3DE2550-43CE-0344-BD1A-95903D4AA0F2}"/>
              </a:ext>
            </a:extLst>
          </p:cNvPr>
          <p:cNvGrpSpPr/>
          <p:nvPr/>
        </p:nvGrpSpPr>
        <p:grpSpPr>
          <a:xfrm>
            <a:off x="7536725" y="3136392"/>
            <a:ext cx="4169590" cy="3047093"/>
            <a:chOff x="6636167" y="3136392"/>
            <a:chExt cx="4169590" cy="304709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2507167-0023-6042-B9A9-FE855574F79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636167" y="3136392"/>
              <a:ext cx="4169590" cy="2770094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26CEBB0-047F-2B46-A93C-48D20A6093D9}"/>
                </a:ext>
              </a:extLst>
            </p:cNvPr>
            <p:cNvSpPr/>
            <p:nvPr/>
          </p:nvSpPr>
          <p:spPr>
            <a:xfrm>
              <a:off x="6636167" y="5906486"/>
              <a:ext cx="4169590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1200" b="0" i="0" u="none" strike="noStrike" dirty="0">
                  <a:solidFill>
                    <a:srgbClr val="3366BB"/>
                  </a:solidFill>
                  <a:effectLst/>
                  <a:latin typeface="Arial" panose="020B0604020202020204" pitchFamily="34" charset="0"/>
                  <a:hlinkClick r:id="rId3" tooltip="fr:dolmen de Crucuno"/>
                </a:rPr>
                <a:t>DOLMEN de Crucuno</a:t>
              </a:r>
              <a:r>
                <a:rPr lang="en-GB" sz="1200" b="0" i="0" dirty="0">
                  <a:solidFill>
                    <a:srgbClr val="202122"/>
                  </a:solidFill>
                  <a:effectLst/>
                  <a:latin typeface="Arial" panose="020B0604020202020204" pitchFamily="34" charset="0"/>
                </a:rPr>
                <a:t>, </a:t>
              </a:r>
              <a:r>
                <a:rPr lang="en-GB" sz="1200" b="0" i="0" dirty="0" err="1">
                  <a:solidFill>
                    <a:srgbClr val="202122"/>
                  </a:solidFill>
                  <a:effectLst/>
                  <a:latin typeface="Arial" panose="020B0604020202020204" pitchFamily="34" charset="0"/>
                </a:rPr>
                <a:t>à</a:t>
              </a:r>
              <a:r>
                <a:rPr lang="en-GB" sz="1200" b="0" i="0" dirty="0">
                  <a:solidFill>
                    <a:srgbClr val="202122"/>
                  </a:solidFill>
                  <a:effectLst/>
                  <a:latin typeface="Arial" panose="020B0604020202020204" pitchFamily="34" charset="0"/>
                </a:rPr>
                <a:t> </a:t>
              </a:r>
              <a:r>
                <a:rPr lang="en-GB" sz="1200" b="0" i="0" dirty="0" err="1">
                  <a:solidFill>
                    <a:srgbClr val="202122"/>
                  </a:solidFill>
                  <a:effectLst/>
                  <a:latin typeface="Arial" panose="020B0604020202020204" pitchFamily="34" charset="0"/>
                </a:rPr>
                <a:t>Plouharnel</a:t>
              </a:r>
              <a:r>
                <a:rPr lang="en-GB" sz="1200" b="0" i="0" dirty="0">
                  <a:solidFill>
                    <a:srgbClr val="202122"/>
                  </a:solidFill>
                  <a:effectLst/>
                  <a:latin typeface="Arial" panose="020B0604020202020204" pitchFamily="34" charset="0"/>
                </a:rPr>
                <a:t> (Morbihan)</a:t>
              </a:r>
              <a:endParaRPr lang="en-FR" sz="1200" dirty="0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5B57B70-CD34-5E4A-AC13-AEE02E3ED399}"/>
              </a:ext>
            </a:extLst>
          </p:cNvPr>
          <p:cNvGrpSpPr/>
          <p:nvPr/>
        </p:nvGrpSpPr>
        <p:grpSpPr>
          <a:xfrm>
            <a:off x="3337917" y="3136392"/>
            <a:ext cx="3693459" cy="3047093"/>
            <a:chOff x="2570480" y="3136392"/>
            <a:chExt cx="3693459" cy="304709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7410515-A350-3047-AC63-DCD830844C0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70480" y="3136392"/>
              <a:ext cx="3693459" cy="2770094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66062A8-9512-1349-AD3A-B5A61D40A79E}"/>
                </a:ext>
              </a:extLst>
            </p:cNvPr>
            <p:cNvSpPr/>
            <p:nvPr/>
          </p:nvSpPr>
          <p:spPr>
            <a:xfrm>
              <a:off x="2570480" y="5906486"/>
              <a:ext cx="2869696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200" b="0" i="0" dirty="0" err="1">
                  <a:solidFill>
                    <a:srgbClr val="202122"/>
                  </a:solidFill>
                  <a:effectLst/>
                  <a:latin typeface="Arial" panose="020B0604020202020204" pitchFamily="34" charset="0"/>
                </a:rPr>
                <a:t>Menec</a:t>
              </a:r>
              <a:r>
                <a:rPr lang="en-GB" sz="1200" b="0" i="0" dirty="0">
                  <a:solidFill>
                    <a:srgbClr val="202122"/>
                  </a:solidFill>
                  <a:effectLst/>
                  <a:latin typeface="Arial" panose="020B0604020202020204" pitchFamily="34" charset="0"/>
                </a:rPr>
                <a:t> alignment, CARNAC (Morbihan)</a:t>
              </a:r>
              <a:endParaRPr lang="en-FR" sz="1200" dirty="0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FA3A7BB-DB25-1041-8FFD-C0611BD38159}"/>
              </a:ext>
            </a:extLst>
          </p:cNvPr>
          <p:cNvGrpSpPr/>
          <p:nvPr/>
        </p:nvGrpSpPr>
        <p:grpSpPr>
          <a:xfrm>
            <a:off x="758952" y="3136392"/>
            <a:ext cx="2229906" cy="3047093"/>
            <a:chOff x="164593" y="3136392"/>
            <a:chExt cx="2229906" cy="304709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4697EEF-0AAD-2F4B-8426-87FB7E7848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64593" y="3136392"/>
              <a:ext cx="2076532" cy="2770094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87B49DF-8A4D-FA47-82AB-EC0413B23371}"/>
                </a:ext>
              </a:extLst>
            </p:cNvPr>
            <p:cNvSpPr txBox="1"/>
            <p:nvPr/>
          </p:nvSpPr>
          <p:spPr>
            <a:xfrm>
              <a:off x="164593" y="5906486"/>
              <a:ext cx="222990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FR" sz="1200" dirty="0"/>
                <a:t>Menhir de Kerloas, (Finistere)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5E317AC6-194A-E14B-9D7D-448BDCAAF246}"/>
              </a:ext>
            </a:extLst>
          </p:cNvPr>
          <p:cNvSpPr txBox="1"/>
          <p:nvPr/>
        </p:nvSpPr>
        <p:spPr>
          <a:xfrm>
            <a:off x="375866" y="2674727"/>
            <a:ext cx="3061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b="1" dirty="0"/>
              <a:t>MENHIR</a:t>
            </a:r>
            <a:r>
              <a:rPr lang="en-FR" dirty="0"/>
              <a:t>, </a:t>
            </a:r>
            <a:r>
              <a:rPr lang="en-FR" i="1" dirty="0"/>
              <a:t>Fournier+DSD’20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5A941DA-B1EF-9F42-A4A2-497F465FC599}"/>
              </a:ext>
            </a:extLst>
          </p:cNvPr>
          <p:cNvSpPr txBox="1"/>
          <p:nvPr/>
        </p:nvSpPr>
        <p:spPr>
          <a:xfrm>
            <a:off x="3797920" y="2674727"/>
            <a:ext cx="29837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b="1" dirty="0"/>
              <a:t>CARNAC</a:t>
            </a:r>
            <a:r>
              <a:rPr lang="en-FR" dirty="0"/>
              <a:t>, Fournier+FPL’21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CB93DC2-1B2C-4E4A-9FC4-E44F96438130}"/>
              </a:ext>
            </a:extLst>
          </p:cNvPr>
          <p:cNvSpPr txBox="1"/>
          <p:nvPr/>
        </p:nvSpPr>
        <p:spPr>
          <a:xfrm>
            <a:off x="8136690" y="2674727"/>
            <a:ext cx="3279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b="1" dirty="0"/>
              <a:t>DOLMEN</a:t>
            </a:r>
            <a:r>
              <a:rPr lang="en-FR" dirty="0"/>
              <a:t>, Fournier+DATE’22</a:t>
            </a:r>
          </a:p>
        </p:txBody>
      </p:sp>
      <p:pic>
        <p:nvPicPr>
          <p:cNvPr id="3" name="Content Placeholder 8">
            <a:extLst>
              <a:ext uri="{FF2B5EF4-FFF2-40B4-BE49-F238E27FC236}">
                <a16:creationId xmlns:a16="http://schemas.microsoft.com/office/drawing/2014/main" id="{72B6FAFD-9E96-B72E-1A44-9FDEEE68AE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10367829" y="0"/>
            <a:ext cx="1824171" cy="1325564"/>
          </a:xfrm>
        </p:spPr>
      </p:pic>
    </p:spTree>
    <p:extLst>
      <p:ext uri="{BB962C8B-B14F-4D97-AF65-F5344CB8AC3E}">
        <p14:creationId xmlns:p14="http://schemas.microsoft.com/office/powerpoint/2010/main" val="239788874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0137DC-9B0B-ED45-9639-9067361CC3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F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00A974-A32B-724D-B14B-189BA5F38D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FR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2F366C-B605-55B7-C0C3-7ACA7B3D45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65" y="3321864"/>
            <a:ext cx="9040842" cy="35361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CFFD465-4D54-0175-C92F-94BAA2E4EB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6800" y="115094"/>
            <a:ext cx="3937000" cy="3886200"/>
          </a:xfrm>
          <a:prstGeom prst="rect">
            <a:avLst/>
          </a:prstGeom>
        </p:spPr>
      </p:pic>
      <p:pic>
        <p:nvPicPr>
          <p:cNvPr id="6" name="Content Placeholder 8">
            <a:extLst>
              <a:ext uri="{FF2B5EF4-FFF2-40B4-BE49-F238E27FC236}">
                <a16:creationId xmlns:a16="http://schemas.microsoft.com/office/drawing/2014/main" id="{64D0DDD0-A2B6-F66A-9008-99951F405D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67829" y="0"/>
            <a:ext cx="1824171" cy="1325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55971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3BD44-67D4-2F48-8605-1AEB3F8496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R" dirty="0"/>
              <a:t>Menhir:</a:t>
            </a:r>
            <a:br>
              <a:rPr lang="en-FR" dirty="0"/>
            </a:br>
            <a:r>
              <a:rPr lang="fr-FR" sz="4400" dirty="0" err="1">
                <a:cs typeface="Calibri Light"/>
              </a:rPr>
              <a:t>Generic</a:t>
            </a:r>
            <a:r>
              <a:rPr lang="fr-FR" sz="4400" dirty="0">
                <a:cs typeface="Calibri Light"/>
              </a:rPr>
              <a:t> High-Speed FPGA Model-Checker</a:t>
            </a:r>
            <a:endParaRPr lang="en-FR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1EE4F85D-A830-A367-ACD0-8F5C7DA114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367829" y="0"/>
            <a:ext cx="1824171" cy="1325564"/>
          </a:xfrm>
        </p:spPr>
      </p:pic>
      <p:pic>
        <p:nvPicPr>
          <p:cNvPr id="4" name="Image 2">
            <a:extLst>
              <a:ext uri="{FF2B5EF4-FFF2-40B4-BE49-F238E27FC236}">
                <a16:creationId xmlns:a16="http://schemas.microsoft.com/office/drawing/2014/main" id="{7BE004F0-FBCB-1685-8435-0658C35EDCD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009"/>
          <a:stretch/>
        </p:blipFill>
        <p:spPr>
          <a:xfrm>
            <a:off x="7400924" y="1553812"/>
            <a:ext cx="4329113" cy="4802537"/>
          </a:xfrm>
          <a:prstGeom prst="rect">
            <a:avLst/>
          </a:prstGeom>
        </p:spPr>
      </p:pic>
      <p:pic>
        <p:nvPicPr>
          <p:cNvPr id="5" name="Image 7" descr="Une image contenant texte, carte&#10;&#10;Description générée automatiquement">
            <a:extLst>
              <a:ext uri="{FF2B5EF4-FFF2-40B4-BE49-F238E27FC236}">
                <a16:creationId xmlns:a16="http://schemas.microsoft.com/office/drawing/2014/main" id="{1C4519A3-6A75-3F12-F497-DA7F23AA9E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3427" y="1879368"/>
            <a:ext cx="4771380" cy="2920683"/>
          </a:xfrm>
          <a:prstGeom prst="rect">
            <a:avLst/>
          </a:prstGeom>
        </p:spPr>
      </p:pic>
      <p:graphicFrame>
        <p:nvGraphicFramePr>
          <p:cNvPr id="6" name="Chart 3">
            <a:extLst>
              <a:ext uri="{FF2B5EF4-FFF2-40B4-BE49-F238E27FC236}">
                <a16:creationId xmlns:a16="http://schemas.microsoft.com/office/drawing/2014/main" id="{378EAAF4-378B-9FB4-6095-FF48DBC3F38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07975146"/>
              </p:ext>
            </p:extLst>
          </p:nvPr>
        </p:nvGraphicFramePr>
        <p:xfrm>
          <a:off x="838199" y="3518290"/>
          <a:ext cx="6082553" cy="26840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0C7CC6E0-9085-EF88-C10C-8D250D21C062}"/>
              </a:ext>
            </a:extLst>
          </p:cNvPr>
          <p:cNvSpPr txBox="1"/>
          <p:nvPr/>
        </p:nvSpPr>
        <p:spPr>
          <a:xfrm>
            <a:off x="461963" y="6123543"/>
            <a:ext cx="45223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Multiple s</a:t>
            </a:r>
            <a:r>
              <a:rPr lang="en-FR" dirty="0"/>
              <a:t>emantic frontends: </a:t>
            </a:r>
            <a:r>
              <a:rPr lang="en-FR" b="1" dirty="0"/>
              <a:t>UML, DVE, VHDL</a:t>
            </a:r>
          </a:p>
        </p:txBody>
      </p:sp>
    </p:spTree>
    <p:extLst>
      <p:ext uri="{BB962C8B-B14F-4D97-AF65-F5344CB8AC3E}">
        <p14:creationId xmlns:p14="http://schemas.microsoft.com/office/powerpoint/2010/main" val="1293551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 uiExpand="1">
        <p:bldSub>
          <a:bldChart bld="series"/>
        </p:bldSub>
      </p:bldGraphic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E2138C4-1903-F71E-8B88-3E1F5F6FE4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8200" y="523875"/>
            <a:ext cx="5854700" cy="5969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FED9161-E6FE-8C41-A169-0126D70867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R" dirty="0"/>
              <a:t>Carnac: Algorithmic variability </a:t>
            </a:r>
            <a:br>
              <a:rPr lang="en-FR" dirty="0"/>
            </a:br>
            <a:r>
              <a:rPr lang="en-FR" dirty="0"/>
              <a:t>4 Swarm FPGA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2CB5D2-D53D-3945-BCC7-48A9256189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FR" dirty="0"/>
          </a:p>
        </p:txBody>
      </p:sp>
      <p:pic>
        <p:nvPicPr>
          <p:cNvPr id="5" name="Content Placeholder 8">
            <a:extLst>
              <a:ext uri="{FF2B5EF4-FFF2-40B4-BE49-F238E27FC236}">
                <a16:creationId xmlns:a16="http://schemas.microsoft.com/office/drawing/2014/main" id="{ABDB43D6-1BB0-0DCF-A931-8DD723A0FC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7829" y="0"/>
            <a:ext cx="1824171" cy="13255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32F4EB2-0140-24B6-0AA7-2D5C63FD79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750" y="4001294"/>
            <a:ext cx="2447527" cy="26793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2C42919-FAF8-7DEC-8942-4653AACF28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2236" y="1738547"/>
            <a:ext cx="4791635" cy="1997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89840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8">
            <a:extLst>
              <a:ext uri="{FF2B5EF4-FFF2-40B4-BE49-F238E27FC236}">
                <a16:creationId xmlns:a16="http://schemas.microsoft.com/office/drawing/2014/main" id="{025F4CBD-C144-CB93-7A08-93755A991F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67829" y="0"/>
            <a:ext cx="1824171" cy="1325564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05D122F5-F8E1-4F4E-9F7F-2996AD25BA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5299" y="1533551"/>
            <a:ext cx="5685119" cy="3914950"/>
          </a:xfrm>
          <a:prstGeom prst="rect">
            <a:avLst/>
          </a:prstGeom>
        </p:spPr>
      </p:pic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8DE9BAC2-A5CB-4CFB-9C55-5F0EE8CE75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666" y="1493435"/>
            <a:ext cx="8272001" cy="2502832"/>
          </a:xfrm>
        </p:spPr>
        <p:txBody>
          <a:bodyPr vert="horz" wrap="square" lIns="121920" tIns="60960" rIns="121920" bIns="60960" rtlCol="0" anchor="t">
            <a:normAutofit/>
          </a:bodyPr>
          <a:lstStyle/>
          <a:p>
            <a:r>
              <a:rPr lang="fr-FR" sz="2000" dirty="0">
                <a:cs typeface="Calibri"/>
              </a:rPr>
              <a:t>First</a:t>
            </a:r>
            <a:r>
              <a:rPr lang="fr-FR" sz="2000" b="0" dirty="0">
                <a:solidFill>
                  <a:schemeClr val="accent1"/>
                </a:solidFill>
                <a:cs typeface="Calibri"/>
              </a:rPr>
              <a:t> </a:t>
            </a:r>
            <a:r>
              <a:rPr lang="fr-FR" sz="2000" dirty="0">
                <a:solidFill>
                  <a:schemeClr val="accent1"/>
                </a:solidFill>
                <a:cs typeface="Calibri"/>
              </a:rPr>
              <a:t>hardware </a:t>
            </a:r>
            <a:r>
              <a:rPr lang="fr-FR" sz="2000" dirty="0" err="1">
                <a:solidFill>
                  <a:schemeClr val="accent1"/>
                </a:solidFill>
                <a:cs typeface="Calibri"/>
              </a:rPr>
              <a:t>swarm</a:t>
            </a:r>
            <a:r>
              <a:rPr lang="fr-FR" sz="2000" dirty="0">
                <a:solidFill>
                  <a:schemeClr val="accent1"/>
                </a:solidFill>
                <a:cs typeface="Calibri"/>
              </a:rPr>
              <a:t> </a:t>
            </a:r>
            <a:r>
              <a:rPr lang="fr-FR" sz="2000" dirty="0" err="1">
                <a:solidFill>
                  <a:schemeClr val="accent1"/>
                </a:solidFill>
                <a:cs typeface="Calibri"/>
              </a:rPr>
              <a:t>engine</a:t>
            </a:r>
            <a:r>
              <a:rPr lang="fr-FR" sz="2000" dirty="0">
                <a:solidFill>
                  <a:schemeClr val="accent1"/>
                </a:solidFill>
                <a:cs typeface="Calibri"/>
              </a:rPr>
              <a:t> </a:t>
            </a:r>
            <a:r>
              <a:rPr lang="fr-FR" sz="2000" b="0" dirty="0">
                <a:cs typeface="Calibri"/>
              </a:rPr>
              <a:t>for</a:t>
            </a:r>
            <a:r>
              <a:rPr lang="fr-FR" sz="2000" b="0" dirty="0">
                <a:solidFill>
                  <a:schemeClr val="accent1"/>
                </a:solidFill>
                <a:cs typeface="Calibri"/>
              </a:rPr>
              <a:t> </a:t>
            </a:r>
            <a:r>
              <a:rPr lang="fr-FR" sz="2000" dirty="0" err="1">
                <a:solidFill>
                  <a:schemeClr val="accent1"/>
                </a:solidFill>
                <a:cs typeface="Calibri"/>
              </a:rPr>
              <a:t>liveness</a:t>
            </a:r>
            <a:r>
              <a:rPr lang="fr-FR" sz="2000" dirty="0">
                <a:solidFill>
                  <a:schemeClr val="accent1"/>
                </a:solidFill>
                <a:cs typeface="Calibri"/>
              </a:rPr>
              <a:t> </a:t>
            </a:r>
            <a:r>
              <a:rPr lang="fr-FR" sz="2000" b="0" dirty="0" err="1">
                <a:cs typeface="Calibri"/>
              </a:rPr>
              <a:t>verification</a:t>
            </a:r>
            <a:endParaRPr lang="fr-FR" sz="2000" b="0" dirty="0"/>
          </a:p>
          <a:p>
            <a:pPr lvl="1"/>
            <a:r>
              <a:rPr lang="fr-FR" sz="1800" b="0" dirty="0">
                <a:ea typeface="+mn-lt"/>
                <a:cs typeface="+mn-lt"/>
              </a:rPr>
              <a:t>On-the-</a:t>
            </a:r>
            <a:r>
              <a:rPr lang="fr-FR" sz="1800" b="0" dirty="0" err="1">
                <a:ea typeface="+mn-lt"/>
                <a:cs typeface="+mn-lt"/>
              </a:rPr>
              <a:t>fly</a:t>
            </a:r>
            <a:r>
              <a:rPr lang="fr-FR" sz="1800" b="0" dirty="0">
                <a:ea typeface="+mn-lt"/>
                <a:cs typeface="+mn-lt"/>
              </a:rPr>
              <a:t> </a:t>
            </a:r>
            <a:r>
              <a:rPr lang="fr-FR" sz="1800" b="0" dirty="0" err="1">
                <a:ea typeface="+mn-lt"/>
                <a:cs typeface="+mn-lt"/>
              </a:rPr>
              <a:t>nested</a:t>
            </a:r>
            <a:r>
              <a:rPr lang="fr-FR" sz="1800" b="0" dirty="0">
                <a:ea typeface="+mn-lt"/>
                <a:cs typeface="+mn-lt"/>
              </a:rPr>
              <a:t>-DFS</a:t>
            </a:r>
            <a:r>
              <a:rPr lang="fr-FR" sz="1800" dirty="0">
                <a:ea typeface="+mn-lt"/>
                <a:cs typeface="+mn-lt"/>
              </a:rPr>
              <a:t> </a:t>
            </a:r>
            <a:r>
              <a:rPr lang="fr-FR" sz="1800" b="0" dirty="0" err="1">
                <a:ea typeface="+mn-lt"/>
                <a:cs typeface="+mn-lt"/>
              </a:rPr>
              <a:t>algorithm</a:t>
            </a:r>
            <a:r>
              <a:rPr lang="fr-FR" sz="1800" b="0" dirty="0">
                <a:ea typeface="+mn-lt"/>
                <a:cs typeface="+mn-lt"/>
              </a:rPr>
              <a:t> </a:t>
            </a:r>
            <a:endParaRPr lang="fr-FR" sz="1800" dirty="0">
              <a:cs typeface="Calibri"/>
            </a:endParaRPr>
          </a:p>
          <a:p>
            <a:pPr lvl="1"/>
            <a:r>
              <a:rPr lang="fr-FR" sz="1800" dirty="0" err="1">
                <a:cs typeface="Calibri"/>
              </a:rPr>
              <a:t>Distributed</a:t>
            </a:r>
            <a:r>
              <a:rPr lang="fr-FR" sz="1800" dirty="0">
                <a:cs typeface="Calibri"/>
              </a:rPr>
              <a:t> control architecture</a:t>
            </a:r>
            <a:r>
              <a:rPr lang="fr-FR" sz="1800" b="0" dirty="0">
                <a:cs typeface="Calibri"/>
              </a:rPr>
              <a:t>, for </a:t>
            </a:r>
            <a:r>
              <a:rPr lang="fr-FR" sz="1800" dirty="0">
                <a:cs typeface="Calibri"/>
              </a:rPr>
              <a:t>SSI-</a:t>
            </a:r>
            <a:r>
              <a:rPr lang="fr-FR" sz="1800" dirty="0" err="1">
                <a:cs typeface="Calibri"/>
              </a:rPr>
              <a:t>FPGAs</a:t>
            </a:r>
            <a:endParaRPr lang="fr-FR" sz="1800" dirty="0">
              <a:cs typeface="Calibri"/>
            </a:endParaRPr>
          </a:p>
          <a:p>
            <a:pPr lvl="1"/>
            <a:r>
              <a:rPr lang="fr-FR" sz="1800" b="0" dirty="0">
                <a:cs typeface="Calibri"/>
              </a:rPr>
              <a:t>Evaluation on </a:t>
            </a:r>
            <a:r>
              <a:rPr lang="fr-FR" sz="1800" dirty="0" err="1">
                <a:cs typeface="Calibri"/>
              </a:rPr>
              <a:t>models</a:t>
            </a:r>
            <a:r>
              <a:rPr lang="fr-FR" sz="1800" dirty="0">
                <a:cs typeface="Calibri"/>
              </a:rPr>
              <a:t> </a:t>
            </a:r>
            <a:r>
              <a:rPr lang="fr-FR" sz="1800" b="0" dirty="0" err="1">
                <a:cs typeface="Calibri"/>
              </a:rPr>
              <a:t>from</a:t>
            </a:r>
            <a:r>
              <a:rPr lang="fr-FR" sz="1800" b="0" dirty="0">
                <a:cs typeface="Calibri"/>
              </a:rPr>
              <a:t> the </a:t>
            </a:r>
            <a:r>
              <a:rPr lang="fr-FR" sz="1800" dirty="0">
                <a:cs typeface="Calibri"/>
              </a:rPr>
              <a:t>BEEM Benchmark</a:t>
            </a:r>
          </a:p>
          <a:p>
            <a:pPr lvl="1"/>
            <a:r>
              <a:rPr lang="fr-FR" sz="2000" dirty="0">
                <a:solidFill>
                  <a:schemeClr val="accent1"/>
                </a:solidFill>
                <a:cs typeface="Calibri"/>
              </a:rPr>
              <a:t>4874x</a:t>
            </a:r>
            <a:r>
              <a:rPr lang="fr-FR" sz="1800" dirty="0">
                <a:cs typeface="Calibri"/>
              </a:rPr>
              <a:t> </a:t>
            </a:r>
            <a:r>
              <a:rPr lang="fr-FR" sz="1800" dirty="0" err="1">
                <a:cs typeface="Calibri"/>
              </a:rPr>
              <a:t>average</a:t>
            </a:r>
            <a:r>
              <a:rPr lang="fr-FR" sz="1800" dirty="0">
                <a:cs typeface="Calibri"/>
              </a:rPr>
              <a:t> </a:t>
            </a:r>
            <a:r>
              <a:rPr lang="fr-FR" sz="1800" dirty="0" err="1">
                <a:cs typeface="Calibri"/>
              </a:rPr>
              <a:t>speedup</a:t>
            </a:r>
            <a:r>
              <a:rPr lang="fr-FR" sz="1800" dirty="0">
                <a:cs typeface="Calibri"/>
              </a:rPr>
              <a:t> </a:t>
            </a:r>
            <a:r>
              <a:rPr lang="fr-FR" sz="1800" b="0" dirty="0">
                <a:cs typeface="Calibri"/>
              </a:rPr>
              <a:t>over software (Divine 3) 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5608D5CC-81CA-4788-8C6E-25B23CAE97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583" y="126792"/>
            <a:ext cx="11828835" cy="1321008"/>
          </a:xfrm>
        </p:spPr>
        <p:txBody>
          <a:bodyPr vert="horz" wrap="none" lIns="121920" tIns="60960" rIns="121920" bIns="60960" rtlCol="0" anchor="ctr" anchorCtr="0">
            <a:noAutofit/>
          </a:bodyPr>
          <a:lstStyle/>
          <a:p>
            <a:r>
              <a:rPr lang="en-US" sz="3600" dirty="0"/>
              <a:t>Dolmen : FPGA Swarm for Safety and Liveness Verification</a:t>
            </a:r>
            <a:br>
              <a:rPr lang="en-US" sz="3600" dirty="0"/>
            </a:br>
            <a:r>
              <a:rPr lang="en-US" sz="3600" i="1" dirty="0"/>
              <a:t>Fournier+DATE’2022</a:t>
            </a:r>
            <a:endParaRPr lang="fr-FR" sz="3600" i="1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9BB1FE3-E2D8-4B65-B55D-CE81CEC947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75BF1-37F0-45AF-AE8E-509AB62BA502}" type="datetime3">
              <a:rPr lang="en-US" noProof="1" smtClean="0"/>
              <a:pPr/>
              <a:t>25 October 2022</a:t>
            </a:fld>
            <a:endParaRPr lang="en-US" noProof="1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5B9DB62-41D3-4A9A-A459-12DEAACBB9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1"/>
              <a:t>Emilien FOURNIER / LabSTICC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0EC5E00-FDEE-47AC-AB34-0B5660A844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ECF6A-13F7-418C-BBFC-95033FFCD5F1}" type="slidenum">
              <a:rPr lang="en-US" noProof="1" smtClean="0"/>
              <a:pPr/>
              <a:t>37</a:t>
            </a:fld>
            <a:endParaRPr lang="en-US" noProof="1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24E623F-C616-8A43-82F5-B62AD7785C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311" y="3266162"/>
            <a:ext cx="5675987" cy="281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533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028"/>
    </mc:Choice>
    <mc:Fallback xmlns="">
      <p:transition spd="slow" advTm="66028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8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F292EF8-1951-8244-A8EC-8FDD956E67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8497" y="2933390"/>
            <a:ext cx="5312254" cy="2861349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/>
              <a:t>A </a:t>
            </a:r>
          </a:p>
          <a:p>
            <a:r>
              <a:rPr lang="en-US"/>
              <a:t>B</a:t>
            </a:r>
          </a:p>
          <a:p>
            <a:r>
              <a:rPr lang="en-US"/>
              <a:t>C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1837189-B0C7-5C40-B854-6E309B4000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8497" y="1063256"/>
            <a:ext cx="5312254" cy="15401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i="1" kern="1200" spc="1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Conclusions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C9F86A9-3EAD-394D-8D48-0720A0A174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0087" y="2381744"/>
            <a:ext cx="3434963" cy="199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3317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464347-A966-9F4A-9C82-FDDDB028D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Generalizing the </a:t>
            </a:r>
            <a:r>
              <a:rPr lang="en-GB" dirty="0" err="1"/>
              <a:t>G∀min</a:t>
            </a:r>
            <a:r>
              <a:rPr lang="en-GB" dirty="0"/>
              <a:t>∃ language monitoring for specification-driven software engineering.</a:t>
            </a:r>
            <a:endParaRPr lang="en-F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EEC91A-3B77-4440-A42D-8052A2DA90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3200" dirty="0">
                <a:effectLst/>
                <a:latin typeface="CMB10"/>
              </a:rPr>
              <a:t>Temporal breakpoints</a:t>
            </a:r>
            <a:r>
              <a:rPr lang="en-GB" sz="3200" dirty="0">
                <a:effectLst/>
                <a:latin typeface="CMR10"/>
              </a:rPr>
              <a:t>. </a:t>
            </a:r>
          </a:p>
          <a:p>
            <a:r>
              <a:rPr lang="en-GB" sz="3200" dirty="0">
                <a:effectLst/>
                <a:latin typeface="CMB10"/>
              </a:rPr>
              <a:t>Scheduling-aware functional verification</a:t>
            </a:r>
            <a:r>
              <a:rPr lang="en-GB" sz="3200" dirty="0">
                <a:effectLst/>
                <a:latin typeface="CMR10"/>
              </a:rPr>
              <a:t>. </a:t>
            </a:r>
            <a:endParaRPr lang="en-GB" sz="4400" dirty="0"/>
          </a:p>
          <a:p>
            <a:r>
              <a:rPr lang="en-GB" sz="3200" dirty="0">
                <a:effectLst/>
                <a:latin typeface="CMB10"/>
              </a:rPr>
              <a:t>Fully-verified Language Monitors</a:t>
            </a:r>
            <a:r>
              <a:rPr lang="en-GB" sz="3200" dirty="0">
                <a:effectLst/>
                <a:latin typeface="CMR10"/>
              </a:rPr>
              <a:t>. </a:t>
            </a:r>
            <a:endParaRPr lang="en-GB" sz="4400" dirty="0"/>
          </a:p>
          <a:p>
            <a:r>
              <a:rPr lang="en-GB" sz="3200" dirty="0">
                <a:effectLst/>
                <a:latin typeface="CMB10"/>
              </a:rPr>
              <a:t>Hardware model-checkers</a:t>
            </a:r>
          </a:p>
          <a:p>
            <a:r>
              <a:rPr lang="en-GB" sz="3200" dirty="0">
                <a:effectLst/>
                <a:latin typeface="CMB10"/>
              </a:rPr>
              <a:t>Open and dynamic abstraction-refinement environments </a:t>
            </a:r>
            <a:endParaRPr lang="en-GB" sz="4400" dirty="0"/>
          </a:p>
          <a:p>
            <a:r>
              <a:rPr lang="en-GB" sz="3200" dirty="0" err="1">
                <a:effectLst/>
                <a:latin typeface="CMB10"/>
              </a:rPr>
              <a:t>Moldable</a:t>
            </a:r>
            <a:r>
              <a:rPr lang="en-GB" sz="3200" dirty="0">
                <a:effectLst/>
                <a:latin typeface="CMB10"/>
              </a:rPr>
              <a:t> diagnosis cockpit </a:t>
            </a:r>
          </a:p>
          <a:p>
            <a:r>
              <a:rPr lang="en-GB" sz="3200" dirty="0">
                <a:effectLst/>
                <a:latin typeface="CMB10"/>
              </a:rPr>
              <a:t>Algebraic specifications of complex algorithms </a:t>
            </a:r>
            <a:endParaRPr lang="en-GB" sz="3200" dirty="0">
              <a:effectLst/>
              <a:latin typeface="CMR10"/>
            </a:endParaRPr>
          </a:p>
          <a:p>
            <a:endParaRPr lang="en-GB" dirty="0"/>
          </a:p>
          <a:p>
            <a:endParaRPr lang="en-GB" dirty="0"/>
          </a:p>
          <a:p>
            <a:endParaRPr lang="en-FR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B8076F-A881-351B-461F-566BE08EF651}"/>
              </a:ext>
            </a:extLst>
          </p:cNvPr>
          <p:cNvSpPr txBox="1"/>
          <p:nvPr/>
        </p:nvSpPr>
        <p:spPr>
          <a:xfrm rot="18900000">
            <a:off x="9184216" y="4963572"/>
            <a:ext cx="304044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4400" dirty="0">
                <a:solidFill>
                  <a:schemeClr val="accent1"/>
                </a:solidFill>
              </a:rPr>
              <a:t>Perspectives</a:t>
            </a:r>
          </a:p>
        </p:txBody>
      </p:sp>
    </p:spTree>
    <p:extLst>
      <p:ext uri="{BB962C8B-B14F-4D97-AF65-F5344CB8AC3E}">
        <p14:creationId xmlns:p14="http://schemas.microsoft.com/office/powerpoint/2010/main" val="18842656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F627DF-41D1-A843-A526-BD238C6246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406683"/>
            <a:ext cx="10820400" cy="881589"/>
          </a:xfrm>
        </p:spPr>
        <p:txBody>
          <a:bodyPr>
            <a:normAutofit/>
          </a:bodyPr>
          <a:lstStyle/>
          <a:p>
            <a:r>
              <a:rPr lang="en-FR" dirty="0"/>
              <a:t>Context: Executable specifications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D0212A-69FD-084E-914D-17F99108CC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825625"/>
            <a:ext cx="10820400" cy="4351338"/>
          </a:xfrm>
        </p:spPr>
        <p:txBody>
          <a:bodyPr/>
          <a:lstStyle/>
          <a:p>
            <a:r>
              <a:rPr lang="en-FR" b="1" dirty="0"/>
              <a:t>eXecutable Domain-Specific</a:t>
            </a:r>
            <a:r>
              <a:rPr lang="en-FR" dirty="0"/>
              <a:t> Languages (xDSL) for handling behaviors.</a:t>
            </a:r>
          </a:p>
          <a:p>
            <a:pPr lvl="1"/>
            <a:r>
              <a:rPr lang="en-FR" dirty="0"/>
              <a:t>Programming languages are </a:t>
            </a:r>
            <a:r>
              <a:rPr lang="en-FR" b="1" i="1" dirty="0">
                <a:solidFill>
                  <a:schemeClr val="accent3"/>
                </a:solidFill>
              </a:rPr>
              <a:t>prescriptive</a:t>
            </a:r>
            <a:r>
              <a:rPr lang="en-FR" b="1" dirty="0">
                <a:solidFill>
                  <a:schemeClr val="accent3"/>
                </a:solidFill>
              </a:rPr>
              <a:t> xDSL</a:t>
            </a:r>
            <a:r>
              <a:rPr lang="en-FR" dirty="0"/>
              <a:t>, they are used to force the computer to perform some behavior.</a:t>
            </a:r>
          </a:p>
          <a:p>
            <a:pPr lvl="1"/>
            <a:r>
              <a:rPr lang="en-FR" b="1" dirty="0">
                <a:solidFill>
                  <a:schemeClr val="accent1"/>
                </a:solidFill>
              </a:rPr>
              <a:t>Thinking above the code</a:t>
            </a:r>
            <a:r>
              <a:rPr lang="en-FR" dirty="0"/>
              <a:t>[1], specifying, requires a problem-oriented mindset </a:t>
            </a:r>
          </a:p>
          <a:p>
            <a:pPr lvl="1"/>
            <a:r>
              <a:rPr lang="en-FR" dirty="0"/>
              <a:t>Reasoning about computer programs requires a </a:t>
            </a:r>
            <a:r>
              <a:rPr lang="en-FR" b="1" i="1" dirty="0">
                <a:solidFill>
                  <a:schemeClr val="accent1"/>
                </a:solidFill>
              </a:rPr>
              <a:t>descriptive</a:t>
            </a:r>
            <a:r>
              <a:rPr lang="en-FR" b="1" dirty="0">
                <a:solidFill>
                  <a:schemeClr val="accent1"/>
                </a:solidFill>
              </a:rPr>
              <a:t> view on the code</a:t>
            </a:r>
          </a:p>
          <a:p>
            <a:r>
              <a:rPr lang="en-FR" b="1" dirty="0"/>
              <a:t>Executable-Specification (ES) </a:t>
            </a:r>
            <a:r>
              <a:rPr lang="en-FR" dirty="0"/>
              <a:t>languages</a:t>
            </a:r>
            <a:r>
              <a:rPr lang="en-FR" b="1" dirty="0"/>
              <a:t> </a:t>
            </a:r>
            <a:r>
              <a:rPr lang="en-FR" dirty="0">
                <a:solidFill>
                  <a:schemeClr val="accent1"/>
                </a:solidFill>
              </a:rPr>
              <a:t>capture</a:t>
            </a:r>
            <a:r>
              <a:rPr lang="en-FR" dirty="0"/>
              <a:t> the behavior to </a:t>
            </a:r>
            <a:r>
              <a:rPr lang="en-FR" dirty="0">
                <a:solidFill>
                  <a:schemeClr val="accent1"/>
                </a:solidFill>
              </a:rPr>
              <a:t>study</a:t>
            </a:r>
            <a:r>
              <a:rPr lang="en-FR" dirty="0"/>
              <a:t> it </a:t>
            </a:r>
            <a:r>
              <a:rPr lang="en-FR" dirty="0">
                <a:solidFill>
                  <a:schemeClr val="accent1"/>
                </a:solidFill>
              </a:rPr>
              <a:t>in</a:t>
            </a:r>
            <a:r>
              <a:rPr lang="en-FR" dirty="0"/>
              <a:t> </a:t>
            </a:r>
            <a:r>
              <a:rPr lang="en-FR" dirty="0">
                <a:solidFill>
                  <a:schemeClr val="accent1"/>
                </a:solidFill>
              </a:rPr>
              <a:t>captivity</a:t>
            </a:r>
          </a:p>
          <a:p>
            <a:pPr lvl="1"/>
            <a:r>
              <a:rPr lang="en-FR" dirty="0"/>
              <a:t>Can be seen as </a:t>
            </a:r>
            <a:r>
              <a:rPr lang="en-FR" i="1" dirty="0"/>
              <a:t>descriptive</a:t>
            </a:r>
            <a:r>
              <a:rPr lang="en-FR" dirty="0"/>
              <a:t> xDSL: an ES reflects how the object behaves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F8ADF6-79B5-FE45-99B2-5A07447C97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01300" y="4637183"/>
            <a:ext cx="1257300" cy="16002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C648FCF-60B1-6B47-A7DB-F261B969E8B8}"/>
              </a:ext>
            </a:extLst>
          </p:cNvPr>
          <p:cNvSpPr/>
          <p:nvPr/>
        </p:nvSpPr>
        <p:spPr>
          <a:xfrm>
            <a:off x="6930858" y="6243295"/>
            <a:ext cx="48002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>
                <a:latin typeface="Google Sans"/>
              </a:rPr>
              <a:t>[1] Leslie Lamport: </a:t>
            </a:r>
            <a:r>
              <a:rPr lang="en-GB" sz="1400" dirty="0">
                <a:latin typeface="Google Sans"/>
                <a:hlinkClick r:id="rId3"/>
              </a:rPr>
              <a:t>Thinking Above the Code</a:t>
            </a:r>
            <a:endParaRPr lang="en-GB" sz="1400" dirty="0">
              <a:latin typeface="Google Sans"/>
            </a:endParaRPr>
          </a:p>
          <a:p>
            <a:r>
              <a:rPr lang="en-GB" sz="1400" b="0" i="0" strike="noStrike" dirty="0">
                <a:effectLst/>
                <a:latin typeface="Google Sans"/>
              </a:rPr>
              <a:t>[2] </a:t>
            </a:r>
            <a:r>
              <a:rPr lang="en-FR" sz="1400" dirty="0"/>
              <a:t>(</a:t>
            </a:r>
            <a:r>
              <a:rPr lang="en-GB" sz="1400" dirty="0">
                <a:hlinkClick r:id="rId4"/>
              </a:rPr>
              <a:t>https://www.merriam-webster.com/dictionary/descriptive</a:t>
            </a:r>
            <a:r>
              <a:rPr lang="en-GB" sz="1400" dirty="0"/>
              <a:t>)</a:t>
            </a:r>
            <a:endParaRPr lang="en-FR" sz="1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DD922DA-B9A0-AA4D-8F7F-A50262C4F42A}"/>
              </a:ext>
            </a:extLst>
          </p:cNvPr>
          <p:cNvSpPr txBox="1"/>
          <p:nvPr/>
        </p:nvSpPr>
        <p:spPr>
          <a:xfrm>
            <a:off x="533400" y="5292546"/>
            <a:ext cx="86560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R" i="1" dirty="0"/>
              <a:t>Descriptive</a:t>
            </a:r>
            <a:r>
              <a:rPr lang="en-FR" dirty="0"/>
              <a:t> [2]: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FR" dirty="0"/>
              <a:t>presenting observations about the characteristics of something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FR" dirty="0"/>
              <a:t>factually grounded or informative rather than normative, prescriptive or emotive			</a:t>
            </a:r>
          </a:p>
        </p:txBody>
      </p:sp>
    </p:spTree>
    <p:extLst>
      <p:ext uri="{BB962C8B-B14F-4D97-AF65-F5344CB8AC3E}">
        <p14:creationId xmlns:p14="http://schemas.microsoft.com/office/powerpoint/2010/main" val="11103529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BE02DC-683E-F44D-9F1E-8B1572EC69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R" dirty="0"/>
              <a:t>Context 1: Executable specifications [Examples]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9D7EF2-7F15-0147-B357-A9D983F86B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FR" dirty="0"/>
              <a:t>Calculus – dynamics of physical processes [Newton and Leibniz]</a:t>
            </a:r>
          </a:p>
          <a:p>
            <a:r>
              <a:rPr lang="en-FR" dirty="0"/>
              <a:t>Temporal logic: LTL, CTL*, Temporal Logic of Actions (TLA+)</a:t>
            </a:r>
          </a:p>
          <a:p>
            <a:r>
              <a:rPr lang="en-FR" i="1" dirty="0"/>
              <a:t>Lambda calculus – computable functions</a:t>
            </a:r>
          </a:p>
          <a:p>
            <a:r>
              <a:rPr lang="en-FR" dirty="0"/>
              <a:t>Petri nets</a:t>
            </a:r>
          </a:p>
          <a:p>
            <a:r>
              <a:rPr lang="en-FR" dirty="0"/>
              <a:t>CCS – Milner</a:t>
            </a:r>
          </a:p>
          <a:p>
            <a:r>
              <a:rPr lang="en-FR" dirty="0"/>
              <a:t>CSP - Hoare</a:t>
            </a:r>
          </a:p>
          <a:p>
            <a:r>
              <a:rPr lang="en-FR" dirty="0"/>
              <a:t>Actor models – Hewitt</a:t>
            </a:r>
          </a:p>
          <a:p>
            <a:r>
              <a:rPr lang="en-FR" dirty="0"/>
              <a:t>Automata: NFA, PDA, Statecharts</a:t>
            </a:r>
          </a:p>
        </p:txBody>
      </p:sp>
    </p:spTree>
    <p:extLst>
      <p:ext uri="{BB962C8B-B14F-4D97-AF65-F5344CB8AC3E}">
        <p14:creationId xmlns:p14="http://schemas.microsoft.com/office/powerpoint/2010/main" val="21572441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F6FA19-4D09-784E-90DC-82F7566EFA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R" dirty="0"/>
              <a:t>Context 2:</a:t>
            </a:r>
            <a:br>
              <a:rPr lang="en-FR" dirty="0"/>
            </a:br>
            <a:r>
              <a:rPr lang="en-FR" dirty="0"/>
              <a:t>Scalability of Model-checking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2C59BF2-A84F-9B48-AAE7-6DFB62B67F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FR" dirty="0"/>
              <a:t>Handle large state-spaces</a:t>
            </a:r>
          </a:p>
          <a:p>
            <a:pPr lvl="1"/>
            <a:r>
              <a:rPr lang="en-FR" dirty="0"/>
              <a:t>Model-level (reduce the number of states)</a:t>
            </a:r>
          </a:p>
          <a:p>
            <a:pPr lvl="1"/>
            <a:r>
              <a:rPr lang="en-FR" dirty="0"/>
              <a:t>	state-space decomposition (CaV)</a:t>
            </a:r>
          </a:p>
          <a:p>
            <a:pPr lvl="1"/>
            <a:r>
              <a:rPr lang="en-FR" dirty="0"/>
              <a:t>Algorithmic level (reduce the memory footprint)</a:t>
            </a:r>
          </a:p>
          <a:p>
            <a:pPr lvl="1"/>
            <a:r>
              <a:rPr lang="en-FR" dirty="0"/>
              <a:t>	lossless: BDD, minimal DFA</a:t>
            </a:r>
          </a:p>
          <a:p>
            <a:pPr lvl="1"/>
            <a:r>
              <a:rPr lang="en-FR" dirty="0"/>
              <a:t>	lossy: bitstate, hashcompaction</a:t>
            </a:r>
          </a:p>
          <a:p>
            <a:pPr lvl="1"/>
            <a:r>
              <a:rPr lang="en-FR" dirty="0"/>
              <a:t>Mixed: on-the-fly algorithms</a:t>
            </a:r>
          </a:p>
          <a:p>
            <a:r>
              <a:rPr lang="en-FR" dirty="0"/>
              <a:t>Exploit the execution platform (parallelism)</a:t>
            </a:r>
          </a:p>
          <a:p>
            <a:pPr lvl="1"/>
            <a:r>
              <a:rPr lang="en-FR" dirty="0"/>
              <a:t>Shared-memory</a:t>
            </a:r>
          </a:p>
          <a:p>
            <a:pPr lvl="1"/>
            <a:r>
              <a:rPr lang="en-FR" dirty="0"/>
              <a:t>Distributed</a:t>
            </a:r>
          </a:p>
          <a:p>
            <a:pPr lvl="1"/>
            <a:r>
              <a:rPr lang="en-FR" dirty="0"/>
              <a:t>SIMD</a:t>
            </a:r>
          </a:p>
          <a:p>
            <a:pPr lvl="1"/>
            <a:r>
              <a:rPr lang="en-FR" dirty="0">
                <a:solidFill>
                  <a:srgbClr val="FF0000"/>
                </a:solidFill>
              </a:rPr>
              <a:t>FPGA</a:t>
            </a:r>
          </a:p>
        </p:txBody>
      </p:sp>
    </p:spTree>
    <p:extLst>
      <p:ext uri="{BB962C8B-B14F-4D97-AF65-F5344CB8AC3E}">
        <p14:creationId xmlns:p14="http://schemas.microsoft.com/office/powerpoint/2010/main" val="42130267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908CBD-8714-FB4F-B6D6-F97BD0A725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R" dirty="0"/>
              <a:t>Challenges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9B78D1-1241-4C46-9654-3712BA81CD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FR" dirty="0"/>
              <a:t>Executable specification monitoring</a:t>
            </a:r>
          </a:p>
          <a:p>
            <a:pPr lvl="1"/>
            <a:r>
              <a:rPr lang="en-FR" dirty="0"/>
              <a:t>Designing dynamical systems is hard</a:t>
            </a:r>
          </a:p>
          <a:p>
            <a:pPr lvl="1"/>
            <a:r>
              <a:rPr lang="en-FR" dirty="0"/>
              <a:t>Specification writing is hard</a:t>
            </a:r>
          </a:p>
          <a:p>
            <a:pPr lvl="1"/>
            <a:r>
              <a:rPr lang="en-FR" dirty="0"/>
              <a:t>Lack of tools : Temporal logic specification</a:t>
            </a:r>
          </a:p>
          <a:p>
            <a:pPr lvl="1"/>
            <a:r>
              <a:rPr lang="en-FR" dirty="0"/>
              <a:t>Too many semantics</a:t>
            </a:r>
          </a:p>
          <a:p>
            <a:pPr lvl="1"/>
            <a:r>
              <a:rPr lang="en-FR" dirty="0"/>
              <a:t>Wrong focus</a:t>
            </a:r>
          </a:p>
          <a:p>
            <a:r>
              <a:rPr lang="en-FR" dirty="0"/>
              <a:t>Scalability of model-checking</a:t>
            </a:r>
          </a:p>
          <a:p>
            <a:pPr lvl="1"/>
            <a:r>
              <a:rPr lang="en-FR" dirty="0"/>
              <a:t>Decompose state-space</a:t>
            </a:r>
          </a:p>
          <a:p>
            <a:pPr lvl="1"/>
            <a:r>
              <a:rPr lang="en-FR" dirty="0"/>
              <a:t>Isolate model/algorithm?</a:t>
            </a:r>
          </a:p>
          <a:p>
            <a:pPr lvl="1"/>
            <a:r>
              <a:rPr lang="en-FR" dirty="0"/>
              <a:t>Hardware acceleration</a:t>
            </a:r>
          </a:p>
        </p:txBody>
      </p:sp>
    </p:spTree>
    <p:extLst>
      <p:ext uri="{BB962C8B-B14F-4D97-AF65-F5344CB8AC3E}">
        <p14:creationId xmlns:p14="http://schemas.microsoft.com/office/powerpoint/2010/main" val="19177059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BAE60D-9887-18CE-5E32-3774AC909B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R" dirty="0"/>
              <a:t>Many Semantics – Many Runtime Monitors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0A3C62F-D996-41E4-F6EE-43D5D5F0C0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92395" y="1990165"/>
            <a:ext cx="7235170" cy="4347182"/>
          </a:xfrm>
        </p:spPr>
      </p:pic>
    </p:spTree>
    <p:extLst>
      <p:ext uri="{BB962C8B-B14F-4D97-AF65-F5344CB8AC3E}">
        <p14:creationId xmlns:p14="http://schemas.microsoft.com/office/powerpoint/2010/main" val="20707731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EAF6442-3B96-2A46-A663-45419F554F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6729" y="365125"/>
            <a:ext cx="3393831" cy="194310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6BA5ED7-F170-CC46-93E0-76798CB725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729" y="2562638"/>
            <a:ext cx="3342649" cy="20074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8B2E643-D571-1B45-A0DB-194AAB1687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729" y="4668591"/>
            <a:ext cx="4091179" cy="16684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E03A65A-7307-0846-9875-8584C3D818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27488" y="258753"/>
            <a:ext cx="2264713" cy="20494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0B0E449-04F6-9548-86DF-EA068151C8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55954" y="2494244"/>
            <a:ext cx="2936247" cy="226811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A7B400B-A791-6041-AF9F-961B146A1BF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58721" y="4792517"/>
            <a:ext cx="4633480" cy="15444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6995805-14E1-0C48-97E5-6F36FEC545B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49262" y="365124"/>
            <a:ext cx="3385038" cy="200740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B006047-DD7E-A84A-9BB7-7BE5CBAEB7FA}"/>
              </a:ext>
            </a:extLst>
          </p:cNvPr>
          <p:cNvSpPr txBox="1"/>
          <p:nvPr/>
        </p:nvSpPr>
        <p:spPr>
          <a:xfrm>
            <a:off x="196729" y="284857"/>
            <a:ext cx="6799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2400" b="1" dirty="0"/>
              <a:t>A#1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35E682-98AA-AD49-9777-CBD8FD1925BF}"/>
              </a:ext>
            </a:extLst>
          </p:cNvPr>
          <p:cNvSpPr txBox="1"/>
          <p:nvPr/>
        </p:nvSpPr>
        <p:spPr>
          <a:xfrm>
            <a:off x="196729" y="2359562"/>
            <a:ext cx="6799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2400" b="1" dirty="0"/>
              <a:t>A#2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72EA423-6FDA-124C-AC56-971D1E779264}"/>
              </a:ext>
            </a:extLst>
          </p:cNvPr>
          <p:cNvSpPr txBox="1"/>
          <p:nvPr/>
        </p:nvSpPr>
        <p:spPr>
          <a:xfrm>
            <a:off x="196729" y="4668591"/>
            <a:ext cx="6799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2400" b="1" dirty="0"/>
              <a:t>A#3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9DCDEF8-B951-8044-BE4D-E2057433CF08}"/>
              </a:ext>
            </a:extLst>
          </p:cNvPr>
          <p:cNvSpPr txBox="1"/>
          <p:nvPr/>
        </p:nvSpPr>
        <p:spPr>
          <a:xfrm>
            <a:off x="8893002" y="284857"/>
            <a:ext cx="6799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2400" b="1" dirty="0"/>
              <a:t>A#4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B58E725-1159-464A-9DE8-CF73B1FF0082}"/>
              </a:ext>
            </a:extLst>
          </p:cNvPr>
          <p:cNvSpPr txBox="1"/>
          <p:nvPr/>
        </p:nvSpPr>
        <p:spPr>
          <a:xfrm>
            <a:off x="8893003" y="2359562"/>
            <a:ext cx="6799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2400" b="1" dirty="0"/>
              <a:t>A#5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0B33D87-4464-074A-88B2-07543478D799}"/>
              </a:ext>
            </a:extLst>
          </p:cNvPr>
          <p:cNvSpPr txBox="1"/>
          <p:nvPr/>
        </p:nvSpPr>
        <p:spPr>
          <a:xfrm>
            <a:off x="6918724" y="4668591"/>
            <a:ext cx="6799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2400" b="1" dirty="0"/>
              <a:t>A#6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130E265-83A1-364C-B499-F9B913D96463}"/>
              </a:ext>
            </a:extLst>
          </p:cNvPr>
          <p:cNvSpPr txBox="1"/>
          <p:nvPr/>
        </p:nvSpPr>
        <p:spPr>
          <a:xfrm>
            <a:off x="4010861" y="284857"/>
            <a:ext cx="6799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2400" b="1" dirty="0"/>
              <a:t>A#7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790FB1C-2F29-B141-A36D-BE4A82ECDD44}"/>
              </a:ext>
            </a:extLst>
          </p:cNvPr>
          <p:cNvSpPr txBox="1"/>
          <p:nvPr/>
        </p:nvSpPr>
        <p:spPr>
          <a:xfrm>
            <a:off x="3590560" y="2590394"/>
            <a:ext cx="5332988" cy="175432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9525">
              <a:tabLst>
                <a:tab pos="392113" algn="l"/>
              </a:tabLst>
            </a:pPr>
            <a:r>
              <a:rPr lang="en-FR" b="1" dirty="0">
                <a:solidFill>
                  <a:srgbClr val="FF0000"/>
                </a:solidFill>
              </a:rPr>
              <a:t>P#1</a:t>
            </a:r>
            <a:r>
              <a:rPr lang="en-FR" dirty="0">
                <a:solidFill>
                  <a:schemeClr val="bg1"/>
                </a:solidFill>
              </a:rPr>
              <a:t> </a:t>
            </a:r>
            <a:r>
              <a:rPr lang="en-FR" b="1" dirty="0">
                <a:solidFill>
                  <a:schemeClr val="bg1"/>
                </a:solidFill>
              </a:rPr>
              <a:t>Semantic gap</a:t>
            </a:r>
            <a:r>
              <a:rPr lang="en-FR" dirty="0">
                <a:solidFill>
                  <a:schemeClr val="bg1"/>
                </a:solidFill>
              </a:rPr>
              <a:t> between design model and analysis 	model</a:t>
            </a:r>
            <a:br>
              <a:rPr lang="en-FR" dirty="0">
                <a:solidFill>
                  <a:schemeClr val="bg1"/>
                </a:solidFill>
              </a:rPr>
            </a:br>
            <a:r>
              <a:rPr lang="en-FR" b="1" dirty="0">
                <a:solidFill>
                  <a:srgbClr val="FF0000"/>
                </a:solidFill>
              </a:rPr>
              <a:t>P#2</a:t>
            </a:r>
            <a:r>
              <a:rPr lang="en-FR" dirty="0">
                <a:solidFill>
                  <a:schemeClr val="bg1"/>
                </a:solidFill>
              </a:rPr>
              <a:t> </a:t>
            </a:r>
            <a:r>
              <a:rPr lang="en-FR" b="1" dirty="0">
                <a:solidFill>
                  <a:schemeClr val="bg1"/>
                </a:solidFill>
              </a:rPr>
              <a:t>Semantic gap</a:t>
            </a:r>
            <a:r>
              <a:rPr lang="en-FR" dirty="0">
                <a:solidFill>
                  <a:schemeClr val="bg1"/>
                </a:solidFill>
              </a:rPr>
              <a:t> between design model and 	executable code</a:t>
            </a:r>
            <a:br>
              <a:rPr lang="en-FR" dirty="0">
                <a:solidFill>
                  <a:schemeClr val="bg1"/>
                </a:solidFill>
              </a:rPr>
            </a:br>
            <a:r>
              <a:rPr lang="en-FR" b="1" dirty="0">
                <a:solidFill>
                  <a:srgbClr val="FF0000"/>
                </a:solidFill>
              </a:rPr>
              <a:t>P#3</a:t>
            </a:r>
            <a:r>
              <a:rPr lang="en-FR" dirty="0">
                <a:solidFill>
                  <a:schemeClr val="bg1"/>
                </a:solidFill>
              </a:rPr>
              <a:t> </a:t>
            </a:r>
            <a:r>
              <a:rPr lang="en-FR" b="1" dirty="0">
                <a:solidFill>
                  <a:schemeClr val="bg1"/>
                </a:solidFill>
              </a:rPr>
              <a:t>Equivalence problem </a:t>
            </a:r>
            <a:r>
              <a:rPr lang="en-FR" dirty="0">
                <a:solidFill>
                  <a:schemeClr val="bg1"/>
                </a:solidFill>
              </a:rPr>
              <a:t>between the analysis model 	and executable code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7BF5E1D-CBDE-8D44-B2BD-654380EA861D}"/>
              </a:ext>
            </a:extLst>
          </p:cNvPr>
          <p:cNvSpPr txBox="1"/>
          <p:nvPr/>
        </p:nvSpPr>
        <p:spPr>
          <a:xfrm>
            <a:off x="2344765" y="6430183"/>
            <a:ext cx="782457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/>
              <a:t>V. BESNARD, “</a:t>
            </a:r>
            <a:r>
              <a:rPr lang="en-GB" sz="1100" b="1" dirty="0"/>
              <a:t>EMI: Une </a:t>
            </a:r>
            <a:r>
              <a:rPr lang="en-GB" sz="1100" b="1" dirty="0" err="1"/>
              <a:t>approche</a:t>
            </a:r>
            <a:r>
              <a:rPr lang="en-GB" sz="1100" b="1" dirty="0"/>
              <a:t> pour unifier </a:t>
            </a:r>
            <a:r>
              <a:rPr lang="en-GB" sz="1100" b="1" dirty="0" err="1"/>
              <a:t>l’analyse</a:t>
            </a:r>
            <a:r>
              <a:rPr lang="en-GB" sz="1100" b="1" dirty="0"/>
              <a:t> et </a:t>
            </a:r>
            <a:r>
              <a:rPr lang="en-GB" sz="1100" b="1" dirty="0" err="1"/>
              <a:t>l’exécution</a:t>
            </a:r>
            <a:r>
              <a:rPr lang="en-GB" sz="1100" b="1" dirty="0"/>
              <a:t> </a:t>
            </a:r>
            <a:r>
              <a:rPr lang="en-GB" sz="1100" b="1" dirty="0" err="1"/>
              <a:t>embarquée</a:t>
            </a:r>
            <a:r>
              <a:rPr lang="en-GB" sz="1100" b="1" dirty="0"/>
              <a:t> </a:t>
            </a:r>
            <a:r>
              <a:rPr lang="en-GB" sz="1100" b="1" dirty="0" err="1"/>
              <a:t>à</a:t>
            </a:r>
            <a:r>
              <a:rPr lang="en-GB" sz="1100" b="1" dirty="0"/>
              <a:t> </a:t>
            </a:r>
            <a:r>
              <a:rPr lang="en-GB" sz="1100" b="1" dirty="0" err="1"/>
              <a:t>l’aide</a:t>
            </a:r>
            <a:r>
              <a:rPr lang="en-GB" sz="1100" b="1" dirty="0"/>
              <a:t> d’un </a:t>
            </a:r>
            <a:r>
              <a:rPr lang="en-GB" sz="1100" b="1" dirty="0" err="1"/>
              <a:t>interpréteur</a:t>
            </a:r>
            <a:r>
              <a:rPr lang="en-GB" sz="1100" b="1" dirty="0"/>
              <a:t> de </a:t>
            </a:r>
            <a:r>
              <a:rPr lang="en-GB" sz="1100" b="1" dirty="0" err="1"/>
              <a:t>modèles</a:t>
            </a:r>
            <a:r>
              <a:rPr lang="en-GB" sz="1100" b="1" dirty="0"/>
              <a:t> pilotable</a:t>
            </a:r>
            <a:r>
              <a:rPr lang="en-GB" sz="1100" dirty="0"/>
              <a:t>”, </a:t>
            </a:r>
            <a:br>
              <a:rPr lang="en-GB" sz="1100" dirty="0"/>
            </a:br>
            <a:r>
              <a:rPr lang="en-GB" sz="1100" dirty="0"/>
              <a:t>Application aux </a:t>
            </a:r>
            <a:r>
              <a:rPr lang="en-GB" sz="1100" dirty="0" err="1"/>
              <a:t>modèles</a:t>
            </a:r>
            <a:r>
              <a:rPr lang="en-GB" sz="1100" dirty="0"/>
              <a:t> UML des </a:t>
            </a:r>
            <a:r>
              <a:rPr lang="en-GB" sz="1100" dirty="0" err="1"/>
              <a:t>systèmes</a:t>
            </a:r>
            <a:r>
              <a:rPr lang="en-GB" sz="1100" dirty="0"/>
              <a:t> </a:t>
            </a:r>
            <a:r>
              <a:rPr lang="en-GB" sz="1100" dirty="0" err="1"/>
              <a:t>embarqués</a:t>
            </a:r>
            <a:r>
              <a:rPr lang="en-GB" sz="1100" dirty="0"/>
              <a:t>, </a:t>
            </a:r>
            <a:r>
              <a:rPr lang="en-GB" sz="1100" i="1" dirty="0"/>
              <a:t>Ph.D. Thesis</a:t>
            </a:r>
            <a:r>
              <a:rPr lang="en-GB" sz="1100" dirty="0"/>
              <a:t>, Dec. 2020. </a:t>
            </a:r>
            <a:r>
              <a:rPr lang="en-GB" sz="1100" dirty="0">
                <a:hlinkClick r:id="rId9"/>
              </a:rPr>
              <a:t>[PDF]</a:t>
            </a:r>
            <a:r>
              <a:rPr lang="en-GB" sz="1100" dirty="0"/>
              <a:t> </a:t>
            </a:r>
            <a:r>
              <a:rPr lang="en-GB" sz="1100" dirty="0">
                <a:hlinkClick r:id="rId10"/>
              </a:rPr>
              <a:t>[slides]</a:t>
            </a:r>
            <a:endParaRPr lang="en-FR" sz="11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25203B-E38F-4B4C-924F-D2013C7A3D9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87678" y="53219"/>
            <a:ext cx="1256114" cy="42671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6BD35EF-52DA-AF49-B564-A246C9A30C50}"/>
              </a:ext>
            </a:extLst>
          </p:cNvPr>
          <p:cNvSpPr/>
          <p:nvPr/>
        </p:nvSpPr>
        <p:spPr>
          <a:xfrm>
            <a:off x="1348840" y="2372530"/>
            <a:ext cx="1386918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GB" dirty="0">
                <a:latin typeface="NimbusSanL"/>
              </a:rPr>
              <a:t>Spin [Hol97] </a:t>
            </a:r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6F2605E-BB19-5942-8CFC-EECEA00962F2}"/>
              </a:ext>
            </a:extLst>
          </p:cNvPr>
          <p:cNvSpPr/>
          <p:nvPr/>
        </p:nvSpPr>
        <p:spPr>
          <a:xfrm>
            <a:off x="2625241" y="4663216"/>
            <a:ext cx="1686680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GB" dirty="0">
                <a:latin typeface="NimbusSanL"/>
              </a:rPr>
              <a:t>Divine [Bar+17] </a:t>
            </a:r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FD9F5E0-3DBC-184B-B4D7-0BA429FE7238}"/>
              </a:ext>
            </a:extLst>
          </p:cNvPr>
          <p:cNvSpPr/>
          <p:nvPr/>
        </p:nvSpPr>
        <p:spPr>
          <a:xfrm>
            <a:off x="8687250" y="7018"/>
            <a:ext cx="3069174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GB" dirty="0">
                <a:latin typeface="NimbusSanL"/>
              </a:rPr>
              <a:t>SPOT [DP04], </a:t>
            </a:r>
            <a:r>
              <a:rPr lang="en-GB" dirty="0" err="1">
                <a:latin typeface="NimbusSanL"/>
              </a:rPr>
              <a:t>LTSmin</a:t>
            </a:r>
            <a:r>
              <a:rPr lang="en-GB" dirty="0">
                <a:latin typeface="NimbusSanL"/>
              </a:rPr>
              <a:t> [Kan+15] </a:t>
            </a:r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E92E721-63B4-334C-B577-4E379B8FA91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760045" y="2276312"/>
            <a:ext cx="1185887" cy="43586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57C9BCE-10AE-A845-89DF-179600BC6E54}"/>
              </a:ext>
            </a:extLst>
          </p:cNvPr>
          <p:cNvSpPr/>
          <p:nvPr/>
        </p:nvSpPr>
        <p:spPr>
          <a:xfrm>
            <a:off x="7898412" y="4754455"/>
            <a:ext cx="2555700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GB" dirty="0">
                <a:latin typeface="NimbusSanL"/>
              </a:rPr>
              <a:t>Java </a:t>
            </a:r>
            <a:r>
              <a:rPr lang="en-GB" dirty="0" err="1">
                <a:latin typeface="NimbusSanL"/>
              </a:rPr>
              <a:t>PathFinder</a:t>
            </a:r>
            <a:r>
              <a:rPr lang="en-GB" dirty="0">
                <a:latin typeface="NimbusSanL"/>
              </a:rPr>
              <a:t> [Bra+00] </a:t>
            </a:r>
            <a:endParaRPr lang="en-GB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A21ECB8-9621-C74F-BAEF-4E802684BEED}"/>
              </a:ext>
            </a:extLst>
          </p:cNvPr>
          <p:cNvSpPr/>
          <p:nvPr/>
        </p:nvSpPr>
        <p:spPr>
          <a:xfrm>
            <a:off x="6504865" y="795771"/>
            <a:ext cx="2342308" cy="64633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GB" dirty="0" err="1">
                <a:latin typeface="NimbusSanL"/>
              </a:rPr>
              <a:t>AnimUML</a:t>
            </a:r>
            <a:r>
              <a:rPr lang="en-GB" dirty="0">
                <a:latin typeface="NimbusSanL"/>
              </a:rPr>
              <a:t> [Jouault+20]</a:t>
            </a:r>
          </a:p>
          <a:p>
            <a:r>
              <a:rPr lang="en-GB" dirty="0">
                <a:latin typeface="NimbusSanL"/>
              </a:rPr>
              <a:t>EMI [Besnard+21]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95573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35661</TotalTime>
  <Words>1641</Words>
  <Application>Microsoft Macintosh PowerPoint</Application>
  <PresentationFormat>Widescreen</PresentationFormat>
  <Paragraphs>263</Paragraphs>
  <Slides>39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50" baseType="lpstr">
      <vt:lpstr>Arial</vt:lpstr>
      <vt:lpstr>Calibri</vt:lpstr>
      <vt:lpstr>Calibri Light</vt:lpstr>
      <vt:lpstr>CMB10</vt:lpstr>
      <vt:lpstr>CMR10</vt:lpstr>
      <vt:lpstr>Google Sans</vt:lpstr>
      <vt:lpstr>Helvetica Neue</vt:lpstr>
      <vt:lpstr>Menlo</vt:lpstr>
      <vt:lpstr>NimbusSanL</vt:lpstr>
      <vt:lpstr>Source Sans Pro</vt:lpstr>
      <vt:lpstr>Office Theme</vt:lpstr>
      <vt:lpstr>Exploring the Boundary between Executable Languages and Verification Tools</vt:lpstr>
      <vt:lpstr>Overview</vt:lpstr>
      <vt:lpstr>Context: Domain-specific languages</vt:lpstr>
      <vt:lpstr>Context: Executable specifications</vt:lpstr>
      <vt:lpstr>Context 1: Executable specifications [Examples]</vt:lpstr>
      <vt:lpstr>Context 2: Scalability of Model-checking</vt:lpstr>
      <vt:lpstr>Challenges</vt:lpstr>
      <vt:lpstr>Many Semantics – Many Runtime Monitors</vt:lpstr>
      <vt:lpstr>PowerPoint Presentation</vt:lpstr>
      <vt:lpstr>PowerPoint Presentation</vt:lpstr>
      <vt:lpstr>One Semantics – Many Runtime Monitors</vt:lpstr>
      <vt:lpstr>Make it Simple &amp; Modular</vt:lpstr>
      <vt:lpstr>Make it Simple &amp; Modular</vt:lpstr>
      <vt:lpstr>Executable Specification Monitoring</vt:lpstr>
      <vt:lpstr>A Semantic Language Interface (SLI)</vt:lpstr>
      <vt:lpstr>Global Overview</vt:lpstr>
      <vt:lpstr>Gamine Operators</vt:lpstr>
      <vt:lpstr>The SLI Semantics for Multiverse Debugging</vt:lpstr>
      <vt:lpstr>Modular Finder</vt:lpstr>
      <vt:lpstr>SLI Model-Checking Bridge</vt:lpstr>
      <vt:lpstr>The scheduler during the verification</vt:lpstr>
      <vt:lpstr>OBP2: Semantical Diagnosis and Formal Verification</vt:lpstr>
      <vt:lpstr>Meta-level GUI</vt:lpstr>
      <vt:lpstr>Executable UML Specifications</vt:lpstr>
      <vt:lpstr>Executable BPMN Specifications</vt:lpstr>
      <vt:lpstr>Scalability of Model-Checking</vt:lpstr>
      <vt:lpstr>PowerPoint Presentation</vt:lpstr>
      <vt:lpstr>Context-aware Verification</vt:lpstr>
      <vt:lpstr>Optimization due to structure of context</vt:lpstr>
      <vt:lpstr>Traditional Context-aware Reachability</vt:lpstr>
      <vt:lpstr>PastFree[ze] Reachability</vt:lpstr>
      <vt:lpstr>PowerPoint Presentation</vt:lpstr>
      <vt:lpstr>FPGA Model-Checking</vt:lpstr>
      <vt:lpstr>PowerPoint Presentation</vt:lpstr>
      <vt:lpstr>Menhir: Generic High-Speed FPGA Model-Checker</vt:lpstr>
      <vt:lpstr>Carnac: Algorithmic variability  4 Swarm FPGA</vt:lpstr>
      <vt:lpstr>Dolmen : FPGA Swarm for Safety and Liveness Verification Fournier+DATE’2022</vt:lpstr>
      <vt:lpstr>Conclusions</vt:lpstr>
      <vt:lpstr>Generalizing the G∀min∃ language monitoring for specification-driven software engineering.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Exploring the Boundary between Executable Languages and Verification Tools</dc:title>
  <dc:creator>Ciprian TEODOROV</dc:creator>
  <cp:lastModifiedBy>Ciprian TEODOROV</cp:lastModifiedBy>
  <cp:revision>21</cp:revision>
  <dcterms:created xsi:type="dcterms:W3CDTF">2022-03-21T14:47:13Z</dcterms:created>
  <dcterms:modified xsi:type="dcterms:W3CDTF">2022-10-25T19:04:20Z</dcterms:modified>
</cp:coreProperties>
</file>