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5"/>
  </p:notesMasterIdLst>
  <p:sldIdLst>
    <p:sldId id="461" r:id="rId2"/>
    <p:sldId id="261" r:id="rId3"/>
    <p:sldId id="257" r:id="rId4"/>
    <p:sldId id="489" r:id="rId5"/>
    <p:sldId id="490" r:id="rId6"/>
    <p:sldId id="493" r:id="rId7"/>
    <p:sldId id="494" r:id="rId8"/>
    <p:sldId id="375" r:id="rId9"/>
    <p:sldId id="325" r:id="rId10"/>
    <p:sldId id="361" r:id="rId11"/>
    <p:sldId id="363" r:id="rId12"/>
    <p:sldId id="364" r:id="rId13"/>
    <p:sldId id="423" r:id="rId14"/>
    <p:sldId id="370" r:id="rId15"/>
    <p:sldId id="438" r:id="rId16"/>
    <p:sldId id="371" r:id="rId17"/>
    <p:sldId id="383" r:id="rId18"/>
    <p:sldId id="435" r:id="rId19"/>
    <p:sldId id="455" r:id="rId20"/>
    <p:sldId id="384" r:id="rId21"/>
    <p:sldId id="429" r:id="rId22"/>
    <p:sldId id="432" r:id="rId23"/>
    <p:sldId id="428" r:id="rId24"/>
    <p:sldId id="430" r:id="rId25"/>
    <p:sldId id="436" r:id="rId26"/>
    <p:sldId id="414" r:id="rId27"/>
    <p:sldId id="392" r:id="rId28"/>
    <p:sldId id="393" r:id="rId29"/>
    <p:sldId id="397" r:id="rId30"/>
    <p:sldId id="398" r:id="rId31"/>
    <p:sldId id="400" r:id="rId32"/>
    <p:sldId id="462" r:id="rId33"/>
    <p:sldId id="477" r:id="rId34"/>
    <p:sldId id="287" r:id="rId35"/>
    <p:sldId id="476" r:id="rId36"/>
    <p:sldId id="463" r:id="rId37"/>
    <p:sldId id="478" r:id="rId38"/>
    <p:sldId id="479" r:id="rId39"/>
    <p:sldId id="389" r:id="rId40"/>
    <p:sldId id="271" r:id="rId41"/>
    <p:sldId id="272" r:id="rId42"/>
    <p:sldId id="273" r:id="rId43"/>
    <p:sldId id="274" r:id="rId44"/>
    <p:sldId id="453" r:id="rId45"/>
    <p:sldId id="460" r:id="rId46"/>
    <p:sldId id="464" r:id="rId47"/>
    <p:sldId id="291" r:id="rId48"/>
    <p:sldId id="449" r:id="rId49"/>
    <p:sldId id="488" r:id="rId50"/>
    <p:sldId id="459" r:id="rId51"/>
    <p:sldId id="458" r:id="rId52"/>
    <p:sldId id="457" r:id="rId53"/>
    <p:sldId id="481" r:id="rId54"/>
  </p:sldIdLst>
  <p:sldSz cx="12192000" cy="6858000"/>
  <p:notesSz cx="6858000" cy="9144000"/>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FF"/>
    <a:srgbClr val="A02B93"/>
    <a:srgbClr val="F2F2F2"/>
    <a:srgbClr val="CD950C"/>
    <a:srgbClr val="FFD7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87E097-4754-194D-87A2-5BEC12A6BB27}" v="87" dt="2025-09-11T21:59:00.32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83"/>
    <p:restoredTop sz="77758"/>
  </p:normalViewPr>
  <p:slideViewPr>
    <p:cSldViewPr snapToGrid="0">
      <p:cViewPr>
        <p:scale>
          <a:sx n="68" d="100"/>
          <a:sy n="68" d="100"/>
        </p:scale>
        <p:origin x="1656" y="1056"/>
      </p:cViewPr>
      <p:guideLst/>
    </p:cSldViewPr>
  </p:slideViewPr>
  <p:outlineViewPr>
    <p:cViewPr>
      <p:scale>
        <a:sx n="33" d="100"/>
        <a:sy n="33" d="100"/>
      </p:scale>
      <p:origin x="0" y="-1367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image" Target="../media/image17.png"/><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image" Target="../media/image17.png"/><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7A9D8-EF4B-4A41-9CF6-32DB3FADCD3E}"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7C4E88A1-32F5-4C64-8D67-8374C7DF1A60}">
      <dgm:prSet custT="1"/>
      <dgm:spPr/>
      <dgm:t>
        <a:bodyPr/>
        <a:lstStyle/>
        <a:p>
          <a:r>
            <a:rPr lang="en-US" sz="2800" dirty="0"/>
            <a:t>General-purpose languages introduce </a:t>
          </a:r>
          <a:r>
            <a:rPr lang="en-US" sz="2800" b="1" i="1" dirty="0"/>
            <a:t>accidental</a:t>
          </a:r>
          <a:r>
            <a:rPr lang="en-US" sz="2800" b="1" dirty="0"/>
            <a:t> complexities</a:t>
          </a:r>
          <a:r>
            <a:rPr lang="en-US" sz="2800" dirty="0"/>
            <a:t>.</a:t>
          </a:r>
        </a:p>
      </dgm:t>
    </dgm:pt>
    <dgm:pt modelId="{FB622C12-4787-4148-AB11-0333A422B6A9}" type="parTrans" cxnId="{C90B722F-255E-44FB-B051-1CBF856F8C6E}">
      <dgm:prSet/>
      <dgm:spPr/>
      <dgm:t>
        <a:bodyPr/>
        <a:lstStyle/>
        <a:p>
          <a:endParaRPr lang="en-US" sz="2800"/>
        </a:p>
      </dgm:t>
    </dgm:pt>
    <dgm:pt modelId="{D3D8156F-B4C9-4A8B-90B8-BB6E2F0ECD04}" type="sibTrans" cxnId="{C90B722F-255E-44FB-B051-1CBF856F8C6E}">
      <dgm:prSet/>
      <dgm:spPr/>
      <dgm:t>
        <a:bodyPr/>
        <a:lstStyle/>
        <a:p>
          <a:endParaRPr lang="en-US" sz="2800"/>
        </a:p>
      </dgm:t>
    </dgm:pt>
    <dgm:pt modelId="{2C9BE563-74B3-4A1E-AF27-550272C23EEA}">
      <dgm:prSet custT="1"/>
      <dgm:spPr/>
      <dgm:t>
        <a:bodyPr/>
        <a:lstStyle/>
        <a:p>
          <a:r>
            <a:rPr lang="en-US" sz="3200" dirty="0"/>
            <a:t>Domain experts rely on </a:t>
          </a:r>
          <a:r>
            <a:rPr lang="en-US" sz="3200" i="1" dirty="0"/>
            <a:t>a shared </a:t>
          </a:r>
          <a:r>
            <a:rPr lang="en-US" sz="3200" b="1" i="0" u="none" dirty="0"/>
            <a:t>domain-specific language </a:t>
          </a:r>
          <a:r>
            <a:rPr lang="en-US" sz="3200" dirty="0"/>
            <a:t>to alleviate these problems. </a:t>
          </a:r>
        </a:p>
      </dgm:t>
    </dgm:pt>
    <dgm:pt modelId="{DCF29090-B568-4D70-93E5-3D6ABBF0D4EE}" type="parTrans" cxnId="{0108332B-25F0-4E88-99CE-89044E34A522}">
      <dgm:prSet/>
      <dgm:spPr/>
      <dgm:t>
        <a:bodyPr/>
        <a:lstStyle/>
        <a:p>
          <a:endParaRPr lang="en-US" sz="2800"/>
        </a:p>
      </dgm:t>
    </dgm:pt>
    <dgm:pt modelId="{B178881F-9CDC-4656-B292-255D3803A659}" type="sibTrans" cxnId="{0108332B-25F0-4E88-99CE-89044E34A522}">
      <dgm:prSet/>
      <dgm:spPr/>
      <dgm:t>
        <a:bodyPr/>
        <a:lstStyle/>
        <a:p>
          <a:endParaRPr lang="en-US" sz="2800"/>
        </a:p>
      </dgm:t>
    </dgm:pt>
    <dgm:pt modelId="{CD6AEF42-60E8-4079-BBDB-A3D38CA1B42D}">
      <dgm:prSet custT="1"/>
      <dgm:spPr/>
      <dgm:t>
        <a:bodyPr/>
        <a:lstStyle/>
        <a:p>
          <a:r>
            <a:rPr lang="en-US" sz="3200" b="1" dirty="0"/>
            <a:t>Domain-specific languages</a:t>
          </a:r>
          <a:r>
            <a:rPr lang="en-US" sz="3200" dirty="0"/>
            <a:t> enable </a:t>
          </a:r>
        </a:p>
      </dgm:t>
    </dgm:pt>
    <dgm:pt modelId="{739704B3-1B99-4948-9ACC-EDE049121AD7}" type="parTrans" cxnId="{99B1F619-4035-454B-B4A6-DD4A0239544D}">
      <dgm:prSet/>
      <dgm:spPr/>
      <dgm:t>
        <a:bodyPr/>
        <a:lstStyle/>
        <a:p>
          <a:endParaRPr lang="en-US" sz="2800"/>
        </a:p>
      </dgm:t>
    </dgm:pt>
    <dgm:pt modelId="{21F03635-C481-4077-84F0-BD8BD106CDC1}" type="sibTrans" cxnId="{99B1F619-4035-454B-B4A6-DD4A0239544D}">
      <dgm:prSet/>
      <dgm:spPr/>
      <dgm:t>
        <a:bodyPr/>
        <a:lstStyle/>
        <a:p>
          <a:endParaRPr lang="en-US" sz="2800"/>
        </a:p>
      </dgm:t>
    </dgm:pt>
    <dgm:pt modelId="{416CCBDD-1E56-420D-9C26-6627569CB44A}">
      <dgm:prSet custT="1"/>
      <dgm:spPr/>
      <dgm:t>
        <a:bodyPr/>
        <a:lstStyle/>
        <a:p>
          <a:r>
            <a:rPr lang="en-US" sz="2000" b="1" dirty="0"/>
            <a:t>abstractions</a:t>
          </a:r>
          <a:r>
            <a:rPr lang="en-US" sz="2000" dirty="0"/>
            <a:t> (models) focused on the domain of discourse.</a:t>
          </a:r>
        </a:p>
      </dgm:t>
    </dgm:pt>
    <dgm:pt modelId="{5B6E0839-A079-4719-B655-1DF1282DF278}" type="parTrans" cxnId="{778FE086-CF5D-4F67-AD86-77A388A6DE2C}">
      <dgm:prSet/>
      <dgm:spPr/>
      <dgm:t>
        <a:bodyPr/>
        <a:lstStyle/>
        <a:p>
          <a:endParaRPr lang="en-US" sz="2800"/>
        </a:p>
      </dgm:t>
    </dgm:pt>
    <dgm:pt modelId="{E2244CCE-84AF-4DA1-B467-20037F14C78F}" type="sibTrans" cxnId="{778FE086-CF5D-4F67-AD86-77A388A6DE2C}">
      <dgm:prSet/>
      <dgm:spPr/>
      <dgm:t>
        <a:bodyPr/>
        <a:lstStyle/>
        <a:p>
          <a:endParaRPr lang="en-US" sz="2800"/>
        </a:p>
      </dgm:t>
    </dgm:pt>
    <dgm:pt modelId="{7A274890-BCE6-456B-BDC0-E01892772984}">
      <dgm:prSet custT="1"/>
      <dgm:spPr/>
      <dgm:t>
        <a:bodyPr/>
        <a:lstStyle/>
        <a:p>
          <a:r>
            <a:rPr lang="en-US" sz="2000" b="1" dirty="0"/>
            <a:t>tools</a:t>
          </a:r>
          <a:r>
            <a:rPr lang="en-US" sz="2000" dirty="0"/>
            <a:t> (conceptual or computer-assisted) adapted to the domain</a:t>
          </a:r>
        </a:p>
      </dgm:t>
    </dgm:pt>
    <dgm:pt modelId="{C27880AA-99EE-4FC7-930D-C6B92CD26ECB}" type="parTrans" cxnId="{522451C7-B9BD-4B5E-8B33-8D852E012D0D}">
      <dgm:prSet/>
      <dgm:spPr/>
      <dgm:t>
        <a:bodyPr/>
        <a:lstStyle/>
        <a:p>
          <a:endParaRPr lang="en-US" sz="2800"/>
        </a:p>
      </dgm:t>
    </dgm:pt>
    <dgm:pt modelId="{00E8A5DF-CCB3-4793-82E3-9F8EEC8A1E2F}" type="sibTrans" cxnId="{522451C7-B9BD-4B5E-8B33-8D852E012D0D}">
      <dgm:prSet/>
      <dgm:spPr/>
      <dgm:t>
        <a:bodyPr/>
        <a:lstStyle/>
        <a:p>
          <a:endParaRPr lang="en-US" sz="2800"/>
        </a:p>
      </dgm:t>
    </dgm:pt>
    <dgm:pt modelId="{7BF4923A-E51D-E842-8FF8-FC62344417AF}" type="pres">
      <dgm:prSet presAssocID="{7E57A9D8-EF4B-4A41-9CF6-32DB3FADCD3E}" presName="Name0" presStyleCnt="0">
        <dgm:presLayoutVars>
          <dgm:dir/>
          <dgm:animLvl val="lvl"/>
          <dgm:resizeHandles val="exact"/>
        </dgm:presLayoutVars>
      </dgm:prSet>
      <dgm:spPr/>
    </dgm:pt>
    <dgm:pt modelId="{43AF1F61-59A1-9D47-B961-B62D979C1595}" type="pres">
      <dgm:prSet presAssocID="{CD6AEF42-60E8-4079-BBDB-A3D38CA1B42D}" presName="boxAndChildren" presStyleCnt="0"/>
      <dgm:spPr/>
    </dgm:pt>
    <dgm:pt modelId="{96528736-B5AD-9442-ADCB-D208C6B308EA}" type="pres">
      <dgm:prSet presAssocID="{CD6AEF42-60E8-4079-BBDB-A3D38CA1B42D}" presName="parentTextBox" presStyleLbl="node1" presStyleIdx="0" presStyleCnt="3"/>
      <dgm:spPr/>
    </dgm:pt>
    <dgm:pt modelId="{2C682879-A937-CD49-8F4B-E5ED0FD06708}" type="pres">
      <dgm:prSet presAssocID="{CD6AEF42-60E8-4079-BBDB-A3D38CA1B42D}" presName="entireBox" presStyleLbl="node1" presStyleIdx="0" presStyleCnt="3"/>
      <dgm:spPr/>
    </dgm:pt>
    <dgm:pt modelId="{78C86E30-9AC3-7841-A709-318A05018C77}" type="pres">
      <dgm:prSet presAssocID="{CD6AEF42-60E8-4079-BBDB-A3D38CA1B42D}" presName="descendantBox" presStyleCnt="0"/>
      <dgm:spPr/>
    </dgm:pt>
    <dgm:pt modelId="{1F671CC8-6F1F-694D-80E4-170E57648C3F}" type="pres">
      <dgm:prSet presAssocID="{416CCBDD-1E56-420D-9C26-6627569CB44A}" presName="childTextBox" presStyleLbl="fgAccFollowNode1" presStyleIdx="0" presStyleCnt="2" custScaleY="124935">
        <dgm:presLayoutVars>
          <dgm:bulletEnabled val="1"/>
        </dgm:presLayoutVars>
      </dgm:prSet>
      <dgm:spPr/>
    </dgm:pt>
    <dgm:pt modelId="{C3971D8F-AF43-B04C-BD8E-2528BEB0E846}" type="pres">
      <dgm:prSet presAssocID="{7A274890-BCE6-456B-BDC0-E01892772984}" presName="childTextBox" presStyleLbl="fgAccFollowNode1" presStyleIdx="1" presStyleCnt="2" custScaleY="124442">
        <dgm:presLayoutVars>
          <dgm:bulletEnabled val="1"/>
        </dgm:presLayoutVars>
      </dgm:prSet>
      <dgm:spPr/>
    </dgm:pt>
    <dgm:pt modelId="{A07CF822-5213-4046-A105-B338E7265822}" type="pres">
      <dgm:prSet presAssocID="{B178881F-9CDC-4656-B292-255D3803A659}" presName="sp" presStyleCnt="0"/>
      <dgm:spPr/>
    </dgm:pt>
    <dgm:pt modelId="{07D82D03-BD3B-0C4B-863C-A9B9F96BE4E4}" type="pres">
      <dgm:prSet presAssocID="{2C9BE563-74B3-4A1E-AF27-550272C23EEA}" presName="arrowAndChildren" presStyleCnt="0"/>
      <dgm:spPr/>
    </dgm:pt>
    <dgm:pt modelId="{CC739CF9-A707-5043-A62E-1C67D05267D9}" type="pres">
      <dgm:prSet presAssocID="{2C9BE563-74B3-4A1E-AF27-550272C23EEA}" presName="parentTextArrow" presStyleLbl="node1" presStyleIdx="1" presStyleCnt="3"/>
      <dgm:spPr/>
    </dgm:pt>
    <dgm:pt modelId="{775468B0-FFC7-C04A-9E31-218567B1A7F2}" type="pres">
      <dgm:prSet presAssocID="{D3D8156F-B4C9-4A8B-90B8-BB6E2F0ECD04}" presName="sp" presStyleCnt="0"/>
      <dgm:spPr/>
    </dgm:pt>
    <dgm:pt modelId="{0F9D6B39-598B-434D-87A7-87D31B718E95}" type="pres">
      <dgm:prSet presAssocID="{7C4E88A1-32F5-4C64-8D67-8374C7DF1A60}" presName="arrowAndChildren" presStyleCnt="0"/>
      <dgm:spPr/>
    </dgm:pt>
    <dgm:pt modelId="{517EE3D8-B629-FB4B-B6ED-105C4272E0D7}" type="pres">
      <dgm:prSet presAssocID="{7C4E88A1-32F5-4C64-8D67-8374C7DF1A60}" presName="parentTextArrow" presStyleLbl="node1" presStyleIdx="2" presStyleCnt="3"/>
      <dgm:spPr/>
    </dgm:pt>
  </dgm:ptLst>
  <dgm:cxnLst>
    <dgm:cxn modelId="{99B1F619-4035-454B-B4A6-DD4A0239544D}" srcId="{7E57A9D8-EF4B-4A41-9CF6-32DB3FADCD3E}" destId="{CD6AEF42-60E8-4079-BBDB-A3D38CA1B42D}" srcOrd="2" destOrd="0" parTransId="{739704B3-1B99-4948-9ACC-EDE049121AD7}" sibTransId="{21F03635-C481-4077-84F0-BD8BD106CDC1}"/>
    <dgm:cxn modelId="{0108332B-25F0-4E88-99CE-89044E34A522}" srcId="{7E57A9D8-EF4B-4A41-9CF6-32DB3FADCD3E}" destId="{2C9BE563-74B3-4A1E-AF27-550272C23EEA}" srcOrd="1" destOrd="0" parTransId="{DCF29090-B568-4D70-93E5-3D6ABBF0D4EE}" sibTransId="{B178881F-9CDC-4656-B292-255D3803A659}"/>
    <dgm:cxn modelId="{C90B722F-255E-44FB-B051-1CBF856F8C6E}" srcId="{7E57A9D8-EF4B-4A41-9CF6-32DB3FADCD3E}" destId="{7C4E88A1-32F5-4C64-8D67-8374C7DF1A60}" srcOrd="0" destOrd="0" parTransId="{FB622C12-4787-4148-AB11-0333A422B6A9}" sibTransId="{D3D8156F-B4C9-4A8B-90B8-BB6E2F0ECD04}"/>
    <dgm:cxn modelId="{D2AF935A-47A1-5A41-8CF5-ECCB29B1CD28}" type="presOf" srcId="{7A274890-BCE6-456B-BDC0-E01892772984}" destId="{C3971D8F-AF43-B04C-BD8E-2528BEB0E846}" srcOrd="0" destOrd="0" presId="urn:microsoft.com/office/officeart/2005/8/layout/process4"/>
    <dgm:cxn modelId="{FAA79868-D7E9-0845-9FE9-2516FC6E958E}" type="presOf" srcId="{416CCBDD-1E56-420D-9C26-6627569CB44A}" destId="{1F671CC8-6F1F-694D-80E4-170E57648C3F}" srcOrd="0" destOrd="0" presId="urn:microsoft.com/office/officeart/2005/8/layout/process4"/>
    <dgm:cxn modelId="{778FE086-CF5D-4F67-AD86-77A388A6DE2C}" srcId="{CD6AEF42-60E8-4079-BBDB-A3D38CA1B42D}" destId="{416CCBDD-1E56-420D-9C26-6627569CB44A}" srcOrd="0" destOrd="0" parTransId="{5B6E0839-A079-4719-B655-1DF1282DF278}" sibTransId="{E2244CCE-84AF-4DA1-B467-20037F14C78F}"/>
    <dgm:cxn modelId="{801CF293-EAD5-864A-B5A0-844C94109050}" type="presOf" srcId="{7E57A9D8-EF4B-4A41-9CF6-32DB3FADCD3E}" destId="{7BF4923A-E51D-E842-8FF8-FC62344417AF}" srcOrd="0" destOrd="0" presId="urn:microsoft.com/office/officeart/2005/8/layout/process4"/>
    <dgm:cxn modelId="{8FF5BE98-2B64-2344-BE39-0B390E2776C6}" type="presOf" srcId="{CD6AEF42-60E8-4079-BBDB-A3D38CA1B42D}" destId="{96528736-B5AD-9442-ADCB-D208C6B308EA}" srcOrd="0" destOrd="0" presId="urn:microsoft.com/office/officeart/2005/8/layout/process4"/>
    <dgm:cxn modelId="{618C2AAB-7DB4-E546-B9D4-A1ECD65535EF}" type="presOf" srcId="{2C9BE563-74B3-4A1E-AF27-550272C23EEA}" destId="{CC739CF9-A707-5043-A62E-1C67D05267D9}" srcOrd="0" destOrd="0" presId="urn:microsoft.com/office/officeart/2005/8/layout/process4"/>
    <dgm:cxn modelId="{522451C7-B9BD-4B5E-8B33-8D852E012D0D}" srcId="{CD6AEF42-60E8-4079-BBDB-A3D38CA1B42D}" destId="{7A274890-BCE6-456B-BDC0-E01892772984}" srcOrd="1" destOrd="0" parTransId="{C27880AA-99EE-4FC7-930D-C6B92CD26ECB}" sibTransId="{00E8A5DF-CCB3-4793-82E3-9F8EEC8A1E2F}"/>
    <dgm:cxn modelId="{117C9FD5-D8C5-6948-90D1-D86C0BB78F6C}" type="presOf" srcId="{7C4E88A1-32F5-4C64-8D67-8374C7DF1A60}" destId="{517EE3D8-B629-FB4B-B6ED-105C4272E0D7}" srcOrd="0" destOrd="0" presId="urn:microsoft.com/office/officeart/2005/8/layout/process4"/>
    <dgm:cxn modelId="{DA9C60F1-6389-4F48-B422-328A1B93E051}" type="presOf" srcId="{CD6AEF42-60E8-4079-BBDB-A3D38CA1B42D}" destId="{2C682879-A937-CD49-8F4B-E5ED0FD06708}" srcOrd="1" destOrd="0" presId="urn:microsoft.com/office/officeart/2005/8/layout/process4"/>
    <dgm:cxn modelId="{49617FB1-D760-434B-B360-BD0DCBB3BE6E}" type="presParOf" srcId="{7BF4923A-E51D-E842-8FF8-FC62344417AF}" destId="{43AF1F61-59A1-9D47-B961-B62D979C1595}" srcOrd="0" destOrd="0" presId="urn:microsoft.com/office/officeart/2005/8/layout/process4"/>
    <dgm:cxn modelId="{373C14FE-E603-B345-8CB5-AE2943359E79}" type="presParOf" srcId="{43AF1F61-59A1-9D47-B961-B62D979C1595}" destId="{96528736-B5AD-9442-ADCB-D208C6B308EA}" srcOrd="0" destOrd="0" presId="urn:microsoft.com/office/officeart/2005/8/layout/process4"/>
    <dgm:cxn modelId="{0022D444-76E4-1542-A788-A1B5CCDAA7E4}" type="presParOf" srcId="{43AF1F61-59A1-9D47-B961-B62D979C1595}" destId="{2C682879-A937-CD49-8F4B-E5ED0FD06708}" srcOrd="1" destOrd="0" presId="urn:microsoft.com/office/officeart/2005/8/layout/process4"/>
    <dgm:cxn modelId="{7A3B82B6-401B-6E4D-AFB3-B80B55ACE47C}" type="presParOf" srcId="{43AF1F61-59A1-9D47-B961-B62D979C1595}" destId="{78C86E30-9AC3-7841-A709-318A05018C77}" srcOrd="2" destOrd="0" presId="urn:microsoft.com/office/officeart/2005/8/layout/process4"/>
    <dgm:cxn modelId="{7346AC66-681E-AB42-9CFE-B46D704EBD64}" type="presParOf" srcId="{78C86E30-9AC3-7841-A709-318A05018C77}" destId="{1F671CC8-6F1F-694D-80E4-170E57648C3F}" srcOrd="0" destOrd="0" presId="urn:microsoft.com/office/officeart/2005/8/layout/process4"/>
    <dgm:cxn modelId="{E0A206EC-CAAB-EC49-94C5-AA0C91743940}" type="presParOf" srcId="{78C86E30-9AC3-7841-A709-318A05018C77}" destId="{C3971D8F-AF43-B04C-BD8E-2528BEB0E846}" srcOrd="1" destOrd="0" presId="urn:microsoft.com/office/officeart/2005/8/layout/process4"/>
    <dgm:cxn modelId="{1100F8DE-6902-3E42-9904-8447FBCFD651}" type="presParOf" srcId="{7BF4923A-E51D-E842-8FF8-FC62344417AF}" destId="{A07CF822-5213-4046-A105-B338E7265822}" srcOrd="1" destOrd="0" presId="urn:microsoft.com/office/officeart/2005/8/layout/process4"/>
    <dgm:cxn modelId="{AAB770F2-9F92-C045-B975-319B99B39793}" type="presParOf" srcId="{7BF4923A-E51D-E842-8FF8-FC62344417AF}" destId="{07D82D03-BD3B-0C4B-863C-A9B9F96BE4E4}" srcOrd="2" destOrd="0" presId="urn:microsoft.com/office/officeart/2005/8/layout/process4"/>
    <dgm:cxn modelId="{12283C85-85C2-4444-BA81-044CC192D2E1}" type="presParOf" srcId="{07D82D03-BD3B-0C4B-863C-A9B9F96BE4E4}" destId="{CC739CF9-A707-5043-A62E-1C67D05267D9}" srcOrd="0" destOrd="0" presId="urn:microsoft.com/office/officeart/2005/8/layout/process4"/>
    <dgm:cxn modelId="{FB179C25-07A4-0E44-83CB-9ABC8410030A}" type="presParOf" srcId="{7BF4923A-E51D-E842-8FF8-FC62344417AF}" destId="{775468B0-FFC7-C04A-9E31-218567B1A7F2}" srcOrd="3" destOrd="0" presId="urn:microsoft.com/office/officeart/2005/8/layout/process4"/>
    <dgm:cxn modelId="{3F4A58D6-212F-B647-B13E-1A55D96AAA27}" type="presParOf" srcId="{7BF4923A-E51D-E842-8FF8-FC62344417AF}" destId="{0F9D6B39-598B-434D-87A7-87D31B718E95}" srcOrd="4" destOrd="0" presId="urn:microsoft.com/office/officeart/2005/8/layout/process4"/>
    <dgm:cxn modelId="{0F853417-58B9-F546-A98E-72B58B4B76D0}" type="presParOf" srcId="{0F9D6B39-598B-434D-87A7-87D31B718E95}" destId="{517EE3D8-B629-FB4B-B6ED-105C4272E0D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368DE-B941-4944-99F3-50CD559809AC}"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GB"/>
        </a:p>
      </dgm:t>
    </dgm:pt>
    <dgm:pt modelId="{CF4ECDF1-DEBA-714F-A468-833EFF25155F}">
      <dgm:prSet phldrT="[Text]" custT="1"/>
      <dgm:spPr/>
      <dgm:t>
        <a:bodyPr/>
        <a:lstStyle/>
        <a:p>
          <a:r>
            <a:rPr lang="en-US" sz="2000" dirty="0"/>
            <a:t>Physical processes</a:t>
          </a:r>
        </a:p>
      </dgm:t>
    </dgm:pt>
    <dgm:pt modelId="{53E2FC49-1DA0-FC47-BA18-C6857BBF36E9}" type="parTrans" cxnId="{ED71D65D-BDB3-B54E-A8A5-DE5F21A19677}">
      <dgm:prSet/>
      <dgm:spPr/>
      <dgm:t>
        <a:bodyPr/>
        <a:lstStyle/>
        <a:p>
          <a:endParaRPr lang="en-GB" sz="2400"/>
        </a:p>
      </dgm:t>
    </dgm:pt>
    <dgm:pt modelId="{81D16857-36C0-6D4A-A9C1-4D86F8D5F875}" type="sibTrans" cxnId="{ED71D65D-BDB3-B54E-A8A5-DE5F21A19677}">
      <dgm:prSet/>
      <dgm:spPr/>
      <dgm:t>
        <a:bodyPr/>
        <a:lstStyle/>
        <a:p>
          <a:endParaRPr lang="en-GB" sz="2400"/>
        </a:p>
      </dgm:t>
    </dgm:pt>
    <dgm:pt modelId="{CA1376C7-D6D2-AF49-9B7B-345839F38671}">
      <dgm:prSet custT="1"/>
      <dgm:spPr/>
      <dgm:t>
        <a:bodyPr/>
        <a:lstStyle/>
        <a:p>
          <a:r>
            <a:rPr lang="en-US" sz="2000" dirty="0"/>
            <a:t>Temporal logic </a:t>
          </a:r>
        </a:p>
      </dgm:t>
    </dgm:pt>
    <dgm:pt modelId="{3BE0C443-2948-3E49-989C-5B729AC29845}" type="parTrans" cxnId="{3311065C-A95C-194E-A8C0-D4C33719BAB8}">
      <dgm:prSet/>
      <dgm:spPr/>
      <dgm:t>
        <a:bodyPr/>
        <a:lstStyle/>
        <a:p>
          <a:endParaRPr lang="en-GB" sz="2400"/>
        </a:p>
      </dgm:t>
    </dgm:pt>
    <dgm:pt modelId="{127AD770-BC6C-9042-A912-F911638CBFAB}" type="sibTrans" cxnId="{3311065C-A95C-194E-A8C0-D4C33719BAB8}">
      <dgm:prSet/>
      <dgm:spPr/>
      <dgm:t>
        <a:bodyPr/>
        <a:lstStyle/>
        <a:p>
          <a:endParaRPr lang="en-GB" sz="2400"/>
        </a:p>
      </dgm:t>
    </dgm:pt>
    <dgm:pt modelId="{50635154-1F7C-DB4F-B344-CE250A19A5F1}">
      <dgm:prSet custT="1"/>
      <dgm:spPr/>
      <dgm:t>
        <a:bodyPr/>
        <a:lstStyle/>
        <a:p>
          <a:r>
            <a:rPr lang="en-US" sz="1600" dirty="0"/>
            <a:t>LTL</a:t>
          </a:r>
        </a:p>
      </dgm:t>
    </dgm:pt>
    <dgm:pt modelId="{A328023D-0C35-9C4D-B37B-CB485D0548A8}" type="parTrans" cxnId="{51E52FE8-2049-EA4D-B3DC-D1413E34B5E5}">
      <dgm:prSet/>
      <dgm:spPr/>
      <dgm:t>
        <a:bodyPr/>
        <a:lstStyle/>
        <a:p>
          <a:endParaRPr lang="en-GB" sz="2400"/>
        </a:p>
      </dgm:t>
    </dgm:pt>
    <dgm:pt modelId="{6896AAFE-C927-7946-8BD3-3853AB5A4084}" type="sibTrans" cxnId="{51E52FE8-2049-EA4D-B3DC-D1413E34B5E5}">
      <dgm:prSet/>
      <dgm:spPr/>
      <dgm:t>
        <a:bodyPr/>
        <a:lstStyle/>
        <a:p>
          <a:endParaRPr lang="en-GB" sz="2400"/>
        </a:p>
      </dgm:t>
    </dgm:pt>
    <dgm:pt modelId="{77E5397E-68AD-5047-A1E6-3C9BBE9AE01F}">
      <dgm:prSet custT="1"/>
      <dgm:spPr/>
      <dgm:t>
        <a:bodyPr/>
        <a:lstStyle/>
        <a:p>
          <a:r>
            <a:rPr lang="en-US" sz="1600" dirty="0"/>
            <a:t>CTL*</a:t>
          </a:r>
        </a:p>
      </dgm:t>
    </dgm:pt>
    <dgm:pt modelId="{2FEFE194-9CE5-3F4C-89C0-6F258180008A}" type="parTrans" cxnId="{09EA7015-EB15-8F49-89B7-898995C5D2DD}">
      <dgm:prSet/>
      <dgm:spPr/>
      <dgm:t>
        <a:bodyPr/>
        <a:lstStyle/>
        <a:p>
          <a:endParaRPr lang="en-GB" sz="2400"/>
        </a:p>
      </dgm:t>
    </dgm:pt>
    <dgm:pt modelId="{A6E33D74-DE02-394D-A893-03602C9C995E}" type="sibTrans" cxnId="{09EA7015-EB15-8F49-89B7-898995C5D2DD}">
      <dgm:prSet/>
      <dgm:spPr/>
      <dgm:t>
        <a:bodyPr/>
        <a:lstStyle/>
        <a:p>
          <a:endParaRPr lang="en-GB" sz="2400"/>
        </a:p>
      </dgm:t>
    </dgm:pt>
    <dgm:pt modelId="{DD928FDC-6567-C743-A81A-712C6F2265FB}">
      <dgm:prSet custT="1"/>
      <dgm:spPr/>
      <dgm:t>
        <a:bodyPr/>
        <a:lstStyle/>
        <a:p>
          <a:r>
            <a:rPr lang="en-US" sz="1600" dirty="0"/>
            <a:t>Temporal Logic of Actions (TLA+)</a:t>
          </a:r>
        </a:p>
      </dgm:t>
    </dgm:pt>
    <dgm:pt modelId="{D9218E24-044A-C344-AD3D-430D32682056}" type="parTrans" cxnId="{9F38B66A-75F2-6C4A-B122-9636574B01FB}">
      <dgm:prSet/>
      <dgm:spPr/>
      <dgm:t>
        <a:bodyPr/>
        <a:lstStyle/>
        <a:p>
          <a:endParaRPr lang="en-GB" sz="2400"/>
        </a:p>
      </dgm:t>
    </dgm:pt>
    <dgm:pt modelId="{A657DD35-93EE-B940-9061-8DF2A8798919}" type="sibTrans" cxnId="{9F38B66A-75F2-6C4A-B122-9636574B01FB}">
      <dgm:prSet/>
      <dgm:spPr/>
      <dgm:t>
        <a:bodyPr/>
        <a:lstStyle/>
        <a:p>
          <a:endParaRPr lang="en-GB" sz="2400"/>
        </a:p>
      </dgm:t>
    </dgm:pt>
    <dgm:pt modelId="{78BE0E28-E134-3B45-A120-CF51E06DE874}">
      <dgm:prSet custT="1"/>
      <dgm:spPr/>
      <dgm:t>
        <a:bodyPr/>
        <a:lstStyle/>
        <a:p>
          <a:r>
            <a:rPr lang="en-US" sz="2000" dirty="0"/>
            <a:t>Computable functions</a:t>
          </a:r>
        </a:p>
      </dgm:t>
    </dgm:pt>
    <dgm:pt modelId="{EA00564C-10B6-1A49-B8C4-72364B2CAE7D}" type="parTrans" cxnId="{5AE0C425-F7EE-9C4F-93C5-7D14C750522B}">
      <dgm:prSet/>
      <dgm:spPr/>
      <dgm:t>
        <a:bodyPr/>
        <a:lstStyle/>
        <a:p>
          <a:endParaRPr lang="en-GB" sz="2400"/>
        </a:p>
      </dgm:t>
    </dgm:pt>
    <dgm:pt modelId="{B225F114-D3DE-2145-BCB5-948C43A06BEF}" type="sibTrans" cxnId="{5AE0C425-F7EE-9C4F-93C5-7D14C750522B}">
      <dgm:prSet/>
      <dgm:spPr/>
      <dgm:t>
        <a:bodyPr/>
        <a:lstStyle/>
        <a:p>
          <a:endParaRPr lang="en-GB" sz="2400"/>
        </a:p>
      </dgm:t>
    </dgm:pt>
    <dgm:pt modelId="{AD70DFD3-7443-E945-B747-58EB1967ADCD}">
      <dgm:prSet custT="1"/>
      <dgm:spPr/>
      <dgm:t>
        <a:bodyPr/>
        <a:lstStyle/>
        <a:p>
          <a:r>
            <a:rPr lang="en-US" sz="1600" dirty="0"/>
            <a:t>Lambda calculus</a:t>
          </a:r>
        </a:p>
      </dgm:t>
    </dgm:pt>
    <dgm:pt modelId="{37157436-5033-6548-8E01-76563CE4AF40}" type="parTrans" cxnId="{11976679-2929-594E-8FC6-7F8F9258EB82}">
      <dgm:prSet/>
      <dgm:spPr/>
      <dgm:t>
        <a:bodyPr/>
        <a:lstStyle/>
        <a:p>
          <a:endParaRPr lang="en-GB" sz="2400"/>
        </a:p>
      </dgm:t>
    </dgm:pt>
    <dgm:pt modelId="{CD354E5F-06FD-8D46-B4C3-58180664B48E}" type="sibTrans" cxnId="{11976679-2929-594E-8FC6-7F8F9258EB82}">
      <dgm:prSet/>
      <dgm:spPr/>
      <dgm:t>
        <a:bodyPr/>
        <a:lstStyle/>
        <a:p>
          <a:endParaRPr lang="en-GB" sz="2400"/>
        </a:p>
      </dgm:t>
    </dgm:pt>
    <dgm:pt modelId="{7AD75CED-9A3F-4D40-9777-94EE6DEA1FD6}">
      <dgm:prSet custT="1"/>
      <dgm:spPr/>
      <dgm:t>
        <a:bodyPr/>
        <a:lstStyle/>
        <a:p>
          <a:r>
            <a:rPr lang="en-US" sz="1600" dirty="0"/>
            <a:t>Turing machines</a:t>
          </a:r>
        </a:p>
      </dgm:t>
    </dgm:pt>
    <dgm:pt modelId="{06EBC6A1-8E9B-784E-8D8B-33261F2A4DB9}" type="parTrans" cxnId="{A83D8485-AB37-B243-B7A2-812F4C8482A6}">
      <dgm:prSet/>
      <dgm:spPr/>
      <dgm:t>
        <a:bodyPr/>
        <a:lstStyle/>
        <a:p>
          <a:endParaRPr lang="en-GB" sz="2400"/>
        </a:p>
      </dgm:t>
    </dgm:pt>
    <dgm:pt modelId="{0B5440E3-8673-5241-9911-18F2E19070B2}" type="sibTrans" cxnId="{A83D8485-AB37-B243-B7A2-812F4C8482A6}">
      <dgm:prSet/>
      <dgm:spPr/>
      <dgm:t>
        <a:bodyPr/>
        <a:lstStyle/>
        <a:p>
          <a:endParaRPr lang="en-GB" sz="2400"/>
        </a:p>
      </dgm:t>
    </dgm:pt>
    <dgm:pt modelId="{E988CA5F-23A3-D942-AE41-81799571248A}">
      <dgm:prSet custT="1"/>
      <dgm:spPr/>
      <dgm:t>
        <a:bodyPr/>
        <a:lstStyle/>
        <a:p>
          <a:r>
            <a:rPr lang="en-US" sz="2000" dirty="0"/>
            <a:t>Automata</a:t>
          </a:r>
        </a:p>
      </dgm:t>
    </dgm:pt>
    <dgm:pt modelId="{1D1C1DA9-DD03-E942-942D-403260877BE2}" type="parTrans" cxnId="{E9CE8B6D-FBD4-B14B-9EB0-590232B13DED}">
      <dgm:prSet/>
      <dgm:spPr/>
      <dgm:t>
        <a:bodyPr/>
        <a:lstStyle/>
        <a:p>
          <a:endParaRPr lang="en-GB" sz="2400"/>
        </a:p>
      </dgm:t>
    </dgm:pt>
    <dgm:pt modelId="{925C2E15-3ABE-3D47-8E71-B36266EF2CD2}" type="sibTrans" cxnId="{E9CE8B6D-FBD4-B14B-9EB0-590232B13DED}">
      <dgm:prSet/>
      <dgm:spPr/>
      <dgm:t>
        <a:bodyPr/>
        <a:lstStyle/>
        <a:p>
          <a:endParaRPr lang="en-GB" sz="2400"/>
        </a:p>
      </dgm:t>
    </dgm:pt>
    <dgm:pt modelId="{87FA2CF6-85F1-BF4F-AA54-D0B3495126CF}">
      <dgm:prSet custT="1"/>
      <dgm:spPr/>
      <dgm:t>
        <a:bodyPr/>
        <a:lstStyle/>
        <a:p>
          <a:r>
            <a:rPr lang="en-US" sz="1600" dirty="0"/>
            <a:t>NFA</a:t>
          </a:r>
        </a:p>
      </dgm:t>
    </dgm:pt>
    <dgm:pt modelId="{7CB69751-397C-1C48-88EF-659A2875FBC0}" type="parTrans" cxnId="{E4BA409B-520C-FC49-87BC-C0654F19FEF4}">
      <dgm:prSet/>
      <dgm:spPr/>
      <dgm:t>
        <a:bodyPr/>
        <a:lstStyle/>
        <a:p>
          <a:endParaRPr lang="en-GB" sz="2400"/>
        </a:p>
      </dgm:t>
    </dgm:pt>
    <dgm:pt modelId="{C88E450D-ECA9-F344-8F01-714747584F54}" type="sibTrans" cxnId="{E4BA409B-520C-FC49-87BC-C0654F19FEF4}">
      <dgm:prSet/>
      <dgm:spPr/>
      <dgm:t>
        <a:bodyPr/>
        <a:lstStyle/>
        <a:p>
          <a:endParaRPr lang="en-GB" sz="2400"/>
        </a:p>
      </dgm:t>
    </dgm:pt>
    <dgm:pt modelId="{ED892F74-A9FC-184B-AECE-DC09E2890560}">
      <dgm:prSet custT="1"/>
      <dgm:spPr/>
      <dgm:t>
        <a:bodyPr/>
        <a:lstStyle/>
        <a:p>
          <a:r>
            <a:rPr lang="en-US" sz="1600" dirty="0"/>
            <a:t>PDA</a:t>
          </a:r>
        </a:p>
      </dgm:t>
    </dgm:pt>
    <dgm:pt modelId="{F6D18056-503E-0A41-B808-7F6CC093D6AE}" type="parTrans" cxnId="{6716AC0D-DC5B-AA47-891A-7655BA939382}">
      <dgm:prSet/>
      <dgm:spPr/>
      <dgm:t>
        <a:bodyPr/>
        <a:lstStyle/>
        <a:p>
          <a:endParaRPr lang="en-GB" sz="2400"/>
        </a:p>
      </dgm:t>
    </dgm:pt>
    <dgm:pt modelId="{15FF7EC5-38B9-2F47-86D3-A9A6CFFBB3BD}" type="sibTrans" cxnId="{6716AC0D-DC5B-AA47-891A-7655BA939382}">
      <dgm:prSet/>
      <dgm:spPr/>
      <dgm:t>
        <a:bodyPr/>
        <a:lstStyle/>
        <a:p>
          <a:endParaRPr lang="en-GB" sz="2400"/>
        </a:p>
      </dgm:t>
    </dgm:pt>
    <dgm:pt modelId="{FD9538AB-1B73-2145-9BAA-D46A32111597}">
      <dgm:prSet custT="1"/>
      <dgm:spPr/>
      <dgm:t>
        <a:bodyPr/>
        <a:lstStyle/>
        <a:p>
          <a:r>
            <a:rPr lang="en-US" sz="1600" dirty="0" err="1"/>
            <a:t>Statecharts</a:t>
          </a:r>
          <a:endParaRPr lang="en-US" sz="1600" dirty="0"/>
        </a:p>
      </dgm:t>
    </dgm:pt>
    <dgm:pt modelId="{E6FC607C-76C4-2849-B06F-E519FAF48D4D}" type="parTrans" cxnId="{8E58AB42-B965-B44E-B239-B54D82EC582C}">
      <dgm:prSet/>
      <dgm:spPr/>
      <dgm:t>
        <a:bodyPr/>
        <a:lstStyle/>
        <a:p>
          <a:endParaRPr lang="en-GB" sz="2400"/>
        </a:p>
      </dgm:t>
    </dgm:pt>
    <dgm:pt modelId="{565AB7B1-A282-6743-A94D-8A0A649500A8}" type="sibTrans" cxnId="{8E58AB42-B965-B44E-B239-B54D82EC582C}">
      <dgm:prSet/>
      <dgm:spPr/>
      <dgm:t>
        <a:bodyPr/>
        <a:lstStyle/>
        <a:p>
          <a:endParaRPr lang="en-GB" sz="2400"/>
        </a:p>
      </dgm:t>
    </dgm:pt>
    <dgm:pt modelId="{9E291673-AB71-D642-8EA1-473B70EE1BBB}">
      <dgm:prSet custT="1"/>
      <dgm:spPr/>
      <dgm:t>
        <a:bodyPr/>
        <a:lstStyle/>
        <a:p>
          <a:r>
            <a:rPr lang="en-US" sz="2000" dirty="0"/>
            <a:t>Concurrency</a:t>
          </a:r>
        </a:p>
      </dgm:t>
    </dgm:pt>
    <dgm:pt modelId="{5822C57E-B296-8F49-B6B1-93E0E8746964}" type="parTrans" cxnId="{EEB97B0F-04F1-784A-81FB-F2713E671E37}">
      <dgm:prSet/>
      <dgm:spPr/>
      <dgm:t>
        <a:bodyPr/>
        <a:lstStyle/>
        <a:p>
          <a:endParaRPr lang="en-GB" sz="2400"/>
        </a:p>
      </dgm:t>
    </dgm:pt>
    <dgm:pt modelId="{6715A4E8-B685-7E4F-BA39-F785FE154F30}" type="sibTrans" cxnId="{EEB97B0F-04F1-784A-81FB-F2713E671E37}">
      <dgm:prSet/>
      <dgm:spPr/>
      <dgm:t>
        <a:bodyPr/>
        <a:lstStyle/>
        <a:p>
          <a:endParaRPr lang="en-GB" sz="2400"/>
        </a:p>
      </dgm:t>
    </dgm:pt>
    <dgm:pt modelId="{20913ECA-3A1A-5E4C-8C2F-8A009330D2A5}">
      <dgm:prSet custT="1"/>
      <dgm:spPr/>
      <dgm:t>
        <a:bodyPr/>
        <a:lstStyle/>
        <a:p>
          <a:r>
            <a:rPr lang="en-US" sz="2000" dirty="0"/>
            <a:t>HDLs</a:t>
          </a:r>
        </a:p>
      </dgm:t>
    </dgm:pt>
    <dgm:pt modelId="{458A4349-A1A8-BD40-95B0-8B2A86577E4F}" type="parTrans" cxnId="{6AF347A2-A32A-E846-AAD6-1BE19E3562C4}">
      <dgm:prSet/>
      <dgm:spPr/>
      <dgm:t>
        <a:bodyPr/>
        <a:lstStyle/>
        <a:p>
          <a:endParaRPr lang="en-GB" sz="2400"/>
        </a:p>
      </dgm:t>
    </dgm:pt>
    <dgm:pt modelId="{7DAB0BFA-6936-2242-8C26-1A48CB36FFBE}" type="sibTrans" cxnId="{6AF347A2-A32A-E846-AAD6-1BE19E3562C4}">
      <dgm:prSet/>
      <dgm:spPr/>
      <dgm:t>
        <a:bodyPr/>
        <a:lstStyle/>
        <a:p>
          <a:endParaRPr lang="en-GB" sz="2400"/>
        </a:p>
      </dgm:t>
    </dgm:pt>
    <dgm:pt modelId="{0A6BDB6A-05A0-A341-9653-690457F4DD6E}">
      <dgm:prSet custT="1"/>
      <dgm:spPr/>
      <dgm:t>
        <a:bodyPr/>
        <a:lstStyle/>
        <a:p>
          <a:r>
            <a:rPr lang="en-US" sz="1600" dirty="0"/>
            <a:t>VHDL</a:t>
          </a:r>
          <a:r>
            <a:rPr lang="en-US" sz="1600" dirty="0">
              <a:solidFill>
                <a:schemeClr val="tx1">
                  <a:lumMod val="50000"/>
                  <a:lumOff val="50000"/>
                </a:schemeClr>
              </a:solidFill>
            </a:rPr>
            <a:t>[-AMS]</a:t>
          </a:r>
        </a:p>
      </dgm:t>
    </dgm:pt>
    <dgm:pt modelId="{5EEFF4CF-4BF3-F542-8BEC-138CBF047127}" type="parTrans" cxnId="{C017BB66-E41B-2642-8F28-2C96558B40D3}">
      <dgm:prSet/>
      <dgm:spPr/>
      <dgm:t>
        <a:bodyPr/>
        <a:lstStyle/>
        <a:p>
          <a:endParaRPr lang="en-GB" sz="2400"/>
        </a:p>
      </dgm:t>
    </dgm:pt>
    <dgm:pt modelId="{6B04B7C8-60B4-6A4F-BDD2-4D9F0A9E8519}" type="sibTrans" cxnId="{C017BB66-E41B-2642-8F28-2C96558B40D3}">
      <dgm:prSet/>
      <dgm:spPr/>
      <dgm:t>
        <a:bodyPr/>
        <a:lstStyle/>
        <a:p>
          <a:endParaRPr lang="en-GB" sz="2400"/>
        </a:p>
      </dgm:t>
    </dgm:pt>
    <dgm:pt modelId="{088B37A2-7950-6B4E-8C7B-E5AD67360FE3}">
      <dgm:prSet custT="1"/>
      <dgm:spPr/>
      <dgm:t>
        <a:bodyPr/>
        <a:lstStyle/>
        <a:p>
          <a:r>
            <a:rPr lang="en-US" sz="1600" dirty="0">
              <a:solidFill>
                <a:schemeClr val="tx1">
                  <a:lumMod val="50000"/>
                  <a:lumOff val="50000"/>
                </a:schemeClr>
              </a:solidFill>
            </a:rPr>
            <a:t>[System-]</a:t>
          </a:r>
          <a:r>
            <a:rPr lang="en-US" sz="1600" dirty="0"/>
            <a:t>Verilog</a:t>
          </a:r>
          <a:r>
            <a:rPr lang="en-US" sz="1600" dirty="0">
              <a:solidFill>
                <a:schemeClr val="tx1">
                  <a:lumMod val="50000"/>
                  <a:lumOff val="50000"/>
                </a:schemeClr>
              </a:solidFill>
            </a:rPr>
            <a:t>[-A]</a:t>
          </a:r>
          <a:endParaRPr lang="en-US" sz="1600" dirty="0"/>
        </a:p>
      </dgm:t>
    </dgm:pt>
    <dgm:pt modelId="{F96605B8-CFDA-2943-A60E-D28169B136DF}" type="parTrans" cxnId="{73AA06D2-7CB0-3044-9E2E-AB05208D07DC}">
      <dgm:prSet/>
      <dgm:spPr/>
      <dgm:t>
        <a:bodyPr/>
        <a:lstStyle/>
        <a:p>
          <a:endParaRPr lang="en-GB" sz="2400"/>
        </a:p>
      </dgm:t>
    </dgm:pt>
    <dgm:pt modelId="{87C862A6-3572-F24E-90C3-D016995FA5B3}" type="sibTrans" cxnId="{73AA06D2-7CB0-3044-9E2E-AB05208D07DC}">
      <dgm:prSet/>
      <dgm:spPr/>
      <dgm:t>
        <a:bodyPr/>
        <a:lstStyle/>
        <a:p>
          <a:endParaRPr lang="en-GB" sz="2400"/>
        </a:p>
      </dgm:t>
    </dgm:pt>
    <dgm:pt modelId="{F64768DE-7D95-2947-9218-0D049222CB9F}">
      <dgm:prSet phldrT="[Text]" custT="1"/>
      <dgm:spPr/>
      <dgm:t>
        <a:bodyPr/>
        <a:lstStyle/>
        <a:p>
          <a:r>
            <a:rPr lang="en-US" sz="1600" dirty="0"/>
            <a:t>Calculus [Newton and Leibniz]</a:t>
          </a:r>
        </a:p>
      </dgm:t>
    </dgm:pt>
    <dgm:pt modelId="{1910771D-8921-B142-9168-C4289DF2EB75}" type="parTrans" cxnId="{7AE801E3-40DE-BE4B-B8FD-83383DE7DAAE}">
      <dgm:prSet/>
      <dgm:spPr/>
      <dgm:t>
        <a:bodyPr/>
        <a:lstStyle/>
        <a:p>
          <a:endParaRPr lang="en-GB" sz="2400"/>
        </a:p>
      </dgm:t>
    </dgm:pt>
    <dgm:pt modelId="{CAC545A6-7928-BE4B-8292-D8EA193F7C27}" type="sibTrans" cxnId="{7AE801E3-40DE-BE4B-B8FD-83383DE7DAAE}">
      <dgm:prSet/>
      <dgm:spPr/>
      <dgm:t>
        <a:bodyPr/>
        <a:lstStyle/>
        <a:p>
          <a:endParaRPr lang="en-GB" sz="2400"/>
        </a:p>
      </dgm:t>
    </dgm:pt>
    <dgm:pt modelId="{50AB2913-0EA3-D843-85CB-917C7E0E5264}">
      <dgm:prSet custT="1"/>
      <dgm:spPr/>
      <dgm:t>
        <a:bodyPr/>
        <a:lstStyle/>
        <a:p>
          <a:r>
            <a:rPr lang="en-US" sz="1600" dirty="0"/>
            <a:t>Actor models – Hewitt</a:t>
          </a:r>
        </a:p>
      </dgm:t>
    </dgm:pt>
    <dgm:pt modelId="{E79498F8-962C-864D-82C9-4B9B0FFE7CB8}" type="sibTrans" cxnId="{2CBC10D9-D8FD-9C4F-B1FB-A1246EF81E59}">
      <dgm:prSet/>
      <dgm:spPr/>
      <dgm:t>
        <a:bodyPr/>
        <a:lstStyle/>
        <a:p>
          <a:endParaRPr lang="en-GB" sz="2400"/>
        </a:p>
      </dgm:t>
    </dgm:pt>
    <dgm:pt modelId="{7CCD53A8-5672-1D41-9BAD-2462D48B35E7}" type="parTrans" cxnId="{2CBC10D9-D8FD-9C4F-B1FB-A1246EF81E59}">
      <dgm:prSet/>
      <dgm:spPr/>
      <dgm:t>
        <a:bodyPr/>
        <a:lstStyle/>
        <a:p>
          <a:endParaRPr lang="en-GB" sz="2400"/>
        </a:p>
      </dgm:t>
    </dgm:pt>
    <dgm:pt modelId="{1A2DD301-38C1-8C4B-9FA3-182E8F608181}">
      <dgm:prSet custT="1"/>
      <dgm:spPr/>
      <dgm:t>
        <a:bodyPr/>
        <a:lstStyle/>
        <a:p>
          <a:r>
            <a:rPr lang="en-US" sz="1600" dirty="0"/>
            <a:t>Petri nets</a:t>
          </a:r>
        </a:p>
      </dgm:t>
    </dgm:pt>
    <dgm:pt modelId="{1D87C0CF-C717-5E40-B661-BCDA613A27EA}" type="sibTrans" cxnId="{AA732852-DC86-E640-804B-7FF06771CF5D}">
      <dgm:prSet/>
      <dgm:spPr/>
      <dgm:t>
        <a:bodyPr/>
        <a:lstStyle/>
        <a:p>
          <a:endParaRPr lang="en-GB" sz="2400"/>
        </a:p>
      </dgm:t>
    </dgm:pt>
    <dgm:pt modelId="{C18AAE5A-BD72-DA4B-B9F0-50FCB70F23E3}" type="parTrans" cxnId="{AA732852-DC86-E640-804B-7FF06771CF5D}">
      <dgm:prSet/>
      <dgm:spPr/>
      <dgm:t>
        <a:bodyPr/>
        <a:lstStyle/>
        <a:p>
          <a:endParaRPr lang="en-GB" sz="2400"/>
        </a:p>
      </dgm:t>
    </dgm:pt>
    <dgm:pt modelId="{FF56CC91-02C1-874C-AE65-E8EE8D888518}">
      <dgm:prSet custT="1"/>
      <dgm:spPr/>
      <dgm:t>
        <a:bodyPr/>
        <a:lstStyle/>
        <a:p>
          <a:r>
            <a:rPr lang="en-US" sz="1600" dirty="0"/>
            <a:t>CSP – Hoare </a:t>
          </a:r>
        </a:p>
      </dgm:t>
    </dgm:pt>
    <dgm:pt modelId="{EB1366C4-A41C-784C-A37E-C5905608FB10}" type="sibTrans" cxnId="{60EBE3CB-908D-0842-B459-D6C84826E17E}">
      <dgm:prSet/>
      <dgm:spPr/>
      <dgm:t>
        <a:bodyPr/>
        <a:lstStyle/>
        <a:p>
          <a:endParaRPr lang="en-GB" sz="2400"/>
        </a:p>
      </dgm:t>
    </dgm:pt>
    <dgm:pt modelId="{1674B255-7F82-4E40-9F92-B8D4A8C2D7F7}" type="parTrans" cxnId="{60EBE3CB-908D-0842-B459-D6C84826E17E}">
      <dgm:prSet/>
      <dgm:spPr/>
      <dgm:t>
        <a:bodyPr/>
        <a:lstStyle/>
        <a:p>
          <a:endParaRPr lang="en-GB" sz="2400"/>
        </a:p>
      </dgm:t>
    </dgm:pt>
    <dgm:pt modelId="{F0FF4052-3E38-B445-8513-925DB8ACAC2C}" type="pres">
      <dgm:prSet presAssocID="{5D4368DE-B941-4944-99F3-50CD559809AC}" presName="Name0" presStyleCnt="0">
        <dgm:presLayoutVars>
          <dgm:dir/>
          <dgm:resizeHandles val="exact"/>
        </dgm:presLayoutVars>
      </dgm:prSet>
      <dgm:spPr/>
    </dgm:pt>
    <dgm:pt modelId="{813CA252-B415-7343-A23B-42246D80F0C5}" type="pres">
      <dgm:prSet presAssocID="{CF4ECDF1-DEBA-714F-A468-833EFF25155F}" presName="composite" presStyleCnt="0"/>
      <dgm:spPr/>
    </dgm:pt>
    <dgm:pt modelId="{684F5BAB-7C0F-4C42-8089-E5E48C0B0641}" type="pres">
      <dgm:prSet presAssocID="{CF4ECDF1-DEBA-714F-A468-833EFF25155F}" presName="rect1" presStyleLbl="trAlignAcc1" presStyleIdx="0" presStyleCnt="6">
        <dgm:presLayoutVars>
          <dgm:bulletEnabled val="1"/>
        </dgm:presLayoutVars>
      </dgm:prSet>
      <dgm:spPr/>
    </dgm:pt>
    <dgm:pt modelId="{385D4DA9-BF7D-EB4F-9310-5A3D04B65CD1}" type="pres">
      <dgm:prSet presAssocID="{CF4ECDF1-DEBA-714F-A468-833EFF25155F}" presName="rect2" presStyleLbl="fgImgPlace1" presStyleIdx="0" presStyleCnt="6"/>
      <dgm:spPr>
        <a:prstGeom prst="roundRect">
          <a:avLst/>
        </a:prstGeom>
        <a:blipFill dpi="0" rotWithShape="1">
          <a:blip xmlns:r="http://schemas.openxmlformats.org/officeDocument/2006/relationships" r:embed="rId1"/>
          <a:srcRect/>
          <a:stretch>
            <a:fillRect l="15405" r="15405"/>
          </a:stretch>
        </a:blipFill>
      </dgm:spPr>
    </dgm:pt>
    <dgm:pt modelId="{48A847FA-3B94-5046-8A0E-822D02A41DB6}" type="pres">
      <dgm:prSet presAssocID="{81D16857-36C0-6D4A-A9C1-4D86F8D5F875}" presName="sibTrans" presStyleCnt="0"/>
      <dgm:spPr/>
    </dgm:pt>
    <dgm:pt modelId="{2DBB03F8-A75E-D547-BE93-A666BE217611}" type="pres">
      <dgm:prSet presAssocID="{CA1376C7-D6D2-AF49-9B7B-345839F38671}" presName="composite" presStyleCnt="0"/>
      <dgm:spPr/>
    </dgm:pt>
    <dgm:pt modelId="{D2496E4F-AFCC-6C40-83E8-02BCB0097BBD}" type="pres">
      <dgm:prSet presAssocID="{CA1376C7-D6D2-AF49-9B7B-345839F38671}" presName="rect1" presStyleLbl="trAlignAcc1" presStyleIdx="1" presStyleCnt="6">
        <dgm:presLayoutVars>
          <dgm:bulletEnabled val="1"/>
        </dgm:presLayoutVars>
      </dgm:prSet>
      <dgm:spPr/>
    </dgm:pt>
    <dgm:pt modelId="{522B69B8-FE68-6548-BE69-D6BBE46D48DE}" type="pres">
      <dgm:prSet presAssocID="{CA1376C7-D6D2-AF49-9B7B-345839F38671}" presName="rect2" presStyleLbl="fgImgPlace1" presStyleIdx="1" presStyleCnt="6"/>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6286" b="16286"/>
          </a:stretch>
        </a:blipFill>
      </dgm:spPr>
    </dgm:pt>
    <dgm:pt modelId="{8368DF41-D2A1-0E46-8680-9B3D2FA97EEB}" type="pres">
      <dgm:prSet presAssocID="{127AD770-BC6C-9042-A912-F911638CBFAB}" presName="sibTrans" presStyleCnt="0"/>
      <dgm:spPr/>
    </dgm:pt>
    <dgm:pt modelId="{D10F9CC8-5716-7047-BFFF-142698CBF484}" type="pres">
      <dgm:prSet presAssocID="{78BE0E28-E134-3B45-A120-CF51E06DE874}" presName="composite" presStyleCnt="0"/>
      <dgm:spPr/>
    </dgm:pt>
    <dgm:pt modelId="{05389D32-BA25-514A-BDB4-3BDC6B169765}" type="pres">
      <dgm:prSet presAssocID="{78BE0E28-E134-3B45-A120-CF51E06DE874}" presName="rect1" presStyleLbl="trAlignAcc1" presStyleIdx="2" presStyleCnt="6">
        <dgm:presLayoutVars>
          <dgm:bulletEnabled val="1"/>
        </dgm:presLayoutVars>
      </dgm:prSet>
      <dgm:spPr/>
    </dgm:pt>
    <dgm:pt modelId="{0EEC3A81-B29E-1849-A1B7-44AF5EAE58D8}" type="pres">
      <dgm:prSet presAssocID="{78BE0E28-E134-3B45-A120-CF51E06DE874}" presName="rect2" presStyleLbl="fgImgPlace1" presStyleIdx="2" presStyleCnt="6"/>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8824" b="18824"/>
          </a:stretch>
        </a:blipFill>
      </dgm:spPr>
    </dgm:pt>
    <dgm:pt modelId="{E66D11DC-3BAE-2A4E-B5FE-599F1976EF50}" type="pres">
      <dgm:prSet presAssocID="{B225F114-D3DE-2145-BCB5-948C43A06BEF}" presName="sibTrans" presStyleCnt="0"/>
      <dgm:spPr/>
    </dgm:pt>
    <dgm:pt modelId="{5D860C1C-BE7E-FD4E-9558-A9F89377961E}" type="pres">
      <dgm:prSet presAssocID="{E988CA5F-23A3-D942-AE41-81799571248A}" presName="composite" presStyleCnt="0"/>
      <dgm:spPr/>
    </dgm:pt>
    <dgm:pt modelId="{0250F8EA-5E35-6E4A-B288-7BD73AA3D85D}" type="pres">
      <dgm:prSet presAssocID="{E988CA5F-23A3-D942-AE41-81799571248A}" presName="rect1" presStyleLbl="trAlignAcc1" presStyleIdx="3" presStyleCnt="6">
        <dgm:presLayoutVars>
          <dgm:bulletEnabled val="1"/>
        </dgm:presLayoutVars>
      </dgm:prSet>
      <dgm:spPr/>
    </dgm:pt>
    <dgm:pt modelId="{053CF0C3-DD39-5A4A-8428-DB008ADBDA51}" type="pres">
      <dgm:prSet presAssocID="{E988CA5F-23A3-D942-AE41-81799571248A}" presName="rect2" presStyleLbl="fgImgPlace1" presStyleIdx="3" presStyleCnt="6"/>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926" b="926"/>
          </a:stretch>
        </a:blipFill>
      </dgm:spPr>
    </dgm:pt>
    <dgm:pt modelId="{4E4CDAAB-BE57-F44E-AD88-EE008C857AE0}" type="pres">
      <dgm:prSet presAssocID="{925C2E15-3ABE-3D47-8E71-B36266EF2CD2}" presName="sibTrans" presStyleCnt="0"/>
      <dgm:spPr/>
    </dgm:pt>
    <dgm:pt modelId="{1C1B2270-833F-584C-B713-3AD99ED41924}" type="pres">
      <dgm:prSet presAssocID="{9E291673-AB71-D642-8EA1-473B70EE1BBB}" presName="composite" presStyleCnt="0"/>
      <dgm:spPr/>
    </dgm:pt>
    <dgm:pt modelId="{8F80E700-3AB6-AA45-ADAA-4EB4F1A48849}" type="pres">
      <dgm:prSet presAssocID="{9E291673-AB71-D642-8EA1-473B70EE1BBB}" presName="rect1" presStyleLbl="trAlignAcc1" presStyleIdx="4" presStyleCnt="6">
        <dgm:presLayoutVars>
          <dgm:bulletEnabled val="1"/>
        </dgm:presLayoutVars>
      </dgm:prSet>
      <dgm:spPr/>
    </dgm:pt>
    <dgm:pt modelId="{C0A2F9CC-FAED-AE4F-8B63-E0D0E30C5AEF}" type="pres">
      <dgm:prSet presAssocID="{9E291673-AB71-D642-8EA1-473B70EE1BBB}" presName="rect2" presStyleLbl="fgImgPlace1" presStyleIdx="4" presStyleCnt="6"/>
      <dgm:spPr>
        <a:blipFill dpi="0" rotWithShape="1">
          <a:blip xmlns:r="http://schemas.openxmlformats.org/officeDocument/2006/relationships" r:embed="rId5"/>
          <a:srcRect/>
          <a:stretch>
            <a:fillRect t="26727" b="26727"/>
          </a:stretch>
        </a:blipFill>
      </dgm:spPr>
    </dgm:pt>
    <dgm:pt modelId="{8DA3F4AD-8DAB-A341-87F4-A50ECC7788D9}" type="pres">
      <dgm:prSet presAssocID="{6715A4E8-B685-7E4F-BA39-F785FE154F30}" presName="sibTrans" presStyleCnt="0"/>
      <dgm:spPr/>
    </dgm:pt>
    <dgm:pt modelId="{9C3A114D-04E4-2A4E-AA9E-579A494F204B}" type="pres">
      <dgm:prSet presAssocID="{20913ECA-3A1A-5E4C-8C2F-8A009330D2A5}" presName="composite" presStyleCnt="0"/>
      <dgm:spPr/>
    </dgm:pt>
    <dgm:pt modelId="{DB8C133F-62DA-AA46-A64A-6658B21267ED}" type="pres">
      <dgm:prSet presAssocID="{20913ECA-3A1A-5E4C-8C2F-8A009330D2A5}" presName="rect1" presStyleLbl="trAlignAcc1" presStyleIdx="5" presStyleCnt="6">
        <dgm:presLayoutVars>
          <dgm:bulletEnabled val="1"/>
        </dgm:presLayoutVars>
      </dgm:prSet>
      <dgm:spPr/>
    </dgm:pt>
    <dgm:pt modelId="{9FCD8440-C518-1942-BB31-E8B859E765CA}" type="pres">
      <dgm:prSet presAssocID="{20913ECA-3A1A-5E4C-8C2F-8A009330D2A5}" presName="rect2"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28759" b="28759"/>
          </a:stretch>
        </a:blipFill>
      </dgm:spPr>
    </dgm:pt>
  </dgm:ptLst>
  <dgm:cxnLst>
    <dgm:cxn modelId="{D401800C-EF1C-AB4C-92D6-7E4BF6BB35C7}" type="presOf" srcId="{50635154-1F7C-DB4F-B344-CE250A19A5F1}" destId="{D2496E4F-AFCC-6C40-83E8-02BCB0097BBD}" srcOrd="0" destOrd="1" presId="urn:microsoft.com/office/officeart/2008/layout/PictureStrips"/>
    <dgm:cxn modelId="{6716AC0D-DC5B-AA47-891A-7655BA939382}" srcId="{E988CA5F-23A3-D942-AE41-81799571248A}" destId="{ED892F74-A9FC-184B-AECE-DC09E2890560}" srcOrd="1" destOrd="0" parTransId="{F6D18056-503E-0A41-B808-7F6CC093D6AE}" sibTransId="{15FF7EC5-38B9-2F47-86D3-A9A6CFFBB3BD}"/>
    <dgm:cxn modelId="{EEB97B0F-04F1-784A-81FB-F2713E671E37}" srcId="{5D4368DE-B941-4944-99F3-50CD559809AC}" destId="{9E291673-AB71-D642-8EA1-473B70EE1BBB}" srcOrd="4" destOrd="0" parTransId="{5822C57E-B296-8F49-B6B1-93E0E8746964}" sibTransId="{6715A4E8-B685-7E4F-BA39-F785FE154F30}"/>
    <dgm:cxn modelId="{09EA7015-EB15-8F49-89B7-898995C5D2DD}" srcId="{CA1376C7-D6D2-AF49-9B7B-345839F38671}" destId="{77E5397E-68AD-5047-A1E6-3C9BBE9AE01F}" srcOrd="1" destOrd="0" parTransId="{2FEFE194-9CE5-3F4C-89C0-6F258180008A}" sibTransId="{A6E33D74-DE02-394D-A893-03602C9C995E}"/>
    <dgm:cxn modelId="{201BE51D-67CB-954E-A587-6188F0F9AAD1}" type="presOf" srcId="{0A6BDB6A-05A0-A341-9653-690457F4DD6E}" destId="{DB8C133F-62DA-AA46-A64A-6658B21267ED}" srcOrd="0" destOrd="1" presId="urn:microsoft.com/office/officeart/2008/layout/PictureStrips"/>
    <dgm:cxn modelId="{7CCB4222-9B4C-7940-92A1-6E640EA34E47}" type="presOf" srcId="{AD70DFD3-7443-E945-B747-58EB1967ADCD}" destId="{05389D32-BA25-514A-BDB4-3BDC6B169765}" srcOrd="0" destOrd="1" presId="urn:microsoft.com/office/officeart/2008/layout/PictureStrips"/>
    <dgm:cxn modelId="{5AE0C425-F7EE-9C4F-93C5-7D14C750522B}" srcId="{5D4368DE-B941-4944-99F3-50CD559809AC}" destId="{78BE0E28-E134-3B45-A120-CF51E06DE874}" srcOrd="2" destOrd="0" parTransId="{EA00564C-10B6-1A49-B8C4-72364B2CAE7D}" sibTransId="{B225F114-D3DE-2145-BCB5-948C43A06BEF}"/>
    <dgm:cxn modelId="{FA12AE28-67E8-D047-B288-A82402D00773}" type="presOf" srcId="{9E291673-AB71-D642-8EA1-473B70EE1BBB}" destId="{8F80E700-3AB6-AA45-ADAA-4EB4F1A48849}" srcOrd="0" destOrd="0" presId="urn:microsoft.com/office/officeart/2008/layout/PictureStrips"/>
    <dgm:cxn modelId="{3BDB6F37-DDF3-3F41-853D-C5E0A9C5F279}" type="presOf" srcId="{87FA2CF6-85F1-BF4F-AA54-D0B3495126CF}" destId="{0250F8EA-5E35-6E4A-B288-7BD73AA3D85D}" srcOrd="0" destOrd="1" presId="urn:microsoft.com/office/officeart/2008/layout/PictureStrips"/>
    <dgm:cxn modelId="{8E58AB42-B965-B44E-B239-B54D82EC582C}" srcId="{E988CA5F-23A3-D942-AE41-81799571248A}" destId="{FD9538AB-1B73-2145-9BAA-D46A32111597}" srcOrd="2" destOrd="0" parTransId="{E6FC607C-76C4-2849-B06F-E519FAF48D4D}" sibTransId="{565AB7B1-A282-6743-A94D-8A0A649500A8}"/>
    <dgm:cxn modelId="{D1B41B43-E60E-D54D-BD7F-C865BA635551}" type="presOf" srcId="{ED892F74-A9FC-184B-AECE-DC09E2890560}" destId="{0250F8EA-5E35-6E4A-B288-7BD73AA3D85D}" srcOrd="0" destOrd="2" presId="urn:microsoft.com/office/officeart/2008/layout/PictureStrips"/>
    <dgm:cxn modelId="{5CD30E45-BCCC-EF46-BB5A-9FF5717CE8FA}" type="presOf" srcId="{F64768DE-7D95-2947-9218-0D049222CB9F}" destId="{684F5BAB-7C0F-4C42-8089-E5E48C0B0641}" srcOrd="0" destOrd="1" presId="urn:microsoft.com/office/officeart/2008/layout/PictureStrips"/>
    <dgm:cxn modelId="{AA732852-DC86-E640-804B-7FF06771CF5D}" srcId="{9E291673-AB71-D642-8EA1-473B70EE1BBB}" destId="{1A2DD301-38C1-8C4B-9FA3-182E8F608181}" srcOrd="0" destOrd="0" parTransId="{C18AAE5A-BD72-DA4B-B9F0-50FCB70F23E3}" sibTransId="{1D87C0CF-C717-5E40-B661-BCDA613A27EA}"/>
    <dgm:cxn modelId="{44103B58-2167-4C46-9B7A-25DD66D8B417}" type="presOf" srcId="{50AB2913-0EA3-D843-85CB-917C7E0E5264}" destId="{8F80E700-3AB6-AA45-ADAA-4EB4F1A48849}" srcOrd="0" destOrd="3" presId="urn:microsoft.com/office/officeart/2008/layout/PictureStrips"/>
    <dgm:cxn modelId="{3311065C-A95C-194E-A8C0-D4C33719BAB8}" srcId="{5D4368DE-B941-4944-99F3-50CD559809AC}" destId="{CA1376C7-D6D2-AF49-9B7B-345839F38671}" srcOrd="1" destOrd="0" parTransId="{3BE0C443-2948-3E49-989C-5B729AC29845}" sibTransId="{127AD770-BC6C-9042-A912-F911638CBFAB}"/>
    <dgm:cxn modelId="{ED71D65D-BDB3-B54E-A8A5-DE5F21A19677}" srcId="{5D4368DE-B941-4944-99F3-50CD559809AC}" destId="{CF4ECDF1-DEBA-714F-A468-833EFF25155F}" srcOrd="0" destOrd="0" parTransId="{53E2FC49-1DA0-FC47-BA18-C6857BBF36E9}" sibTransId="{81D16857-36C0-6D4A-A9C1-4D86F8D5F875}"/>
    <dgm:cxn modelId="{C017BB66-E41B-2642-8F28-2C96558B40D3}" srcId="{20913ECA-3A1A-5E4C-8C2F-8A009330D2A5}" destId="{0A6BDB6A-05A0-A341-9653-690457F4DD6E}" srcOrd="0" destOrd="0" parTransId="{5EEFF4CF-4BF3-F542-8BEC-138CBF047127}" sibTransId="{6B04B7C8-60B4-6A4F-BDD2-4D9F0A9E8519}"/>
    <dgm:cxn modelId="{9F38B66A-75F2-6C4A-B122-9636574B01FB}" srcId="{CA1376C7-D6D2-AF49-9B7B-345839F38671}" destId="{DD928FDC-6567-C743-A81A-712C6F2265FB}" srcOrd="2" destOrd="0" parTransId="{D9218E24-044A-C344-AD3D-430D32682056}" sibTransId="{A657DD35-93EE-B940-9061-8DF2A8798919}"/>
    <dgm:cxn modelId="{51802C6C-3903-0941-B13E-5A2237705366}" type="presOf" srcId="{E988CA5F-23A3-D942-AE41-81799571248A}" destId="{0250F8EA-5E35-6E4A-B288-7BD73AA3D85D}" srcOrd="0" destOrd="0" presId="urn:microsoft.com/office/officeart/2008/layout/PictureStrips"/>
    <dgm:cxn modelId="{C05C9B6C-6CEF-8A41-B2BF-4EE15FC5D978}" type="presOf" srcId="{20913ECA-3A1A-5E4C-8C2F-8A009330D2A5}" destId="{DB8C133F-62DA-AA46-A64A-6658B21267ED}" srcOrd="0" destOrd="0" presId="urn:microsoft.com/office/officeart/2008/layout/PictureStrips"/>
    <dgm:cxn modelId="{E9CE8B6D-FBD4-B14B-9EB0-590232B13DED}" srcId="{5D4368DE-B941-4944-99F3-50CD559809AC}" destId="{E988CA5F-23A3-D942-AE41-81799571248A}" srcOrd="3" destOrd="0" parTransId="{1D1C1DA9-DD03-E942-942D-403260877BE2}" sibTransId="{925C2E15-3ABE-3D47-8E71-B36266EF2CD2}"/>
    <dgm:cxn modelId="{3D104172-206C-234E-A09D-A09DEE3B190A}" type="presOf" srcId="{CF4ECDF1-DEBA-714F-A468-833EFF25155F}" destId="{684F5BAB-7C0F-4C42-8089-E5E48C0B0641}" srcOrd="0" destOrd="0" presId="urn:microsoft.com/office/officeart/2008/layout/PictureStrips"/>
    <dgm:cxn modelId="{11976679-2929-594E-8FC6-7F8F9258EB82}" srcId="{78BE0E28-E134-3B45-A120-CF51E06DE874}" destId="{AD70DFD3-7443-E945-B747-58EB1967ADCD}" srcOrd="0" destOrd="0" parTransId="{37157436-5033-6548-8E01-76563CE4AF40}" sibTransId="{CD354E5F-06FD-8D46-B4C3-58180664B48E}"/>
    <dgm:cxn modelId="{55F6137B-D099-6140-8D83-156BC7669D90}" type="presOf" srcId="{088B37A2-7950-6B4E-8C7B-E5AD67360FE3}" destId="{DB8C133F-62DA-AA46-A64A-6658B21267ED}" srcOrd="0" destOrd="2" presId="urn:microsoft.com/office/officeart/2008/layout/PictureStrips"/>
    <dgm:cxn modelId="{F213917C-DD9F-AA47-B674-86508A03AE90}" type="presOf" srcId="{78BE0E28-E134-3B45-A120-CF51E06DE874}" destId="{05389D32-BA25-514A-BDB4-3BDC6B169765}" srcOrd="0" destOrd="0" presId="urn:microsoft.com/office/officeart/2008/layout/PictureStrips"/>
    <dgm:cxn modelId="{A83D8485-AB37-B243-B7A2-812F4C8482A6}" srcId="{78BE0E28-E134-3B45-A120-CF51E06DE874}" destId="{7AD75CED-9A3F-4D40-9777-94EE6DEA1FD6}" srcOrd="1" destOrd="0" parTransId="{06EBC6A1-8E9B-784E-8D8B-33261F2A4DB9}" sibTransId="{0B5440E3-8673-5241-9911-18F2E19070B2}"/>
    <dgm:cxn modelId="{22E8B988-B07D-DF48-ABB0-C252FC871084}" type="presOf" srcId="{DD928FDC-6567-C743-A81A-712C6F2265FB}" destId="{D2496E4F-AFCC-6C40-83E8-02BCB0097BBD}" srcOrd="0" destOrd="3" presId="urn:microsoft.com/office/officeart/2008/layout/PictureStrips"/>
    <dgm:cxn modelId="{0C050595-B6AA-1D47-96DC-666A5B364A1A}" type="presOf" srcId="{1A2DD301-38C1-8C4B-9FA3-182E8F608181}" destId="{8F80E700-3AB6-AA45-ADAA-4EB4F1A48849}" srcOrd="0" destOrd="1" presId="urn:microsoft.com/office/officeart/2008/layout/PictureStrips"/>
    <dgm:cxn modelId="{E4BA409B-520C-FC49-87BC-C0654F19FEF4}" srcId="{E988CA5F-23A3-D942-AE41-81799571248A}" destId="{87FA2CF6-85F1-BF4F-AA54-D0B3495126CF}" srcOrd="0" destOrd="0" parTransId="{7CB69751-397C-1C48-88EF-659A2875FBC0}" sibTransId="{C88E450D-ECA9-F344-8F01-714747584F54}"/>
    <dgm:cxn modelId="{6AF347A2-A32A-E846-AAD6-1BE19E3562C4}" srcId="{5D4368DE-B941-4944-99F3-50CD559809AC}" destId="{20913ECA-3A1A-5E4C-8C2F-8A009330D2A5}" srcOrd="5" destOrd="0" parTransId="{458A4349-A1A8-BD40-95B0-8B2A86577E4F}" sibTransId="{7DAB0BFA-6936-2242-8C26-1A48CB36FFBE}"/>
    <dgm:cxn modelId="{60EBE3CB-908D-0842-B459-D6C84826E17E}" srcId="{9E291673-AB71-D642-8EA1-473B70EE1BBB}" destId="{FF56CC91-02C1-874C-AE65-E8EE8D888518}" srcOrd="1" destOrd="0" parTransId="{1674B255-7F82-4E40-9F92-B8D4A8C2D7F7}" sibTransId="{EB1366C4-A41C-784C-A37E-C5905608FB10}"/>
    <dgm:cxn modelId="{73AA06D2-7CB0-3044-9E2E-AB05208D07DC}" srcId="{20913ECA-3A1A-5E4C-8C2F-8A009330D2A5}" destId="{088B37A2-7950-6B4E-8C7B-E5AD67360FE3}" srcOrd="1" destOrd="0" parTransId="{F96605B8-CFDA-2943-A60E-D28169B136DF}" sibTransId="{87C862A6-3572-F24E-90C3-D016995FA5B3}"/>
    <dgm:cxn modelId="{2CBC10D9-D8FD-9C4F-B1FB-A1246EF81E59}" srcId="{9E291673-AB71-D642-8EA1-473B70EE1BBB}" destId="{50AB2913-0EA3-D843-85CB-917C7E0E5264}" srcOrd="2" destOrd="0" parTransId="{7CCD53A8-5672-1D41-9BAD-2462D48B35E7}" sibTransId="{E79498F8-962C-864D-82C9-4B9B0FFE7CB8}"/>
    <dgm:cxn modelId="{C90497DF-C059-4644-8E4D-0AC43C3DCF02}" type="presOf" srcId="{CA1376C7-D6D2-AF49-9B7B-345839F38671}" destId="{D2496E4F-AFCC-6C40-83E8-02BCB0097BBD}" srcOrd="0" destOrd="0" presId="urn:microsoft.com/office/officeart/2008/layout/PictureStrips"/>
    <dgm:cxn modelId="{7AE801E3-40DE-BE4B-B8FD-83383DE7DAAE}" srcId="{CF4ECDF1-DEBA-714F-A468-833EFF25155F}" destId="{F64768DE-7D95-2947-9218-0D049222CB9F}" srcOrd="0" destOrd="0" parTransId="{1910771D-8921-B142-9168-C4289DF2EB75}" sibTransId="{CAC545A6-7928-BE4B-8292-D8EA193F7C27}"/>
    <dgm:cxn modelId="{51E52FE8-2049-EA4D-B3DC-D1413E34B5E5}" srcId="{CA1376C7-D6D2-AF49-9B7B-345839F38671}" destId="{50635154-1F7C-DB4F-B344-CE250A19A5F1}" srcOrd="0" destOrd="0" parTransId="{A328023D-0C35-9C4D-B37B-CB485D0548A8}" sibTransId="{6896AAFE-C927-7946-8BD3-3853AB5A4084}"/>
    <dgm:cxn modelId="{90483AE9-EA7D-A144-B858-6E019F27B4AF}" type="presOf" srcId="{77E5397E-68AD-5047-A1E6-3C9BBE9AE01F}" destId="{D2496E4F-AFCC-6C40-83E8-02BCB0097BBD}" srcOrd="0" destOrd="2" presId="urn:microsoft.com/office/officeart/2008/layout/PictureStrips"/>
    <dgm:cxn modelId="{411C38F0-7DA8-0347-8A99-9E64B441124D}" type="presOf" srcId="{FD9538AB-1B73-2145-9BAA-D46A32111597}" destId="{0250F8EA-5E35-6E4A-B288-7BD73AA3D85D}" srcOrd="0" destOrd="3" presId="urn:microsoft.com/office/officeart/2008/layout/PictureStrips"/>
    <dgm:cxn modelId="{57822EF1-9F5E-5C43-984D-87CEC6B102C6}" type="presOf" srcId="{5D4368DE-B941-4944-99F3-50CD559809AC}" destId="{F0FF4052-3E38-B445-8513-925DB8ACAC2C}" srcOrd="0" destOrd="0" presId="urn:microsoft.com/office/officeart/2008/layout/PictureStrips"/>
    <dgm:cxn modelId="{D012C5F2-628E-DF49-B853-6452AB886A3D}" type="presOf" srcId="{7AD75CED-9A3F-4D40-9777-94EE6DEA1FD6}" destId="{05389D32-BA25-514A-BDB4-3BDC6B169765}" srcOrd="0" destOrd="2" presId="urn:microsoft.com/office/officeart/2008/layout/PictureStrips"/>
    <dgm:cxn modelId="{B09143F7-34B0-9746-81CB-40E99E8D4F57}" type="presOf" srcId="{FF56CC91-02C1-874C-AE65-E8EE8D888518}" destId="{8F80E700-3AB6-AA45-ADAA-4EB4F1A48849}" srcOrd="0" destOrd="2" presId="urn:microsoft.com/office/officeart/2008/layout/PictureStrips"/>
    <dgm:cxn modelId="{A60B6A8F-2C36-014D-8A2A-DC6FC9BB683B}" type="presParOf" srcId="{F0FF4052-3E38-B445-8513-925DB8ACAC2C}" destId="{813CA252-B415-7343-A23B-42246D80F0C5}" srcOrd="0" destOrd="0" presId="urn:microsoft.com/office/officeart/2008/layout/PictureStrips"/>
    <dgm:cxn modelId="{4C1A9FBB-B5EC-C241-AC9B-DB94E9744508}" type="presParOf" srcId="{813CA252-B415-7343-A23B-42246D80F0C5}" destId="{684F5BAB-7C0F-4C42-8089-E5E48C0B0641}" srcOrd="0" destOrd="0" presId="urn:microsoft.com/office/officeart/2008/layout/PictureStrips"/>
    <dgm:cxn modelId="{D433F7AE-48FE-284B-9A96-5331691E491B}" type="presParOf" srcId="{813CA252-B415-7343-A23B-42246D80F0C5}" destId="{385D4DA9-BF7D-EB4F-9310-5A3D04B65CD1}" srcOrd="1" destOrd="0" presId="urn:microsoft.com/office/officeart/2008/layout/PictureStrips"/>
    <dgm:cxn modelId="{8C26EAAE-F26D-5A47-A57F-AAE487653179}" type="presParOf" srcId="{F0FF4052-3E38-B445-8513-925DB8ACAC2C}" destId="{48A847FA-3B94-5046-8A0E-822D02A41DB6}" srcOrd="1" destOrd="0" presId="urn:microsoft.com/office/officeart/2008/layout/PictureStrips"/>
    <dgm:cxn modelId="{A3131ECE-EFFA-6C49-A18A-BE7A45801E01}" type="presParOf" srcId="{F0FF4052-3E38-B445-8513-925DB8ACAC2C}" destId="{2DBB03F8-A75E-D547-BE93-A666BE217611}" srcOrd="2" destOrd="0" presId="urn:microsoft.com/office/officeart/2008/layout/PictureStrips"/>
    <dgm:cxn modelId="{E94FBE60-6CB4-5548-91CB-301CB26A6DD8}" type="presParOf" srcId="{2DBB03F8-A75E-D547-BE93-A666BE217611}" destId="{D2496E4F-AFCC-6C40-83E8-02BCB0097BBD}" srcOrd="0" destOrd="0" presId="urn:microsoft.com/office/officeart/2008/layout/PictureStrips"/>
    <dgm:cxn modelId="{01E8C6D3-E024-CA49-94EC-6400B2D3E936}" type="presParOf" srcId="{2DBB03F8-A75E-D547-BE93-A666BE217611}" destId="{522B69B8-FE68-6548-BE69-D6BBE46D48DE}" srcOrd="1" destOrd="0" presId="urn:microsoft.com/office/officeart/2008/layout/PictureStrips"/>
    <dgm:cxn modelId="{3029DD57-87FB-E94B-BD4F-739B6235AA5D}" type="presParOf" srcId="{F0FF4052-3E38-B445-8513-925DB8ACAC2C}" destId="{8368DF41-D2A1-0E46-8680-9B3D2FA97EEB}" srcOrd="3" destOrd="0" presId="urn:microsoft.com/office/officeart/2008/layout/PictureStrips"/>
    <dgm:cxn modelId="{7B8CB32E-F36E-5848-BACB-9283AE7A5ED9}" type="presParOf" srcId="{F0FF4052-3E38-B445-8513-925DB8ACAC2C}" destId="{D10F9CC8-5716-7047-BFFF-142698CBF484}" srcOrd="4" destOrd="0" presId="urn:microsoft.com/office/officeart/2008/layout/PictureStrips"/>
    <dgm:cxn modelId="{14E87DED-F7F3-9C48-9196-596101915F34}" type="presParOf" srcId="{D10F9CC8-5716-7047-BFFF-142698CBF484}" destId="{05389D32-BA25-514A-BDB4-3BDC6B169765}" srcOrd="0" destOrd="0" presId="urn:microsoft.com/office/officeart/2008/layout/PictureStrips"/>
    <dgm:cxn modelId="{9FE05FF6-ED53-CF43-A146-304C355EFDD4}" type="presParOf" srcId="{D10F9CC8-5716-7047-BFFF-142698CBF484}" destId="{0EEC3A81-B29E-1849-A1B7-44AF5EAE58D8}" srcOrd="1" destOrd="0" presId="urn:microsoft.com/office/officeart/2008/layout/PictureStrips"/>
    <dgm:cxn modelId="{138890F7-1BA6-5649-8B62-5640577DD384}" type="presParOf" srcId="{F0FF4052-3E38-B445-8513-925DB8ACAC2C}" destId="{E66D11DC-3BAE-2A4E-B5FE-599F1976EF50}" srcOrd="5" destOrd="0" presId="urn:microsoft.com/office/officeart/2008/layout/PictureStrips"/>
    <dgm:cxn modelId="{1639AE83-B3C5-BC47-A191-25952F74FA15}" type="presParOf" srcId="{F0FF4052-3E38-B445-8513-925DB8ACAC2C}" destId="{5D860C1C-BE7E-FD4E-9558-A9F89377961E}" srcOrd="6" destOrd="0" presId="urn:microsoft.com/office/officeart/2008/layout/PictureStrips"/>
    <dgm:cxn modelId="{0A54D4F5-6472-4042-A2E1-CA2E32A0CD2D}" type="presParOf" srcId="{5D860C1C-BE7E-FD4E-9558-A9F89377961E}" destId="{0250F8EA-5E35-6E4A-B288-7BD73AA3D85D}" srcOrd="0" destOrd="0" presId="urn:microsoft.com/office/officeart/2008/layout/PictureStrips"/>
    <dgm:cxn modelId="{4B23EE82-E1B1-1747-934E-4664EC0498EC}" type="presParOf" srcId="{5D860C1C-BE7E-FD4E-9558-A9F89377961E}" destId="{053CF0C3-DD39-5A4A-8428-DB008ADBDA51}" srcOrd="1" destOrd="0" presId="urn:microsoft.com/office/officeart/2008/layout/PictureStrips"/>
    <dgm:cxn modelId="{1997C5C5-BDD0-7743-9B69-23DF1CDFC740}" type="presParOf" srcId="{F0FF4052-3E38-B445-8513-925DB8ACAC2C}" destId="{4E4CDAAB-BE57-F44E-AD88-EE008C857AE0}" srcOrd="7" destOrd="0" presId="urn:microsoft.com/office/officeart/2008/layout/PictureStrips"/>
    <dgm:cxn modelId="{F41FB48B-6459-3B45-8DA4-5683E90433DA}" type="presParOf" srcId="{F0FF4052-3E38-B445-8513-925DB8ACAC2C}" destId="{1C1B2270-833F-584C-B713-3AD99ED41924}" srcOrd="8" destOrd="0" presId="urn:microsoft.com/office/officeart/2008/layout/PictureStrips"/>
    <dgm:cxn modelId="{D4AC84D9-7664-844C-9991-82BACB0EB0C3}" type="presParOf" srcId="{1C1B2270-833F-584C-B713-3AD99ED41924}" destId="{8F80E700-3AB6-AA45-ADAA-4EB4F1A48849}" srcOrd="0" destOrd="0" presId="urn:microsoft.com/office/officeart/2008/layout/PictureStrips"/>
    <dgm:cxn modelId="{E8894200-F4ED-FC49-B3B6-1456CFF0FB08}" type="presParOf" srcId="{1C1B2270-833F-584C-B713-3AD99ED41924}" destId="{C0A2F9CC-FAED-AE4F-8B63-E0D0E30C5AEF}" srcOrd="1" destOrd="0" presId="urn:microsoft.com/office/officeart/2008/layout/PictureStrips"/>
    <dgm:cxn modelId="{7D4CD8AF-3859-0840-ACB8-4C088621250F}" type="presParOf" srcId="{F0FF4052-3E38-B445-8513-925DB8ACAC2C}" destId="{8DA3F4AD-8DAB-A341-87F4-A50ECC7788D9}" srcOrd="9" destOrd="0" presId="urn:microsoft.com/office/officeart/2008/layout/PictureStrips"/>
    <dgm:cxn modelId="{555AB6C5-8FBF-D54C-97BC-9790B8CD7498}" type="presParOf" srcId="{F0FF4052-3E38-B445-8513-925DB8ACAC2C}" destId="{9C3A114D-04E4-2A4E-AA9E-579A494F204B}" srcOrd="10" destOrd="0" presId="urn:microsoft.com/office/officeart/2008/layout/PictureStrips"/>
    <dgm:cxn modelId="{76B68636-8A22-854A-9D8A-3CE3F8084DC7}" type="presParOf" srcId="{9C3A114D-04E4-2A4E-AA9E-579A494F204B}" destId="{DB8C133F-62DA-AA46-A64A-6658B21267ED}" srcOrd="0" destOrd="0" presId="urn:microsoft.com/office/officeart/2008/layout/PictureStrips"/>
    <dgm:cxn modelId="{5A52D52D-D8DC-9E41-B372-1641EFC1518A}" type="presParOf" srcId="{9C3A114D-04E4-2A4E-AA9E-579A494F204B}" destId="{9FCD8440-C518-1942-BB31-E8B859E765C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64BD83-5FCE-5B4B-ACB0-3ABF8D0583D4}"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GB"/>
        </a:p>
      </dgm:t>
    </dgm:pt>
    <dgm:pt modelId="{97CFC7EC-7567-C94E-9549-7256059B7A84}">
      <dgm:prSet phldrT="[Text]"/>
      <dgm:spPr/>
      <dgm:t>
        <a:bodyPr/>
        <a:lstStyle/>
        <a:p>
          <a:r>
            <a:rPr lang="en-US" dirty="0"/>
            <a:t>Model-checker</a:t>
          </a:r>
        </a:p>
      </dgm:t>
    </dgm:pt>
    <dgm:pt modelId="{6CA33D92-E854-474D-A6B4-5ECC031D91E0}" type="parTrans" cxnId="{EB3342AD-63BC-824E-8D48-AAAE7FA29928}">
      <dgm:prSet/>
      <dgm:spPr/>
      <dgm:t>
        <a:bodyPr/>
        <a:lstStyle/>
        <a:p>
          <a:endParaRPr lang="en-GB"/>
        </a:p>
      </dgm:t>
    </dgm:pt>
    <dgm:pt modelId="{234FD878-3C1A-3F47-A2C6-88FDC50D8CBE}" type="sibTrans" cxnId="{EB3342AD-63BC-824E-8D48-AAAE7FA29928}">
      <dgm:prSet/>
      <dgm:spPr/>
      <dgm:t>
        <a:bodyPr/>
        <a:lstStyle/>
        <a:p>
          <a:endParaRPr lang="en-GB"/>
        </a:p>
      </dgm:t>
    </dgm:pt>
    <dgm:pt modelId="{C6EA6239-A755-184C-BAB1-1947E7AF1681}">
      <dgm:prSet phldrT="[Text]"/>
      <dgm:spPr/>
      <dgm:t>
        <a:bodyPr/>
        <a:lstStyle/>
        <a:p>
          <a:r>
            <a:rPr lang="en-US" dirty="0"/>
            <a:t>Debugger</a:t>
          </a:r>
        </a:p>
      </dgm:t>
    </dgm:pt>
    <dgm:pt modelId="{349CBDBC-E4E1-564E-B784-769B334B8FCE}" type="parTrans" cxnId="{9B568E8D-C779-A942-A134-5DB335DAE55D}">
      <dgm:prSet/>
      <dgm:spPr/>
      <dgm:t>
        <a:bodyPr/>
        <a:lstStyle/>
        <a:p>
          <a:endParaRPr lang="en-GB"/>
        </a:p>
      </dgm:t>
    </dgm:pt>
    <dgm:pt modelId="{0FB28563-A42B-4E4B-99D5-D620DE351DAD}" type="sibTrans" cxnId="{9B568E8D-C779-A942-A134-5DB335DAE55D}">
      <dgm:prSet/>
      <dgm:spPr/>
      <dgm:t>
        <a:bodyPr/>
        <a:lstStyle/>
        <a:p>
          <a:endParaRPr lang="en-GB"/>
        </a:p>
      </dgm:t>
    </dgm:pt>
    <dgm:pt modelId="{08DFC4D0-48D6-2D4A-AE38-BF6C87AFF9A7}">
      <dgm:prSet phldrT="[Text]"/>
      <dgm:spPr/>
      <dgm:t>
        <a:bodyPr/>
        <a:lstStyle/>
        <a:p>
          <a:r>
            <a:rPr lang="en-US" dirty="0"/>
            <a:t>Profiler</a:t>
          </a:r>
        </a:p>
      </dgm:t>
    </dgm:pt>
    <dgm:pt modelId="{212F203E-2DF8-3940-B26E-C96773E3DB00}" type="parTrans" cxnId="{790A51A2-AF45-874D-98FD-635380630E57}">
      <dgm:prSet/>
      <dgm:spPr/>
      <dgm:t>
        <a:bodyPr/>
        <a:lstStyle/>
        <a:p>
          <a:endParaRPr lang="en-GB"/>
        </a:p>
      </dgm:t>
    </dgm:pt>
    <dgm:pt modelId="{152A0F41-F9A5-6447-B964-FCC6E62EAC8D}" type="sibTrans" cxnId="{790A51A2-AF45-874D-98FD-635380630E57}">
      <dgm:prSet/>
      <dgm:spPr/>
      <dgm:t>
        <a:bodyPr/>
        <a:lstStyle/>
        <a:p>
          <a:endParaRPr lang="en-GB"/>
        </a:p>
      </dgm:t>
    </dgm:pt>
    <dgm:pt modelId="{E3DF03FF-0E6A-2C48-B2AF-B2B85457994B}">
      <dgm:prSet/>
      <dgm:spPr/>
      <dgm:t>
        <a:bodyPr/>
        <a:lstStyle/>
        <a:p>
          <a:r>
            <a:rPr lang="en-US" dirty="0"/>
            <a:t>Tracer</a:t>
          </a:r>
        </a:p>
      </dgm:t>
    </dgm:pt>
    <dgm:pt modelId="{0888B7AC-B3CC-9249-8507-B7E85FB5753A}" type="parTrans" cxnId="{59FEA255-4955-D94F-997E-81811764F87C}">
      <dgm:prSet/>
      <dgm:spPr/>
      <dgm:t>
        <a:bodyPr/>
        <a:lstStyle/>
        <a:p>
          <a:endParaRPr lang="en-GB"/>
        </a:p>
      </dgm:t>
    </dgm:pt>
    <dgm:pt modelId="{5230699E-E8CB-BD45-86F2-3354E40F6EBB}" type="sibTrans" cxnId="{59FEA255-4955-D94F-997E-81811764F87C}">
      <dgm:prSet/>
      <dgm:spPr/>
      <dgm:t>
        <a:bodyPr/>
        <a:lstStyle/>
        <a:p>
          <a:endParaRPr lang="en-GB"/>
        </a:p>
      </dgm:t>
    </dgm:pt>
    <dgm:pt modelId="{04F975AF-0641-C543-ADA7-B0B87E7E7243}">
      <dgm:prSet/>
      <dgm:spPr/>
      <dgm:t>
        <a:bodyPr/>
        <a:lstStyle/>
        <a:p>
          <a:r>
            <a:rPr lang="en-US" dirty="0"/>
            <a:t>Executor</a:t>
          </a:r>
        </a:p>
      </dgm:t>
    </dgm:pt>
    <dgm:pt modelId="{6F958E19-4A5A-454A-84DD-BA827A089501}" type="parTrans" cxnId="{8A60B24F-F37C-0340-8E22-849BD5F8A3AC}">
      <dgm:prSet/>
      <dgm:spPr/>
      <dgm:t>
        <a:bodyPr/>
        <a:lstStyle/>
        <a:p>
          <a:endParaRPr lang="en-GB"/>
        </a:p>
      </dgm:t>
    </dgm:pt>
    <dgm:pt modelId="{48778284-2708-A640-A9DA-45C2CAA53F60}" type="sibTrans" cxnId="{8A60B24F-F37C-0340-8E22-849BD5F8A3AC}">
      <dgm:prSet/>
      <dgm:spPr/>
      <dgm:t>
        <a:bodyPr/>
        <a:lstStyle/>
        <a:p>
          <a:endParaRPr lang="en-GB"/>
        </a:p>
      </dgm:t>
    </dgm:pt>
    <dgm:pt modelId="{9E0316FE-7245-8F43-B12F-D7C17134136E}">
      <dgm:prSet phldrT="[Text]"/>
      <dgm:spPr/>
      <dgm:t>
        <a:bodyPr/>
        <a:lstStyle/>
        <a:p>
          <a:r>
            <a:rPr lang="en-US" dirty="0"/>
            <a:t>Moldable [1]</a:t>
          </a:r>
        </a:p>
      </dgm:t>
    </dgm:pt>
    <dgm:pt modelId="{2BAE1B5F-EFCE-EE4C-BDC1-A81940D28667}" type="parTrans" cxnId="{244B064A-4DB8-EA48-A92A-5D6CBA9A078D}">
      <dgm:prSet/>
      <dgm:spPr/>
      <dgm:t>
        <a:bodyPr/>
        <a:lstStyle/>
        <a:p>
          <a:endParaRPr lang="en-GB"/>
        </a:p>
      </dgm:t>
    </dgm:pt>
    <dgm:pt modelId="{3A4080F7-F711-564D-947C-DDD45B8A4156}" type="sibTrans" cxnId="{244B064A-4DB8-EA48-A92A-5D6CBA9A078D}">
      <dgm:prSet/>
      <dgm:spPr/>
      <dgm:t>
        <a:bodyPr/>
        <a:lstStyle/>
        <a:p>
          <a:endParaRPr lang="en-GB"/>
        </a:p>
      </dgm:t>
    </dgm:pt>
    <dgm:pt modelId="{532540CB-6F71-0748-A456-5946DFCF55D0}">
      <dgm:prSet phldrT="[Text]"/>
      <dgm:spPr/>
      <dgm:t>
        <a:bodyPr/>
        <a:lstStyle/>
        <a:p>
          <a:r>
            <a:rPr lang="en-US" dirty="0"/>
            <a:t>Omniscient [2]</a:t>
          </a:r>
        </a:p>
      </dgm:t>
    </dgm:pt>
    <dgm:pt modelId="{B7ED8AF8-D5B1-8A4C-8A05-94DABF310079}" type="parTrans" cxnId="{E7FE9B5F-2DCC-804C-8261-D1E83AB99212}">
      <dgm:prSet/>
      <dgm:spPr/>
      <dgm:t>
        <a:bodyPr/>
        <a:lstStyle/>
        <a:p>
          <a:endParaRPr lang="en-GB"/>
        </a:p>
      </dgm:t>
    </dgm:pt>
    <dgm:pt modelId="{0532C3ED-1910-1E48-8B46-5186B2122A76}" type="sibTrans" cxnId="{E7FE9B5F-2DCC-804C-8261-D1E83AB99212}">
      <dgm:prSet/>
      <dgm:spPr/>
      <dgm:t>
        <a:bodyPr/>
        <a:lstStyle/>
        <a:p>
          <a:endParaRPr lang="en-GB"/>
        </a:p>
      </dgm:t>
    </dgm:pt>
    <dgm:pt modelId="{3EE22256-7543-B746-A846-374610C92886}">
      <dgm:prSet phldrT="[Text]"/>
      <dgm:spPr/>
      <dgm:t>
        <a:bodyPr/>
        <a:lstStyle/>
        <a:p>
          <a:r>
            <a:rPr lang="en-US" b="1" dirty="0"/>
            <a:t>Multiverse</a:t>
          </a:r>
          <a:r>
            <a:rPr lang="en-US" dirty="0"/>
            <a:t> [3]</a:t>
          </a:r>
        </a:p>
      </dgm:t>
    </dgm:pt>
    <dgm:pt modelId="{E97DDC91-42F0-9F49-9B23-CB74B513C188}" type="parTrans" cxnId="{098E270E-CF75-3F45-9923-44C71DC0DC48}">
      <dgm:prSet/>
      <dgm:spPr/>
      <dgm:t>
        <a:bodyPr/>
        <a:lstStyle/>
        <a:p>
          <a:endParaRPr lang="en-GB"/>
        </a:p>
      </dgm:t>
    </dgm:pt>
    <dgm:pt modelId="{E6EB2BC5-8449-1D47-AA20-10AD42F41123}" type="sibTrans" cxnId="{098E270E-CF75-3F45-9923-44C71DC0DC48}">
      <dgm:prSet/>
      <dgm:spPr/>
      <dgm:t>
        <a:bodyPr/>
        <a:lstStyle/>
        <a:p>
          <a:endParaRPr lang="en-GB"/>
        </a:p>
      </dgm:t>
    </dgm:pt>
    <dgm:pt modelId="{6F9EB356-525D-B943-9F79-76E404A0E2F3}">
      <dgm:prSet phldrT="[Text]"/>
      <dgm:spPr/>
      <dgm:t>
        <a:bodyPr/>
        <a:lstStyle/>
        <a:p>
          <a:r>
            <a:rPr lang="en-US" dirty="0" err="1"/>
            <a:t>MetaSpy</a:t>
          </a:r>
          <a:r>
            <a:rPr lang="en-US" dirty="0"/>
            <a:t> [4]</a:t>
          </a:r>
        </a:p>
      </dgm:t>
    </dgm:pt>
    <dgm:pt modelId="{7204487E-95FB-6E45-8FAA-AD9635C5C613}" type="parTrans" cxnId="{927D3E16-8F34-0240-8F09-2DC7FFD3715C}">
      <dgm:prSet/>
      <dgm:spPr/>
      <dgm:t>
        <a:bodyPr/>
        <a:lstStyle/>
        <a:p>
          <a:endParaRPr lang="en-GB"/>
        </a:p>
      </dgm:t>
    </dgm:pt>
    <dgm:pt modelId="{A008BB9C-81EC-0145-A0B3-AF7609EA6BAD}" type="sibTrans" cxnId="{927D3E16-8F34-0240-8F09-2DC7FFD3715C}">
      <dgm:prSet/>
      <dgm:spPr/>
      <dgm:t>
        <a:bodyPr/>
        <a:lstStyle/>
        <a:p>
          <a:endParaRPr lang="en-GB"/>
        </a:p>
      </dgm:t>
    </dgm:pt>
    <dgm:pt modelId="{26E574DC-13E2-1C4A-959D-69F20E3ACB14}">
      <dgm:prSet phldrT="[Text]"/>
      <dgm:spPr/>
      <dgm:t>
        <a:bodyPr/>
        <a:lstStyle/>
        <a:p>
          <a:r>
            <a:rPr lang="en-US" dirty="0" err="1"/>
            <a:t>DSProfile</a:t>
          </a:r>
          <a:r>
            <a:rPr lang="en-US" dirty="0"/>
            <a:t> [5]</a:t>
          </a:r>
        </a:p>
      </dgm:t>
    </dgm:pt>
    <dgm:pt modelId="{6367AD97-B2C8-DC43-9E07-5932F6C0162A}" type="parTrans" cxnId="{C0D52427-683E-C84D-B8DB-692E1D2E36FD}">
      <dgm:prSet/>
      <dgm:spPr/>
      <dgm:t>
        <a:bodyPr/>
        <a:lstStyle/>
        <a:p>
          <a:endParaRPr lang="en-GB"/>
        </a:p>
      </dgm:t>
    </dgm:pt>
    <dgm:pt modelId="{DE8B0586-ECD5-E946-AEC9-D3F71B5944C5}" type="sibTrans" cxnId="{C0D52427-683E-C84D-B8DB-692E1D2E36FD}">
      <dgm:prSet/>
      <dgm:spPr/>
      <dgm:t>
        <a:bodyPr/>
        <a:lstStyle/>
        <a:p>
          <a:endParaRPr lang="en-GB"/>
        </a:p>
      </dgm:t>
    </dgm:pt>
    <dgm:pt modelId="{3DCAF913-33E2-4746-9980-236E196E08D2}">
      <dgm:prSet phldrT="[Text]"/>
      <dgm:spPr/>
      <dgm:t>
        <a:bodyPr/>
        <a:lstStyle/>
        <a:p>
          <a:r>
            <a:rPr lang="en-US" dirty="0" err="1"/>
            <a:t>LTSmin</a:t>
          </a:r>
          <a:r>
            <a:rPr lang="en-US" dirty="0"/>
            <a:t> [6]</a:t>
          </a:r>
        </a:p>
      </dgm:t>
    </dgm:pt>
    <dgm:pt modelId="{2E474C0B-68CA-124D-9583-EE043867BDD2}" type="parTrans" cxnId="{DB9CA942-76C8-5C4B-A96C-F5DB203BDCFB}">
      <dgm:prSet/>
      <dgm:spPr/>
      <dgm:t>
        <a:bodyPr/>
        <a:lstStyle/>
        <a:p>
          <a:endParaRPr lang="en-GB"/>
        </a:p>
      </dgm:t>
    </dgm:pt>
    <dgm:pt modelId="{565C608D-D961-A247-8C32-6C948AD7D00F}" type="sibTrans" cxnId="{DB9CA942-76C8-5C4B-A96C-F5DB203BDCFB}">
      <dgm:prSet/>
      <dgm:spPr/>
      <dgm:t>
        <a:bodyPr/>
        <a:lstStyle/>
        <a:p>
          <a:endParaRPr lang="en-GB"/>
        </a:p>
      </dgm:t>
    </dgm:pt>
    <dgm:pt modelId="{2D81E23D-4D7E-AA48-9D2A-F9B004BF2357}">
      <dgm:prSet/>
      <dgm:spPr/>
      <dgm:t>
        <a:bodyPr/>
        <a:lstStyle/>
        <a:p>
          <a:r>
            <a:rPr lang="en-US" dirty="0" err="1"/>
            <a:t>Monilogger</a:t>
          </a:r>
          <a:r>
            <a:rPr lang="en-US" dirty="0"/>
            <a:t> [7]</a:t>
          </a:r>
        </a:p>
      </dgm:t>
    </dgm:pt>
    <dgm:pt modelId="{B2930E88-4BE4-4445-96DD-B161C2CD7751}" type="parTrans" cxnId="{252963B5-83E1-1840-8F23-9DA8AE49AA0A}">
      <dgm:prSet/>
      <dgm:spPr/>
      <dgm:t>
        <a:bodyPr/>
        <a:lstStyle/>
        <a:p>
          <a:endParaRPr lang="en-GB"/>
        </a:p>
      </dgm:t>
    </dgm:pt>
    <dgm:pt modelId="{C3791669-A99B-3F4A-BA7F-498BC771E91D}" type="sibTrans" cxnId="{252963B5-83E1-1840-8F23-9DA8AE49AA0A}">
      <dgm:prSet/>
      <dgm:spPr/>
      <dgm:t>
        <a:bodyPr/>
        <a:lstStyle/>
        <a:p>
          <a:endParaRPr lang="en-GB"/>
        </a:p>
      </dgm:t>
    </dgm:pt>
    <dgm:pt modelId="{1D466901-10F0-C44F-B428-3570A6437A0A}">
      <dgm:prSet phldrT="[Text]"/>
      <dgm:spPr/>
      <dgm:t>
        <a:bodyPr/>
        <a:lstStyle/>
        <a:p>
          <a:r>
            <a:rPr lang="en-US" dirty="0" err="1"/>
            <a:t>Monilogger</a:t>
          </a:r>
          <a:r>
            <a:rPr lang="en-US" dirty="0"/>
            <a:t> [7]</a:t>
          </a:r>
        </a:p>
      </dgm:t>
    </dgm:pt>
    <dgm:pt modelId="{647D99CC-FB2E-9B4C-8E86-1ABB06C0EDC7}" type="parTrans" cxnId="{895810C2-1B82-7747-9576-D144025111FE}">
      <dgm:prSet/>
      <dgm:spPr/>
      <dgm:t>
        <a:bodyPr/>
        <a:lstStyle/>
        <a:p>
          <a:endParaRPr lang="en-GB"/>
        </a:p>
      </dgm:t>
    </dgm:pt>
    <dgm:pt modelId="{0A023FE1-B5E9-8F42-A90B-D2F2A328A879}" type="sibTrans" cxnId="{895810C2-1B82-7747-9576-D144025111FE}">
      <dgm:prSet/>
      <dgm:spPr/>
      <dgm:t>
        <a:bodyPr/>
        <a:lstStyle/>
        <a:p>
          <a:endParaRPr lang="en-GB"/>
        </a:p>
      </dgm:t>
    </dgm:pt>
    <dgm:pt modelId="{66304646-0082-A947-A137-B6B3B7A2A5EF}">
      <dgm:prSet phldrT="[Text]"/>
      <dgm:spPr/>
      <dgm:t>
        <a:bodyPr/>
        <a:lstStyle/>
        <a:p>
          <a:r>
            <a:rPr lang="en-US" dirty="0"/>
            <a:t>Runtime Monitor</a:t>
          </a:r>
        </a:p>
      </dgm:t>
    </dgm:pt>
    <dgm:pt modelId="{AAEB3BA0-029E-8740-B16E-F92AA7B01F43}" type="sibTrans" cxnId="{7609912A-6F46-BC43-B4B6-D7FD69F20DE5}">
      <dgm:prSet/>
      <dgm:spPr/>
      <dgm:t>
        <a:bodyPr/>
        <a:lstStyle/>
        <a:p>
          <a:endParaRPr lang="en-GB"/>
        </a:p>
      </dgm:t>
    </dgm:pt>
    <dgm:pt modelId="{9FC8975C-1D9B-FB46-812E-20F567D0A850}" type="parTrans" cxnId="{7609912A-6F46-BC43-B4B6-D7FD69F20DE5}">
      <dgm:prSet/>
      <dgm:spPr/>
      <dgm:t>
        <a:bodyPr/>
        <a:lstStyle/>
        <a:p>
          <a:endParaRPr lang="en-GB"/>
        </a:p>
      </dgm:t>
    </dgm:pt>
    <dgm:pt modelId="{5998E151-0600-FE47-87E8-7CFD94DDCA35}">
      <dgm:prSet phldrT="[Text]"/>
      <dgm:spPr/>
      <dgm:t>
        <a:bodyPr/>
        <a:lstStyle/>
        <a:p>
          <a:r>
            <a:rPr lang="en-US" dirty="0"/>
            <a:t>Testing, Coverage, Fault Localization [8]</a:t>
          </a:r>
        </a:p>
      </dgm:t>
    </dgm:pt>
    <dgm:pt modelId="{3F34E9CE-42F6-1341-AD10-3A56CE553B20}" type="parTrans" cxnId="{B876A336-4D44-414F-B22A-152E65FB3BF3}">
      <dgm:prSet/>
      <dgm:spPr/>
      <dgm:t>
        <a:bodyPr/>
        <a:lstStyle/>
        <a:p>
          <a:endParaRPr lang="en-GB"/>
        </a:p>
      </dgm:t>
    </dgm:pt>
    <dgm:pt modelId="{C96AFDB0-BAF2-344F-9B40-0ABE8D07AC36}" type="sibTrans" cxnId="{B876A336-4D44-414F-B22A-152E65FB3BF3}">
      <dgm:prSet/>
      <dgm:spPr/>
      <dgm:t>
        <a:bodyPr/>
        <a:lstStyle/>
        <a:p>
          <a:endParaRPr lang="en-GB"/>
        </a:p>
      </dgm:t>
    </dgm:pt>
    <dgm:pt modelId="{771AF636-AF28-A745-8CA9-0C6EF76CB9AD}" type="pres">
      <dgm:prSet presAssocID="{6C64BD83-5FCE-5B4B-ACB0-3ABF8D0583D4}" presName="diagram" presStyleCnt="0">
        <dgm:presLayoutVars>
          <dgm:dir/>
          <dgm:resizeHandles val="exact"/>
        </dgm:presLayoutVars>
      </dgm:prSet>
      <dgm:spPr/>
    </dgm:pt>
    <dgm:pt modelId="{F3C6F900-0B88-F742-9F17-0F4FABF68306}" type="pres">
      <dgm:prSet presAssocID="{04F975AF-0641-C543-ADA7-B0B87E7E7243}" presName="node" presStyleLbl="node1" presStyleIdx="0" presStyleCnt="7">
        <dgm:presLayoutVars>
          <dgm:bulletEnabled val="1"/>
        </dgm:presLayoutVars>
      </dgm:prSet>
      <dgm:spPr/>
    </dgm:pt>
    <dgm:pt modelId="{124DAACD-F81D-494A-B39C-EC8BFAC15271}" type="pres">
      <dgm:prSet presAssocID="{48778284-2708-A640-A9DA-45C2CAA53F60}" presName="sibTrans" presStyleCnt="0"/>
      <dgm:spPr/>
    </dgm:pt>
    <dgm:pt modelId="{043155C0-D228-FD40-BDB5-C25EDB5D1814}" type="pres">
      <dgm:prSet presAssocID="{66304646-0082-A947-A137-B6B3B7A2A5EF}" presName="node" presStyleLbl="node1" presStyleIdx="1" presStyleCnt="7">
        <dgm:presLayoutVars>
          <dgm:bulletEnabled val="1"/>
        </dgm:presLayoutVars>
      </dgm:prSet>
      <dgm:spPr/>
    </dgm:pt>
    <dgm:pt modelId="{A0A47F25-9E5D-1A45-A2B0-60B03F1BEF37}" type="pres">
      <dgm:prSet presAssocID="{AAEB3BA0-029E-8740-B16E-F92AA7B01F43}" presName="sibTrans" presStyleCnt="0"/>
      <dgm:spPr/>
    </dgm:pt>
    <dgm:pt modelId="{69738DE0-E0B7-104D-8449-E653E653DE64}" type="pres">
      <dgm:prSet presAssocID="{C6EA6239-A755-184C-BAB1-1947E7AF1681}" presName="node" presStyleLbl="node1" presStyleIdx="2" presStyleCnt="7">
        <dgm:presLayoutVars>
          <dgm:bulletEnabled val="1"/>
        </dgm:presLayoutVars>
      </dgm:prSet>
      <dgm:spPr/>
    </dgm:pt>
    <dgm:pt modelId="{75C8EEF1-2955-844D-9BDD-6785DC5DD123}" type="pres">
      <dgm:prSet presAssocID="{0FB28563-A42B-4E4B-99D5-D620DE351DAD}" presName="sibTrans" presStyleCnt="0"/>
      <dgm:spPr/>
    </dgm:pt>
    <dgm:pt modelId="{E479D4EC-E125-4944-8C6E-3A9A73341D35}" type="pres">
      <dgm:prSet presAssocID="{08DFC4D0-48D6-2D4A-AE38-BF6C87AFF9A7}" presName="node" presStyleLbl="node1" presStyleIdx="3" presStyleCnt="7">
        <dgm:presLayoutVars>
          <dgm:bulletEnabled val="1"/>
        </dgm:presLayoutVars>
      </dgm:prSet>
      <dgm:spPr/>
    </dgm:pt>
    <dgm:pt modelId="{E0F7B2AB-BB4C-5640-8B62-8E2DADBD9B7F}" type="pres">
      <dgm:prSet presAssocID="{152A0F41-F9A5-6447-B964-FCC6E62EAC8D}" presName="sibTrans" presStyleCnt="0"/>
      <dgm:spPr/>
    </dgm:pt>
    <dgm:pt modelId="{EC5DBB2A-B1F2-9E46-BE6B-235C01AF626A}" type="pres">
      <dgm:prSet presAssocID="{E3DF03FF-0E6A-2C48-B2AF-B2B85457994B}" presName="node" presStyleLbl="node1" presStyleIdx="4" presStyleCnt="7">
        <dgm:presLayoutVars>
          <dgm:bulletEnabled val="1"/>
        </dgm:presLayoutVars>
      </dgm:prSet>
      <dgm:spPr/>
    </dgm:pt>
    <dgm:pt modelId="{04F744BB-BF16-B641-B71D-D874BAAA2428}" type="pres">
      <dgm:prSet presAssocID="{5230699E-E8CB-BD45-86F2-3354E40F6EBB}" presName="sibTrans" presStyleCnt="0"/>
      <dgm:spPr/>
    </dgm:pt>
    <dgm:pt modelId="{4DE562DA-F07C-9C40-B395-73E893D32788}" type="pres">
      <dgm:prSet presAssocID="{97CFC7EC-7567-C94E-9549-7256059B7A84}" presName="node" presStyleLbl="node1" presStyleIdx="5" presStyleCnt="7">
        <dgm:presLayoutVars>
          <dgm:bulletEnabled val="1"/>
        </dgm:presLayoutVars>
      </dgm:prSet>
      <dgm:spPr/>
    </dgm:pt>
    <dgm:pt modelId="{3F06BD79-FEAB-DC4A-BBEB-AD915214CB57}" type="pres">
      <dgm:prSet presAssocID="{234FD878-3C1A-3F47-A2C6-88FDC50D8CBE}" presName="sibTrans" presStyleCnt="0"/>
      <dgm:spPr/>
    </dgm:pt>
    <dgm:pt modelId="{47CCD4DE-8712-6844-AF9C-F8A001CDB5E4}" type="pres">
      <dgm:prSet presAssocID="{5998E151-0600-FE47-87E8-7CFD94DDCA35}" presName="node" presStyleLbl="node1" presStyleIdx="6" presStyleCnt="7">
        <dgm:presLayoutVars>
          <dgm:bulletEnabled val="1"/>
        </dgm:presLayoutVars>
      </dgm:prSet>
      <dgm:spPr/>
    </dgm:pt>
  </dgm:ptLst>
  <dgm:cxnLst>
    <dgm:cxn modelId="{098E270E-CF75-3F45-9923-44C71DC0DC48}" srcId="{C6EA6239-A755-184C-BAB1-1947E7AF1681}" destId="{3EE22256-7543-B746-A846-374610C92886}" srcOrd="2" destOrd="0" parTransId="{E97DDC91-42F0-9F49-9B23-CB74B513C188}" sibTransId="{E6EB2BC5-8449-1D47-AA20-10AD42F41123}"/>
    <dgm:cxn modelId="{927D3E16-8F34-0240-8F09-2DC7FFD3715C}" srcId="{08DFC4D0-48D6-2D4A-AE38-BF6C87AFF9A7}" destId="{6F9EB356-525D-B943-9F79-76E404A0E2F3}" srcOrd="0" destOrd="0" parTransId="{7204487E-95FB-6E45-8FAA-AD9635C5C613}" sibTransId="{A008BB9C-81EC-0145-A0B3-AF7609EA6BAD}"/>
    <dgm:cxn modelId="{A0225716-2ADD-1F4A-9AED-9D15FD409A99}" type="presOf" srcId="{04F975AF-0641-C543-ADA7-B0B87E7E7243}" destId="{F3C6F900-0B88-F742-9F17-0F4FABF68306}" srcOrd="0" destOrd="0" presId="urn:microsoft.com/office/officeart/2005/8/layout/default"/>
    <dgm:cxn modelId="{ACC8BA1C-756C-0E43-AF5C-36A467FB8ECE}" type="presOf" srcId="{08DFC4D0-48D6-2D4A-AE38-BF6C87AFF9A7}" destId="{E479D4EC-E125-4944-8C6E-3A9A73341D35}" srcOrd="0" destOrd="0" presId="urn:microsoft.com/office/officeart/2005/8/layout/default"/>
    <dgm:cxn modelId="{C0D52427-683E-C84D-B8DB-692E1D2E36FD}" srcId="{08DFC4D0-48D6-2D4A-AE38-BF6C87AFF9A7}" destId="{26E574DC-13E2-1C4A-959D-69F20E3ACB14}" srcOrd="1" destOrd="0" parTransId="{6367AD97-B2C8-DC43-9E07-5932F6C0162A}" sibTransId="{DE8B0586-ECD5-E946-AEC9-D3F71B5944C5}"/>
    <dgm:cxn modelId="{7609912A-6F46-BC43-B4B6-D7FD69F20DE5}" srcId="{6C64BD83-5FCE-5B4B-ACB0-3ABF8D0583D4}" destId="{66304646-0082-A947-A137-B6B3B7A2A5EF}" srcOrd="1" destOrd="0" parTransId="{9FC8975C-1D9B-FB46-812E-20F567D0A850}" sibTransId="{AAEB3BA0-029E-8740-B16E-F92AA7B01F43}"/>
    <dgm:cxn modelId="{B876A336-4D44-414F-B22A-152E65FB3BF3}" srcId="{6C64BD83-5FCE-5B4B-ACB0-3ABF8D0583D4}" destId="{5998E151-0600-FE47-87E8-7CFD94DDCA35}" srcOrd="6" destOrd="0" parTransId="{3F34E9CE-42F6-1341-AD10-3A56CE553B20}" sibTransId="{C96AFDB0-BAF2-344F-9B40-0ABE8D07AC36}"/>
    <dgm:cxn modelId="{2DE3C137-E992-FB43-922F-78068C8AD069}" type="presOf" srcId="{66304646-0082-A947-A137-B6B3B7A2A5EF}" destId="{043155C0-D228-FD40-BDB5-C25EDB5D1814}" srcOrd="0" destOrd="0" presId="urn:microsoft.com/office/officeart/2005/8/layout/default"/>
    <dgm:cxn modelId="{DB9CA942-76C8-5C4B-A96C-F5DB203BDCFB}" srcId="{97CFC7EC-7567-C94E-9549-7256059B7A84}" destId="{3DCAF913-33E2-4746-9980-236E196E08D2}" srcOrd="0" destOrd="0" parTransId="{2E474C0B-68CA-124D-9583-EE043867BDD2}" sibTransId="{565C608D-D961-A247-8C32-6C948AD7D00F}"/>
    <dgm:cxn modelId="{244B064A-4DB8-EA48-A92A-5D6CBA9A078D}" srcId="{C6EA6239-A755-184C-BAB1-1947E7AF1681}" destId="{9E0316FE-7245-8F43-B12F-D7C17134136E}" srcOrd="0" destOrd="0" parTransId="{2BAE1B5F-EFCE-EE4C-BDC1-A81940D28667}" sibTransId="{3A4080F7-F711-564D-947C-DDD45B8A4156}"/>
    <dgm:cxn modelId="{8A60B24F-F37C-0340-8E22-849BD5F8A3AC}" srcId="{6C64BD83-5FCE-5B4B-ACB0-3ABF8D0583D4}" destId="{04F975AF-0641-C543-ADA7-B0B87E7E7243}" srcOrd="0" destOrd="0" parTransId="{6F958E19-4A5A-454A-84DD-BA827A089501}" sibTransId="{48778284-2708-A640-A9DA-45C2CAA53F60}"/>
    <dgm:cxn modelId="{59FEA255-4955-D94F-997E-81811764F87C}" srcId="{6C64BD83-5FCE-5B4B-ACB0-3ABF8D0583D4}" destId="{E3DF03FF-0E6A-2C48-B2AF-B2B85457994B}" srcOrd="4" destOrd="0" parTransId="{0888B7AC-B3CC-9249-8507-B7E85FB5753A}" sibTransId="{5230699E-E8CB-BD45-86F2-3354E40F6EBB}"/>
    <dgm:cxn modelId="{E7FE9B5F-2DCC-804C-8261-D1E83AB99212}" srcId="{C6EA6239-A755-184C-BAB1-1947E7AF1681}" destId="{532540CB-6F71-0748-A456-5946DFCF55D0}" srcOrd="1" destOrd="0" parTransId="{B7ED8AF8-D5B1-8A4C-8A05-94DABF310079}" sibTransId="{0532C3ED-1910-1E48-8B46-5186B2122A76}"/>
    <dgm:cxn modelId="{F6E5FF6D-CEE9-7342-A78A-8F25603128AA}" type="presOf" srcId="{5998E151-0600-FE47-87E8-7CFD94DDCA35}" destId="{47CCD4DE-8712-6844-AF9C-F8A001CDB5E4}" srcOrd="0" destOrd="0" presId="urn:microsoft.com/office/officeart/2005/8/layout/default"/>
    <dgm:cxn modelId="{24D6257D-DFE4-BF49-B92D-A1BB86EE279C}" type="presOf" srcId="{1D466901-10F0-C44F-B428-3570A6437A0A}" destId="{043155C0-D228-FD40-BDB5-C25EDB5D1814}" srcOrd="0" destOrd="1" presId="urn:microsoft.com/office/officeart/2005/8/layout/default"/>
    <dgm:cxn modelId="{25443A85-DDD6-E84E-A78E-08114F5CF62A}" type="presOf" srcId="{E3DF03FF-0E6A-2C48-B2AF-B2B85457994B}" destId="{EC5DBB2A-B1F2-9E46-BE6B-235C01AF626A}" srcOrd="0" destOrd="0" presId="urn:microsoft.com/office/officeart/2005/8/layout/default"/>
    <dgm:cxn modelId="{6B31EA88-1D54-5D47-9CC9-30C4FA252316}" type="presOf" srcId="{532540CB-6F71-0748-A456-5946DFCF55D0}" destId="{69738DE0-E0B7-104D-8449-E653E653DE64}" srcOrd="0" destOrd="2" presId="urn:microsoft.com/office/officeart/2005/8/layout/default"/>
    <dgm:cxn modelId="{9B568E8D-C779-A942-A134-5DB335DAE55D}" srcId="{6C64BD83-5FCE-5B4B-ACB0-3ABF8D0583D4}" destId="{C6EA6239-A755-184C-BAB1-1947E7AF1681}" srcOrd="2" destOrd="0" parTransId="{349CBDBC-E4E1-564E-B784-769B334B8FCE}" sibTransId="{0FB28563-A42B-4E4B-99D5-D620DE351DAD}"/>
    <dgm:cxn modelId="{5C4BFEA1-4462-5C49-A234-49274351C29B}" type="presOf" srcId="{6F9EB356-525D-B943-9F79-76E404A0E2F3}" destId="{E479D4EC-E125-4944-8C6E-3A9A73341D35}" srcOrd="0" destOrd="1" presId="urn:microsoft.com/office/officeart/2005/8/layout/default"/>
    <dgm:cxn modelId="{790A51A2-AF45-874D-98FD-635380630E57}" srcId="{6C64BD83-5FCE-5B4B-ACB0-3ABF8D0583D4}" destId="{08DFC4D0-48D6-2D4A-AE38-BF6C87AFF9A7}" srcOrd="3" destOrd="0" parTransId="{212F203E-2DF8-3940-B26E-C96773E3DB00}" sibTransId="{152A0F41-F9A5-6447-B964-FCC6E62EAC8D}"/>
    <dgm:cxn modelId="{F345E6A9-40CE-8846-8412-855C8D6484D0}" type="presOf" srcId="{97CFC7EC-7567-C94E-9549-7256059B7A84}" destId="{4DE562DA-F07C-9C40-B395-73E893D32788}" srcOrd="0" destOrd="0" presId="urn:microsoft.com/office/officeart/2005/8/layout/default"/>
    <dgm:cxn modelId="{EB3342AD-63BC-824E-8D48-AAAE7FA29928}" srcId="{6C64BD83-5FCE-5B4B-ACB0-3ABF8D0583D4}" destId="{97CFC7EC-7567-C94E-9549-7256059B7A84}" srcOrd="5" destOrd="0" parTransId="{6CA33D92-E854-474D-A6B4-5ECC031D91E0}" sibTransId="{234FD878-3C1A-3F47-A2C6-88FDC50D8CBE}"/>
    <dgm:cxn modelId="{F2C5DCAD-F29C-3C4F-91D8-E19D15291572}" type="presOf" srcId="{C6EA6239-A755-184C-BAB1-1947E7AF1681}" destId="{69738DE0-E0B7-104D-8449-E653E653DE64}" srcOrd="0" destOrd="0" presId="urn:microsoft.com/office/officeart/2005/8/layout/default"/>
    <dgm:cxn modelId="{C44A04AE-AA52-1A48-B7D2-84F3B0A61680}" type="presOf" srcId="{3DCAF913-33E2-4746-9980-236E196E08D2}" destId="{4DE562DA-F07C-9C40-B395-73E893D32788}" srcOrd="0" destOrd="1" presId="urn:microsoft.com/office/officeart/2005/8/layout/default"/>
    <dgm:cxn modelId="{252963B5-83E1-1840-8F23-9DA8AE49AA0A}" srcId="{E3DF03FF-0E6A-2C48-B2AF-B2B85457994B}" destId="{2D81E23D-4D7E-AA48-9D2A-F9B004BF2357}" srcOrd="0" destOrd="0" parTransId="{B2930E88-4BE4-4445-96DD-B161C2CD7751}" sibTransId="{C3791669-A99B-3F4A-BA7F-498BC771E91D}"/>
    <dgm:cxn modelId="{895810C2-1B82-7747-9576-D144025111FE}" srcId="{66304646-0082-A947-A137-B6B3B7A2A5EF}" destId="{1D466901-10F0-C44F-B428-3570A6437A0A}" srcOrd="0" destOrd="0" parTransId="{647D99CC-FB2E-9B4C-8E86-1ABB06C0EDC7}" sibTransId="{0A023FE1-B5E9-8F42-A90B-D2F2A328A879}"/>
    <dgm:cxn modelId="{D0EC90D6-CD2A-8D49-8D77-AE8F34B42C84}" type="presOf" srcId="{26E574DC-13E2-1C4A-959D-69F20E3ACB14}" destId="{E479D4EC-E125-4944-8C6E-3A9A73341D35}" srcOrd="0" destOrd="2" presId="urn:microsoft.com/office/officeart/2005/8/layout/default"/>
    <dgm:cxn modelId="{14527BDA-05DE-D542-8123-D8FBB29EA5A9}" type="presOf" srcId="{2D81E23D-4D7E-AA48-9D2A-F9B004BF2357}" destId="{EC5DBB2A-B1F2-9E46-BE6B-235C01AF626A}" srcOrd="0" destOrd="1" presId="urn:microsoft.com/office/officeart/2005/8/layout/default"/>
    <dgm:cxn modelId="{4E0308E0-6F4D-9B42-B6DE-92A7FA7DBB4C}" type="presOf" srcId="{6C64BD83-5FCE-5B4B-ACB0-3ABF8D0583D4}" destId="{771AF636-AF28-A745-8CA9-0C6EF76CB9AD}" srcOrd="0" destOrd="0" presId="urn:microsoft.com/office/officeart/2005/8/layout/default"/>
    <dgm:cxn modelId="{10CC9FE1-36E4-BB40-80B3-13F962AA777D}" type="presOf" srcId="{3EE22256-7543-B746-A846-374610C92886}" destId="{69738DE0-E0B7-104D-8449-E653E653DE64}" srcOrd="0" destOrd="3" presId="urn:microsoft.com/office/officeart/2005/8/layout/default"/>
    <dgm:cxn modelId="{C915D9F1-04DB-1644-AF25-A3D055384E94}" type="presOf" srcId="{9E0316FE-7245-8F43-B12F-D7C17134136E}" destId="{69738DE0-E0B7-104D-8449-E653E653DE64}" srcOrd="0" destOrd="1" presId="urn:microsoft.com/office/officeart/2005/8/layout/default"/>
    <dgm:cxn modelId="{CC097138-6EED-4041-99AE-068498BB9412}" type="presParOf" srcId="{771AF636-AF28-A745-8CA9-0C6EF76CB9AD}" destId="{F3C6F900-0B88-F742-9F17-0F4FABF68306}" srcOrd="0" destOrd="0" presId="urn:microsoft.com/office/officeart/2005/8/layout/default"/>
    <dgm:cxn modelId="{D8F6260A-4BBC-2143-83D4-1F2EE40DF999}" type="presParOf" srcId="{771AF636-AF28-A745-8CA9-0C6EF76CB9AD}" destId="{124DAACD-F81D-494A-B39C-EC8BFAC15271}" srcOrd="1" destOrd="0" presId="urn:microsoft.com/office/officeart/2005/8/layout/default"/>
    <dgm:cxn modelId="{07B2FC3E-43CF-F949-94A9-0048D7D7C221}" type="presParOf" srcId="{771AF636-AF28-A745-8CA9-0C6EF76CB9AD}" destId="{043155C0-D228-FD40-BDB5-C25EDB5D1814}" srcOrd="2" destOrd="0" presId="urn:microsoft.com/office/officeart/2005/8/layout/default"/>
    <dgm:cxn modelId="{94D76BF7-1F46-3D45-8EC7-9131CBC5AEF7}" type="presParOf" srcId="{771AF636-AF28-A745-8CA9-0C6EF76CB9AD}" destId="{A0A47F25-9E5D-1A45-A2B0-60B03F1BEF37}" srcOrd="3" destOrd="0" presId="urn:microsoft.com/office/officeart/2005/8/layout/default"/>
    <dgm:cxn modelId="{9643866B-147B-8049-B202-7AF30EF3DBF4}" type="presParOf" srcId="{771AF636-AF28-A745-8CA9-0C6EF76CB9AD}" destId="{69738DE0-E0B7-104D-8449-E653E653DE64}" srcOrd="4" destOrd="0" presId="urn:microsoft.com/office/officeart/2005/8/layout/default"/>
    <dgm:cxn modelId="{7943858B-24BA-7448-BC12-A4450D3267A9}" type="presParOf" srcId="{771AF636-AF28-A745-8CA9-0C6EF76CB9AD}" destId="{75C8EEF1-2955-844D-9BDD-6785DC5DD123}" srcOrd="5" destOrd="0" presId="urn:microsoft.com/office/officeart/2005/8/layout/default"/>
    <dgm:cxn modelId="{CDF17AD4-C471-474F-B95B-937C0DB4FCD6}" type="presParOf" srcId="{771AF636-AF28-A745-8CA9-0C6EF76CB9AD}" destId="{E479D4EC-E125-4944-8C6E-3A9A73341D35}" srcOrd="6" destOrd="0" presId="urn:microsoft.com/office/officeart/2005/8/layout/default"/>
    <dgm:cxn modelId="{3618FECC-0220-604F-9E42-F37FA7EE251E}" type="presParOf" srcId="{771AF636-AF28-A745-8CA9-0C6EF76CB9AD}" destId="{E0F7B2AB-BB4C-5640-8B62-8E2DADBD9B7F}" srcOrd="7" destOrd="0" presId="urn:microsoft.com/office/officeart/2005/8/layout/default"/>
    <dgm:cxn modelId="{62D59CDE-9F8C-2D45-87CF-78F932CABCE8}" type="presParOf" srcId="{771AF636-AF28-A745-8CA9-0C6EF76CB9AD}" destId="{EC5DBB2A-B1F2-9E46-BE6B-235C01AF626A}" srcOrd="8" destOrd="0" presId="urn:microsoft.com/office/officeart/2005/8/layout/default"/>
    <dgm:cxn modelId="{4EEDBF45-7A20-DB47-969B-03C57995B7BE}" type="presParOf" srcId="{771AF636-AF28-A745-8CA9-0C6EF76CB9AD}" destId="{04F744BB-BF16-B641-B71D-D874BAAA2428}" srcOrd="9" destOrd="0" presId="urn:microsoft.com/office/officeart/2005/8/layout/default"/>
    <dgm:cxn modelId="{8F5268DC-E217-114E-A6FA-61BD93E27EA0}" type="presParOf" srcId="{771AF636-AF28-A745-8CA9-0C6EF76CB9AD}" destId="{4DE562DA-F07C-9C40-B395-73E893D32788}" srcOrd="10" destOrd="0" presId="urn:microsoft.com/office/officeart/2005/8/layout/default"/>
    <dgm:cxn modelId="{DFE940CA-0028-2D44-967A-94F99767459F}" type="presParOf" srcId="{771AF636-AF28-A745-8CA9-0C6EF76CB9AD}" destId="{3F06BD79-FEAB-DC4A-BBEB-AD915214CB57}" srcOrd="11" destOrd="0" presId="urn:microsoft.com/office/officeart/2005/8/layout/default"/>
    <dgm:cxn modelId="{26F74E4C-B5D5-6649-B949-095D10B4BD98}" type="presParOf" srcId="{771AF636-AF28-A745-8CA9-0C6EF76CB9AD}" destId="{47CCD4DE-8712-6844-AF9C-F8A001CDB5E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5DFB16-CA3F-E44D-80A0-7F3CDD605865}" type="doc">
      <dgm:prSet loTypeId="urn:microsoft.com/office/officeart/2005/8/layout/gear1" loCatId="" qsTypeId="urn:microsoft.com/office/officeart/2005/8/quickstyle/simple1" qsCatId="simple" csTypeId="urn:microsoft.com/office/officeart/2005/8/colors/accent1_1" csCatId="accent1" phldr="1"/>
      <dgm:spPr/>
    </dgm:pt>
    <dgm:pt modelId="{E8113FDE-70E2-2E4D-9F10-CD4BE6BF1B74}">
      <dgm:prSet phldrT="[Text]" custT="1"/>
      <dgm:spPr/>
      <dgm:t>
        <a:bodyPr/>
        <a:lstStyle/>
        <a:p>
          <a:r>
            <a:rPr lang="en-US" sz="1600" dirty="0"/>
            <a:t>Language</a:t>
          </a:r>
          <a:r>
            <a:rPr lang="en-US" sz="2400" dirty="0"/>
            <a:t>s</a:t>
          </a:r>
          <a:endParaRPr lang="en-US" sz="1600" dirty="0"/>
        </a:p>
      </dgm:t>
    </dgm:pt>
    <dgm:pt modelId="{33D75B64-8570-3249-9ABF-B478DCEAB776}" type="parTrans" cxnId="{1870A6A4-EC4A-0640-BF9B-A70B2DDBE3B1}">
      <dgm:prSet/>
      <dgm:spPr/>
      <dgm:t>
        <a:bodyPr/>
        <a:lstStyle/>
        <a:p>
          <a:endParaRPr lang="en-GB" sz="1800"/>
        </a:p>
      </dgm:t>
    </dgm:pt>
    <dgm:pt modelId="{28ADA740-BA08-5F46-B5FC-B0DE4DAACC6B}" type="sibTrans" cxnId="{1870A6A4-EC4A-0640-BF9B-A70B2DDBE3B1}">
      <dgm:prSet/>
      <dgm:spPr/>
      <dgm:t>
        <a:bodyPr/>
        <a:lstStyle/>
        <a:p>
          <a:endParaRPr lang="en-GB" sz="1800"/>
        </a:p>
      </dgm:t>
    </dgm:pt>
    <dgm:pt modelId="{21C7F314-A11D-5241-82E8-834C02DD1374}">
      <dgm:prSet phldrT="[Text]" custT="1"/>
      <dgm:spPr/>
      <dgm:t>
        <a:bodyPr/>
        <a:lstStyle/>
        <a:p>
          <a:r>
            <a:rPr lang="en-US" sz="1600" dirty="0"/>
            <a:t>Monitor</a:t>
          </a:r>
          <a:r>
            <a:rPr lang="en-US" sz="2400" dirty="0"/>
            <a:t>s</a:t>
          </a:r>
          <a:endParaRPr lang="en-US" sz="1600" dirty="0"/>
        </a:p>
      </dgm:t>
    </dgm:pt>
    <dgm:pt modelId="{1880F6E5-E2AD-CF4F-B4DE-9D6A526165DC}" type="parTrans" cxnId="{005AF4F8-7692-C041-91A7-290F069790AA}">
      <dgm:prSet/>
      <dgm:spPr/>
      <dgm:t>
        <a:bodyPr/>
        <a:lstStyle/>
        <a:p>
          <a:endParaRPr lang="en-GB" sz="1800"/>
        </a:p>
      </dgm:t>
    </dgm:pt>
    <dgm:pt modelId="{F966C6F2-39C1-3040-BDB5-97752F034313}" type="sibTrans" cxnId="{005AF4F8-7692-C041-91A7-290F069790AA}">
      <dgm:prSet/>
      <dgm:spPr/>
      <dgm:t>
        <a:bodyPr/>
        <a:lstStyle/>
        <a:p>
          <a:endParaRPr lang="en-GB" sz="1800"/>
        </a:p>
      </dgm:t>
    </dgm:pt>
    <dgm:pt modelId="{7062F8A2-67E8-3A41-9E95-0BFD21FE1A13}" type="pres">
      <dgm:prSet presAssocID="{A65DFB16-CA3F-E44D-80A0-7F3CDD605865}" presName="composite" presStyleCnt="0">
        <dgm:presLayoutVars>
          <dgm:chMax val="3"/>
          <dgm:animLvl val="lvl"/>
          <dgm:resizeHandles val="exact"/>
        </dgm:presLayoutVars>
      </dgm:prSet>
      <dgm:spPr/>
    </dgm:pt>
    <dgm:pt modelId="{369E732D-6B4E-4A4D-8B3E-BCDD4F356A8C}" type="pres">
      <dgm:prSet presAssocID="{E8113FDE-70E2-2E4D-9F10-CD4BE6BF1B74}" presName="gear1" presStyleLbl="node1" presStyleIdx="0" presStyleCnt="2">
        <dgm:presLayoutVars>
          <dgm:chMax val="1"/>
          <dgm:bulletEnabled val="1"/>
        </dgm:presLayoutVars>
      </dgm:prSet>
      <dgm:spPr/>
    </dgm:pt>
    <dgm:pt modelId="{77CBA8B4-9AAD-4448-BF7D-46D6E39C029E}" type="pres">
      <dgm:prSet presAssocID="{E8113FDE-70E2-2E4D-9F10-CD4BE6BF1B74}" presName="gear1srcNode" presStyleLbl="node1" presStyleIdx="0" presStyleCnt="2"/>
      <dgm:spPr/>
    </dgm:pt>
    <dgm:pt modelId="{C8D118D4-5F69-C44E-8073-057D8C751195}" type="pres">
      <dgm:prSet presAssocID="{E8113FDE-70E2-2E4D-9F10-CD4BE6BF1B74}" presName="gear1dstNode" presStyleLbl="node1" presStyleIdx="0" presStyleCnt="2"/>
      <dgm:spPr/>
    </dgm:pt>
    <dgm:pt modelId="{817BE381-7570-D841-B1DB-C056D3A7B539}" type="pres">
      <dgm:prSet presAssocID="{21C7F314-A11D-5241-82E8-834C02DD1374}" presName="gear2" presStyleLbl="node1" presStyleIdx="1" presStyleCnt="2">
        <dgm:presLayoutVars>
          <dgm:chMax val="1"/>
          <dgm:bulletEnabled val="1"/>
        </dgm:presLayoutVars>
      </dgm:prSet>
      <dgm:spPr/>
    </dgm:pt>
    <dgm:pt modelId="{41F2B3F6-D63A-0F4A-8898-AAB61E3D1961}" type="pres">
      <dgm:prSet presAssocID="{21C7F314-A11D-5241-82E8-834C02DD1374}" presName="gear2srcNode" presStyleLbl="node1" presStyleIdx="1" presStyleCnt="2"/>
      <dgm:spPr/>
    </dgm:pt>
    <dgm:pt modelId="{C9152D08-A624-DF48-AC03-356C61AF3A8F}" type="pres">
      <dgm:prSet presAssocID="{21C7F314-A11D-5241-82E8-834C02DD1374}" presName="gear2dstNode" presStyleLbl="node1" presStyleIdx="1" presStyleCnt="2"/>
      <dgm:spPr/>
    </dgm:pt>
    <dgm:pt modelId="{D392DB99-11B3-3247-AE08-51AB69EA943A}" type="pres">
      <dgm:prSet presAssocID="{28ADA740-BA08-5F46-B5FC-B0DE4DAACC6B}" presName="connector1" presStyleLbl="sibTrans2D1" presStyleIdx="0" presStyleCnt="2"/>
      <dgm:spPr/>
    </dgm:pt>
    <dgm:pt modelId="{814C0FB5-7BCE-FF49-8794-F8C30CDC3ABF}" type="pres">
      <dgm:prSet presAssocID="{F966C6F2-39C1-3040-BDB5-97752F034313}" presName="connector2" presStyleLbl="sibTrans2D1" presStyleIdx="1" presStyleCnt="2"/>
      <dgm:spPr/>
    </dgm:pt>
  </dgm:ptLst>
  <dgm:cxnLst>
    <dgm:cxn modelId="{51FCD719-0676-FC4E-ADD1-46F273384307}" type="presOf" srcId="{E8113FDE-70E2-2E4D-9F10-CD4BE6BF1B74}" destId="{C8D118D4-5F69-C44E-8073-057D8C751195}" srcOrd="2" destOrd="0" presId="urn:microsoft.com/office/officeart/2005/8/layout/gear1"/>
    <dgm:cxn modelId="{CB60F744-7795-864F-AAD6-07FC202B9BAC}" type="presOf" srcId="{E8113FDE-70E2-2E4D-9F10-CD4BE6BF1B74}" destId="{369E732D-6B4E-4A4D-8B3E-BCDD4F356A8C}" srcOrd="0" destOrd="0" presId="urn:microsoft.com/office/officeart/2005/8/layout/gear1"/>
    <dgm:cxn modelId="{D7903E95-BB2A-264A-9D59-1E55E5948D8D}" type="presOf" srcId="{21C7F314-A11D-5241-82E8-834C02DD1374}" destId="{817BE381-7570-D841-B1DB-C056D3A7B539}" srcOrd="0" destOrd="0" presId="urn:microsoft.com/office/officeart/2005/8/layout/gear1"/>
    <dgm:cxn modelId="{1870A6A4-EC4A-0640-BF9B-A70B2DDBE3B1}" srcId="{A65DFB16-CA3F-E44D-80A0-7F3CDD605865}" destId="{E8113FDE-70E2-2E4D-9F10-CD4BE6BF1B74}" srcOrd="0" destOrd="0" parTransId="{33D75B64-8570-3249-9ABF-B478DCEAB776}" sibTransId="{28ADA740-BA08-5F46-B5FC-B0DE4DAACC6B}"/>
    <dgm:cxn modelId="{BAF076B0-CA10-B14A-B5C1-D323FA9B0010}" type="presOf" srcId="{A65DFB16-CA3F-E44D-80A0-7F3CDD605865}" destId="{7062F8A2-67E8-3A41-9E95-0BFD21FE1A13}" srcOrd="0" destOrd="0" presId="urn:microsoft.com/office/officeart/2005/8/layout/gear1"/>
    <dgm:cxn modelId="{7577DAC1-781B-6749-9440-5429F2DA08EB}" type="presOf" srcId="{21C7F314-A11D-5241-82E8-834C02DD1374}" destId="{C9152D08-A624-DF48-AC03-356C61AF3A8F}" srcOrd="2" destOrd="0" presId="urn:microsoft.com/office/officeart/2005/8/layout/gear1"/>
    <dgm:cxn modelId="{356CA7C4-92CE-6742-BEA1-EADE73E7FE04}" type="presOf" srcId="{28ADA740-BA08-5F46-B5FC-B0DE4DAACC6B}" destId="{D392DB99-11B3-3247-AE08-51AB69EA943A}" srcOrd="0" destOrd="0" presId="urn:microsoft.com/office/officeart/2005/8/layout/gear1"/>
    <dgm:cxn modelId="{40F178D9-10C8-3F4E-95B2-780158D05B0F}" type="presOf" srcId="{E8113FDE-70E2-2E4D-9F10-CD4BE6BF1B74}" destId="{77CBA8B4-9AAD-4448-BF7D-46D6E39C029E}" srcOrd="1" destOrd="0" presId="urn:microsoft.com/office/officeart/2005/8/layout/gear1"/>
    <dgm:cxn modelId="{EAFBD2DA-F7D2-A04A-BC0A-4A62A361FD17}" type="presOf" srcId="{21C7F314-A11D-5241-82E8-834C02DD1374}" destId="{41F2B3F6-D63A-0F4A-8898-AAB61E3D1961}" srcOrd="1" destOrd="0" presId="urn:microsoft.com/office/officeart/2005/8/layout/gear1"/>
    <dgm:cxn modelId="{260E15EF-0507-A64A-A271-6DE98E924F1E}" type="presOf" srcId="{F966C6F2-39C1-3040-BDB5-97752F034313}" destId="{814C0FB5-7BCE-FF49-8794-F8C30CDC3ABF}" srcOrd="0" destOrd="0" presId="urn:microsoft.com/office/officeart/2005/8/layout/gear1"/>
    <dgm:cxn modelId="{005AF4F8-7692-C041-91A7-290F069790AA}" srcId="{A65DFB16-CA3F-E44D-80A0-7F3CDD605865}" destId="{21C7F314-A11D-5241-82E8-834C02DD1374}" srcOrd="1" destOrd="0" parTransId="{1880F6E5-E2AD-CF4F-B4DE-9D6A526165DC}" sibTransId="{F966C6F2-39C1-3040-BDB5-97752F034313}"/>
    <dgm:cxn modelId="{ECE59A40-9531-A74D-B4BF-ED2C4B1207A9}" type="presParOf" srcId="{7062F8A2-67E8-3A41-9E95-0BFD21FE1A13}" destId="{369E732D-6B4E-4A4D-8B3E-BCDD4F356A8C}" srcOrd="0" destOrd="0" presId="urn:microsoft.com/office/officeart/2005/8/layout/gear1"/>
    <dgm:cxn modelId="{67EC3E4D-EB9B-EF43-8232-002F3B8F96AC}" type="presParOf" srcId="{7062F8A2-67E8-3A41-9E95-0BFD21FE1A13}" destId="{77CBA8B4-9AAD-4448-BF7D-46D6E39C029E}" srcOrd="1" destOrd="0" presId="urn:microsoft.com/office/officeart/2005/8/layout/gear1"/>
    <dgm:cxn modelId="{661EC8A2-6845-CC4D-8164-41FCEE1B78F6}" type="presParOf" srcId="{7062F8A2-67E8-3A41-9E95-0BFD21FE1A13}" destId="{C8D118D4-5F69-C44E-8073-057D8C751195}" srcOrd="2" destOrd="0" presId="urn:microsoft.com/office/officeart/2005/8/layout/gear1"/>
    <dgm:cxn modelId="{5D31D6B2-94B4-D14B-A44E-D2A830CB387E}" type="presParOf" srcId="{7062F8A2-67E8-3A41-9E95-0BFD21FE1A13}" destId="{817BE381-7570-D841-B1DB-C056D3A7B539}" srcOrd="3" destOrd="0" presId="urn:microsoft.com/office/officeart/2005/8/layout/gear1"/>
    <dgm:cxn modelId="{B67CACD6-1AA1-504A-B4B6-DBE7BE2542C9}" type="presParOf" srcId="{7062F8A2-67E8-3A41-9E95-0BFD21FE1A13}" destId="{41F2B3F6-D63A-0F4A-8898-AAB61E3D1961}" srcOrd="4" destOrd="0" presId="urn:microsoft.com/office/officeart/2005/8/layout/gear1"/>
    <dgm:cxn modelId="{3B315F6C-187B-7E44-9061-026241E56282}" type="presParOf" srcId="{7062F8A2-67E8-3A41-9E95-0BFD21FE1A13}" destId="{C9152D08-A624-DF48-AC03-356C61AF3A8F}" srcOrd="5" destOrd="0" presId="urn:microsoft.com/office/officeart/2005/8/layout/gear1"/>
    <dgm:cxn modelId="{F1077661-EBE8-C34F-A50A-03FC775F5276}" type="presParOf" srcId="{7062F8A2-67E8-3A41-9E95-0BFD21FE1A13}" destId="{D392DB99-11B3-3247-AE08-51AB69EA943A}" srcOrd="6" destOrd="0" presId="urn:microsoft.com/office/officeart/2005/8/layout/gear1"/>
    <dgm:cxn modelId="{1242466B-DD60-3145-80D2-4BECBB2A0165}" type="presParOf" srcId="{7062F8A2-67E8-3A41-9E95-0BFD21FE1A13}" destId="{814C0FB5-7BCE-FF49-8794-F8C30CDC3ABF}" srcOrd="7"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82879-A937-CD49-8F4B-E5ED0FD06708}">
      <dsp:nvSpPr>
        <dsp:cNvPr id="0" name=""/>
        <dsp:cNvSpPr/>
      </dsp:nvSpPr>
      <dsp:spPr>
        <a:xfrm>
          <a:off x="0" y="3245802"/>
          <a:ext cx="10515600" cy="106552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Domain-specific languages</a:t>
          </a:r>
          <a:r>
            <a:rPr lang="en-US" sz="3200" kern="1200" dirty="0"/>
            <a:t> enable </a:t>
          </a:r>
        </a:p>
      </dsp:txBody>
      <dsp:txXfrm>
        <a:off x="0" y="3245802"/>
        <a:ext cx="10515600" cy="575383"/>
      </dsp:txXfrm>
    </dsp:sp>
    <dsp:sp modelId="{1F671CC8-6F1F-694D-80E4-170E57648C3F}">
      <dsp:nvSpPr>
        <dsp:cNvPr id="0" name=""/>
        <dsp:cNvSpPr/>
      </dsp:nvSpPr>
      <dsp:spPr>
        <a:xfrm>
          <a:off x="0" y="3738767"/>
          <a:ext cx="5257799" cy="612358"/>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abstractions</a:t>
          </a:r>
          <a:r>
            <a:rPr lang="en-US" sz="2000" kern="1200" dirty="0"/>
            <a:t> (models) focused on the domain of discourse.</a:t>
          </a:r>
        </a:p>
      </dsp:txBody>
      <dsp:txXfrm>
        <a:off x="0" y="3738767"/>
        <a:ext cx="5257799" cy="612358"/>
      </dsp:txXfrm>
    </dsp:sp>
    <dsp:sp modelId="{C3971D8F-AF43-B04C-BD8E-2528BEB0E846}">
      <dsp:nvSpPr>
        <dsp:cNvPr id="0" name=""/>
        <dsp:cNvSpPr/>
      </dsp:nvSpPr>
      <dsp:spPr>
        <a:xfrm>
          <a:off x="5257800" y="3739975"/>
          <a:ext cx="5257799" cy="609942"/>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tools</a:t>
          </a:r>
          <a:r>
            <a:rPr lang="en-US" sz="2000" kern="1200" dirty="0"/>
            <a:t> (conceptual or computer-assisted) adapted to the domain</a:t>
          </a:r>
        </a:p>
      </dsp:txBody>
      <dsp:txXfrm>
        <a:off x="5257800" y="3739975"/>
        <a:ext cx="5257799" cy="609942"/>
      </dsp:txXfrm>
    </dsp:sp>
    <dsp:sp modelId="{CC739CF9-A707-5043-A62E-1C67D05267D9}">
      <dsp:nvSpPr>
        <dsp:cNvPr id="0" name=""/>
        <dsp:cNvSpPr/>
      </dsp:nvSpPr>
      <dsp:spPr>
        <a:xfrm rot="10800000">
          <a:off x="0" y="1623007"/>
          <a:ext cx="10515600" cy="1638778"/>
        </a:xfrm>
        <a:prstGeom prst="upArrowCallou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Domain experts rely on </a:t>
          </a:r>
          <a:r>
            <a:rPr lang="en-US" sz="3200" i="1" kern="1200" dirty="0"/>
            <a:t>a shared </a:t>
          </a:r>
          <a:r>
            <a:rPr lang="en-US" sz="3200" b="1" i="0" u="none" kern="1200" dirty="0"/>
            <a:t>domain-specific language </a:t>
          </a:r>
          <a:r>
            <a:rPr lang="en-US" sz="3200" kern="1200" dirty="0"/>
            <a:t>to alleviate these problems. </a:t>
          </a:r>
        </a:p>
      </dsp:txBody>
      <dsp:txXfrm rot="10800000">
        <a:off x="0" y="1623007"/>
        <a:ext cx="10515600" cy="1064829"/>
      </dsp:txXfrm>
    </dsp:sp>
    <dsp:sp modelId="{517EE3D8-B629-FB4B-B6ED-105C4272E0D7}">
      <dsp:nvSpPr>
        <dsp:cNvPr id="0" name=""/>
        <dsp:cNvSpPr/>
      </dsp:nvSpPr>
      <dsp:spPr>
        <a:xfrm rot="10800000">
          <a:off x="0" y="212"/>
          <a:ext cx="10515600" cy="1638778"/>
        </a:xfrm>
        <a:prstGeom prst="upArrowCallou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General-purpose languages introduce </a:t>
          </a:r>
          <a:r>
            <a:rPr lang="en-US" sz="2800" b="1" i="1" kern="1200" dirty="0"/>
            <a:t>accidental</a:t>
          </a:r>
          <a:r>
            <a:rPr lang="en-US" sz="2800" b="1" kern="1200" dirty="0"/>
            <a:t> complexities</a:t>
          </a:r>
          <a:r>
            <a:rPr lang="en-US" sz="2800" kern="1200" dirty="0"/>
            <a:t>.</a:t>
          </a:r>
        </a:p>
      </dsp:txBody>
      <dsp:txXfrm rot="10800000">
        <a:off x="0" y="212"/>
        <a:ext cx="10515600" cy="1064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F5BAB-7C0F-4C42-8089-E5E48C0B0641}">
      <dsp:nvSpPr>
        <dsp:cNvPr id="0" name=""/>
        <dsp:cNvSpPr/>
      </dsp:nvSpPr>
      <dsp:spPr>
        <a:xfrm>
          <a:off x="1869315" y="186535"/>
          <a:ext cx="3773849" cy="117932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798"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Physical processes</a:t>
          </a:r>
        </a:p>
        <a:p>
          <a:pPr marL="171450" lvl="1" indent="-171450" algn="l" defTabSz="711200">
            <a:lnSpc>
              <a:spcPct val="90000"/>
            </a:lnSpc>
            <a:spcBef>
              <a:spcPct val="0"/>
            </a:spcBef>
            <a:spcAft>
              <a:spcPct val="15000"/>
            </a:spcAft>
            <a:buChar char="•"/>
          </a:pPr>
          <a:r>
            <a:rPr lang="en-US" sz="1600" kern="1200" dirty="0"/>
            <a:t>Calculus [Newton and Leibniz]</a:t>
          </a:r>
        </a:p>
      </dsp:txBody>
      <dsp:txXfrm>
        <a:off x="1869315" y="186535"/>
        <a:ext cx="3773849" cy="1179328"/>
      </dsp:txXfrm>
    </dsp:sp>
    <dsp:sp modelId="{385D4DA9-BF7D-EB4F-9310-5A3D04B65CD1}">
      <dsp:nvSpPr>
        <dsp:cNvPr id="0" name=""/>
        <dsp:cNvSpPr/>
      </dsp:nvSpPr>
      <dsp:spPr>
        <a:xfrm>
          <a:off x="1712072" y="16188"/>
          <a:ext cx="825529" cy="1238294"/>
        </a:xfrm>
        <a:prstGeom prst="roundRect">
          <a:avLst/>
        </a:prstGeom>
        <a:blipFill dpi="0" rotWithShape="1">
          <a:blip xmlns:r="http://schemas.openxmlformats.org/officeDocument/2006/relationships" r:embed="rId1"/>
          <a:srcRect/>
          <a:stretch>
            <a:fillRect l="15405" r="15405"/>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496E4F-AFCC-6C40-83E8-02BCB0097BBD}">
      <dsp:nvSpPr>
        <dsp:cNvPr id="0" name=""/>
        <dsp:cNvSpPr/>
      </dsp:nvSpPr>
      <dsp:spPr>
        <a:xfrm>
          <a:off x="5949986" y="186535"/>
          <a:ext cx="3773849" cy="117932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798"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Temporal logic </a:t>
          </a:r>
        </a:p>
        <a:p>
          <a:pPr marL="171450" lvl="1" indent="-171450" algn="l" defTabSz="711200">
            <a:lnSpc>
              <a:spcPct val="90000"/>
            </a:lnSpc>
            <a:spcBef>
              <a:spcPct val="0"/>
            </a:spcBef>
            <a:spcAft>
              <a:spcPct val="15000"/>
            </a:spcAft>
            <a:buChar char="•"/>
          </a:pPr>
          <a:r>
            <a:rPr lang="en-US" sz="1600" kern="1200" dirty="0"/>
            <a:t>LTL</a:t>
          </a:r>
        </a:p>
        <a:p>
          <a:pPr marL="171450" lvl="1" indent="-171450" algn="l" defTabSz="711200">
            <a:lnSpc>
              <a:spcPct val="90000"/>
            </a:lnSpc>
            <a:spcBef>
              <a:spcPct val="0"/>
            </a:spcBef>
            <a:spcAft>
              <a:spcPct val="15000"/>
            </a:spcAft>
            <a:buChar char="•"/>
          </a:pPr>
          <a:r>
            <a:rPr lang="en-US" sz="1600" kern="1200" dirty="0"/>
            <a:t>CTL*</a:t>
          </a:r>
        </a:p>
        <a:p>
          <a:pPr marL="171450" lvl="1" indent="-171450" algn="l" defTabSz="711200">
            <a:lnSpc>
              <a:spcPct val="90000"/>
            </a:lnSpc>
            <a:spcBef>
              <a:spcPct val="0"/>
            </a:spcBef>
            <a:spcAft>
              <a:spcPct val="15000"/>
            </a:spcAft>
            <a:buChar char="•"/>
          </a:pPr>
          <a:r>
            <a:rPr lang="en-US" sz="1600" kern="1200" dirty="0"/>
            <a:t>Temporal Logic of Actions (TLA+)</a:t>
          </a:r>
        </a:p>
      </dsp:txBody>
      <dsp:txXfrm>
        <a:off x="5949986" y="186535"/>
        <a:ext cx="3773849" cy="1179328"/>
      </dsp:txXfrm>
    </dsp:sp>
    <dsp:sp modelId="{522B69B8-FE68-6548-BE69-D6BBE46D48DE}">
      <dsp:nvSpPr>
        <dsp:cNvPr id="0" name=""/>
        <dsp:cNvSpPr/>
      </dsp:nvSpPr>
      <dsp:spPr>
        <a:xfrm>
          <a:off x="5792742" y="16188"/>
          <a:ext cx="825529" cy="1238294"/>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6286" b="16286"/>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389D32-BA25-514A-BDB4-3BDC6B169765}">
      <dsp:nvSpPr>
        <dsp:cNvPr id="0" name=""/>
        <dsp:cNvSpPr/>
      </dsp:nvSpPr>
      <dsp:spPr>
        <a:xfrm>
          <a:off x="1869315" y="1671178"/>
          <a:ext cx="3773849" cy="117932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798"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Computable functions</a:t>
          </a:r>
        </a:p>
        <a:p>
          <a:pPr marL="171450" lvl="1" indent="-171450" algn="l" defTabSz="711200">
            <a:lnSpc>
              <a:spcPct val="90000"/>
            </a:lnSpc>
            <a:spcBef>
              <a:spcPct val="0"/>
            </a:spcBef>
            <a:spcAft>
              <a:spcPct val="15000"/>
            </a:spcAft>
            <a:buChar char="•"/>
          </a:pPr>
          <a:r>
            <a:rPr lang="en-US" sz="1600" kern="1200" dirty="0"/>
            <a:t>Lambda calculus</a:t>
          </a:r>
        </a:p>
        <a:p>
          <a:pPr marL="171450" lvl="1" indent="-171450" algn="l" defTabSz="711200">
            <a:lnSpc>
              <a:spcPct val="90000"/>
            </a:lnSpc>
            <a:spcBef>
              <a:spcPct val="0"/>
            </a:spcBef>
            <a:spcAft>
              <a:spcPct val="15000"/>
            </a:spcAft>
            <a:buChar char="•"/>
          </a:pPr>
          <a:r>
            <a:rPr lang="en-US" sz="1600" kern="1200" dirty="0"/>
            <a:t>Turing machines</a:t>
          </a:r>
        </a:p>
      </dsp:txBody>
      <dsp:txXfrm>
        <a:off x="1869315" y="1671178"/>
        <a:ext cx="3773849" cy="1179328"/>
      </dsp:txXfrm>
    </dsp:sp>
    <dsp:sp modelId="{0EEC3A81-B29E-1849-A1B7-44AF5EAE58D8}">
      <dsp:nvSpPr>
        <dsp:cNvPr id="0" name=""/>
        <dsp:cNvSpPr/>
      </dsp:nvSpPr>
      <dsp:spPr>
        <a:xfrm>
          <a:off x="1712072" y="1500831"/>
          <a:ext cx="825529" cy="1238294"/>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8824" b="18824"/>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50F8EA-5E35-6E4A-B288-7BD73AA3D85D}">
      <dsp:nvSpPr>
        <dsp:cNvPr id="0" name=""/>
        <dsp:cNvSpPr/>
      </dsp:nvSpPr>
      <dsp:spPr>
        <a:xfrm>
          <a:off x="5949986" y="1671178"/>
          <a:ext cx="3773849" cy="117932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798"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Automata</a:t>
          </a:r>
        </a:p>
        <a:p>
          <a:pPr marL="171450" lvl="1" indent="-171450" algn="l" defTabSz="711200">
            <a:lnSpc>
              <a:spcPct val="90000"/>
            </a:lnSpc>
            <a:spcBef>
              <a:spcPct val="0"/>
            </a:spcBef>
            <a:spcAft>
              <a:spcPct val="15000"/>
            </a:spcAft>
            <a:buChar char="•"/>
          </a:pPr>
          <a:r>
            <a:rPr lang="en-US" sz="1600" kern="1200" dirty="0"/>
            <a:t>NFA</a:t>
          </a:r>
        </a:p>
        <a:p>
          <a:pPr marL="171450" lvl="1" indent="-171450" algn="l" defTabSz="711200">
            <a:lnSpc>
              <a:spcPct val="90000"/>
            </a:lnSpc>
            <a:spcBef>
              <a:spcPct val="0"/>
            </a:spcBef>
            <a:spcAft>
              <a:spcPct val="15000"/>
            </a:spcAft>
            <a:buChar char="•"/>
          </a:pPr>
          <a:r>
            <a:rPr lang="en-US" sz="1600" kern="1200" dirty="0"/>
            <a:t>PDA</a:t>
          </a:r>
        </a:p>
        <a:p>
          <a:pPr marL="171450" lvl="1" indent="-171450" algn="l" defTabSz="711200">
            <a:lnSpc>
              <a:spcPct val="90000"/>
            </a:lnSpc>
            <a:spcBef>
              <a:spcPct val="0"/>
            </a:spcBef>
            <a:spcAft>
              <a:spcPct val="15000"/>
            </a:spcAft>
            <a:buChar char="•"/>
          </a:pPr>
          <a:r>
            <a:rPr lang="en-US" sz="1600" kern="1200" dirty="0" err="1"/>
            <a:t>Statecharts</a:t>
          </a:r>
          <a:endParaRPr lang="en-US" sz="1600" kern="1200" dirty="0"/>
        </a:p>
      </dsp:txBody>
      <dsp:txXfrm>
        <a:off x="5949986" y="1671178"/>
        <a:ext cx="3773849" cy="1179328"/>
      </dsp:txXfrm>
    </dsp:sp>
    <dsp:sp modelId="{053CF0C3-DD39-5A4A-8428-DB008ADBDA51}">
      <dsp:nvSpPr>
        <dsp:cNvPr id="0" name=""/>
        <dsp:cNvSpPr/>
      </dsp:nvSpPr>
      <dsp:spPr>
        <a:xfrm>
          <a:off x="5792742" y="1500831"/>
          <a:ext cx="825529" cy="1238294"/>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926" b="926"/>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0E700-3AB6-AA45-ADAA-4EB4F1A48849}">
      <dsp:nvSpPr>
        <dsp:cNvPr id="0" name=""/>
        <dsp:cNvSpPr/>
      </dsp:nvSpPr>
      <dsp:spPr>
        <a:xfrm>
          <a:off x="1869315" y="3155821"/>
          <a:ext cx="3773849" cy="117932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798"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Concurrency</a:t>
          </a:r>
        </a:p>
        <a:p>
          <a:pPr marL="171450" lvl="1" indent="-171450" algn="l" defTabSz="711200">
            <a:lnSpc>
              <a:spcPct val="90000"/>
            </a:lnSpc>
            <a:spcBef>
              <a:spcPct val="0"/>
            </a:spcBef>
            <a:spcAft>
              <a:spcPct val="15000"/>
            </a:spcAft>
            <a:buChar char="•"/>
          </a:pPr>
          <a:r>
            <a:rPr lang="en-US" sz="1600" kern="1200" dirty="0"/>
            <a:t>Petri nets</a:t>
          </a:r>
        </a:p>
        <a:p>
          <a:pPr marL="171450" lvl="1" indent="-171450" algn="l" defTabSz="711200">
            <a:lnSpc>
              <a:spcPct val="90000"/>
            </a:lnSpc>
            <a:spcBef>
              <a:spcPct val="0"/>
            </a:spcBef>
            <a:spcAft>
              <a:spcPct val="15000"/>
            </a:spcAft>
            <a:buChar char="•"/>
          </a:pPr>
          <a:r>
            <a:rPr lang="en-US" sz="1600" kern="1200" dirty="0"/>
            <a:t>CSP – Hoare </a:t>
          </a:r>
        </a:p>
        <a:p>
          <a:pPr marL="171450" lvl="1" indent="-171450" algn="l" defTabSz="711200">
            <a:lnSpc>
              <a:spcPct val="90000"/>
            </a:lnSpc>
            <a:spcBef>
              <a:spcPct val="0"/>
            </a:spcBef>
            <a:spcAft>
              <a:spcPct val="15000"/>
            </a:spcAft>
            <a:buChar char="•"/>
          </a:pPr>
          <a:r>
            <a:rPr lang="en-US" sz="1600" kern="1200" dirty="0"/>
            <a:t>Actor models – Hewitt</a:t>
          </a:r>
        </a:p>
      </dsp:txBody>
      <dsp:txXfrm>
        <a:off x="1869315" y="3155821"/>
        <a:ext cx="3773849" cy="1179328"/>
      </dsp:txXfrm>
    </dsp:sp>
    <dsp:sp modelId="{C0A2F9CC-FAED-AE4F-8B63-E0D0E30C5AEF}">
      <dsp:nvSpPr>
        <dsp:cNvPr id="0" name=""/>
        <dsp:cNvSpPr/>
      </dsp:nvSpPr>
      <dsp:spPr>
        <a:xfrm>
          <a:off x="1712072" y="2985474"/>
          <a:ext cx="825529" cy="1238294"/>
        </a:xfrm>
        <a:prstGeom prst="rect">
          <a:avLst/>
        </a:prstGeom>
        <a:blipFill dpi="0" rotWithShape="1">
          <a:blip xmlns:r="http://schemas.openxmlformats.org/officeDocument/2006/relationships" r:embed="rId5"/>
          <a:srcRect/>
          <a:stretch>
            <a:fillRect t="26727" b="26727"/>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8C133F-62DA-AA46-A64A-6658B21267ED}">
      <dsp:nvSpPr>
        <dsp:cNvPr id="0" name=""/>
        <dsp:cNvSpPr/>
      </dsp:nvSpPr>
      <dsp:spPr>
        <a:xfrm>
          <a:off x="5949986" y="3155821"/>
          <a:ext cx="3773849" cy="117932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798"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HDLs</a:t>
          </a:r>
        </a:p>
        <a:p>
          <a:pPr marL="171450" lvl="1" indent="-171450" algn="l" defTabSz="711200">
            <a:lnSpc>
              <a:spcPct val="90000"/>
            </a:lnSpc>
            <a:spcBef>
              <a:spcPct val="0"/>
            </a:spcBef>
            <a:spcAft>
              <a:spcPct val="15000"/>
            </a:spcAft>
            <a:buChar char="•"/>
          </a:pPr>
          <a:r>
            <a:rPr lang="en-US" sz="1600" kern="1200" dirty="0"/>
            <a:t>VHDL</a:t>
          </a:r>
          <a:r>
            <a:rPr lang="en-US" sz="1600" kern="1200" dirty="0">
              <a:solidFill>
                <a:schemeClr val="tx1">
                  <a:lumMod val="50000"/>
                  <a:lumOff val="50000"/>
                </a:schemeClr>
              </a:solidFill>
            </a:rPr>
            <a:t>[-AMS]</a:t>
          </a:r>
        </a:p>
        <a:p>
          <a:pPr marL="171450" lvl="1" indent="-171450" algn="l" defTabSz="711200">
            <a:lnSpc>
              <a:spcPct val="90000"/>
            </a:lnSpc>
            <a:spcBef>
              <a:spcPct val="0"/>
            </a:spcBef>
            <a:spcAft>
              <a:spcPct val="15000"/>
            </a:spcAft>
            <a:buChar char="•"/>
          </a:pPr>
          <a:r>
            <a:rPr lang="en-US" sz="1600" kern="1200" dirty="0">
              <a:solidFill>
                <a:schemeClr val="tx1">
                  <a:lumMod val="50000"/>
                  <a:lumOff val="50000"/>
                </a:schemeClr>
              </a:solidFill>
            </a:rPr>
            <a:t>[System-]</a:t>
          </a:r>
          <a:r>
            <a:rPr lang="en-US" sz="1600" kern="1200" dirty="0"/>
            <a:t>Verilog</a:t>
          </a:r>
          <a:r>
            <a:rPr lang="en-US" sz="1600" kern="1200" dirty="0">
              <a:solidFill>
                <a:schemeClr val="tx1">
                  <a:lumMod val="50000"/>
                  <a:lumOff val="50000"/>
                </a:schemeClr>
              </a:solidFill>
            </a:rPr>
            <a:t>[-A]</a:t>
          </a:r>
          <a:endParaRPr lang="en-US" sz="1600" kern="1200" dirty="0"/>
        </a:p>
      </dsp:txBody>
      <dsp:txXfrm>
        <a:off x="5949986" y="3155821"/>
        <a:ext cx="3773849" cy="1179328"/>
      </dsp:txXfrm>
    </dsp:sp>
    <dsp:sp modelId="{9FCD8440-C518-1942-BB31-E8B859E765CA}">
      <dsp:nvSpPr>
        <dsp:cNvPr id="0" name=""/>
        <dsp:cNvSpPr/>
      </dsp:nvSpPr>
      <dsp:spPr>
        <a:xfrm>
          <a:off x="5792742" y="2985474"/>
          <a:ext cx="825529" cy="1238294"/>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28759" b="28759"/>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6F900-0B88-F742-9F17-0F4FABF68306}">
      <dsp:nvSpPr>
        <dsp:cNvPr id="0" name=""/>
        <dsp:cNvSpPr/>
      </dsp:nvSpPr>
      <dsp:spPr>
        <a:xfrm>
          <a:off x="2671" y="397963"/>
          <a:ext cx="2119193" cy="127151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Executor</a:t>
          </a:r>
        </a:p>
      </dsp:txBody>
      <dsp:txXfrm>
        <a:off x="2671" y="397963"/>
        <a:ext cx="2119193" cy="1271516"/>
      </dsp:txXfrm>
    </dsp:sp>
    <dsp:sp modelId="{043155C0-D228-FD40-BDB5-C25EDB5D1814}">
      <dsp:nvSpPr>
        <dsp:cNvPr id="0" name=""/>
        <dsp:cNvSpPr/>
      </dsp:nvSpPr>
      <dsp:spPr>
        <a:xfrm>
          <a:off x="2333783" y="397963"/>
          <a:ext cx="2119193" cy="1271516"/>
        </a:xfrm>
        <a:prstGeom prst="rect">
          <a:avLst/>
        </a:prstGeom>
        <a:solidFill>
          <a:schemeClr val="accent2">
            <a:hueOff val="1073936"/>
            <a:satOff val="-3082"/>
            <a:lumOff val="-49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Runtime Monitor</a:t>
          </a:r>
        </a:p>
        <a:p>
          <a:pPr marL="114300" lvl="1" indent="-114300" algn="l" defTabSz="666750">
            <a:lnSpc>
              <a:spcPct val="90000"/>
            </a:lnSpc>
            <a:spcBef>
              <a:spcPct val="0"/>
            </a:spcBef>
            <a:spcAft>
              <a:spcPct val="15000"/>
            </a:spcAft>
            <a:buChar char="•"/>
          </a:pPr>
          <a:r>
            <a:rPr lang="en-US" sz="1500" kern="1200" dirty="0" err="1"/>
            <a:t>Monilogger</a:t>
          </a:r>
          <a:r>
            <a:rPr lang="en-US" sz="1500" kern="1200" dirty="0"/>
            <a:t> [7]</a:t>
          </a:r>
        </a:p>
      </dsp:txBody>
      <dsp:txXfrm>
        <a:off x="2333783" y="397963"/>
        <a:ext cx="2119193" cy="1271516"/>
      </dsp:txXfrm>
    </dsp:sp>
    <dsp:sp modelId="{69738DE0-E0B7-104D-8449-E653E653DE64}">
      <dsp:nvSpPr>
        <dsp:cNvPr id="0" name=""/>
        <dsp:cNvSpPr/>
      </dsp:nvSpPr>
      <dsp:spPr>
        <a:xfrm>
          <a:off x="4664896" y="397963"/>
          <a:ext cx="2119193" cy="1271516"/>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Debugger</a:t>
          </a:r>
        </a:p>
        <a:p>
          <a:pPr marL="114300" lvl="1" indent="-114300" algn="l" defTabSz="666750">
            <a:lnSpc>
              <a:spcPct val="90000"/>
            </a:lnSpc>
            <a:spcBef>
              <a:spcPct val="0"/>
            </a:spcBef>
            <a:spcAft>
              <a:spcPct val="15000"/>
            </a:spcAft>
            <a:buChar char="•"/>
          </a:pPr>
          <a:r>
            <a:rPr lang="en-US" sz="1500" kern="1200" dirty="0"/>
            <a:t>Moldable [1]</a:t>
          </a:r>
        </a:p>
        <a:p>
          <a:pPr marL="114300" lvl="1" indent="-114300" algn="l" defTabSz="666750">
            <a:lnSpc>
              <a:spcPct val="90000"/>
            </a:lnSpc>
            <a:spcBef>
              <a:spcPct val="0"/>
            </a:spcBef>
            <a:spcAft>
              <a:spcPct val="15000"/>
            </a:spcAft>
            <a:buChar char="•"/>
          </a:pPr>
          <a:r>
            <a:rPr lang="en-US" sz="1500" kern="1200" dirty="0"/>
            <a:t>Omniscient [2]</a:t>
          </a:r>
        </a:p>
        <a:p>
          <a:pPr marL="114300" lvl="1" indent="-114300" algn="l" defTabSz="666750">
            <a:lnSpc>
              <a:spcPct val="90000"/>
            </a:lnSpc>
            <a:spcBef>
              <a:spcPct val="0"/>
            </a:spcBef>
            <a:spcAft>
              <a:spcPct val="15000"/>
            </a:spcAft>
            <a:buChar char="•"/>
          </a:pPr>
          <a:r>
            <a:rPr lang="en-US" sz="1500" b="1" kern="1200" dirty="0"/>
            <a:t>Multiverse</a:t>
          </a:r>
          <a:r>
            <a:rPr lang="en-US" sz="1500" kern="1200" dirty="0"/>
            <a:t> [3]</a:t>
          </a:r>
        </a:p>
      </dsp:txBody>
      <dsp:txXfrm>
        <a:off x="4664896" y="397963"/>
        <a:ext cx="2119193" cy="1271516"/>
      </dsp:txXfrm>
    </dsp:sp>
    <dsp:sp modelId="{E479D4EC-E125-4944-8C6E-3A9A73341D35}">
      <dsp:nvSpPr>
        <dsp:cNvPr id="0" name=""/>
        <dsp:cNvSpPr/>
      </dsp:nvSpPr>
      <dsp:spPr>
        <a:xfrm>
          <a:off x="6996009" y="397963"/>
          <a:ext cx="2119193" cy="1271516"/>
        </a:xfrm>
        <a:prstGeom prst="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Profiler</a:t>
          </a:r>
        </a:p>
        <a:p>
          <a:pPr marL="114300" lvl="1" indent="-114300" algn="l" defTabSz="666750">
            <a:lnSpc>
              <a:spcPct val="90000"/>
            </a:lnSpc>
            <a:spcBef>
              <a:spcPct val="0"/>
            </a:spcBef>
            <a:spcAft>
              <a:spcPct val="15000"/>
            </a:spcAft>
            <a:buChar char="•"/>
          </a:pPr>
          <a:r>
            <a:rPr lang="en-US" sz="1500" kern="1200" dirty="0" err="1"/>
            <a:t>MetaSpy</a:t>
          </a:r>
          <a:r>
            <a:rPr lang="en-US" sz="1500" kern="1200" dirty="0"/>
            <a:t> [4]</a:t>
          </a:r>
        </a:p>
        <a:p>
          <a:pPr marL="114300" lvl="1" indent="-114300" algn="l" defTabSz="666750">
            <a:lnSpc>
              <a:spcPct val="90000"/>
            </a:lnSpc>
            <a:spcBef>
              <a:spcPct val="0"/>
            </a:spcBef>
            <a:spcAft>
              <a:spcPct val="15000"/>
            </a:spcAft>
            <a:buChar char="•"/>
          </a:pPr>
          <a:r>
            <a:rPr lang="en-US" sz="1500" kern="1200" dirty="0" err="1"/>
            <a:t>DSProfile</a:t>
          </a:r>
          <a:r>
            <a:rPr lang="en-US" sz="1500" kern="1200" dirty="0"/>
            <a:t> [5]</a:t>
          </a:r>
        </a:p>
      </dsp:txBody>
      <dsp:txXfrm>
        <a:off x="6996009" y="397963"/>
        <a:ext cx="2119193" cy="1271516"/>
      </dsp:txXfrm>
    </dsp:sp>
    <dsp:sp modelId="{EC5DBB2A-B1F2-9E46-BE6B-235C01AF626A}">
      <dsp:nvSpPr>
        <dsp:cNvPr id="0" name=""/>
        <dsp:cNvSpPr/>
      </dsp:nvSpPr>
      <dsp:spPr>
        <a:xfrm>
          <a:off x="1168227" y="1881399"/>
          <a:ext cx="2119193" cy="1271516"/>
        </a:xfrm>
        <a:prstGeom prst="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Tracer</a:t>
          </a:r>
        </a:p>
        <a:p>
          <a:pPr marL="114300" lvl="1" indent="-114300" algn="l" defTabSz="666750">
            <a:lnSpc>
              <a:spcPct val="90000"/>
            </a:lnSpc>
            <a:spcBef>
              <a:spcPct val="0"/>
            </a:spcBef>
            <a:spcAft>
              <a:spcPct val="15000"/>
            </a:spcAft>
            <a:buChar char="•"/>
          </a:pPr>
          <a:r>
            <a:rPr lang="en-US" sz="1500" kern="1200" dirty="0" err="1"/>
            <a:t>Monilogger</a:t>
          </a:r>
          <a:r>
            <a:rPr lang="en-US" sz="1500" kern="1200" dirty="0"/>
            <a:t> [7]</a:t>
          </a:r>
        </a:p>
      </dsp:txBody>
      <dsp:txXfrm>
        <a:off x="1168227" y="1881399"/>
        <a:ext cx="2119193" cy="1271516"/>
      </dsp:txXfrm>
    </dsp:sp>
    <dsp:sp modelId="{4DE562DA-F07C-9C40-B395-73E893D32788}">
      <dsp:nvSpPr>
        <dsp:cNvPr id="0" name=""/>
        <dsp:cNvSpPr/>
      </dsp:nvSpPr>
      <dsp:spPr>
        <a:xfrm>
          <a:off x="3499340" y="1881399"/>
          <a:ext cx="2119193" cy="1271516"/>
        </a:xfrm>
        <a:prstGeom prst="rect">
          <a:avLst/>
        </a:prstGeom>
        <a:solidFill>
          <a:schemeClr val="accent2">
            <a:hueOff val="5369678"/>
            <a:satOff val="-15411"/>
            <a:lumOff val="-2467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Model-checker</a:t>
          </a:r>
        </a:p>
        <a:p>
          <a:pPr marL="114300" lvl="1" indent="-114300" algn="l" defTabSz="666750">
            <a:lnSpc>
              <a:spcPct val="90000"/>
            </a:lnSpc>
            <a:spcBef>
              <a:spcPct val="0"/>
            </a:spcBef>
            <a:spcAft>
              <a:spcPct val="15000"/>
            </a:spcAft>
            <a:buChar char="•"/>
          </a:pPr>
          <a:r>
            <a:rPr lang="en-US" sz="1500" kern="1200" dirty="0" err="1"/>
            <a:t>LTSmin</a:t>
          </a:r>
          <a:r>
            <a:rPr lang="en-US" sz="1500" kern="1200" dirty="0"/>
            <a:t> [6]</a:t>
          </a:r>
        </a:p>
      </dsp:txBody>
      <dsp:txXfrm>
        <a:off x="3499340" y="1881399"/>
        <a:ext cx="2119193" cy="1271516"/>
      </dsp:txXfrm>
    </dsp:sp>
    <dsp:sp modelId="{47CCD4DE-8712-6844-AF9C-F8A001CDB5E4}">
      <dsp:nvSpPr>
        <dsp:cNvPr id="0" name=""/>
        <dsp:cNvSpPr/>
      </dsp:nvSpPr>
      <dsp:spPr>
        <a:xfrm>
          <a:off x="5830453" y="1881399"/>
          <a:ext cx="2119193" cy="1271516"/>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Testing, Coverage, Fault Localization [8]</a:t>
          </a:r>
        </a:p>
      </dsp:txBody>
      <dsp:txXfrm>
        <a:off x="5830453" y="1881399"/>
        <a:ext cx="2119193" cy="1271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E732D-6B4E-4A4D-8B3E-BCDD4F356A8C}">
      <dsp:nvSpPr>
        <dsp:cNvPr id="0" name=""/>
        <dsp:cNvSpPr/>
      </dsp:nvSpPr>
      <dsp:spPr>
        <a:xfrm>
          <a:off x="4291928" y="2119070"/>
          <a:ext cx="3329967" cy="3329967"/>
        </a:xfrm>
        <a:prstGeom prst="gear9">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Language</a:t>
          </a:r>
          <a:r>
            <a:rPr lang="en-US" sz="2400" kern="1200" dirty="0"/>
            <a:t>s</a:t>
          </a:r>
          <a:endParaRPr lang="en-US" sz="1600" kern="1200" dirty="0"/>
        </a:p>
      </dsp:txBody>
      <dsp:txXfrm>
        <a:off x="4961399" y="2899099"/>
        <a:ext cx="1991025" cy="1711672"/>
      </dsp:txXfrm>
    </dsp:sp>
    <dsp:sp modelId="{817BE381-7570-D841-B1DB-C056D3A7B539}">
      <dsp:nvSpPr>
        <dsp:cNvPr id="0" name=""/>
        <dsp:cNvSpPr/>
      </dsp:nvSpPr>
      <dsp:spPr>
        <a:xfrm>
          <a:off x="2354492" y="1331987"/>
          <a:ext cx="2421794" cy="2421794"/>
        </a:xfrm>
        <a:prstGeom prst="gear6">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Monitor</a:t>
          </a:r>
          <a:r>
            <a:rPr lang="en-US" sz="2400" kern="1200" dirty="0"/>
            <a:t>s</a:t>
          </a:r>
          <a:endParaRPr lang="en-US" sz="1600" kern="1200" dirty="0"/>
        </a:p>
      </dsp:txBody>
      <dsp:txXfrm>
        <a:off x="2964186" y="1945366"/>
        <a:ext cx="1202406" cy="1195036"/>
      </dsp:txXfrm>
    </dsp:sp>
    <dsp:sp modelId="{D392DB99-11B3-3247-AE08-51AB69EA943A}">
      <dsp:nvSpPr>
        <dsp:cNvPr id="0" name=""/>
        <dsp:cNvSpPr/>
      </dsp:nvSpPr>
      <dsp:spPr>
        <a:xfrm>
          <a:off x="4506429" y="1519677"/>
          <a:ext cx="4095860" cy="4095860"/>
        </a:xfrm>
        <a:prstGeom prst="circularArrow">
          <a:avLst>
            <a:gd name="adj1" fmla="val 4878"/>
            <a:gd name="adj2" fmla="val 312630"/>
            <a:gd name="adj3" fmla="val 3259767"/>
            <a:gd name="adj4" fmla="val 15069034"/>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4C0FB5-7BCE-FF49-8794-F8C30CDC3ABF}">
      <dsp:nvSpPr>
        <dsp:cNvPr id="0" name=""/>
        <dsp:cNvSpPr/>
      </dsp:nvSpPr>
      <dsp:spPr>
        <a:xfrm>
          <a:off x="1925597" y="788152"/>
          <a:ext cx="3096870" cy="30968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9T13:29:13.873"/>
    </inkml:context>
    <inkml:brush xml:id="br0">
      <inkml:brushProperty name="width" value="0.025" units="cm"/>
      <inkml:brushProperty name="height" value="0.02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BA78C-5CC0-1146-A902-0A3ABC973191}" type="datetimeFigureOut">
              <a:rPr lang="en-FR" smtClean="0"/>
              <a:t>10/09/2025</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9E48-87A1-374B-868A-5CB9E696453D}" type="slidenum">
              <a:rPr lang="en-FR" smtClean="0"/>
              <a:t>‹#›</a:t>
            </a:fld>
            <a:endParaRPr lang="en-FR"/>
          </a:p>
        </p:txBody>
      </p:sp>
    </p:spTree>
    <p:extLst>
      <p:ext uri="{BB962C8B-B14F-4D97-AF65-F5344CB8AC3E}">
        <p14:creationId xmlns:p14="http://schemas.microsoft.com/office/powerpoint/2010/main" val="193619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CD2A9E48-87A1-374B-868A-5CB9E696453D}" type="slidenum">
              <a:rPr lang="en-FR" smtClean="0"/>
              <a:t>1</a:t>
            </a:fld>
            <a:endParaRPr lang="en-FR"/>
          </a:p>
        </p:txBody>
      </p:sp>
    </p:spTree>
    <p:extLst>
      <p:ext uri="{BB962C8B-B14F-4D97-AF65-F5344CB8AC3E}">
        <p14:creationId xmlns:p14="http://schemas.microsoft.com/office/powerpoint/2010/main" val="958715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9e780cb1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89e780cb1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89e780cb1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89e780cb15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89e780cb1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89e780cb1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Lewis, B.: Debugging backwards in time. In: Proceedings of the Fifth International Workshop on Automated Debugging (AADEBUG’03). (October 2003)</a:t>
            </a:r>
            <a:endParaRPr lang="en-FR" dirty="0"/>
          </a:p>
        </p:txBody>
      </p:sp>
      <p:sp>
        <p:nvSpPr>
          <p:cNvPr id="4" name="Slide Number Placeholder 3"/>
          <p:cNvSpPr>
            <a:spLocks noGrp="1"/>
          </p:cNvSpPr>
          <p:nvPr>
            <p:ph type="sldNum" sz="quarter" idx="5"/>
          </p:nvPr>
        </p:nvSpPr>
        <p:spPr/>
        <p:txBody>
          <a:bodyPr/>
          <a:lstStyle/>
          <a:p>
            <a:fld id="{CD2A9E48-87A1-374B-868A-5CB9E696453D}" type="slidenum">
              <a:rPr lang="en-FR" smtClean="0"/>
              <a:t>46</a:t>
            </a:fld>
            <a:endParaRPr lang="en-FR"/>
          </a:p>
        </p:txBody>
      </p:sp>
    </p:spTree>
    <p:extLst>
      <p:ext uri="{BB962C8B-B14F-4D97-AF65-F5344CB8AC3E}">
        <p14:creationId xmlns:p14="http://schemas.microsoft.com/office/powerpoint/2010/main" val="2934284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Vibe coding -- generating code from natural-language prompts to AI -- may get us prototypes fast, but it’s messy and we lose control and insight.</a:t>
            </a:r>
          </a:p>
          <a:p>
            <a:endParaRPr lang="en-GB" dirty="0"/>
          </a:p>
          <a:p>
            <a:r>
              <a:rPr lang="en-GB" dirty="0"/>
              <a:t>Live Specifications offer real-time understanding, rigor, and precision. </a:t>
            </a:r>
          </a:p>
          <a:p>
            <a:endParaRPr lang="en-GB" dirty="0"/>
          </a:p>
          <a:p>
            <a:r>
              <a:rPr lang="en-GB" dirty="0"/>
              <a:t>The big question is — can we move from vibe coding improvisations to clarity without losing creativity ?</a:t>
            </a:r>
            <a:endParaRPr lang="en-FR" dirty="0"/>
          </a:p>
        </p:txBody>
      </p:sp>
      <p:sp>
        <p:nvSpPr>
          <p:cNvPr id="4" name="Slide Number Placeholder 3"/>
          <p:cNvSpPr>
            <a:spLocks noGrp="1"/>
          </p:cNvSpPr>
          <p:nvPr>
            <p:ph type="sldNum" sz="quarter" idx="5"/>
          </p:nvPr>
        </p:nvSpPr>
        <p:spPr/>
        <p:txBody>
          <a:bodyPr/>
          <a:lstStyle/>
          <a:p>
            <a:fld id="{CD2A9E48-87A1-374B-868A-5CB9E696453D}" type="slidenum">
              <a:rPr lang="en-FR" smtClean="0"/>
              <a:t>53</a:t>
            </a:fld>
            <a:endParaRPr lang="en-FR"/>
          </a:p>
        </p:txBody>
      </p:sp>
    </p:spTree>
    <p:extLst>
      <p:ext uri="{BB962C8B-B14F-4D97-AF65-F5344CB8AC3E}">
        <p14:creationId xmlns:p14="http://schemas.microsoft.com/office/powerpoint/2010/main" val="129466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CD2A9E48-87A1-374B-868A-5CB9E696453D}" type="slidenum">
              <a:rPr lang="en-FR" smtClean="0"/>
              <a:t>4</a:t>
            </a:fld>
            <a:endParaRPr lang="en-FR"/>
          </a:p>
        </p:txBody>
      </p:sp>
    </p:spTree>
    <p:extLst>
      <p:ext uri="{BB962C8B-B14F-4D97-AF65-F5344CB8AC3E}">
        <p14:creationId xmlns:p14="http://schemas.microsoft.com/office/powerpoint/2010/main" val="337994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19278-9809-198B-5C0E-4CDA0DAAD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7C250-1539-00F9-29B1-06054D3C9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23C7E-76CC-5E29-EB06-54A6AC14E51D}"/>
              </a:ext>
            </a:extLst>
          </p:cNvPr>
          <p:cNvSpPr>
            <a:spLocks noGrp="1"/>
          </p:cNvSpPr>
          <p:nvPr>
            <p:ph type="body" idx="1"/>
          </p:nvPr>
        </p:nvSpPr>
        <p:spPr/>
        <p:txBody>
          <a:bodyPr/>
          <a:lstStyle/>
          <a:p>
            <a:endParaRPr lang="en-FR" dirty="0"/>
          </a:p>
        </p:txBody>
      </p:sp>
      <p:sp>
        <p:nvSpPr>
          <p:cNvPr id="4" name="Slide Number Placeholder 3">
            <a:extLst>
              <a:ext uri="{FF2B5EF4-FFF2-40B4-BE49-F238E27FC236}">
                <a16:creationId xmlns:a16="http://schemas.microsoft.com/office/drawing/2014/main" id="{6ED46081-C1CE-5407-D9ED-567E92C768F0}"/>
              </a:ext>
            </a:extLst>
          </p:cNvPr>
          <p:cNvSpPr>
            <a:spLocks noGrp="1"/>
          </p:cNvSpPr>
          <p:nvPr>
            <p:ph type="sldNum" sz="quarter" idx="5"/>
          </p:nvPr>
        </p:nvSpPr>
        <p:spPr/>
        <p:txBody>
          <a:bodyPr/>
          <a:lstStyle/>
          <a:p>
            <a:fld id="{CD2A9E48-87A1-374B-868A-5CB9E696453D}" type="slidenum">
              <a:rPr lang="en-FR" smtClean="0"/>
              <a:t>5</a:t>
            </a:fld>
            <a:endParaRPr lang="en-FR"/>
          </a:p>
        </p:txBody>
      </p:sp>
    </p:spTree>
    <p:extLst>
      <p:ext uri="{BB962C8B-B14F-4D97-AF65-F5344CB8AC3E}">
        <p14:creationId xmlns:p14="http://schemas.microsoft.com/office/powerpoint/2010/main" val="1713715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88138-D965-A4F5-677D-6D12632058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54703-73C5-113D-A795-B9808831B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95E2D-EA51-8F41-E183-FAD3FAFEE837}"/>
              </a:ext>
            </a:extLst>
          </p:cNvPr>
          <p:cNvSpPr>
            <a:spLocks noGrp="1"/>
          </p:cNvSpPr>
          <p:nvPr>
            <p:ph type="body" idx="1"/>
          </p:nvPr>
        </p:nvSpPr>
        <p:spPr/>
        <p:txBody>
          <a:bodyPr/>
          <a:lstStyle/>
          <a:p>
            <a:endParaRPr lang="en-FR" dirty="0"/>
          </a:p>
        </p:txBody>
      </p:sp>
      <p:sp>
        <p:nvSpPr>
          <p:cNvPr id="4" name="Slide Number Placeholder 3">
            <a:extLst>
              <a:ext uri="{FF2B5EF4-FFF2-40B4-BE49-F238E27FC236}">
                <a16:creationId xmlns:a16="http://schemas.microsoft.com/office/drawing/2014/main" id="{C26D5498-03AC-98D7-4467-42172906E894}"/>
              </a:ext>
            </a:extLst>
          </p:cNvPr>
          <p:cNvSpPr>
            <a:spLocks noGrp="1"/>
          </p:cNvSpPr>
          <p:nvPr>
            <p:ph type="sldNum" sz="quarter" idx="5"/>
          </p:nvPr>
        </p:nvSpPr>
        <p:spPr/>
        <p:txBody>
          <a:bodyPr/>
          <a:lstStyle/>
          <a:p>
            <a:fld id="{CD2A9E48-87A1-374B-868A-5CB9E696453D}" type="slidenum">
              <a:rPr lang="en-FR" smtClean="0"/>
              <a:t>6</a:t>
            </a:fld>
            <a:endParaRPr lang="en-FR"/>
          </a:p>
        </p:txBody>
      </p:sp>
    </p:spTree>
    <p:extLst>
      <p:ext uri="{BB962C8B-B14F-4D97-AF65-F5344CB8AC3E}">
        <p14:creationId xmlns:p14="http://schemas.microsoft.com/office/powerpoint/2010/main" val="214890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11724-B6B5-A8C7-1CCD-AC5F8E10E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BEABE-DA30-07AB-7C99-561F26114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8B3BFE-86F0-A80B-CBC9-06F5E2B3BCD3}"/>
              </a:ext>
            </a:extLst>
          </p:cNvPr>
          <p:cNvSpPr>
            <a:spLocks noGrp="1"/>
          </p:cNvSpPr>
          <p:nvPr>
            <p:ph type="body" idx="1"/>
          </p:nvPr>
        </p:nvSpPr>
        <p:spPr/>
        <p:txBody>
          <a:bodyPr/>
          <a:lstStyle/>
          <a:p>
            <a:endParaRPr lang="en-FR" dirty="0"/>
          </a:p>
        </p:txBody>
      </p:sp>
      <p:sp>
        <p:nvSpPr>
          <p:cNvPr id="4" name="Slide Number Placeholder 3">
            <a:extLst>
              <a:ext uri="{FF2B5EF4-FFF2-40B4-BE49-F238E27FC236}">
                <a16:creationId xmlns:a16="http://schemas.microsoft.com/office/drawing/2014/main" id="{1B4093A1-118D-E373-5BFB-27D4FC2E6391}"/>
              </a:ext>
            </a:extLst>
          </p:cNvPr>
          <p:cNvSpPr>
            <a:spLocks noGrp="1"/>
          </p:cNvSpPr>
          <p:nvPr>
            <p:ph type="sldNum" sz="quarter" idx="5"/>
          </p:nvPr>
        </p:nvSpPr>
        <p:spPr/>
        <p:txBody>
          <a:bodyPr/>
          <a:lstStyle/>
          <a:p>
            <a:fld id="{CD2A9E48-87A1-374B-868A-5CB9E696453D}" type="slidenum">
              <a:rPr lang="en-FR" smtClean="0"/>
              <a:t>7</a:t>
            </a:fld>
            <a:endParaRPr lang="en-FR"/>
          </a:p>
        </p:txBody>
      </p:sp>
    </p:spTree>
    <p:extLst>
      <p:ext uri="{BB962C8B-B14F-4D97-AF65-F5344CB8AC3E}">
        <p14:creationId xmlns:p14="http://schemas.microsoft.com/office/powerpoint/2010/main" val="3852072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CD2A9E48-87A1-374B-868A-5CB9E696453D}" type="slidenum">
              <a:rPr lang="en-FR" smtClean="0"/>
              <a:t>19</a:t>
            </a:fld>
            <a:endParaRPr lang="en-FR"/>
          </a:p>
        </p:txBody>
      </p:sp>
    </p:spTree>
    <p:extLst>
      <p:ext uri="{BB962C8B-B14F-4D97-AF65-F5344CB8AC3E}">
        <p14:creationId xmlns:p14="http://schemas.microsoft.com/office/powerpoint/2010/main" val="2225830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4722A231-CBE5-6B4A-BA76-7E317067C6AF}" type="slidenum">
              <a:rPr lang="en-FR" smtClean="0"/>
              <a:t>25</a:t>
            </a:fld>
            <a:endParaRPr lang="en-FR"/>
          </a:p>
        </p:txBody>
      </p:sp>
    </p:spTree>
    <p:extLst>
      <p:ext uri="{BB962C8B-B14F-4D97-AF65-F5344CB8AC3E}">
        <p14:creationId xmlns:p14="http://schemas.microsoft.com/office/powerpoint/2010/main" val="363068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 Torres Lopez, R. Gurdeep Singh, S. Marr, E. Gonzalez Boix, and C. </a:t>
            </a:r>
            <a:r>
              <a:rPr lang="en-GB" sz="1200" b="0" i="0" kern="1200" dirty="0" err="1">
                <a:solidFill>
                  <a:schemeClr val="tx1"/>
                </a:solidFill>
                <a:effectLst/>
                <a:latin typeface="+mn-lt"/>
                <a:ea typeface="+mn-ea"/>
                <a:cs typeface="+mn-cs"/>
              </a:rPr>
              <a:t>Scholliers</a:t>
            </a:r>
            <a:r>
              <a:rPr lang="en-GB" sz="1200" b="0" i="0" kern="1200" dirty="0">
                <a:solidFill>
                  <a:schemeClr val="tx1"/>
                </a:solidFill>
                <a:effectLst/>
                <a:latin typeface="+mn-lt"/>
                <a:ea typeface="+mn-ea"/>
                <a:cs typeface="+mn-cs"/>
              </a:rPr>
              <a:t>. Multiverse Debugging: Non-Deterministic Debugging for Non-Deterministic Programs. ECOOP 2019</a:t>
            </a:r>
          </a:p>
        </p:txBody>
      </p:sp>
      <p:sp>
        <p:nvSpPr>
          <p:cNvPr id="4" name="Slide Number Placeholder 3"/>
          <p:cNvSpPr>
            <a:spLocks noGrp="1"/>
          </p:cNvSpPr>
          <p:nvPr>
            <p:ph type="sldNum" sz="quarter" idx="5"/>
          </p:nvPr>
        </p:nvSpPr>
        <p:spPr/>
        <p:txBody>
          <a:bodyPr/>
          <a:lstStyle/>
          <a:p>
            <a:fld id="{CD2A9E48-87A1-374B-868A-5CB9E696453D}" type="slidenum">
              <a:rPr lang="en-FR" smtClean="0"/>
              <a:t>37</a:t>
            </a:fld>
            <a:endParaRPr lang="en-FR"/>
          </a:p>
        </p:txBody>
      </p:sp>
    </p:spTree>
    <p:extLst>
      <p:ext uri="{BB962C8B-B14F-4D97-AF65-F5344CB8AC3E}">
        <p14:creationId xmlns:p14="http://schemas.microsoft.com/office/powerpoint/2010/main" val="230553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8519566f42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8519566f42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9ABD-B174-3559-506A-A2455B7C87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270B39DC-8B17-F390-1E8F-220EE09DC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95F9936F-D981-A191-CBEA-03870A24F4FE}"/>
              </a:ext>
            </a:extLst>
          </p:cNvPr>
          <p:cNvSpPr>
            <a:spLocks noGrp="1"/>
          </p:cNvSpPr>
          <p:nvPr>
            <p:ph type="dt" sz="half" idx="10"/>
          </p:nvPr>
        </p:nvSpPr>
        <p:spPr/>
        <p:txBody>
          <a:bodyPr/>
          <a:lstStyle/>
          <a:p>
            <a:r>
              <a:rPr lang="fr-FR"/>
              <a:t>12/09/2025</a:t>
            </a:r>
            <a:endParaRPr lang="en-FR"/>
          </a:p>
        </p:txBody>
      </p:sp>
      <p:sp>
        <p:nvSpPr>
          <p:cNvPr id="5" name="Footer Placeholder 4">
            <a:extLst>
              <a:ext uri="{FF2B5EF4-FFF2-40B4-BE49-F238E27FC236}">
                <a16:creationId xmlns:a16="http://schemas.microsoft.com/office/drawing/2014/main" id="{B5C2D7BE-17D8-7234-FD6E-108CFBCABCA2}"/>
              </a:ext>
            </a:extLst>
          </p:cNvPr>
          <p:cNvSpPr>
            <a:spLocks noGrp="1"/>
          </p:cNvSpPr>
          <p:nvPr>
            <p:ph type="ftr" sz="quarter" idx="11"/>
          </p:nvPr>
        </p:nvSpPr>
        <p:spPr/>
        <p:txBody>
          <a:bodyPr/>
          <a:lstStyle/>
          <a:p>
            <a:r>
              <a:rPr lang="en-GB" dirty="0"/>
              <a:t>FDL 2025</a:t>
            </a:r>
            <a:endParaRPr lang="en-FR" dirty="0"/>
          </a:p>
        </p:txBody>
      </p:sp>
      <p:sp>
        <p:nvSpPr>
          <p:cNvPr id="6" name="Slide Number Placeholder 5">
            <a:extLst>
              <a:ext uri="{FF2B5EF4-FFF2-40B4-BE49-F238E27FC236}">
                <a16:creationId xmlns:a16="http://schemas.microsoft.com/office/drawing/2014/main" id="{A45486A4-A8B6-D212-8298-C219B235548F}"/>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377017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EE71-D31D-2A6B-45DD-150427F15C4C}"/>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48ED70C7-3179-3C06-B905-BF9FBF87EA5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4C260970-C471-89FC-3DC8-E338B32820AB}"/>
              </a:ext>
            </a:extLst>
          </p:cNvPr>
          <p:cNvSpPr>
            <a:spLocks noGrp="1"/>
          </p:cNvSpPr>
          <p:nvPr>
            <p:ph type="dt" sz="half" idx="10"/>
          </p:nvPr>
        </p:nvSpPr>
        <p:spPr/>
        <p:txBody>
          <a:bodyPr/>
          <a:lstStyle/>
          <a:p>
            <a:r>
              <a:rPr lang="fr-FR"/>
              <a:t>12/09/2025</a:t>
            </a:r>
            <a:endParaRPr lang="en-FR"/>
          </a:p>
        </p:txBody>
      </p:sp>
      <p:sp>
        <p:nvSpPr>
          <p:cNvPr id="5" name="Footer Placeholder 4">
            <a:extLst>
              <a:ext uri="{FF2B5EF4-FFF2-40B4-BE49-F238E27FC236}">
                <a16:creationId xmlns:a16="http://schemas.microsoft.com/office/drawing/2014/main" id="{9F72D6C4-0C76-9D2D-A51E-1336F9FB85B7}"/>
              </a:ext>
            </a:extLst>
          </p:cNvPr>
          <p:cNvSpPr>
            <a:spLocks noGrp="1"/>
          </p:cNvSpPr>
          <p:nvPr>
            <p:ph type="ftr" sz="quarter" idx="11"/>
          </p:nvPr>
        </p:nvSpPr>
        <p:spPr/>
        <p:txBody>
          <a:bodyPr/>
          <a:lstStyle/>
          <a:p>
            <a:r>
              <a:rPr lang="en-GB" dirty="0"/>
              <a:t>FDL 2025</a:t>
            </a:r>
            <a:endParaRPr lang="en-FR" dirty="0"/>
          </a:p>
        </p:txBody>
      </p:sp>
      <p:sp>
        <p:nvSpPr>
          <p:cNvPr id="6" name="Slide Number Placeholder 5">
            <a:extLst>
              <a:ext uri="{FF2B5EF4-FFF2-40B4-BE49-F238E27FC236}">
                <a16:creationId xmlns:a16="http://schemas.microsoft.com/office/drawing/2014/main" id="{E011A4C0-ACC6-5EA4-58B5-20629C56CA94}"/>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3520155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7B4F62-81A7-4D2E-6DCA-3630FCBB25D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89F39CCE-98DC-686F-39AC-E5E2C3ED1B0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C62F0D2-0A37-3EAB-4A99-9A7BD46D7ACD}"/>
              </a:ext>
            </a:extLst>
          </p:cNvPr>
          <p:cNvSpPr>
            <a:spLocks noGrp="1"/>
          </p:cNvSpPr>
          <p:nvPr>
            <p:ph type="dt" sz="half" idx="10"/>
          </p:nvPr>
        </p:nvSpPr>
        <p:spPr/>
        <p:txBody>
          <a:bodyPr/>
          <a:lstStyle/>
          <a:p>
            <a:r>
              <a:rPr lang="fr-FR"/>
              <a:t>12/09/2025</a:t>
            </a:r>
            <a:endParaRPr lang="en-FR"/>
          </a:p>
        </p:txBody>
      </p:sp>
      <p:sp>
        <p:nvSpPr>
          <p:cNvPr id="5" name="Footer Placeholder 4">
            <a:extLst>
              <a:ext uri="{FF2B5EF4-FFF2-40B4-BE49-F238E27FC236}">
                <a16:creationId xmlns:a16="http://schemas.microsoft.com/office/drawing/2014/main" id="{BF35C55E-80F1-B248-6253-C5D9E166B137}"/>
              </a:ext>
            </a:extLst>
          </p:cNvPr>
          <p:cNvSpPr>
            <a:spLocks noGrp="1"/>
          </p:cNvSpPr>
          <p:nvPr>
            <p:ph type="ftr" sz="quarter" idx="11"/>
          </p:nvPr>
        </p:nvSpPr>
        <p:spPr/>
        <p:txBody>
          <a:bodyPr/>
          <a:lstStyle/>
          <a:p>
            <a:r>
              <a:rPr lang="en-GB" dirty="0"/>
              <a:t>FDL 2025</a:t>
            </a:r>
            <a:endParaRPr lang="en-FR" dirty="0"/>
          </a:p>
        </p:txBody>
      </p:sp>
      <p:sp>
        <p:nvSpPr>
          <p:cNvPr id="6" name="Slide Number Placeholder 5">
            <a:extLst>
              <a:ext uri="{FF2B5EF4-FFF2-40B4-BE49-F238E27FC236}">
                <a16:creationId xmlns:a16="http://schemas.microsoft.com/office/drawing/2014/main" id="{4D568CD9-6C0B-1B7F-463B-8471764DE95E}"/>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3276476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 smtClean="0"/>
              <a:pPr/>
              <a:t>‹#›</a:t>
            </a:fld>
            <a:endParaRPr lang="fr"/>
          </a:p>
        </p:txBody>
      </p:sp>
    </p:spTree>
    <p:extLst>
      <p:ext uri="{BB962C8B-B14F-4D97-AF65-F5344CB8AC3E}">
        <p14:creationId xmlns:p14="http://schemas.microsoft.com/office/powerpoint/2010/main" val="3727788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64BA-9934-9C00-1B83-AC137B46C5E8}"/>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37BE7230-945F-CEB4-8FB2-F18D5915633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0E3A65AB-AA38-9DC4-7305-E08C326811B3}"/>
              </a:ext>
            </a:extLst>
          </p:cNvPr>
          <p:cNvSpPr>
            <a:spLocks noGrp="1"/>
          </p:cNvSpPr>
          <p:nvPr>
            <p:ph type="dt" sz="half" idx="10"/>
          </p:nvPr>
        </p:nvSpPr>
        <p:spPr/>
        <p:txBody>
          <a:bodyPr/>
          <a:lstStyle/>
          <a:p>
            <a:r>
              <a:rPr lang="fr-FR"/>
              <a:t>12/09/2025</a:t>
            </a:r>
            <a:endParaRPr lang="en-FR"/>
          </a:p>
        </p:txBody>
      </p:sp>
      <p:sp>
        <p:nvSpPr>
          <p:cNvPr id="5" name="Footer Placeholder 4">
            <a:extLst>
              <a:ext uri="{FF2B5EF4-FFF2-40B4-BE49-F238E27FC236}">
                <a16:creationId xmlns:a16="http://schemas.microsoft.com/office/drawing/2014/main" id="{855C5077-9105-EEE6-E9AC-BB47D9FCC8DC}"/>
              </a:ext>
            </a:extLst>
          </p:cNvPr>
          <p:cNvSpPr>
            <a:spLocks noGrp="1"/>
          </p:cNvSpPr>
          <p:nvPr>
            <p:ph type="ftr" sz="quarter" idx="11"/>
          </p:nvPr>
        </p:nvSpPr>
        <p:spPr/>
        <p:txBody>
          <a:bodyPr/>
          <a:lstStyle/>
          <a:p>
            <a:r>
              <a:rPr lang="en-GB" dirty="0"/>
              <a:t>FDL 2025</a:t>
            </a:r>
            <a:endParaRPr lang="en-FR" dirty="0"/>
          </a:p>
        </p:txBody>
      </p:sp>
      <p:sp>
        <p:nvSpPr>
          <p:cNvPr id="6" name="Slide Number Placeholder 5">
            <a:extLst>
              <a:ext uri="{FF2B5EF4-FFF2-40B4-BE49-F238E27FC236}">
                <a16:creationId xmlns:a16="http://schemas.microsoft.com/office/drawing/2014/main" id="{058292AF-D41D-B8EE-C61A-0D48E4972800}"/>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199686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43B5-1C11-2ED2-9AB4-330BE78A643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9D90E640-92EC-6BA3-CF0A-76137F8705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933A54-F704-90D4-47A6-9DE327104F1F}"/>
              </a:ext>
            </a:extLst>
          </p:cNvPr>
          <p:cNvSpPr>
            <a:spLocks noGrp="1"/>
          </p:cNvSpPr>
          <p:nvPr>
            <p:ph type="dt" sz="half" idx="10"/>
          </p:nvPr>
        </p:nvSpPr>
        <p:spPr/>
        <p:txBody>
          <a:bodyPr/>
          <a:lstStyle/>
          <a:p>
            <a:r>
              <a:rPr lang="fr-FR"/>
              <a:t>12/09/2025</a:t>
            </a:r>
            <a:endParaRPr lang="en-FR"/>
          </a:p>
        </p:txBody>
      </p:sp>
      <p:sp>
        <p:nvSpPr>
          <p:cNvPr id="5" name="Footer Placeholder 4">
            <a:extLst>
              <a:ext uri="{FF2B5EF4-FFF2-40B4-BE49-F238E27FC236}">
                <a16:creationId xmlns:a16="http://schemas.microsoft.com/office/drawing/2014/main" id="{A5D90155-9A3D-D89B-517A-A50C4690ACCC}"/>
              </a:ext>
            </a:extLst>
          </p:cNvPr>
          <p:cNvSpPr>
            <a:spLocks noGrp="1"/>
          </p:cNvSpPr>
          <p:nvPr>
            <p:ph type="ftr" sz="quarter" idx="11"/>
          </p:nvPr>
        </p:nvSpPr>
        <p:spPr/>
        <p:txBody>
          <a:bodyPr/>
          <a:lstStyle/>
          <a:p>
            <a:r>
              <a:rPr lang="en-GB" dirty="0"/>
              <a:t>FDL 2025</a:t>
            </a:r>
            <a:endParaRPr lang="en-FR" dirty="0"/>
          </a:p>
        </p:txBody>
      </p:sp>
      <p:sp>
        <p:nvSpPr>
          <p:cNvPr id="6" name="Slide Number Placeholder 5">
            <a:extLst>
              <a:ext uri="{FF2B5EF4-FFF2-40B4-BE49-F238E27FC236}">
                <a16:creationId xmlns:a16="http://schemas.microsoft.com/office/drawing/2014/main" id="{8F98A527-8036-E4AA-B13F-68C1E6681D0A}"/>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1922059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44A80-F949-6083-FF29-ACEB698A1A6C}"/>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67C43B43-6D77-A295-E870-05A9214827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DE84C095-8B69-4799-0EE8-C3FCAD0C52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CB6D2239-B1C9-6EC8-A58E-091FA4F7EF8D}"/>
              </a:ext>
            </a:extLst>
          </p:cNvPr>
          <p:cNvSpPr>
            <a:spLocks noGrp="1"/>
          </p:cNvSpPr>
          <p:nvPr>
            <p:ph type="dt" sz="half" idx="10"/>
          </p:nvPr>
        </p:nvSpPr>
        <p:spPr/>
        <p:txBody>
          <a:bodyPr/>
          <a:lstStyle/>
          <a:p>
            <a:r>
              <a:rPr lang="fr-FR"/>
              <a:t>12/09/2025</a:t>
            </a:r>
            <a:endParaRPr lang="en-FR"/>
          </a:p>
        </p:txBody>
      </p:sp>
      <p:sp>
        <p:nvSpPr>
          <p:cNvPr id="6" name="Footer Placeholder 5">
            <a:extLst>
              <a:ext uri="{FF2B5EF4-FFF2-40B4-BE49-F238E27FC236}">
                <a16:creationId xmlns:a16="http://schemas.microsoft.com/office/drawing/2014/main" id="{86EF0ED1-0FD7-1490-C030-580637684116}"/>
              </a:ext>
            </a:extLst>
          </p:cNvPr>
          <p:cNvSpPr>
            <a:spLocks noGrp="1"/>
          </p:cNvSpPr>
          <p:nvPr>
            <p:ph type="ftr" sz="quarter" idx="11"/>
          </p:nvPr>
        </p:nvSpPr>
        <p:spPr/>
        <p:txBody>
          <a:bodyPr/>
          <a:lstStyle/>
          <a:p>
            <a:r>
              <a:rPr lang="en-GB" dirty="0"/>
              <a:t>FDL 2025</a:t>
            </a:r>
            <a:endParaRPr lang="en-FR" dirty="0"/>
          </a:p>
        </p:txBody>
      </p:sp>
      <p:sp>
        <p:nvSpPr>
          <p:cNvPr id="7" name="Slide Number Placeholder 6">
            <a:extLst>
              <a:ext uri="{FF2B5EF4-FFF2-40B4-BE49-F238E27FC236}">
                <a16:creationId xmlns:a16="http://schemas.microsoft.com/office/drawing/2014/main" id="{A87BAB8A-7025-136F-6C37-2863668B1D85}"/>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210942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32E2-6DFF-DEFE-40BA-0874F66D73AB}"/>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06E28C03-EB26-81B7-4977-AC30EA2F0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C293CA3-6503-2370-486B-3D50B25C52C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DB81B397-5577-BABA-9DD2-715930B71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0EDD007-AEA8-5E21-D00B-0440E12C335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5DB38ED6-EAE9-4EF2-21FB-62582AB4B7F8}"/>
              </a:ext>
            </a:extLst>
          </p:cNvPr>
          <p:cNvSpPr>
            <a:spLocks noGrp="1"/>
          </p:cNvSpPr>
          <p:nvPr>
            <p:ph type="dt" sz="half" idx="10"/>
          </p:nvPr>
        </p:nvSpPr>
        <p:spPr/>
        <p:txBody>
          <a:bodyPr/>
          <a:lstStyle/>
          <a:p>
            <a:r>
              <a:rPr lang="fr-FR"/>
              <a:t>12/09/2025</a:t>
            </a:r>
            <a:endParaRPr lang="en-FR"/>
          </a:p>
        </p:txBody>
      </p:sp>
      <p:sp>
        <p:nvSpPr>
          <p:cNvPr id="8" name="Footer Placeholder 7">
            <a:extLst>
              <a:ext uri="{FF2B5EF4-FFF2-40B4-BE49-F238E27FC236}">
                <a16:creationId xmlns:a16="http://schemas.microsoft.com/office/drawing/2014/main" id="{3EC6F6EE-60F7-7B58-2E3A-D1585C2A139B}"/>
              </a:ext>
            </a:extLst>
          </p:cNvPr>
          <p:cNvSpPr>
            <a:spLocks noGrp="1"/>
          </p:cNvSpPr>
          <p:nvPr>
            <p:ph type="ftr" sz="quarter" idx="11"/>
          </p:nvPr>
        </p:nvSpPr>
        <p:spPr/>
        <p:txBody>
          <a:bodyPr/>
          <a:lstStyle/>
          <a:p>
            <a:r>
              <a:rPr lang="en-GB" dirty="0"/>
              <a:t>FDL 2025</a:t>
            </a:r>
            <a:endParaRPr lang="en-FR" dirty="0"/>
          </a:p>
        </p:txBody>
      </p:sp>
      <p:sp>
        <p:nvSpPr>
          <p:cNvPr id="9" name="Slide Number Placeholder 8">
            <a:extLst>
              <a:ext uri="{FF2B5EF4-FFF2-40B4-BE49-F238E27FC236}">
                <a16:creationId xmlns:a16="http://schemas.microsoft.com/office/drawing/2014/main" id="{3ACE82E7-9A3A-4005-1E57-E733E2EFD241}"/>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304404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4374-C25E-0865-7CA7-43C75DB70FCE}"/>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1B9D9EFE-C00A-8A0B-0BDA-3D29F05B449E}"/>
              </a:ext>
            </a:extLst>
          </p:cNvPr>
          <p:cNvSpPr>
            <a:spLocks noGrp="1"/>
          </p:cNvSpPr>
          <p:nvPr>
            <p:ph type="dt" sz="half" idx="10"/>
          </p:nvPr>
        </p:nvSpPr>
        <p:spPr/>
        <p:txBody>
          <a:bodyPr/>
          <a:lstStyle/>
          <a:p>
            <a:r>
              <a:rPr lang="fr-FR"/>
              <a:t>12/09/2025</a:t>
            </a:r>
            <a:endParaRPr lang="en-FR"/>
          </a:p>
        </p:txBody>
      </p:sp>
      <p:sp>
        <p:nvSpPr>
          <p:cNvPr id="4" name="Footer Placeholder 3">
            <a:extLst>
              <a:ext uri="{FF2B5EF4-FFF2-40B4-BE49-F238E27FC236}">
                <a16:creationId xmlns:a16="http://schemas.microsoft.com/office/drawing/2014/main" id="{96386234-E137-9103-D623-4A9349C93352}"/>
              </a:ext>
            </a:extLst>
          </p:cNvPr>
          <p:cNvSpPr>
            <a:spLocks noGrp="1"/>
          </p:cNvSpPr>
          <p:nvPr>
            <p:ph type="ftr" sz="quarter" idx="11"/>
          </p:nvPr>
        </p:nvSpPr>
        <p:spPr/>
        <p:txBody>
          <a:bodyPr/>
          <a:lstStyle/>
          <a:p>
            <a:r>
              <a:rPr lang="en-GB" dirty="0"/>
              <a:t>FDL 2025</a:t>
            </a:r>
            <a:endParaRPr lang="en-FR" dirty="0"/>
          </a:p>
        </p:txBody>
      </p:sp>
      <p:sp>
        <p:nvSpPr>
          <p:cNvPr id="5" name="Slide Number Placeholder 4">
            <a:extLst>
              <a:ext uri="{FF2B5EF4-FFF2-40B4-BE49-F238E27FC236}">
                <a16:creationId xmlns:a16="http://schemas.microsoft.com/office/drawing/2014/main" id="{B7119DDF-471B-E21F-DFA9-38D2AE6CA7C8}"/>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365536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7447C-E5FD-5BAA-8C79-1B0F08E2F6DA}"/>
              </a:ext>
            </a:extLst>
          </p:cNvPr>
          <p:cNvSpPr>
            <a:spLocks noGrp="1"/>
          </p:cNvSpPr>
          <p:nvPr>
            <p:ph type="dt" sz="half" idx="10"/>
          </p:nvPr>
        </p:nvSpPr>
        <p:spPr/>
        <p:txBody>
          <a:bodyPr/>
          <a:lstStyle/>
          <a:p>
            <a:r>
              <a:rPr lang="fr-FR"/>
              <a:t>12/09/2025</a:t>
            </a:r>
            <a:endParaRPr lang="en-FR"/>
          </a:p>
        </p:txBody>
      </p:sp>
      <p:sp>
        <p:nvSpPr>
          <p:cNvPr id="3" name="Footer Placeholder 2">
            <a:extLst>
              <a:ext uri="{FF2B5EF4-FFF2-40B4-BE49-F238E27FC236}">
                <a16:creationId xmlns:a16="http://schemas.microsoft.com/office/drawing/2014/main" id="{780DB087-0E78-37C7-DD2C-586990BC5E59}"/>
              </a:ext>
            </a:extLst>
          </p:cNvPr>
          <p:cNvSpPr>
            <a:spLocks noGrp="1"/>
          </p:cNvSpPr>
          <p:nvPr>
            <p:ph type="ftr" sz="quarter" idx="11"/>
          </p:nvPr>
        </p:nvSpPr>
        <p:spPr/>
        <p:txBody>
          <a:bodyPr/>
          <a:lstStyle/>
          <a:p>
            <a:r>
              <a:rPr lang="en-GB" dirty="0"/>
              <a:t>FDL 2025</a:t>
            </a:r>
            <a:endParaRPr lang="en-FR" dirty="0"/>
          </a:p>
        </p:txBody>
      </p:sp>
      <p:sp>
        <p:nvSpPr>
          <p:cNvPr id="4" name="Slide Number Placeholder 3">
            <a:extLst>
              <a:ext uri="{FF2B5EF4-FFF2-40B4-BE49-F238E27FC236}">
                <a16:creationId xmlns:a16="http://schemas.microsoft.com/office/drawing/2014/main" id="{D57030AA-6A54-2454-07AD-CAD2DA924432}"/>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3739220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BEBD-D85A-A552-DB28-C5A9F38D4C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CB8B4A46-A7EB-B383-9460-C5B43DBF15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1C22BB65-141E-8B44-5EE1-7421C20FA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6232DF2-7337-4A71-4625-ACBF1ADBE52D}"/>
              </a:ext>
            </a:extLst>
          </p:cNvPr>
          <p:cNvSpPr>
            <a:spLocks noGrp="1"/>
          </p:cNvSpPr>
          <p:nvPr>
            <p:ph type="dt" sz="half" idx="10"/>
          </p:nvPr>
        </p:nvSpPr>
        <p:spPr/>
        <p:txBody>
          <a:bodyPr/>
          <a:lstStyle/>
          <a:p>
            <a:r>
              <a:rPr lang="fr-FR"/>
              <a:t>12/09/2025</a:t>
            </a:r>
            <a:endParaRPr lang="en-FR"/>
          </a:p>
        </p:txBody>
      </p:sp>
      <p:sp>
        <p:nvSpPr>
          <p:cNvPr id="6" name="Footer Placeholder 5">
            <a:extLst>
              <a:ext uri="{FF2B5EF4-FFF2-40B4-BE49-F238E27FC236}">
                <a16:creationId xmlns:a16="http://schemas.microsoft.com/office/drawing/2014/main" id="{DBD11F2F-B2E6-CAFE-6E47-8C55BD8E358B}"/>
              </a:ext>
            </a:extLst>
          </p:cNvPr>
          <p:cNvSpPr>
            <a:spLocks noGrp="1"/>
          </p:cNvSpPr>
          <p:nvPr>
            <p:ph type="ftr" sz="quarter" idx="11"/>
          </p:nvPr>
        </p:nvSpPr>
        <p:spPr/>
        <p:txBody>
          <a:bodyPr/>
          <a:lstStyle/>
          <a:p>
            <a:r>
              <a:rPr lang="en-GB" dirty="0"/>
              <a:t>FDL 2025</a:t>
            </a:r>
            <a:endParaRPr lang="en-FR" dirty="0"/>
          </a:p>
        </p:txBody>
      </p:sp>
      <p:sp>
        <p:nvSpPr>
          <p:cNvPr id="7" name="Slide Number Placeholder 6">
            <a:extLst>
              <a:ext uri="{FF2B5EF4-FFF2-40B4-BE49-F238E27FC236}">
                <a16:creationId xmlns:a16="http://schemas.microsoft.com/office/drawing/2014/main" id="{15941AD7-F36D-E3B1-6C34-1CA84D39BCCF}"/>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709685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62EA-BE44-2732-8F81-E6039B1345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75A2A33D-9664-6181-1A9F-BE143009A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ABA70555-362F-B777-C3B9-7B4E899F6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522DF4-D3C2-677B-D83F-0DC742007CDA}"/>
              </a:ext>
            </a:extLst>
          </p:cNvPr>
          <p:cNvSpPr>
            <a:spLocks noGrp="1"/>
          </p:cNvSpPr>
          <p:nvPr>
            <p:ph type="dt" sz="half" idx="10"/>
          </p:nvPr>
        </p:nvSpPr>
        <p:spPr/>
        <p:txBody>
          <a:bodyPr/>
          <a:lstStyle/>
          <a:p>
            <a:r>
              <a:rPr lang="fr-FR"/>
              <a:t>12/09/2025</a:t>
            </a:r>
            <a:endParaRPr lang="en-FR"/>
          </a:p>
        </p:txBody>
      </p:sp>
      <p:sp>
        <p:nvSpPr>
          <p:cNvPr id="6" name="Footer Placeholder 5">
            <a:extLst>
              <a:ext uri="{FF2B5EF4-FFF2-40B4-BE49-F238E27FC236}">
                <a16:creationId xmlns:a16="http://schemas.microsoft.com/office/drawing/2014/main" id="{6176D225-2457-E0AD-E30A-A4350D52ACCE}"/>
              </a:ext>
            </a:extLst>
          </p:cNvPr>
          <p:cNvSpPr>
            <a:spLocks noGrp="1"/>
          </p:cNvSpPr>
          <p:nvPr>
            <p:ph type="ftr" sz="quarter" idx="11"/>
          </p:nvPr>
        </p:nvSpPr>
        <p:spPr/>
        <p:txBody>
          <a:bodyPr/>
          <a:lstStyle/>
          <a:p>
            <a:r>
              <a:rPr lang="en-GB" dirty="0"/>
              <a:t>FDL 2025</a:t>
            </a:r>
            <a:endParaRPr lang="en-FR" dirty="0"/>
          </a:p>
        </p:txBody>
      </p:sp>
      <p:sp>
        <p:nvSpPr>
          <p:cNvPr id="7" name="Slide Number Placeholder 6">
            <a:extLst>
              <a:ext uri="{FF2B5EF4-FFF2-40B4-BE49-F238E27FC236}">
                <a16:creationId xmlns:a16="http://schemas.microsoft.com/office/drawing/2014/main" id="{62076907-D331-17E2-8239-7F0DE918AD7B}"/>
              </a:ext>
            </a:extLst>
          </p:cNvPr>
          <p:cNvSpPr>
            <a:spLocks noGrp="1"/>
          </p:cNvSpPr>
          <p:nvPr>
            <p:ph type="sldNum" sz="quarter" idx="12"/>
          </p:nvPr>
        </p:nvSpPr>
        <p:spPr/>
        <p:txBody>
          <a:bodyPr/>
          <a:lstStyle/>
          <a:p>
            <a:fld id="{CCEE0668-B501-FE49-91F1-336E620E148C}" type="slidenum">
              <a:rPr lang="en-FR" smtClean="0"/>
              <a:t>‹#›</a:t>
            </a:fld>
            <a:endParaRPr lang="en-FR"/>
          </a:p>
        </p:txBody>
      </p:sp>
    </p:spTree>
    <p:extLst>
      <p:ext uri="{BB962C8B-B14F-4D97-AF65-F5344CB8AC3E}">
        <p14:creationId xmlns:p14="http://schemas.microsoft.com/office/powerpoint/2010/main" val="1476186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91CC28-22EC-F5E6-C9D7-FB4B594AE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D72A9F2F-9144-76BD-3841-F2F4863EB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C40F8C21-2BD9-E9FE-7E04-A5A36CF129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fr-FR"/>
              <a:t>12/09/2025</a:t>
            </a:r>
            <a:endParaRPr lang="en-FR"/>
          </a:p>
        </p:txBody>
      </p:sp>
      <p:sp>
        <p:nvSpPr>
          <p:cNvPr id="5" name="Footer Placeholder 4">
            <a:extLst>
              <a:ext uri="{FF2B5EF4-FFF2-40B4-BE49-F238E27FC236}">
                <a16:creationId xmlns:a16="http://schemas.microsoft.com/office/drawing/2014/main" id="{5A43EA56-14D5-3C94-2205-ACE158014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dirty="0"/>
              <a:t>FDL 2025</a:t>
            </a:r>
            <a:endParaRPr lang="en-FR" dirty="0"/>
          </a:p>
        </p:txBody>
      </p:sp>
      <p:sp>
        <p:nvSpPr>
          <p:cNvPr id="6" name="Slide Number Placeholder 5">
            <a:extLst>
              <a:ext uri="{FF2B5EF4-FFF2-40B4-BE49-F238E27FC236}">
                <a16:creationId xmlns:a16="http://schemas.microsoft.com/office/drawing/2014/main" id="{D7FA8A14-6CB9-7FF3-1989-BA0F45461A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EE0668-B501-FE49-91F1-336E620E148C}" type="slidenum">
              <a:rPr lang="en-FR" smtClean="0"/>
              <a:t>‹#›</a:t>
            </a:fld>
            <a:endParaRPr lang="en-FR"/>
          </a:p>
        </p:txBody>
      </p:sp>
      <p:pic>
        <p:nvPicPr>
          <p:cNvPr id="7" name="Picture 11" descr="logo-labsticc">
            <a:extLst>
              <a:ext uri="{FF2B5EF4-FFF2-40B4-BE49-F238E27FC236}">
                <a16:creationId xmlns:a16="http://schemas.microsoft.com/office/drawing/2014/main" id="{12C6E268-6726-66FC-92DE-CA29F9CF0E0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841930" y="0"/>
            <a:ext cx="1268642" cy="55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2FF80FA-A865-E30D-FBF0-2515E2DDB1C1}"/>
              </a:ext>
            </a:extLst>
          </p:cNvPr>
          <p:cNvPicPr>
            <a:picLocks noChangeAspect="1"/>
          </p:cNvPicPr>
          <p:nvPr userDrawn="1"/>
        </p:nvPicPr>
        <p:blipFill>
          <a:blip r:embed="rId15"/>
          <a:stretch>
            <a:fillRect/>
          </a:stretch>
        </p:blipFill>
        <p:spPr>
          <a:xfrm>
            <a:off x="0" y="0"/>
            <a:ext cx="1971207" cy="552445"/>
          </a:xfrm>
          <a:prstGeom prst="rect">
            <a:avLst/>
          </a:prstGeom>
        </p:spPr>
      </p:pic>
    </p:spTree>
    <p:extLst>
      <p:ext uri="{BB962C8B-B14F-4D97-AF65-F5344CB8AC3E}">
        <p14:creationId xmlns:p14="http://schemas.microsoft.com/office/powerpoint/2010/main" val="1273802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hyperlink" Target="http://www.obpcdl.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ciprian.teodorov@ensta.fr" TargetMode="External"/><Relationship Id="rId4" Type="http://schemas.openxmlformats.org/officeDocument/2006/relationships/hyperlink" Target="https://teodorov.github.io/"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26.svg"/><Relationship Id="rId4" Type="http://schemas.openxmlformats.org/officeDocument/2006/relationships/diagramQuickStyle" Target="../diagrams/quickStyle2.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hyperlink" Target="http://dx.doi.org/10.1145/113445.11347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hyperlink" Target="http://dx.doi.org/10.1145/3550355.3552426"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slebok.github.io/proverb/"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s://gemoc.org/" TargetMode="External"/><Relationship Id="rId4" Type="http://schemas.openxmlformats.org/officeDocument/2006/relationships/hyperlink" Target="http://www.obpcdl.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145/177492.17772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dx.doi.org/10.1145/3579834"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2.gif"/><Relationship Id="rId26" Type="http://schemas.openxmlformats.org/officeDocument/2006/relationships/image" Target="../media/image50.png"/><Relationship Id="rId3" Type="http://schemas.openxmlformats.org/officeDocument/2006/relationships/image" Target="../media/image4.png"/><Relationship Id="rId21" Type="http://schemas.openxmlformats.org/officeDocument/2006/relationships/image" Target="../media/image45.pn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image" Target="../media/image32.png"/><Relationship Id="rId16" Type="http://schemas.openxmlformats.org/officeDocument/2006/relationships/hyperlink" Target="https://animuml.kher.nl/AnimUML.html" TargetMode="External"/><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jpeg"/><Relationship Id="rId24" Type="http://schemas.openxmlformats.org/officeDocument/2006/relationships/image" Target="../media/image48.png"/><Relationship Id="rId5" Type="http://schemas.openxmlformats.org/officeDocument/2006/relationships/image" Target="../media/image240.png"/><Relationship Id="rId15" Type="http://schemas.openxmlformats.org/officeDocument/2006/relationships/hyperlink" Target="http://www.obpcdl.org/bare-metal-uml/" TargetMode="External"/><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6.svg"/><Relationship Id="rId19" Type="http://schemas.openxmlformats.org/officeDocument/2006/relationships/image" Target="../media/image43.gif"/><Relationship Id="rId31" Type="http://schemas.openxmlformats.org/officeDocument/2006/relationships/image" Target="../media/image55.png"/><Relationship Id="rId4" Type="http://schemas.openxmlformats.org/officeDocument/2006/relationships/customXml" Target="../ink/ink1.xml"/><Relationship Id="rId9" Type="http://schemas.openxmlformats.org/officeDocument/2006/relationships/image" Target="../media/image25.png"/><Relationship Id="rId14" Type="http://schemas.openxmlformats.org/officeDocument/2006/relationships/image" Target="../media/image40.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46.png"/><Relationship Id="rId4" Type="http://schemas.openxmlformats.org/officeDocument/2006/relationships/image" Target="../media/image62.pn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54.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png"/><Relationship Id="rId5" Type="http://schemas.microsoft.com/office/2007/relationships/hdphoto" Target="../media/hdphoto1.wdp"/><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hyperlink" Target="https://www.designcouncil.org.uk/our-resources/the-double-diamond/"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hyperlink" Target="https://github.com/ESEO-Tech/AnimUML" TargetMode="Externa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github.com/ESEO-Tech/AnimUML" TargetMode="External"/><Relationship Id="rId2" Type="http://schemas.openxmlformats.org/officeDocument/2006/relationships/hyperlink" Target="https://github.com/teodorov/temporal-multiverse-debuggin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hyperlink" Target="https://deemz.org/public/live-soup/" TargetMode="External"/><Relationship Id="rId5" Type="http://schemas.openxmlformats.org/officeDocument/2006/relationships/image" Target="../media/image93.png"/><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1.png"/><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designcouncil.org.uk/our-resources/the-double-diamond/" TargetMode="External"/><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designcouncil.org.uk/our-resources/the-double-diamond/" TargetMode="Externa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designcouncil.org.uk/our-resources/the-double-diamond/" TargetMode="Externa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4Yp3j_jk8Q"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merriam-webster.com/dictionary/descriptiv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10C2DE-030A-BE6D-C1DC-E6EE1082C53D}"/>
              </a:ext>
            </a:extLst>
          </p:cNvPr>
          <p:cNvPicPr>
            <a:picLocks noChangeAspect="1"/>
          </p:cNvPicPr>
          <p:nvPr/>
        </p:nvPicPr>
        <p:blipFill>
          <a:blip r:embed="rId3">
            <a:alphaModFix amt="20000"/>
          </a:blip>
          <a:stretch>
            <a:fillRect/>
          </a:stretch>
        </p:blipFill>
        <p:spPr>
          <a:xfrm>
            <a:off x="-1020795" y="-1"/>
            <a:ext cx="14233590" cy="6858001"/>
          </a:xfrm>
          <a:prstGeom prst="rect">
            <a:avLst/>
          </a:prstGeom>
        </p:spPr>
      </p:pic>
      <p:sp>
        <p:nvSpPr>
          <p:cNvPr id="2" name="Title 1">
            <a:extLst>
              <a:ext uri="{FF2B5EF4-FFF2-40B4-BE49-F238E27FC236}">
                <a16:creationId xmlns:a16="http://schemas.microsoft.com/office/drawing/2014/main" id="{B3372CE6-23EA-0F4C-923F-6F75E845827F}"/>
              </a:ext>
            </a:extLst>
          </p:cNvPr>
          <p:cNvSpPr>
            <a:spLocks noGrp="1"/>
          </p:cNvSpPr>
          <p:nvPr>
            <p:ph type="ctrTitle"/>
          </p:nvPr>
        </p:nvSpPr>
        <p:spPr>
          <a:xfrm>
            <a:off x="4738255" y="2308585"/>
            <a:ext cx="7453745" cy="1931354"/>
          </a:xfrm>
          <a:solidFill>
            <a:srgbClr val="F2F2F2">
              <a:alpha val="49804"/>
            </a:srgbClr>
          </a:solidFill>
          <a:effectLst>
            <a:softEdge rad="63500"/>
          </a:effectLst>
        </p:spPr>
        <p:txBody>
          <a:bodyPr anchor="b">
            <a:normAutofit/>
          </a:bodyPr>
          <a:lstStyle/>
          <a:p>
            <a:r>
              <a:rPr lang="en-US" sz="4400" dirty="0"/>
              <a:t>Semantics as Infrastructure: Reconnecting Behavioral Modeling and Formal Analysis</a:t>
            </a:r>
          </a:p>
        </p:txBody>
      </p:sp>
      <p:sp>
        <p:nvSpPr>
          <p:cNvPr id="3" name="Subtitle 2">
            <a:extLst>
              <a:ext uri="{FF2B5EF4-FFF2-40B4-BE49-F238E27FC236}">
                <a16:creationId xmlns:a16="http://schemas.microsoft.com/office/drawing/2014/main" id="{6ADBC2CF-8511-FC47-9CED-51466DB97848}"/>
              </a:ext>
            </a:extLst>
          </p:cNvPr>
          <p:cNvSpPr>
            <a:spLocks noGrp="1"/>
          </p:cNvSpPr>
          <p:nvPr>
            <p:ph type="subTitle" idx="1"/>
          </p:nvPr>
        </p:nvSpPr>
        <p:spPr>
          <a:xfrm>
            <a:off x="5800753" y="4222495"/>
            <a:ext cx="5496294" cy="2387599"/>
          </a:xfrm>
        </p:spPr>
        <p:txBody>
          <a:bodyPr anchor="t">
            <a:normAutofit/>
          </a:bodyPr>
          <a:lstStyle/>
          <a:p>
            <a:endParaRPr lang="en-US" sz="800" dirty="0"/>
          </a:p>
          <a:p>
            <a:r>
              <a:rPr lang="en-US" sz="2800" b="1" dirty="0"/>
              <a:t>Ciprian TEODOROV</a:t>
            </a:r>
          </a:p>
          <a:p>
            <a:pPr>
              <a:lnSpc>
                <a:spcPct val="100000"/>
              </a:lnSpc>
              <a:spcBef>
                <a:spcPts val="0"/>
              </a:spcBef>
            </a:pPr>
            <a:r>
              <a:rPr lang="en-US" sz="1800" i="1" dirty="0">
                <a:hlinkClick r:id="rId4"/>
              </a:rPr>
              <a:t>https://teodorov.github.io/</a:t>
            </a:r>
            <a:endParaRPr lang="en-US" sz="1800" i="1" dirty="0"/>
          </a:p>
          <a:p>
            <a:pPr>
              <a:lnSpc>
                <a:spcPct val="100000"/>
              </a:lnSpc>
              <a:spcBef>
                <a:spcPts val="0"/>
              </a:spcBef>
            </a:pPr>
            <a:r>
              <a:rPr lang="en-US" sz="1800" i="1" dirty="0">
                <a:hlinkClick r:id="rId5"/>
              </a:rPr>
              <a:t>ciprian.teodorov@ensta.fr</a:t>
            </a:r>
            <a:r>
              <a:rPr lang="en-US" dirty="0"/>
              <a:t> </a:t>
            </a:r>
          </a:p>
          <a:p>
            <a:r>
              <a:rPr lang="en-US" sz="2000" dirty="0">
                <a:solidFill>
                  <a:srgbClr val="3747FF"/>
                </a:solidFill>
              </a:rPr>
              <a:t>ENSTA</a:t>
            </a:r>
            <a:r>
              <a:rPr lang="en-US" sz="2000" dirty="0"/>
              <a:t> | </a:t>
            </a:r>
            <a:r>
              <a:rPr lang="en-US" sz="2000" dirty="0" err="1"/>
              <a:t>Institut</a:t>
            </a:r>
            <a:r>
              <a:rPr lang="en-US" sz="2000" dirty="0"/>
              <a:t> Polytechnique de Paris</a:t>
            </a:r>
            <a:br>
              <a:rPr lang="en-US" sz="2000" dirty="0"/>
            </a:br>
            <a:r>
              <a:rPr lang="en-US" sz="2000" dirty="0"/>
              <a:t>P4S, </a:t>
            </a:r>
            <a:r>
              <a:rPr lang="en-US" sz="2000" b="1" dirty="0">
                <a:solidFill>
                  <a:srgbClr val="003163"/>
                </a:solidFill>
              </a:rPr>
              <a:t>Lab-STICC</a:t>
            </a:r>
            <a:r>
              <a:rPr lang="en-US" sz="2000" dirty="0"/>
              <a:t>, UMR CNRS 6285</a:t>
            </a:r>
          </a:p>
        </p:txBody>
      </p:sp>
      <p:pic>
        <p:nvPicPr>
          <p:cNvPr id="4" name="Picture 3">
            <a:extLst>
              <a:ext uri="{FF2B5EF4-FFF2-40B4-BE49-F238E27FC236}">
                <a16:creationId xmlns:a16="http://schemas.microsoft.com/office/drawing/2014/main" id="{78B6CC96-C08A-6F4B-99EB-DA3FAC3B6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21" y="262209"/>
            <a:ext cx="3570467" cy="2078123"/>
          </a:xfrm>
          <a:prstGeom prst="rect">
            <a:avLst/>
          </a:prstGeom>
        </p:spPr>
      </p:pic>
      <p:sp>
        <p:nvSpPr>
          <p:cNvPr id="7" name="TextBox 6">
            <a:extLst>
              <a:ext uri="{FF2B5EF4-FFF2-40B4-BE49-F238E27FC236}">
                <a16:creationId xmlns:a16="http://schemas.microsoft.com/office/drawing/2014/main" id="{81EEE8AF-F3B5-2C14-31A6-66D2C5789037}"/>
              </a:ext>
            </a:extLst>
          </p:cNvPr>
          <p:cNvSpPr txBox="1"/>
          <p:nvPr/>
        </p:nvSpPr>
        <p:spPr>
          <a:xfrm>
            <a:off x="6773018" y="774655"/>
            <a:ext cx="1775882" cy="307777"/>
          </a:xfrm>
          <a:prstGeom prst="rect">
            <a:avLst/>
          </a:prstGeom>
          <a:solidFill>
            <a:schemeClr val="bg1">
              <a:alpha val="0"/>
            </a:schemeClr>
          </a:solidFill>
        </p:spPr>
        <p:txBody>
          <a:bodyPr wrap="square" anchor="ctr" anchorCtr="0">
            <a:spAutoFit/>
          </a:bodyPr>
          <a:lstStyle/>
          <a:p>
            <a:pPr algn="ctr"/>
            <a:r>
              <a:rPr lang="en-US" sz="1400" dirty="0">
                <a:hlinkClick r:id="rId7">
                  <a:extLst>
                    <a:ext uri="{A12FA001-AC4F-418D-AE19-62706E023703}">
                      <ahyp:hlinkClr xmlns:ahyp="http://schemas.microsoft.com/office/drawing/2018/hyperlinkcolor" val="tx"/>
                    </a:ext>
                  </a:extLst>
                </a:hlinkClick>
              </a:rPr>
              <a:t>www.obpcdl.org</a:t>
            </a:r>
            <a:r>
              <a:rPr lang="en-US" sz="1400" dirty="0">
                <a:solidFill>
                  <a:schemeClr val="bg1"/>
                </a:solidFill>
              </a:rPr>
              <a:t> </a:t>
            </a:r>
          </a:p>
        </p:txBody>
      </p:sp>
      <p:sp>
        <p:nvSpPr>
          <p:cNvPr id="6" name="TextBox 5">
            <a:extLst>
              <a:ext uri="{FF2B5EF4-FFF2-40B4-BE49-F238E27FC236}">
                <a16:creationId xmlns:a16="http://schemas.microsoft.com/office/drawing/2014/main" id="{68E41AB7-51E4-9D93-D897-85916B0BD794}"/>
              </a:ext>
            </a:extLst>
          </p:cNvPr>
          <p:cNvSpPr txBox="1"/>
          <p:nvPr/>
        </p:nvSpPr>
        <p:spPr>
          <a:xfrm>
            <a:off x="403029" y="3133367"/>
            <a:ext cx="4075238" cy="2308324"/>
          </a:xfrm>
          <a:prstGeom prst="rect">
            <a:avLst/>
          </a:prstGeom>
          <a:noFill/>
        </p:spPr>
        <p:txBody>
          <a:bodyPr wrap="square">
            <a:spAutoFit/>
          </a:bodyPr>
          <a:lstStyle/>
          <a:p>
            <a:pPr algn="ctr"/>
            <a:r>
              <a:rPr lang="en-US" sz="2400" b="1" dirty="0"/>
              <a:t>FDL 2025</a:t>
            </a:r>
            <a:endParaRPr lang="en-US" sz="2400" dirty="0"/>
          </a:p>
          <a:p>
            <a:pPr algn="ctr"/>
            <a:r>
              <a:rPr lang="en-US" sz="2400" b="1" dirty="0"/>
              <a:t>Forum on specification &amp; Design Languages</a:t>
            </a:r>
            <a:endParaRPr lang="en-US" sz="2400" dirty="0"/>
          </a:p>
          <a:p>
            <a:pPr algn="ctr"/>
            <a:r>
              <a:rPr lang="en-US" sz="2400" dirty="0" err="1"/>
              <a:t>Schloß</a:t>
            </a:r>
            <a:r>
              <a:rPr lang="en-US" sz="2400" dirty="0"/>
              <a:t> </a:t>
            </a:r>
            <a:r>
              <a:rPr lang="en-US" sz="2400" dirty="0" err="1"/>
              <a:t>Rheinfels</a:t>
            </a:r>
            <a:r>
              <a:rPr lang="en-US" sz="2400" dirty="0"/>
              <a:t>, St. Goar, Germany</a:t>
            </a:r>
          </a:p>
          <a:p>
            <a:pPr algn="ctr"/>
            <a:r>
              <a:rPr lang="en-US" sz="2400" dirty="0"/>
              <a:t>September 10-12</a:t>
            </a:r>
          </a:p>
        </p:txBody>
      </p:sp>
      <p:pic>
        <p:nvPicPr>
          <p:cNvPr id="8" name="Picture 7">
            <a:extLst>
              <a:ext uri="{FF2B5EF4-FFF2-40B4-BE49-F238E27FC236}">
                <a16:creationId xmlns:a16="http://schemas.microsoft.com/office/drawing/2014/main" id="{EE3CB8D2-0480-821F-90B2-CC1021B56205}"/>
              </a:ext>
            </a:extLst>
          </p:cNvPr>
          <p:cNvPicPr>
            <a:picLocks noChangeAspect="1"/>
          </p:cNvPicPr>
          <p:nvPr/>
        </p:nvPicPr>
        <p:blipFill>
          <a:blip r:embed="rId8"/>
          <a:stretch>
            <a:fillRect/>
          </a:stretch>
        </p:blipFill>
        <p:spPr>
          <a:xfrm>
            <a:off x="101715" y="764504"/>
            <a:ext cx="4376552" cy="1931353"/>
          </a:xfrm>
          <a:prstGeom prst="rect">
            <a:avLst/>
          </a:prstGeom>
        </p:spPr>
      </p:pic>
      <p:pic>
        <p:nvPicPr>
          <p:cNvPr id="13" name="Picture 12" descr="A qr code with a eye&#10;&#10;AI-generated content may be incorrect.">
            <a:extLst>
              <a:ext uri="{FF2B5EF4-FFF2-40B4-BE49-F238E27FC236}">
                <a16:creationId xmlns:a16="http://schemas.microsoft.com/office/drawing/2014/main" id="{E985A012-4D0A-76D8-646E-F311F2591880}"/>
              </a:ext>
            </a:extLst>
          </p:cNvPr>
          <p:cNvPicPr>
            <a:picLocks noChangeAspect="1"/>
          </p:cNvPicPr>
          <p:nvPr/>
        </p:nvPicPr>
        <p:blipFill>
          <a:blip r:embed="rId9"/>
          <a:stretch>
            <a:fillRect/>
          </a:stretch>
        </p:blipFill>
        <p:spPr>
          <a:xfrm>
            <a:off x="4779169" y="4743552"/>
            <a:ext cx="1610834" cy="1610834"/>
          </a:xfrm>
          <a:prstGeom prst="rect">
            <a:avLst/>
          </a:prstGeom>
        </p:spPr>
      </p:pic>
    </p:spTree>
    <p:extLst>
      <p:ext uri="{BB962C8B-B14F-4D97-AF65-F5344CB8AC3E}">
        <p14:creationId xmlns:p14="http://schemas.microsoft.com/office/powerpoint/2010/main" val="215871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E02DC-683E-F44D-9F1E-8B1572EC6923}"/>
              </a:ext>
            </a:extLst>
          </p:cNvPr>
          <p:cNvSpPr>
            <a:spLocks noGrp="1"/>
          </p:cNvSpPr>
          <p:nvPr>
            <p:ph type="title"/>
          </p:nvPr>
        </p:nvSpPr>
        <p:spPr>
          <a:xfrm>
            <a:off x="838200" y="361156"/>
            <a:ext cx="10515600" cy="1325563"/>
          </a:xfrm>
        </p:spPr>
        <p:txBody>
          <a:bodyPr/>
          <a:lstStyle/>
          <a:p>
            <a:r>
              <a:rPr lang="en-US" dirty="0"/>
              <a:t>a Zoo of Executable Specification Languages</a:t>
            </a:r>
          </a:p>
        </p:txBody>
      </p:sp>
      <p:graphicFrame>
        <p:nvGraphicFramePr>
          <p:cNvPr id="6" name="Content Placeholder 5">
            <a:extLst>
              <a:ext uri="{FF2B5EF4-FFF2-40B4-BE49-F238E27FC236}">
                <a16:creationId xmlns:a16="http://schemas.microsoft.com/office/drawing/2014/main" id="{C087E4DE-9629-E471-C95D-600EB548E5AE}"/>
              </a:ext>
            </a:extLst>
          </p:cNvPr>
          <p:cNvGraphicFramePr>
            <a:graphicFrameLocks noGrp="1"/>
          </p:cNvGraphicFramePr>
          <p:nvPr>
            <p:ph idx="1"/>
            <p:extLst>
              <p:ext uri="{D42A27DB-BD31-4B8C-83A1-F6EECF244321}">
                <p14:modId xmlns:p14="http://schemas.microsoft.com/office/powerpoint/2010/main" val="678158762"/>
              </p:ext>
            </p:extLst>
          </p:nvPr>
        </p:nvGraphicFramePr>
        <p:xfrm>
          <a:off x="-890619" y="1845865"/>
          <a:ext cx="1143590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E6E90E43-4C7C-FBB6-BA4C-C0E2A8084FBB}"/>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4" name="Footer Placeholder 3">
            <a:extLst>
              <a:ext uri="{FF2B5EF4-FFF2-40B4-BE49-F238E27FC236}">
                <a16:creationId xmlns:a16="http://schemas.microsoft.com/office/drawing/2014/main" id="{0B4B3E15-F965-2317-DC37-800FCD4AB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5" name="Slide Number Placeholder 4">
            <a:extLst>
              <a:ext uri="{FF2B5EF4-FFF2-40B4-BE49-F238E27FC236}">
                <a16:creationId xmlns:a16="http://schemas.microsoft.com/office/drawing/2014/main" id="{4F50E078-EB11-4570-8B37-34952B64168A}"/>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10</a:t>
            </a:fld>
            <a:endParaRPr lang="en-US" dirty="0"/>
          </a:p>
        </p:txBody>
      </p:sp>
      <p:pic>
        <p:nvPicPr>
          <p:cNvPr id="7" name="Picture 6">
            <a:extLst>
              <a:ext uri="{FF2B5EF4-FFF2-40B4-BE49-F238E27FC236}">
                <a16:creationId xmlns:a16="http://schemas.microsoft.com/office/drawing/2014/main" id="{243F8851-8D9E-273D-7CE6-2C3C0538D27C}"/>
              </a:ext>
            </a:extLst>
          </p:cNvPr>
          <p:cNvPicPr>
            <a:picLocks noChangeAspect="1"/>
          </p:cNvPicPr>
          <p:nvPr/>
        </p:nvPicPr>
        <p:blipFill>
          <a:blip r:embed="rId7"/>
          <a:stretch>
            <a:fillRect/>
          </a:stretch>
        </p:blipFill>
        <p:spPr>
          <a:xfrm>
            <a:off x="9983690" y="2308761"/>
            <a:ext cx="1749153" cy="1131119"/>
          </a:xfrm>
          <a:prstGeom prst="rect">
            <a:avLst/>
          </a:prstGeom>
        </p:spPr>
      </p:pic>
      <p:pic>
        <p:nvPicPr>
          <p:cNvPr id="8" name="Picture 7">
            <a:extLst>
              <a:ext uri="{FF2B5EF4-FFF2-40B4-BE49-F238E27FC236}">
                <a16:creationId xmlns:a16="http://schemas.microsoft.com/office/drawing/2014/main" id="{368F809B-A91F-96F2-84E7-3F89335CAC51}"/>
              </a:ext>
            </a:extLst>
          </p:cNvPr>
          <p:cNvPicPr>
            <a:picLocks noChangeAspect="1"/>
          </p:cNvPicPr>
          <p:nvPr/>
        </p:nvPicPr>
        <p:blipFill>
          <a:blip r:embed="rId8"/>
          <a:stretch>
            <a:fillRect/>
          </a:stretch>
        </p:blipFill>
        <p:spPr>
          <a:xfrm>
            <a:off x="9923053" y="3488017"/>
            <a:ext cx="1809790" cy="1131119"/>
          </a:xfrm>
          <a:prstGeom prst="rect">
            <a:avLst/>
          </a:prstGeom>
        </p:spPr>
      </p:pic>
      <p:pic>
        <p:nvPicPr>
          <p:cNvPr id="10" name="Graphic 9">
            <a:extLst>
              <a:ext uri="{FF2B5EF4-FFF2-40B4-BE49-F238E27FC236}">
                <a16:creationId xmlns:a16="http://schemas.microsoft.com/office/drawing/2014/main" id="{1572750C-D5E3-5A65-12FC-A66D654CD4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53371" y="4478955"/>
            <a:ext cx="1809790" cy="1398474"/>
          </a:xfrm>
          <a:prstGeom prst="rect">
            <a:avLst/>
          </a:prstGeom>
        </p:spPr>
      </p:pic>
    </p:spTree>
    <p:extLst>
      <p:ext uri="{BB962C8B-B14F-4D97-AF65-F5344CB8AC3E}">
        <p14:creationId xmlns:p14="http://schemas.microsoft.com/office/powerpoint/2010/main" val="405695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65A4-D5AB-643D-7B22-F6F63270808E}"/>
              </a:ext>
            </a:extLst>
          </p:cNvPr>
          <p:cNvSpPr>
            <a:spLocks noGrp="1"/>
          </p:cNvSpPr>
          <p:nvPr>
            <p:ph type="title"/>
          </p:nvPr>
        </p:nvSpPr>
        <p:spPr/>
        <p:txBody>
          <a:bodyPr/>
          <a:lstStyle/>
          <a:p>
            <a:r>
              <a:rPr lang="en-US" dirty="0"/>
              <a:t>Terminology</a:t>
            </a:r>
          </a:p>
        </p:txBody>
      </p:sp>
      <p:sp>
        <p:nvSpPr>
          <p:cNvPr id="6" name="TextBox 5">
            <a:extLst>
              <a:ext uri="{FF2B5EF4-FFF2-40B4-BE49-F238E27FC236}">
                <a16:creationId xmlns:a16="http://schemas.microsoft.com/office/drawing/2014/main" id="{E41BB7D2-CE21-3876-AAA9-8EDBE4623426}"/>
              </a:ext>
            </a:extLst>
          </p:cNvPr>
          <p:cNvSpPr txBox="1"/>
          <p:nvPr/>
        </p:nvSpPr>
        <p:spPr>
          <a:xfrm>
            <a:off x="554804" y="1674674"/>
            <a:ext cx="11269037" cy="1754326"/>
          </a:xfrm>
          <a:prstGeom prst="rect">
            <a:avLst/>
          </a:prstGeom>
          <a:noFill/>
        </p:spPr>
        <p:txBody>
          <a:bodyPr wrap="square">
            <a:spAutoFit/>
          </a:bodyPr>
          <a:lstStyle/>
          <a:p>
            <a:pPr marL="0" indent="0">
              <a:buNone/>
            </a:pPr>
            <a:r>
              <a:rPr lang="en-US" sz="3600" b="1" dirty="0">
                <a:effectLst/>
                <a:latin typeface="CMR10"/>
              </a:rPr>
              <a:t>Language monitoring</a:t>
            </a:r>
            <a:r>
              <a:rPr lang="en-US" sz="3600" b="0" dirty="0">
                <a:solidFill>
                  <a:schemeClr val="accent1"/>
                </a:solidFill>
                <a:effectLst/>
                <a:latin typeface="Courier New" panose="02070309020205020404" pitchFamily="49" charset="0"/>
              </a:rPr>
              <a:t>[KHC91]</a:t>
            </a:r>
            <a:r>
              <a:rPr lang="en-US" sz="3600" dirty="0">
                <a:effectLst/>
                <a:latin typeface="CMR10"/>
              </a:rPr>
              <a:t> is the process of observing </a:t>
            </a:r>
          </a:p>
          <a:p>
            <a:pPr marL="0" indent="0">
              <a:buNone/>
            </a:pPr>
            <a:r>
              <a:rPr lang="en-US" sz="3600" dirty="0">
                <a:latin typeface="CMR10"/>
              </a:rPr>
              <a:t>	</a:t>
            </a:r>
            <a:r>
              <a:rPr lang="en-US" sz="3600" dirty="0">
                <a:effectLst/>
                <a:latin typeface="CMR10"/>
              </a:rPr>
              <a:t>the </a:t>
            </a:r>
            <a:r>
              <a:rPr lang="en-US" sz="3600" b="1" dirty="0">
                <a:solidFill>
                  <a:srgbClr val="FF0000"/>
                </a:solidFill>
                <a:effectLst/>
                <a:latin typeface="CMR10"/>
              </a:rPr>
              <a:t>execution of a computer program</a:t>
            </a:r>
            <a:endParaRPr lang="en-US" sz="3600" dirty="0">
              <a:solidFill>
                <a:srgbClr val="FF0000"/>
              </a:solidFill>
              <a:effectLst/>
              <a:latin typeface="CMR10"/>
            </a:endParaRPr>
          </a:p>
          <a:p>
            <a:pPr marL="0" indent="0">
              <a:buNone/>
            </a:pPr>
            <a:r>
              <a:rPr lang="en-US" sz="3600" dirty="0">
                <a:effectLst/>
                <a:latin typeface="CMR10"/>
              </a:rPr>
              <a:t>expressed in a given </a:t>
            </a:r>
            <a:r>
              <a:rPr lang="en-US" sz="3600" b="1" dirty="0">
                <a:solidFill>
                  <a:srgbClr val="FF0000"/>
                </a:solidFill>
                <a:effectLst/>
                <a:latin typeface="CMR10"/>
              </a:rPr>
              <a:t>programming language</a:t>
            </a:r>
            <a:r>
              <a:rPr lang="en-US" sz="3600" dirty="0">
                <a:effectLst/>
                <a:latin typeface="CMR10"/>
              </a:rPr>
              <a:t>. </a:t>
            </a:r>
          </a:p>
        </p:txBody>
      </p:sp>
      <p:sp>
        <p:nvSpPr>
          <p:cNvPr id="10" name="TextBox 9">
            <a:extLst>
              <a:ext uri="{FF2B5EF4-FFF2-40B4-BE49-F238E27FC236}">
                <a16:creationId xmlns:a16="http://schemas.microsoft.com/office/drawing/2014/main" id="{B0014903-4445-40EB-D082-67D9F47FB2FC}"/>
              </a:ext>
            </a:extLst>
          </p:cNvPr>
          <p:cNvSpPr txBox="1"/>
          <p:nvPr/>
        </p:nvSpPr>
        <p:spPr>
          <a:xfrm>
            <a:off x="368157" y="5460684"/>
            <a:ext cx="11455685" cy="600164"/>
          </a:xfrm>
          <a:prstGeom prst="rect">
            <a:avLst/>
          </a:prstGeom>
          <a:noFill/>
        </p:spPr>
        <p:txBody>
          <a:bodyPr wrap="square">
            <a:spAutoFit/>
          </a:bodyPr>
          <a:lstStyle/>
          <a:p>
            <a:r>
              <a:rPr lang="en-US" sz="1100" b="0" i="1" dirty="0">
                <a:solidFill>
                  <a:srgbClr val="333333"/>
                </a:solidFill>
                <a:effectLst/>
                <a:latin typeface="Courier New" panose="02070309020205020404" pitchFamily="49" charset="0"/>
              </a:rPr>
              <a:t>[KHC91] Amir Kishon, Paul Hudak, and Charles </a:t>
            </a:r>
            <a:r>
              <a:rPr lang="en-US" sz="1100" b="0" i="1" dirty="0" err="1">
                <a:solidFill>
                  <a:srgbClr val="333333"/>
                </a:solidFill>
                <a:effectLst/>
                <a:latin typeface="Courier New" panose="02070309020205020404" pitchFamily="49" charset="0"/>
              </a:rPr>
              <a:t>Consel</a:t>
            </a:r>
            <a:r>
              <a:rPr lang="en-US" sz="1100" b="0" i="1" dirty="0">
                <a:solidFill>
                  <a:srgbClr val="333333"/>
                </a:solidFill>
                <a:effectLst/>
                <a:latin typeface="Courier New" panose="02070309020205020404" pitchFamily="49" charset="0"/>
              </a:rPr>
              <a:t>. 1991. Monitoring semantics: a formal framework for specifying, implementing, and reasoning about execution monitors. In Proceedings of the ACM SIGPLAN 1991 conference on Programming language design and implementation (PLDI '91). Association for Computing Machinery, New York, NY, USA, 338–352. https://</a:t>
            </a:r>
            <a:r>
              <a:rPr lang="en-US" sz="1100" b="0" i="1" dirty="0" err="1">
                <a:solidFill>
                  <a:srgbClr val="333333"/>
                </a:solidFill>
                <a:effectLst/>
                <a:latin typeface="Courier New" panose="02070309020205020404" pitchFamily="49" charset="0"/>
              </a:rPr>
              <a:t>doi.org</a:t>
            </a:r>
            <a:r>
              <a:rPr lang="en-US" sz="1100" b="0" i="1" dirty="0">
                <a:solidFill>
                  <a:srgbClr val="333333"/>
                </a:solidFill>
                <a:effectLst/>
                <a:latin typeface="Courier New" panose="02070309020205020404" pitchFamily="49" charset="0"/>
              </a:rPr>
              <a:t>/</a:t>
            </a:r>
            <a:r>
              <a:rPr lang="en-US" sz="1100" b="0" i="1" u="none" strike="noStrike" dirty="0">
                <a:solidFill>
                  <a:srgbClr val="000000"/>
                </a:solidFill>
                <a:effectLst/>
                <a:latin typeface="Courier New" panose="02070309020205020404" pitchFamily="49" charset="0"/>
                <a:hlinkClick r:id="rId2"/>
              </a:rPr>
              <a:t>10.1145/113445.113474</a:t>
            </a:r>
            <a:endParaRPr lang="en-US" sz="1100" dirty="0"/>
          </a:p>
        </p:txBody>
      </p:sp>
      <p:sp>
        <p:nvSpPr>
          <p:cNvPr id="3" name="Date Placeholder 2">
            <a:extLst>
              <a:ext uri="{FF2B5EF4-FFF2-40B4-BE49-F238E27FC236}">
                <a16:creationId xmlns:a16="http://schemas.microsoft.com/office/drawing/2014/main" id="{A9B5FAC4-A67B-0BB1-20C7-36B5A3AF00C2}"/>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4" name="Footer Placeholder 3">
            <a:extLst>
              <a:ext uri="{FF2B5EF4-FFF2-40B4-BE49-F238E27FC236}">
                <a16:creationId xmlns:a16="http://schemas.microsoft.com/office/drawing/2014/main" id="{B6164366-213E-3CC8-EF25-D02572DCD5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5" name="Slide Number Placeholder 4">
            <a:extLst>
              <a:ext uri="{FF2B5EF4-FFF2-40B4-BE49-F238E27FC236}">
                <a16:creationId xmlns:a16="http://schemas.microsoft.com/office/drawing/2014/main" id="{A10C57F7-C053-358F-CEC1-1F3C835CD79B}"/>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11</a:t>
            </a:fld>
            <a:endParaRPr lang="en-US" dirty="0"/>
          </a:p>
        </p:txBody>
      </p:sp>
    </p:spTree>
    <p:extLst>
      <p:ext uri="{BB962C8B-B14F-4D97-AF65-F5344CB8AC3E}">
        <p14:creationId xmlns:p14="http://schemas.microsoft.com/office/powerpoint/2010/main" val="2047728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65A4-D5AB-643D-7B22-F6F63270808E}"/>
              </a:ext>
            </a:extLst>
          </p:cNvPr>
          <p:cNvSpPr>
            <a:spLocks noGrp="1"/>
          </p:cNvSpPr>
          <p:nvPr>
            <p:ph type="title"/>
          </p:nvPr>
        </p:nvSpPr>
        <p:spPr/>
        <p:txBody>
          <a:bodyPr/>
          <a:lstStyle/>
          <a:p>
            <a:r>
              <a:rPr lang="en-US" dirty="0"/>
              <a:t>Terminology: In our context</a:t>
            </a:r>
          </a:p>
        </p:txBody>
      </p:sp>
      <p:sp>
        <p:nvSpPr>
          <p:cNvPr id="3" name="Content Placeholder 2">
            <a:extLst>
              <a:ext uri="{FF2B5EF4-FFF2-40B4-BE49-F238E27FC236}">
                <a16:creationId xmlns:a16="http://schemas.microsoft.com/office/drawing/2014/main" id="{68EA6F84-0717-C2DC-588B-04881C63427F}"/>
              </a:ext>
            </a:extLst>
          </p:cNvPr>
          <p:cNvSpPr>
            <a:spLocks noGrp="1"/>
          </p:cNvSpPr>
          <p:nvPr>
            <p:ph idx="1"/>
          </p:nvPr>
        </p:nvSpPr>
        <p:spPr>
          <a:xfrm>
            <a:off x="838200" y="4201230"/>
            <a:ext cx="10515600" cy="2200864"/>
          </a:xfrm>
        </p:spPr>
        <p:txBody>
          <a:bodyPr>
            <a:normAutofit lnSpcReduction="10000"/>
          </a:bodyPr>
          <a:lstStyle/>
          <a:p>
            <a:pPr marL="0" indent="0">
              <a:buNone/>
            </a:pPr>
            <a:r>
              <a:rPr lang="en-US" sz="2400" i="1" dirty="0">
                <a:effectLst/>
                <a:latin typeface="CMR10"/>
              </a:rPr>
              <a:t>In the following:</a:t>
            </a:r>
          </a:p>
          <a:p>
            <a:pPr marL="0" indent="0">
              <a:buNone/>
            </a:pPr>
            <a:r>
              <a:rPr lang="en-US" sz="2400" dirty="0">
                <a:latin typeface="CMR10"/>
              </a:rPr>
              <a:t>	</a:t>
            </a:r>
            <a:r>
              <a:rPr lang="en-US" sz="2400" dirty="0">
                <a:effectLst/>
                <a:latin typeface="CMR10"/>
              </a:rPr>
              <a:t>the tools that enable this process will be referred to as:</a:t>
            </a:r>
          </a:p>
          <a:p>
            <a:pPr marL="0" indent="0">
              <a:buNone/>
            </a:pPr>
            <a:r>
              <a:rPr lang="en-US" sz="2400" dirty="0">
                <a:effectLst/>
                <a:latin typeface="CMR10"/>
              </a:rPr>
              <a:t>		</a:t>
            </a:r>
            <a:r>
              <a:rPr lang="en-US" sz="2400" b="1" i="1" dirty="0">
                <a:effectLst/>
                <a:latin typeface="CMR10"/>
              </a:rPr>
              <a:t>language</a:t>
            </a:r>
            <a:r>
              <a:rPr lang="en-US" sz="2400" b="1" dirty="0">
                <a:effectLst/>
                <a:latin typeface="CMR10"/>
              </a:rPr>
              <a:t> monitors</a:t>
            </a:r>
            <a:r>
              <a:rPr lang="en-US" sz="2400" dirty="0">
                <a:effectLst/>
                <a:latin typeface="CMR10"/>
              </a:rPr>
              <a:t>, or simply </a:t>
            </a:r>
            <a:r>
              <a:rPr lang="en-US" sz="2400" b="1" dirty="0">
                <a:effectLst/>
                <a:latin typeface="CMR10"/>
              </a:rPr>
              <a:t>monitors</a:t>
            </a:r>
            <a:r>
              <a:rPr lang="en-US" sz="2400" dirty="0">
                <a:effectLst/>
                <a:latin typeface="CMR10"/>
              </a:rPr>
              <a:t> </a:t>
            </a:r>
          </a:p>
          <a:p>
            <a:pPr marL="0" indent="0">
              <a:buNone/>
            </a:pPr>
            <a:endParaRPr lang="en-US" sz="2400" dirty="0"/>
          </a:p>
          <a:p>
            <a:pPr marL="0" indent="0">
              <a:buNone/>
            </a:pPr>
            <a:r>
              <a:rPr lang="en-US" sz="2400" dirty="0"/>
              <a:t>	</a:t>
            </a:r>
            <a:r>
              <a:rPr lang="en-US" sz="2400" b="1" i="1" dirty="0"/>
              <a:t>runtime</a:t>
            </a:r>
            <a:r>
              <a:rPr lang="en-US" sz="2400" b="1" dirty="0"/>
              <a:t> monitors</a:t>
            </a:r>
            <a:r>
              <a:rPr lang="en-US" sz="2400" dirty="0"/>
              <a:t> are a subclass of </a:t>
            </a:r>
            <a:r>
              <a:rPr lang="en-US" sz="2400" b="1" i="1" dirty="0"/>
              <a:t>language</a:t>
            </a:r>
            <a:r>
              <a:rPr lang="en-US" sz="2400" b="1" dirty="0"/>
              <a:t> monitors</a:t>
            </a:r>
          </a:p>
        </p:txBody>
      </p:sp>
      <p:sp>
        <p:nvSpPr>
          <p:cNvPr id="4" name="TextBox 3">
            <a:extLst>
              <a:ext uri="{FF2B5EF4-FFF2-40B4-BE49-F238E27FC236}">
                <a16:creationId xmlns:a16="http://schemas.microsoft.com/office/drawing/2014/main" id="{0476B219-4B65-ABFC-9C83-C50182C60DE9}"/>
              </a:ext>
            </a:extLst>
          </p:cNvPr>
          <p:cNvSpPr txBox="1"/>
          <p:nvPr/>
        </p:nvSpPr>
        <p:spPr>
          <a:xfrm>
            <a:off x="554804" y="1674674"/>
            <a:ext cx="11269037" cy="1754326"/>
          </a:xfrm>
          <a:prstGeom prst="rect">
            <a:avLst/>
          </a:prstGeom>
          <a:noFill/>
        </p:spPr>
        <p:txBody>
          <a:bodyPr wrap="square">
            <a:spAutoFit/>
          </a:bodyPr>
          <a:lstStyle/>
          <a:p>
            <a:pPr marL="0" indent="0">
              <a:buNone/>
            </a:pPr>
            <a:r>
              <a:rPr lang="en-US" sz="3600" b="1" dirty="0">
                <a:effectLst/>
                <a:latin typeface="CMR10"/>
              </a:rPr>
              <a:t>Language monitoring</a:t>
            </a:r>
            <a:r>
              <a:rPr lang="en-US" sz="3600" b="0" dirty="0">
                <a:solidFill>
                  <a:schemeClr val="bg1"/>
                </a:solidFill>
                <a:effectLst/>
                <a:latin typeface="Courier New" panose="02070309020205020404" pitchFamily="49" charset="0"/>
              </a:rPr>
              <a:t>[KHC91]</a:t>
            </a:r>
            <a:r>
              <a:rPr lang="en-US" sz="3600" dirty="0">
                <a:effectLst/>
                <a:latin typeface="CMR10"/>
              </a:rPr>
              <a:t> is the process of observing </a:t>
            </a:r>
          </a:p>
          <a:p>
            <a:pPr marL="0" indent="0">
              <a:buNone/>
            </a:pPr>
            <a:r>
              <a:rPr lang="en-US" sz="3600" dirty="0">
                <a:latin typeface="CMR10"/>
              </a:rPr>
              <a:t>	</a:t>
            </a:r>
            <a:r>
              <a:rPr lang="en-US" sz="3600" dirty="0">
                <a:effectLst/>
                <a:latin typeface="CMR10"/>
              </a:rPr>
              <a:t>the </a:t>
            </a:r>
            <a:r>
              <a:rPr lang="en-US" sz="3600" b="1" dirty="0">
                <a:solidFill>
                  <a:schemeClr val="accent1"/>
                </a:solidFill>
                <a:effectLst/>
                <a:latin typeface="CMR10"/>
              </a:rPr>
              <a:t>behavior of an executable specification</a:t>
            </a:r>
          </a:p>
          <a:p>
            <a:pPr marL="0" indent="0">
              <a:buNone/>
            </a:pPr>
            <a:r>
              <a:rPr lang="en-US" sz="3600" dirty="0">
                <a:effectLst/>
                <a:latin typeface="CMR10"/>
              </a:rPr>
              <a:t>expressed in a given </a:t>
            </a:r>
            <a:r>
              <a:rPr lang="en-US" sz="3600" b="1" dirty="0">
                <a:solidFill>
                  <a:schemeClr val="accent1"/>
                </a:solidFill>
                <a:effectLst/>
                <a:latin typeface="CMR10"/>
              </a:rPr>
              <a:t>specification language</a:t>
            </a:r>
            <a:r>
              <a:rPr lang="en-US" sz="3600" dirty="0">
                <a:effectLst/>
                <a:latin typeface="CMR10"/>
              </a:rPr>
              <a:t>. </a:t>
            </a:r>
          </a:p>
        </p:txBody>
      </p:sp>
      <p:sp>
        <p:nvSpPr>
          <p:cNvPr id="5" name="Date Placeholder 4">
            <a:extLst>
              <a:ext uri="{FF2B5EF4-FFF2-40B4-BE49-F238E27FC236}">
                <a16:creationId xmlns:a16="http://schemas.microsoft.com/office/drawing/2014/main" id="{13D27789-5529-2234-2D4D-19628B1C87AA}"/>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6" name="Footer Placeholder 5">
            <a:extLst>
              <a:ext uri="{FF2B5EF4-FFF2-40B4-BE49-F238E27FC236}">
                <a16:creationId xmlns:a16="http://schemas.microsoft.com/office/drawing/2014/main" id="{4CBCDECB-020D-CFCB-A6D4-1E95827FA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8" name="Slide Number Placeholder 7">
            <a:extLst>
              <a:ext uri="{FF2B5EF4-FFF2-40B4-BE49-F238E27FC236}">
                <a16:creationId xmlns:a16="http://schemas.microsoft.com/office/drawing/2014/main" id="{F9BB5578-7349-402F-8045-25EA09AB5B3B}"/>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12</a:t>
            </a:fld>
            <a:endParaRPr lang="en-US" dirty="0"/>
          </a:p>
        </p:txBody>
      </p:sp>
    </p:spTree>
    <p:extLst>
      <p:ext uri="{BB962C8B-B14F-4D97-AF65-F5344CB8AC3E}">
        <p14:creationId xmlns:p14="http://schemas.microsoft.com/office/powerpoint/2010/main" val="83943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7E3B-A975-8706-BBB3-CEC133E4EFE3}"/>
              </a:ext>
            </a:extLst>
          </p:cNvPr>
          <p:cNvSpPr>
            <a:spLocks noGrp="1"/>
          </p:cNvSpPr>
          <p:nvPr>
            <p:ph type="title"/>
          </p:nvPr>
        </p:nvSpPr>
        <p:spPr/>
        <p:txBody>
          <a:bodyPr/>
          <a:lstStyle/>
          <a:p>
            <a:r>
              <a:rPr lang="en-US" dirty="0"/>
              <a:t>a Zoo of Language Monitors</a:t>
            </a:r>
          </a:p>
        </p:txBody>
      </p:sp>
      <p:graphicFrame>
        <p:nvGraphicFramePr>
          <p:cNvPr id="5" name="Content Placeholder 4">
            <a:extLst>
              <a:ext uri="{FF2B5EF4-FFF2-40B4-BE49-F238E27FC236}">
                <a16:creationId xmlns:a16="http://schemas.microsoft.com/office/drawing/2014/main" id="{B03C56C4-1595-2499-DE42-7AABBC80D87A}"/>
              </a:ext>
            </a:extLst>
          </p:cNvPr>
          <p:cNvGraphicFramePr>
            <a:graphicFrameLocks noGrp="1"/>
          </p:cNvGraphicFramePr>
          <p:nvPr>
            <p:ph idx="1"/>
            <p:extLst>
              <p:ext uri="{D42A27DB-BD31-4B8C-83A1-F6EECF244321}">
                <p14:modId xmlns:p14="http://schemas.microsoft.com/office/powerpoint/2010/main" val="55706895"/>
              </p:ext>
            </p:extLst>
          </p:nvPr>
        </p:nvGraphicFramePr>
        <p:xfrm>
          <a:off x="1537063" y="1200764"/>
          <a:ext cx="9117874" cy="3550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F9CD78E-5FA3-2A5B-1FF8-E4AA6176304E}"/>
              </a:ext>
            </a:extLst>
          </p:cNvPr>
          <p:cNvSpPr txBox="1"/>
          <p:nvPr/>
        </p:nvSpPr>
        <p:spPr>
          <a:xfrm>
            <a:off x="736384" y="4434720"/>
            <a:ext cx="10717678" cy="1815882"/>
          </a:xfrm>
          <a:prstGeom prst="rect">
            <a:avLst/>
          </a:prstGeom>
          <a:noFill/>
        </p:spPr>
        <p:txBody>
          <a:bodyPr wrap="none" rtlCol="0">
            <a:spAutoFit/>
          </a:bodyPr>
          <a:lstStyle/>
          <a:p>
            <a:r>
              <a:rPr lang="en-US" sz="1400" dirty="0">
                <a:solidFill>
                  <a:srgbClr val="222222"/>
                </a:solidFill>
                <a:latin typeface="Arial" panose="020B0604020202020204" pitchFamily="34" charset="0"/>
              </a:rPr>
              <a:t>[1] </a:t>
            </a:r>
            <a:r>
              <a:rPr lang="en-US" sz="1400" dirty="0" err="1">
                <a:solidFill>
                  <a:srgbClr val="222222"/>
                </a:solidFill>
                <a:latin typeface="Arial" panose="020B0604020202020204" pitchFamily="34" charset="0"/>
              </a:rPr>
              <a:t>Chiş</a:t>
            </a:r>
            <a:r>
              <a:rPr lang="en-US" sz="1400" dirty="0">
                <a:solidFill>
                  <a:srgbClr val="222222"/>
                </a:solidFill>
                <a:latin typeface="Arial" panose="020B0604020202020204" pitchFamily="34" charset="0"/>
              </a:rPr>
              <a:t> et al. ”</a:t>
            </a:r>
            <a:r>
              <a:rPr lang="en-US" sz="1400" i="1" dirty="0">
                <a:solidFill>
                  <a:srgbClr val="222222"/>
                </a:solidFill>
                <a:latin typeface="Arial" panose="020B0604020202020204" pitchFamily="34" charset="0"/>
              </a:rPr>
              <a:t>The Moldable Debugger: A Framework for Developing Domain-Specific Debuggers.</a:t>
            </a:r>
            <a:r>
              <a:rPr lang="en-US" sz="1400" dirty="0">
                <a:solidFill>
                  <a:srgbClr val="222222"/>
                </a:solidFill>
                <a:latin typeface="Arial" panose="020B0604020202020204" pitchFamily="34" charset="0"/>
              </a:rPr>
              <a:t>” SLE 2014. </a:t>
            </a:r>
          </a:p>
          <a:p>
            <a:r>
              <a:rPr lang="en-US" sz="1400" dirty="0">
                <a:solidFill>
                  <a:srgbClr val="222222"/>
                </a:solidFill>
                <a:latin typeface="Arial" panose="020B0604020202020204" pitchFamily="34" charset="0"/>
              </a:rPr>
              <a:t>[2] </a:t>
            </a:r>
            <a:r>
              <a:rPr lang="en-US" sz="1400" dirty="0" err="1">
                <a:solidFill>
                  <a:srgbClr val="222222"/>
                </a:solidFill>
                <a:latin typeface="Arial" panose="020B0604020202020204" pitchFamily="34" charset="0"/>
              </a:rPr>
              <a:t>Bousse</a:t>
            </a:r>
            <a:r>
              <a:rPr lang="en-US" sz="1400" dirty="0">
                <a:solidFill>
                  <a:srgbClr val="222222"/>
                </a:solidFill>
                <a:latin typeface="Arial" panose="020B0604020202020204" pitchFamily="34" charset="0"/>
              </a:rPr>
              <a:t> et al. “</a:t>
            </a:r>
            <a:r>
              <a:rPr lang="en-US" sz="1400" i="1" dirty="0">
                <a:solidFill>
                  <a:srgbClr val="222222"/>
                </a:solidFill>
                <a:latin typeface="Arial" panose="020B0604020202020204" pitchFamily="34" charset="0"/>
              </a:rPr>
              <a:t>Omniscient Debugging for Executable DSLs.</a:t>
            </a:r>
            <a:r>
              <a:rPr lang="en-US" sz="1400" dirty="0">
                <a:solidFill>
                  <a:srgbClr val="222222"/>
                </a:solidFill>
                <a:latin typeface="Arial" panose="020B0604020202020204" pitchFamily="34" charset="0"/>
              </a:rPr>
              <a:t>” JSS 2018.</a:t>
            </a:r>
          </a:p>
          <a:p>
            <a:r>
              <a:rPr lang="en-US" sz="1400" dirty="0">
                <a:solidFill>
                  <a:srgbClr val="222222"/>
                </a:solidFill>
                <a:latin typeface="Arial" panose="020B0604020202020204" pitchFamily="34" charset="0"/>
              </a:rPr>
              <a:t>[3] Torres Lopez et al. "</a:t>
            </a:r>
            <a:r>
              <a:rPr lang="en-US" sz="1400" i="1" dirty="0">
                <a:solidFill>
                  <a:srgbClr val="222222"/>
                </a:solidFill>
                <a:latin typeface="Arial" panose="020B0604020202020204" pitchFamily="34" charset="0"/>
              </a:rPr>
              <a:t>Multiverse debugging: Non-deterministic debugging for non-deterministic programs.</a:t>
            </a:r>
            <a:r>
              <a:rPr lang="en-US" sz="1400" dirty="0">
                <a:solidFill>
                  <a:srgbClr val="222222"/>
                </a:solidFill>
                <a:latin typeface="Arial" panose="020B0604020202020204" pitchFamily="34" charset="0"/>
              </a:rPr>
              <a:t>" ECOOP 2019.</a:t>
            </a:r>
          </a:p>
          <a:p>
            <a:r>
              <a:rPr lang="en-US" sz="1400" dirty="0">
                <a:solidFill>
                  <a:srgbClr val="222222"/>
                </a:solidFill>
                <a:latin typeface="Arial" panose="020B0604020202020204" pitchFamily="34" charset="0"/>
              </a:rPr>
              <a:t>[4] Bergel et al. "</a:t>
            </a:r>
            <a:r>
              <a:rPr lang="en-US" sz="1400" i="1" dirty="0">
                <a:solidFill>
                  <a:srgbClr val="222222"/>
                </a:solidFill>
                <a:latin typeface="Arial" panose="020B0604020202020204" pitchFamily="34" charset="0"/>
              </a:rPr>
              <a:t>Domain-specific profiling.</a:t>
            </a:r>
            <a:r>
              <a:rPr lang="en-US" sz="1400" dirty="0">
                <a:solidFill>
                  <a:srgbClr val="222222"/>
                </a:solidFill>
                <a:latin typeface="Arial" panose="020B0604020202020204" pitchFamily="34" charset="0"/>
              </a:rPr>
              <a:t>" TOOLS 2011.</a:t>
            </a:r>
          </a:p>
          <a:p>
            <a:r>
              <a:rPr lang="en-US" sz="1400" dirty="0">
                <a:solidFill>
                  <a:srgbClr val="222222"/>
                </a:solidFill>
                <a:latin typeface="Arial" panose="020B0604020202020204" pitchFamily="34" charset="0"/>
              </a:rPr>
              <a:t>[</a:t>
            </a:r>
            <a:r>
              <a:rPr lang="en-US" sz="1400" b="0" i="0" dirty="0">
                <a:solidFill>
                  <a:srgbClr val="222222"/>
                </a:solidFill>
                <a:effectLst/>
                <a:latin typeface="Arial" panose="020B0604020202020204" pitchFamily="34" charset="0"/>
              </a:rPr>
              <a:t>5] Sloane e</a:t>
            </a:r>
            <a:r>
              <a:rPr lang="en-US" sz="1400" dirty="0">
                <a:solidFill>
                  <a:srgbClr val="222222"/>
                </a:solidFill>
                <a:latin typeface="Arial" panose="020B0604020202020204" pitchFamily="34" charset="0"/>
              </a:rPr>
              <a:t>t al</a:t>
            </a:r>
            <a:r>
              <a:rPr lang="en-US" sz="1400" b="0" i="0" dirty="0">
                <a:solidFill>
                  <a:srgbClr val="222222"/>
                </a:solidFill>
                <a:effectLst/>
                <a:latin typeface="Arial" panose="020B0604020202020204" pitchFamily="34" charset="0"/>
              </a:rPr>
              <a:t>. "</a:t>
            </a:r>
            <a:r>
              <a:rPr lang="en-US" sz="1400" b="0" i="1" dirty="0">
                <a:solidFill>
                  <a:srgbClr val="222222"/>
                </a:solidFill>
                <a:effectLst/>
                <a:latin typeface="Arial" panose="020B0604020202020204" pitchFamily="34" charset="0"/>
              </a:rPr>
              <a:t>Domain-specific program profiling and its application to attribute grammars and term rewriting.</a:t>
            </a:r>
            <a:r>
              <a:rPr lang="en-US" sz="1400" b="0" i="0" dirty="0">
                <a:solidFill>
                  <a:srgbClr val="222222"/>
                </a:solidFill>
                <a:effectLst/>
                <a:latin typeface="Arial" panose="020B0604020202020204" pitchFamily="34" charset="0"/>
              </a:rPr>
              <a:t>" </a:t>
            </a:r>
            <a:r>
              <a:rPr lang="en-US" sz="1400" b="0" i="1" dirty="0">
                <a:solidFill>
                  <a:srgbClr val="222222"/>
                </a:solidFill>
                <a:effectLst/>
                <a:latin typeface="Arial" panose="020B0604020202020204" pitchFamily="34" charset="0"/>
              </a:rPr>
              <a:t>SCP</a:t>
            </a:r>
            <a:r>
              <a:rPr lang="en-US" sz="1400" dirty="0">
                <a:solidFill>
                  <a:srgbClr val="222222"/>
                </a:solidFill>
                <a:latin typeface="Arial" panose="020B0604020202020204" pitchFamily="34" charset="0"/>
              </a:rPr>
              <a:t> </a:t>
            </a:r>
            <a:r>
              <a:rPr lang="en-US" sz="1400" b="0" i="0" dirty="0">
                <a:solidFill>
                  <a:srgbClr val="222222"/>
                </a:solidFill>
                <a:effectLst/>
                <a:latin typeface="Arial" panose="020B0604020202020204" pitchFamily="34" charset="0"/>
              </a:rPr>
              <a:t>2014.</a:t>
            </a:r>
          </a:p>
          <a:p>
            <a:r>
              <a:rPr lang="en-US" sz="1400" dirty="0">
                <a:solidFill>
                  <a:srgbClr val="222222"/>
                </a:solidFill>
                <a:latin typeface="Arial" panose="020B0604020202020204" pitchFamily="34" charset="0"/>
              </a:rPr>
              <a:t>[6] Kant et al. ”</a:t>
            </a:r>
            <a:r>
              <a:rPr lang="en-US" sz="1400" i="1" dirty="0" err="1">
                <a:solidFill>
                  <a:srgbClr val="222222"/>
                </a:solidFill>
                <a:latin typeface="Arial" panose="020B0604020202020204" pitchFamily="34" charset="0"/>
              </a:rPr>
              <a:t>LTSmin</a:t>
            </a:r>
            <a:r>
              <a:rPr lang="en-US" sz="1400" i="1" dirty="0">
                <a:solidFill>
                  <a:srgbClr val="222222"/>
                </a:solidFill>
                <a:latin typeface="Arial" panose="020B0604020202020204" pitchFamily="34" charset="0"/>
              </a:rPr>
              <a:t>: High-Performance Language-Independent Model Checking.</a:t>
            </a:r>
            <a:r>
              <a:rPr lang="en-US" sz="1400" dirty="0">
                <a:solidFill>
                  <a:srgbClr val="222222"/>
                </a:solidFill>
                <a:latin typeface="Arial" panose="020B0604020202020204" pitchFamily="34" charset="0"/>
              </a:rPr>
              <a:t>” TACAS 2015.</a:t>
            </a:r>
          </a:p>
          <a:p>
            <a:r>
              <a:rPr lang="en-US" sz="1400" dirty="0">
                <a:solidFill>
                  <a:srgbClr val="222222"/>
                </a:solidFill>
                <a:latin typeface="Arial" panose="020B0604020202020204" pitchFamily="34" charset="0"/>
              </a:rPr>
              <a:t>[7] Leroy et al. </a:t>
            </a:r>
            <a:r>
              <a:rPr lang="en-US" sz="1400" i="1" dirty="0">
                <a:solidFill>
                  <a:srgbClr val="222222"/>
                </a:solidFill>
                <a:latin typeface="Arial" panose="020B0604020202020204" pitchFamily="34" charset="0"/>
              </a:rPr>
              <a:t>“</a:t>
            </a:r>
            <a:r>
              <a:rPr lang="en-US" sz="1400" i="1" dirty="0" err="1">
                <a:solidFill>
                  <a:srgbClr val="333333"/>
                </a:solidFill>
                <a:effectLst/>
                <a:latin typeface="Open Sans" panose="020B0606030504020204" pitchFamily="34" charset="0"/>
              </a:rPr>
              <a:t>Monilogging</a:t>
            </a:r>
            <a:r>
              <a:rPr lang="en-US" sz="1400" i="1" dirty="0">
                <a:solidFill>
                  <a:srgbClr val="333333"/>
                </a:solidFill>
                <a:effectLst/>
                <a:latin typeface="Open Sans" panose="020B0606030504020204" pitchFamily="34" charset="0"/>
              </a:rPr>
              <a:t> for executable domain-specific languages.</a:t>
            </a:r>
            <a:r>
              <a:rPr lang="en-US" sz="1400" i="1" dirty="0">
                <a:solidFill>
                  <a:srgbClr val="222222"/>
                </a:solidFill>
                <a:effectLst/>
                <a:latin typeface="Arial" panose="020B0604020202020204" pitchFamily="34" charset="0"/>
              </a:rPr>
              <a:t>” SLE 2021</a:t>
            </a:r>
          </a:p>
          <a:p>
            <a:r>
              <a:rPr lang="en-US" sz="1400" dirty="0">
                <a:solidFill>
                  <a:srgbClr val="222222"/>
                </a:solidFill>
                <a:latin typeface="Arial" panose="020B0604020202020204" pitchFamily="34" charset="0"/>
              </a:rPr>
              <a:t>[8] Khorram et al. </a:t>
            </a:r>
            <a:r>
              <a:rPr lang="en-US" sz="1400" i="1" dirty="0">
                <a:solidFill>
                  <a:srgbClr val="222222"/>
                </a:solidFill>
                <a:latin typeface="Arial" panose="020B0604020202020204" pitchFamily="34" charset="0"/>
              </a:rPr>
              <a:t>“</a:t>
            </a:r>
            <a:r>
              <a:rPr lang="en-US" sz="1400" i="1" dirty="0">
                <a:solidFill>
                  <a:srgbClr val="333333"/>
                </a:solidFill>
                <a:effectLst/>
                <a:latin typeface="Open Sans" panose="020B0606030504020204" pitchFamily="34" charset="0"/>
              </a:rPr>
              <a:t>From Coverage Computation to Fault Localization: A Generic Framework for Domain-Specific Languages.</a:t>
            </a:r>
            <a:r>
              <a:rPr lang="en-US" sz="1400" i="1" dirty="0">
                <a:solidFill>
                  <a:srgbClr val="222222"/>
                </a:solidFill>
                <a:effectLst/>
                <a:latin typeface="Arial" panose="020B0604020202020204" pitchFamily="34" charset="0"/>
              </a:rPr>
              <a:t>“ SLE 22</a:t>
            </a:r>
            <a:endParaRPr lang="en-US" sz="1400" i="1" dirty="0">
              <a:solidFill>
                <a:srgbClr val="333333"/>
              </a:solidFill>
              <a:effectLst/>
              <a:latin typeface="Open Sans" panose="020B0606030504020204" pitchFamily="34" charset="0"/>
            </a:endParaRPr>
          </a:p>
        </p:txBody>
      </p:sp>
      <p:sp>
        <p:nvSpPr>
          <p:cNvPr id="3" name="Date Placeholder 2">
            <a:extLst>
              <a:ext uri="{FF2B5EF4-FFF2-40B4-BE49-F238E27FC236}">
                <a16:creationId xmlns:a16="http://schemas.microsoft.com/office/drawing/2014/main" id="{47909667-A0FD-A64F-DF95-6A8A34BD5893}"/>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7" name="Footer Placeholder 6">
            <a:extLst>
              <a:ext uri="{FF2B5EF4-FFF2-40B4-BE49-F238E27FC236}">
                <a16:creationId xmlns:a16="http://schemas.microsoft.com/office/drawing/2014/main" id="{BEFCC38B-CA7E-44DF-94E9-B18CE2FED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9" name="Slide Number Placeholder 8">
            <a:extLst>
              <a:ext uri="{FF2B5EF4-FFF2-40B4-BE49-F238E27FC236}">
                <a16:creationId xmlns:a16="http://schemas.microsoft.com/office/drawing/2014/main" id="{2380833C-55CF-D865-3CDE-D1C4AF5B576E}"/>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13</a:t>
            </a:fld>
            <a:endParaRPr lang="en-US" dirty="0"/>
          </a:p>
        </p:txBody>
      </p:sp>
    </p:spTree>
    <p:extLst>
      <p:ext uri="{BB962C8B-B14F-4D97-AF65-F5344CB8AC3E}">
        <p14:creationId xmlns:p14="http://schemas.microsoft.com/office/powerpoint/2010/main" val="34333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3C6F900-0B88-F742-9F17-0F4FABF6830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43155C0-D228-FD40-BDB5-C25EDB5D18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69738DE0-E0B7-104D-8449-E653E653DE6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E479D4EC-E125-4944-8C6E-3A9A73341D3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EC5DBB2A-B1F2-9E46-BE6B-235C01AF626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4DE562DA-F07C-9C40-B395-73E893D3278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47CCD4DE-8712-6844-AF9C-F8A001CDB5E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D46DC-B207-90F0-8C84-D077A2252CC7}"/>
              </a:ext>
            </a:extLst>
          </p:cNvPr>
          <p:cNvSpPr>
            <a:spLocks noGrp="1"/>
          </p:cNvSpPr>
          <p:nvPr>
            <p:ph type="title"/>
          </p:nvPr>
        </p:nvSpPr>
        <p:spPr/>
        <p:txBody>
          <a:bodyPr/>
          <a:lstStyle/>
          <a:p>
            <a:r>
              <a:rPr lang="en-US" dirty="0"/>
              <a:t>Program Verification Tools [1]</a:t>
            </a:r>
          </a:p>
        </p:txBody>
      </p:sp>
      <p:pic>
        <p:nvPicPr>
          <p:cNvPr id="6" name="Content Placeholder 5">
            <a:extLst>
              <a:ext uri="{FF2B5EF4-FFF2-40B4-BE49-F238E27FC236}">
                <a16:creationId xmlns:a16="http://schemas.microsoft.com/office/drawing/2014/main" id="{3E2B922E-807F-2523-A55E-1B58EEBD78EB}"/>
              </a:ext>
            </a:extLst>
          </p:cNvPr>
          <p:cNvPicPr>
            <a:picLocks noGrp="1" noChangeAspect="1"/>
          </p:cNvPicPr>
          <p:nvPr>
            <p:ph idx="1"/>
          </p:nvPr>
        </p:nvPicPr>
        <p:blipFill>
          <a:blip r:embed="rId2"/>
          <a:stretch>
            <a:fillRect/>
          </a:stretch>
        </p:blipFill>
        <p:spPr>
          <a:xfrm>
            <a:off x="2242112" y="2832473"/>
            <a:ext cx="7877537" cy="2257803"/>
          </a:xfrm>
          <a:prstGeom prst="rect">
            <a:avLst/>
          </a:prstGeom>
        </p:spPr>
      </p:pic>
      <p:sp>
        <p:nvSpPr>
          <p:cNvPr id="5" name="TextBox 4">
            <a:extLst>
              <a:ext uri="{FF2B5EF4-FFF2-40B4-BE49-F238E27FC236}">
                <a16:creationId xmlns:a16="http://schemas.microsoft.com/office/drawing/2014/main" id="{CFEA05CD-7654-04A5-2DFE-391E12E2A6BF}"/>
              </a:ext>
            </a:extLst>
          </p:cNvPr>
          <p:cNvSpPr txBox="1"/>
          <p:nvPr/>
        </p:nvSpPr>
        <p:spPr>
          <a:xfrm>
            <a:off x="544010" y="5274941"/>
            <a:ext cx="11273742" cy="954107"/>
          </a:xfrm>
          <a:prstGeom prst="rect">
            <a:avLst/>
          </a:prstGeom>
          <a:noFill/>
        </p:spPr>
        <p:txBody>
          <a:bodyPr wrap="square">
            <a:spAutoFit/>
          </a:bodyPr>
          <a:lstStyle/>
          <a:p>
            <a:r>
              <a:rPr lang="en-US" sz="1400" b="0" i="1" dirty="0">
                <a:effectLst/>
                <a:latin typeface="Courier New" panose="02070309020205020404" pitchFamily="49" charset="0"/>
              </a:rPr>
              <a:t>[1] Sophie </a:t>
            </a:r>
            <a:r>
              <a:rPr lang="en-US" sz="1400" b="0" i="1" dirty="0" err="1">
                <a:effectLst/>
                <a:latin typeface="Courier New" panose="02070309020205020404" pitchFamily="49" charset="0"/>
              </a:rPr>
              <a:t>Lathouwers</a:t>
            </a:r>
            <a:r>
              <a:rPr lang="en-US" sz="1400" b="0" i="1" dirty="0">
                <a:effectLst/>
                <a:latin typeface="Courier New" panose="02070309020205020404" pitchFamily="49" charset="0"/>
              </a:rPr>
              <a:t> and Vadim Zaytsev. 2022. Modelling program verification tools for software engineers. In Proceedings of the 25th International Conference on Model Driven Engineering Languages and Systems (MODELS '22). Association for Computing Machinery, New York, NY, USA, 98–108. https://</a:t>
            </a:r>
            <a:r>
              <a:rPr lang="en-US" sz="1400" b="0" i="1" dirty="0" err="1">
                <a:effectLst/>
                <a:latin typeface="Courier New" panose="02070309020205020404" pitchFamily="49" charset="0"/>
              </a:rPr>
              <a:t>doi.org</a:t>
            </a:r>
            <a:r>
              <a:rPr lang="en-US" sz="1400" b="0" i="1" dirty="0">
                <a:effectLst/>
                <a:latin typeface="Courier New" panose="02070309020205020404" pitchFamily="49" charset="0"/>
              </a:rPr>
              <a:t>/</a:t>
            </a:r>
            <a:r>
              <a:rPr lang="en-US" sz="1400" b="0" i="1" u="none" strike="noStrike" dirty="0">
                <a:effectLst/>
                <a:latin typeface="Courier New" panose="02070309020205020404" pitchFamily="49" charset="0"/>
                <a:hlinkClick r:id="rId3">
                  <a:extLst>
                    <a:ext uri="{A12FA001-AC4F-418D-AE19-62706E023703}">
                      <ahyp:hlinkClr xmlns:ahyp="http://schemas.microsoft.com/office/drawing/2018/hyperlinkcolor" val="tx"/>
                    </a:ext>
                  </a:extLst>
                </a:hlinkClick>
              </a:rPr>
              <a:t>10.1145/3550355.3552426</a:t>
            </a:r>
            <a:endParaRPr lang="en-US" sz="1400" dirty="0"/>
          </a:p>
        </p:txBody>
      </p:sp>
      <p:sp>
        <p:nvSpPr>
          <p:cNvPr id="8" name="TextBox 7">
            <a:extLst>
              <a:ext uri="{FF2B5EF4-FFF2-40B4-BE49-F238E27FC236}">
                <a16:creationId xmlns:a16="http://schemas.microsoft.com/office/drawing/2014/main" id="{2B2A40A7-E36E-5D88-A20C-900548ABD282}"/>
              </a:ext>
            </a:extLst>
          </p:cNvPr>
          <p:cNvSpPr txBox="1"/>
          <p:nvPr/>
        </p:nvSpPr>
        <p:spPr>
          <a:xfrm>
            <a:off x="3576578" y="1690688"/>
            <a:ext cx="5856789" cy="830997"/>
          </a:xfrm>
          <a:prstGeom prst="rect">
            <a:avLst/>
          </a:prstGeom>
          <a:noFill/>
        </p:spPr>
        <p:txBody>
          <a:bodyPr wrap="square">
            <a:spAutoFit/>
          </a:bodyPr>
          <a:lstStyle/>
          <a:p>
            <a:r>
              <a:rPr lang="en-US" sz="2400" dirty="0"/>
              <a:t>tool papers from TACAS 2016–2021</a:t>
            </a:r>
          </a:p>
          <a:p>
            <a:r>
              <a:rPr lang="en-US" sz="2400" dirty="0"/>
              <a:t>all papers from CAV 2017–2021</a:t>
            </a:r>
          </a:p>
        </p:txBody>
      </p:sp>
      <p:sp>
        <p:nvSpPr>
          <p:cNvPr id="11" name="TextBox 10">
            <a:extLst>
              <a:ext uri="{FF2B5EF4-FFF2-40B4-BE49-F238E27FC236}">
                <a16:creationId xmlns:a16="http://schemas.microsoft.com/office/drawing/2014/main" id="{FCAD64CB-4EF4-C4FF-F728-D97BE00E007E}"/>
              </a:ext>
            </a:extLst>
          </p:cNvPr>
          <p:cNvSpPr txBox="1"/>
          <p:nvPr/>
        </p:nvSpPr>
        <p:spPr>
          <a:xfrm>
            <a:off x="8489794" y="1398393"/>
            <a:ext cx="4096215" cy="369332"/>
          </a:xfrm>
          <a:prstGeom prst="rect">
            <a:avLst/>
          </a:prstGeom>
          <a:noFill/>
        </p:spPr>
        <p:txBody>
          <a:bodyPr wrap="square">
            <a:spAutoFit/>
          </a:bodyPr>
          <a:lstStyle/>
          <a:p>
            <a:r>
              <a:rPr lang="en-US" dirty="0">
                <a:hlinkClick r:id="rId4"/>
              </a:rPr>
              <a:t>https://slebok.github.io/proverb/</a:t>
            </a:r>
            <a:r>
              <a:rPr lang="en-US" dirty="0"/>
              <a:t> </a:t>
            </a:r>
          </a:p>
        </p:txBody>
      </p:sp>
      <p:sp>
        <p:nvSpPr>
          <p:cNvPr id="3" name="Rectangle 2">
            <a:extLst>
              <a:ext uri="{FF2B5EF4-FFF2-40B4-BE49-F238E27FC236}">
                <a16:creationId xmlns:a16="http://schemas.microsoft.com/office/drawing/2014/main" id="{CC61507E-5270-8437-C9F3-D4040B9B881C}"/>
              </a:ext>
            </a:extLst>
          </p:cNvPr>
          <p:cNvSpPr/>
          <p:nvPr/>
        </p:nvSpPr>
        <p:spPr>
          <a:xfrm>
            <a:off x="3332136" y="3921071"/>
            <a:ext cx="5672379" cy="480448"/>
          </a:xfrm>
          <a:custGeom>
            <a:avLst/>
            <a:gdLst>
              <a:gd name="connsiteX0" fmla="*/ 0 w 5672379"/>
              <a:gd name="connsiteY0" fmla="*/ 0 h 480448"/>
              <a:gd name="connsiteX1" fmla="*/ 680685 w 5672379"/>
              <a:gd name="connsiteY1" fmla="*/ 0 h 480448"/>
              <a:gd name="connsiteX2" fmla="*/ 1247923 w 5672379"/>
              <a:gd name="connsiteY2" fmla="*/ 0 h 480448"/>
              <a:gd name="connsiteX3" fmla="*/ 1701714 w 5672379"/>
              <a:gd name="connsiteY3" fmla="*/ 0 h 480448"/>
              <a:gd name="connsiteX4" fmla="*/ 2268952 w 5672379"/>
              <a:gd name="connsiteY4" fmla="*/ 0 h 480448"/>
              <a:gd name="connsiteX5" fmla="*/ 2949637 w 5672379"/>
              <a:gd name="connsiteY5" fmla="*/ 0 h 480448"/>
              <a:gd name="connsiteX6" fmla="*/ 3403427 w 5672379"/>
              <a:gd name="connsiteY6" fmla="*/ 0 h 480448"/>
              <a:gd name="connsiteX7" fmla="*/ 3800494 w 5672379"/>
              <a:gd name="connsiteY7" fmla="*/ 0 h 480448"/>
              <a:gd name="connsiteX8" fmla="*/ 4367732 w 5672379"/>
              <a:gd name="connsiteY8" fmla="*/ 0 h 480448"/>
              <a:gd name="connsiteX9" fmla="*/ 4934970 w 5672379"/>
              <a:gd name="connsiteY9" fmla="*/ 0 h 480448"/>
              <a:gd name="connsiteX10" fmla="*/ 5672379 w 5672379"/>
              <a:gd name="connsiteY10" fmla="*/ 0 h 480448"/>
              <a:gd name="connsiteX11" fmla="*/ 5672379 w 5672379"/>
              <a:gd name="connsiteY11" fmla="*/ 480448 h 480448"/>
              <a:gd name="connsiteX12" fmla="*/ 5161865 w 5672379"/>
              <a:gd name="connsiteY12" fmla="*/ 480448 h 480448"/>
              <a:gd name="connsiteX13" fmla="*/ 4708075 w 5672379"/>
              <a:gd name="connsiteY13" fmla="*/ 480448 h 480448"/>
              <a:gd name="connsiteX14" fmla="*/ 4197560 w 5672379"/>
              <a:gd name="connsiteY14" fmla="*/ 480448 h 480448"/>
              <a:gd name="connsiteX15" fmla="*/ 3573599 w 5672379"/>
              <a:gd name="connsiteY15" fmla="*/ 480448 h 480448"/>
              <a:gd name="connsiteX16" fmla="*/ 2892913 w 5672379"/>
              <a:gd name="connsiteY16" fmla="*/ 480448 h 480448"/>
              <a:gd name="connsiteX17" fmla="*/ 2268952 w 5672379"/>
              <a:gd name="connsiteY17" fmla="*/ 480448 h 480448"/>
              <a:gd name="connsiteX18" fmla="*/ 1701714 w 5672379"/>
              <a:gd name="connsiteY18" fmla="*/ 480448 h 480448"/>
              <a:gd name="connsiteX19" fmla="*/ 1304647 w 5672379"/>
              <a:gd name="connsiteY19" fmla="*/ 480448 h 480448"/>
              <a:gd name="connsiteX20" fmla="*/ 737409 w 5672379"/>
              <a:gd name="connsiteY20" fmla="*/ 480448 h 480448"/>
              <a:gd name="connsiteX21" fmla="*/ 0 w 5672379"/>
              <a:gd name="connsiteY21" fmla="*/ 480448 h 480448"/>
              <a:gd name="connsiteX22" fmla="*/ 0 w 5672379"/>
              <a:gd name="connsiteY22" fmla="*/ 0 h 48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2379" h="480448" extrusionOk="0">
                <a:moveTo>
                  <a:pt x="0" y="0"/>
                </a:moveTo>
                <a:cubicBezTo>
                  <a:pt x="222330" y="-61683"/>
                  <a:pt x="352697" y="49081"/>
                  <a:pt x="680685" y="0"/>
                </a:cubicBezTo>
                <a:cubicBezTo>
                  <a:pt x="1008673" y="-49081"/>
                  <a:pt x="1001546" y="11292"/>
                  <a:pt x="1247923" y="0"/>
                </a:cubicBezTo>
                <a:cubicBezTo>
                  <a:pt x="1494300" y="-11292"/>
                  <a:pt x="1603338" y="48470"/>
                  <a:pt x="1701714" y="0"/>
                </a:cubicBezTo>
                <a:cubicBezTo>
                  <a:pt x="1800090" y="-48470"/>
                  <a:pt x="2127454" y="33210"/>
                  <a:pt x="2268952" y="0"/>
                </a:cubicBezTo>
                <a:cubicBezTo>
                  <a:pt x="2410450" y="-33210"/>
                  <a:pt x="2660599" y="65417"/>
                  <a:pt x="2949637" y="0"/>
                </a:cubicBezTo>
                <a:cubicBezTo>
                  <a:pt x="3238675" y="-65417"/>
                  <a:pt x="3207114" y="7157"/>
                  <a:pt x="3403427" y="0"/>
                </a:cubicBezTo>
                <a:cubicBezTo>
                  <a:pt x="3599740" y="-7157"/>
                  <a:pt x="3645787" y="32271"/>
                  <a:pt x="3800494" y="0"/>
                </a:cubicBezTo>
                <a:cubicBezTo>
                  <a:pt x="3955201" y="-32271"/>
                  <a:pt x="4173523" y="58412"/>
                  <a:pt x="4367732" y="0"/>
                </a:cubicBezTo>
                <a:cubicBezTo>
                  <a:pt x="4561941" y="-58412"/>
                  <a:pt x="4768746" y="31103"/>
                  <a:pt x="4934970" y="0"/>
                </a:cubicBezTo>
                <a:cubicBezTo>
                  <a:pt x="5101194" y="-31103"/>
                  <a:pt x="5421659" y="59597"/>
                  <a:pt x="5672379" y="0"/>
                </a:cubicBezTo>
                <a:cubicBezTo>
                  <a:pt x="5673655" y="179354"/>
                  <a:pt x="5634910" y="348991"/>
                  <a:pt x="5672379" y="480448"/>
                </a:cubicBezTo>
                <a:cubicBezTo>
                  <a:pt x="5437860" y="488906"/>
                  <a:pt x="5338038" y="421397"/>
                  <a:pt x="5161865" y="480448"/>
                </a:cubicBezTo>
                <a:cubicBezTo>
                  <a:pt x="4985692" y="539499"/>
                  <a:pt x="4833686" y="432448"/>
                  <a:pt x="4708075" y="480448"/>
                </a:cubicBezTo>
                <a:cubicBezTo>
                  <a:pt x="4582464" y="528448"/>
                  <a:pt x="4434726" y="467587"/>
                  <a:pt x="4197560" y="480448"/>
                </a:cubicBezTo>
                <a:cubicBezTo>
                  <a:pt x="3960395" y="493309"/>
                  <a:pt x="3796571" y="461182"/>
                  <a:pt x="3573599" y="480448"/>
                </a:cubicBezTo>
                <a:cubicBezTo>
                  <a:pt x="3350627" y="499714"/>
                  <a:pt x="3200590" y="410259"/>
                  <a:pt x="2892913" y="480448"/>
                </a:cubicBezTo>
                <a:cubicBezTo>
                  <a:pt x="2585236" y="550637"/>
                  <a:pt x="2495852" y="456117"/>
                  <a:pt x="2268952" y="480448"/>
                </a:cubicBezTo>
                <a:cubicBezTo>
                  <a:pt x="2042052" y="504779"/>
                  <a:pt x="1979794" y="459578"/>
                  <a:pt x="1701714" y="480448"/>
                </a:cubicBezTo>
                <a:cubicBezTo>
                  <a:pt x="1423634" y="501318"/>
                  <a:pt x="1438582" y="467712"/>
                  <a:pt x="1304647" y="480448"/>
                </a:cubicBezTo>
                <a:cubicBezTo>
                  <a:pt x="1170712" y="493184"/>
                  <a:pt x="1005702" y="454454"/>
                  <a:pt x="737409" y="480448"/>
                </a:cubicBezTo>
                <a:cubicBezTo>
                  <a:pt x="469116" y="506442"/>
                  <a:pt x="315917" y="409254"/>
                  <a:pt x="0" y="480448"/>
                </a:cubicBezTo>
                <a:cubicBezTo>
                  <a:pt x="-22988" y="273047"/>
                  <a:pt x="31903" y="104157"/>
                  <a:pt x="0" y="0"/>
                </a:cubicBezTo>
                <a:close/>
              </a:path>
            </a:pathLst>
          </a:custGeom>
          <a:noFill/>
          <a:ln w="38100">
            <a:solidFill>
              <a:srgbClr val="FF0000"/>
            </a:solidFill>
            <a:extLst>
              <a:ext uri="{C807C97D-BFC1-408E-A445-0C87EB9F89A2}">
                <ask:lineSketchStyleProps xmlns:ask="http://schemas.microsoft.com/office/drawing/2018/sketchyshapes" sd="98176570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968D853-FDC9-D998-C907-ACFA8EA5A2D9}"/>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7" name="Footer Placeholder 6">
            <a:extLst>
              <a:ext uri="{FF2B5EF4-FFF2-40B4-BE49-F238E27FC236}">
                <a16:creationId xmlns:a16="http://schemas.microsoft.com/office/drawing/2014/main" id="{C5F7251A-F159-999E-1958-DD746D7EF6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9" name="Slide Number Placeholder 8">
            <a:extLst>
              <a:ext uri="{FF2B5EF4-FFF2-40B4-BE49-F238E27FC236}">
                <a16:creationId xmlns:a16="http://schemas.microsoft.com/office/drawing/2014/main" id="{BE34A4FD-6767-0077-AD41-CB71011B2257}"/>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14</a:t>
            </a:fld>
            <a:endParaRPr lang="en-US" dirty="0"/>
          </a:p>
        </p:txBody>
      </p:sp>
    </p:spTree>
    <p:extLst>
      <p:ext uri="{BB962C8B-B14F-4D97-AF65-F5344CB8AC3E}">
        <p14:creationId xmlns:p14="http://schemas.microsoft.com/office/powerpoint/2010/main" val="4069091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D34C-4600-0FCF-4973-6D86EEF4A9CC}"/>
              </a:ext>
            </a:extLst>
          </p:cNvPr>
          <p:cNvSpPr>
            <a:spLocks noGrp="1"/>
          </p:cNvSpPr>
          <p:nvPr>
            <p:ph type="title"/>
          </p:nvPr>
        </p:nvSpPr>
        <p:spPr/>
        <p:txBody>
          <a:bodyPr/>
          <a:lstStyle/>
          <a:p>
            <a:r>
              <a:rPr lang="en-US" dirty="0"/>
              <a:t>Questions to ponder</a:t>
            </a:r>
          </a:p>
        </p:txBody>
      </p:sp>
      <p:sp>
        <p:nvSpPr>
          <p:cNvPr id="3" name="Content Placeholder 2">
            <a:extLst>
              <a:ext uri="{FF2B5EF4-FFF2-40B4-BE49-F238E27FC236}">
                <a16:creationId xmlns:a16="http://schemas.microsoft.com/office/drawing/2014/main" id="{EF7630D6-8F6E-647E-A981-1B4B1C6F29C5}"/>
              </a:ext>
            </a:extLst>
          </p:cNvPr>
          <p:cNvSpPr>
            <a:spLocks noGrp="1"/>
          </p:cNvSpPr>
          <p:nvPr>
            <p:ph idx="1"/>
          </p:nvPr>
        </p:nvSpPr>
        <p:spPr>
          <a:xfrm>
            <a:off x="838200" y="1690688"/>
            <a:ext cx="10515600" cy="4351338"/>
          </a:xfrm>
        </p:spPr>
        <p:txBody>
          <a:bodyPr>
            <a:normAutofit/>
          </a:bodyPr>
          <a:lstStyle/>
          <a:p>
            <a:pPr marL="0" indent="0">
              <a:lnSpc>
                <a:spcPct val="150000"/>
              </a:lnSpc>
              <a:buNone/>
            </a:pPr>
            <a:r>
              <a:rPr lang="en-US" dirty="0"/>
              <a:t>Does your favorite </a:t>
            </a:r>
            <a:r>
              <a:rPr lang="en-US" b="1" dirty="0"/>
              <a:t>specification</a:t>
            </a:r>
            <a:r>
              <a:rPr lang="en-US" dirty="0"/>
              <a:t> language: </a:t>
            </a:r>
          </a:p>
          <a:p>
            <a:pPr>
              <a:lnSpc>
                <a:spcPct val="120000"/>
              </a:lnSpc>
            </a:pPr>
            <a:r>
              <a:rPr lang="en-US" dirty="0"/>
              <a:t>has a </a:t>
            </a:r>
            <a:r>
              <a:rPr lang="en-US" dirty="0">
                <a:solidFill>
                  <a:schemeClr val="accent1"/>
                </a:solidFill>
              </a:rPr>
              <a:t>debugger</a:t>
            </a:r>
            <a:r>
              <a:rPr lang="en-US" dirty="0"/>
              <a:t>? Can it go back in time?</a:t>
            </a:r>
          </a:p>
          <a:p>
            <a:pPr>
              <a:lnSpc>
                <a:spcPct val="120000"/>
              </a:lnSpc>
            </a:pPr>
            <a:r>
              <a:rPr lang="en-US" dirty="0"/>
              <a:t>comes with a </a:t>
            </a:r>
            <a:r>
              <a:rPr lang="en-US" dirty="0">
                <a:solidFill>
                  <a:schemeClr val="accent1"/>
                </a:solidFill>
              </a:rPr>
              <a:t>model-checker</a:t>
            </a:r>
            <a:r>
              <a:rPr lang="en-US" dirty="0"/>
              <a:t>?			</a:t>
            </a:r>
          </a:p>
          <a:p>
            <a:pPr>
              <a:lnSpc>
                <a:spcPct val="120000"/>
              </a:lnSpc>
            </a:pPr>
            <a:r>
              <a:rPr lang="en-US" dirty="0"/>
              <a:t>offers support for </a:t>
            </a:r>
            <a:r>
              <a:rPr lang="en-US" dirty="0">
                <a:solidFill>
                  <a:schemeClr val="accent1"/>
                </a:solidFill>
              </a:rPr>
              <a:t>random testing</a:t>
            </a:r>
            <a:r>
              <a:rPr lang="en-US" dirty="0"/>
              <a:t>?</a:t>
            </a:r>
          </a:p>
          <a:p>
            <a:pPr marL="0" indent="0" algn="ctr">
              <a:lnSpc>
                <a:spcPct val="150000"/>
              </a:lnSpc>
              <a:buNone/>
            </a:pPr>
            <a:r>
              <a:rPr lang="en-US" sz="3200" dirty="0"/>
              <a:t>Why do we still </a:t>
            </a:r>
            <a:r>
              <a:rPr lang="en-US" sz="3200" dirty="0">
                <a:solidFill>
                  <a:schemeClr val="accent1"/>
                </a:solidFill>
              </a:rPr>
              <a:t>lack these basic tools </a:t>
            </a:r>
            <a:r>
              <a:rPr lang="en-US" sz="3200" dirty="0"/>
              <a:t>for so many </a:t>
            </a:r>
            <a:r>
              <a:rPr lang="en-US" sz="3200" b="1" dirty="0"/>
              <a:t>practically important </a:t>
            </a:r>
            <a:r>
              <a:rPr lang="en-US" sz="3200" dirty="0"/>
              <a:t>specification languages? </a:t>
            </a:r>
          </a:p>
          <a:p>
            <a:pPr>
              <a:lnSpc>
                <a:spcPct val="150000"/>
              </a:lnSpc>
            </a:pPr>
            <a:endParaRPr lang="en-US" dirty="0"/>
          </a:p>
        </p:txBody>
      </p:sp>
      <p:sp>
        <p:nvSpPr>
          <p:cNvPr id="6" name="TextBox 5">
            <a:extLst>
              <a:ext uri="{FF2B5EF4-FFF2-40B4-BE49-F238E27FC236}">
                <a16:creationId xmlns:a16="http://schemas.microsoft.com/office/drawing/2014/main" id="{8B12F519-F7FE-781C-8079-5051F0232219}"/>
              </a:ext>
            </a:extLst>
          </p:cNvPr>
          <p:cNvSpPr txBox="1"/>
          <p:nvPr/>
        </p:nvSpPr>
        <p:spPr>
          <a:xfrm>
            <a:off x="6846153" y="815974"/>
            <a:ext cx="4975208" cy="954107"/>
          </a:xfrm>
          <a:prstGeom prst="rect">
            <a:avLst/>
          </a:prstGeom>
          <a:noFill/>
        </p:spPr>
        <p:txBody>
          <a:bodyPr wrap="none" rtlCol="0">
            <a:spAutoFit/>
          </a:bodyPr>
          <a:lstStyle/>
          <a:p>
            <a:r>
              <a:rPr lang="en-US" sz="2800" b="1" dirty="0"/>
              <a:t>Sustainability?</a:t>
            </a:r>
          </a:p>
          <a:p>
            <a:r>
              <a:rPr lang="en-US" sz="2800" dirty="0"/>
              <a:t>How to write code that survives?</a:t>
            </a:r>
          </a:p>
        </p:txBody>
      </p:sp>
      <p:sp>
        <p:nvSpPr>
          <p:cNvPr id="5" name="Date Placeholder 4">
            <a:extLst>
              <a:ext uri="{FF2B5EF4-FFF2-40B4-BE49-F238E27FC236}">
                <a16:creationId xmlns:a16="http://schemas.microsoft.com/office/drawing/2014/main" id="{46CFA44A-0ED7-5AB7-7CDF-775081244872}"/>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7" name="Footer Placeholder 6">
            <a:extLst>
              <a:ext uri="{FF2B5EF4-FFF2-40B4-BE49-F238E27FC236}">
                <a16:creationId xmlns:a16="http://schemas.microsoft.com/office/drawing/2014/main" id="{C5E0CDAE-5C48-DA6C-5777-FF9585B82E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8" name="Slide Number Placeholder 7">
            <a:extLst>
              <a:ext uri="{FF2B5EF4-FFF2-40B4-BE49-F238E27FC236}">
                <a16:creationId xmlns:a16="http://schemas.microsoft.com/office/drawing/2014/main" id="{2A286EDE-EA6D-119F-F1AD-99A0B872BE2F}"/>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15</a:t>
            </a:fld>
            <a:endParaRPr lang="en-US" dirty="0"/>
          </a:p>
        </p:txBody>
      </p:sp>
    </p:spTree>
    <p:extLst>
      <p:ext uri="{BB962C8B-B14F-4D97-AF65-F5344CB8AC3E}">
        <p14:creationId xmlns:p14="http://schemas.microsoft.com/office/powerpoint/2010/main" val="114742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4EEAF00-56FE-C4C8-06A9-A62512F9582E}"/>
              </a:ext>
            </a:extLst>
          </p:cNvPr>
          <p:cNvGraphicFramePr>
            <a:graphicFrameLocks noGrp="1"/>
          </p:cNvGraphicFramePr>
          <p:nvPr>
            <p:ph idx="1"/>
            <p:extLst>
              <p:ext uri="{D42A27DB-BD31-4B8C-83A1-F6EECF244321}">
                <p14:modId xmlns:p14="http://schemas.microsoft.com/office/powerpoint/2010/main" val="2994764956"/>
              </p:ext>
            </p:extLst>
          </p:nvPr>
        </p:nvGraphicFramePr>
        <p:xfrm>
          <a:off x="-1820317" y="1045559"/>
          <a:ext cx="9189305" cy="6054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03DF3A74-22B9-217A-43DC-F607FC21C153}"/>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6" name="Footer Placeholder 5">
            <a:extLst>
              <a:ext uri="{FF2B5EF4-FFF2-40B4-BE49-F238E27FC236}">
                <a16:creationId xmlns:a16="http://schemas.microsoft.com/office/drawing/2014/main" id="{DBEA3F6B-2225-5375-6948-C873B8122E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7" name="Slide Number Placeholder 6">
            <a:extLst>
              <a:ext uri="{FF2B5EF4-FFF2-40B4-BE49-F238E27FC236}">
                <a16:creationId xmlns:a16="http://schemas.microsoft.com/office/drawing/2014/main" id="{1A62516E-51E5-A7AA-46D2-E4A486505828}"/>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16</a:t>
            </a:fld>
            <a:endParaRPr lang="en-US" dirty="0"/>
          </a:p>
        </p:txBody>
      </p:sp>
      <p:sp>
        <p:nvSpPr>
          <p:cNvPr id="2" name="Title 1">
            <a:extLst>
              <a:ext uri="{FF2B5EF4-FFF2-40B4-BE49-F238E27FC236}">
                <a16:creationId xmlns:a16="http://schemas.microsoft.com/office/drawing/2014/main" id="{06376894-2AD1-AF64-233C-03534F1CB7FE}"/>
              </a:ext>
            </a:extLst>
          </p:cNvPr>
          <p:cNvSpPr>
            <a:spLocks noGrp="1"/>
          </p:cNvSpPr>
          <p:nvPr>
            <p:ph type="title"/>
          </p:nvPr>
        </p:nvSpPr>
        <p:spPr>
          <a:xfrm>
            <a:off x="5042128" y="1426282"/>
            <a:ext cx="6411073" cy="2540223"/>
          </a:xfrm>
          <a:solidFill>
            <a:srgbClr val="E7E6E6">
              <a:alpha val="90000"/>
            </a:srgbClr>
          </a:solidFill>
        </p:spPr>
        <p:txBody>
          <a:bodyPr>
            <a:noAutofit/>
          </a:bodyPr>
          <a:lstStyle/>
          <a:p>
            <a:r>
              <a:rPr lang="en-US" sz="3600" dirty="0"/>
              <a:t>How to bridge the gap between</a:t>
            </a:r>
            <a:br>
              <a:rPr lang="en-US" sz="3600" dirty="0"/>
            </a:br>
            <a:r>
              <a:rPr lang="en-US" sz="3600" dirty="0"/>
              <a:t>	the </a:t>
            </a:r>
            <a:r>
              <a:rPr lang="en-US" sz="3600" b="1" dirty="0"/>
              <a:t>specification languages</a:t>
            </a:r>
            <a:br>
              <a:rPr lang="en-US" sz="3600" b="1" dirty="0"/>
            </a:br>
            <a:r>
              <a:rPr lang="en-US" sz="3600" dirty="0"/>
              <a:t>and the </a:t>
            </a:r>
            <a:r>
              <a:rPr lang="en-US" sz="3600" b="1" dirty="0"/>
              <a:t>language monitors </a:t>
            </a:r>
            <a:r>
              <a:rPr lang="en-US" sz="3600" dirty="0"/>
              <a:t>?</a:t>
            </a:r>
          </a:p>
        </p:txBody>
      </p:sp>
    </p:spTree>
    <p:extLst>
      <p:ext uri="{BB962C8B-B14F-4D97-AF65-F5344CB8AC3E}">
        <p14:creationId xmlns:p14="http://schemas.microsoft.com/office/powerpoint/2010/main" val="98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058E-59D7-1690-FCDF-E4F1537FF754}"/>
              </a:ext>
            </a:extLst>
          </p:cNvPr>
          <p:cNvSpPr>
            <a:spLocks noGrp="1"/>
          </p:cNvSpPr>
          <p:nvPr>
            <p:ph type="title"/>
          </p:nvPr>
        </p:nvSpPr>
        <p:spPr/>
        <p:txBody>
          <a:bodyPr>
            <a:normAutofit/>
          </a:bodyPr>
          <a:lstStyle/>
          <a:p>
            <a:r>
              <a:rPr lang="en-US" dirty="0"/>
              <a:t>2. The </a:t>
            </a:r>
            <a:r>
              <a:rPr lang="en-US" u="sng" dirty="0"/>
              <a:t>Hidden Semantics </a:t>
            </a:r>
            <a:br>
              <a:rPr lang="en-US" u="sng" dirty="0"/>
            </a:br>
            <a:r>
              <a:rPr lang="en-US" dirty="0"/>
              <a:t>and the </a:t>
            </a:r>
            <a:r>
              <a:rPr lang="en-US" u="sng" dirty="0"/>
              <a:t>Inaccessible Monitors</a:t>
            </a:r>
            <a:r>
              <a:rPr lang="en-US" dirty="0"/>
              <a:t>.</a:t>
            </a:r>
          </a:p>
        </p:txBody>
      </p:sp>
      <p:sp>
        <p:nvSpPr>
          <p:cNvPr id="3" name="Text Placeholder 2">
            <a:extLst>
              <a:ext uri="{FF2B5EF4-FFF2-40B4-BE49-F238E27FC236}">
                <a16:creationId xmlns:a16="http://schemas.microsoft.com/office/drawing/2014/main" id="{B78A6268-AF67-BEE9-96D0-E549F71B857D}"/>
              </a:ext>
            </a:extLst>
          </p:cNvPr>
          <p:cNvSpPr>
            <a:spLocks noGrp="1"/>
          </p:cNvSpPr>
          <p:nvPr>
            <p:ph type="body" idx="1"/>
          </p:nvPr>
        </p:nvSpPr>
        <p:spPr/>
        <p:txBody>
          <a:bodyPr>
            <a:normAutofit lnSpcReduction="10000"/>
          </a:bodyPr>
          <a:lstStyle/>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r>
              <a:rPr lang="en-US" sz="3200" dirty="0">
                <a:solidFill>
                  <a:schemeClr val="tx1"/>
                </a:solidFill>
              </a:rPr>
              <a:t>Understanding the problem</a:t>
            </a:r>
          </a:p>
          <a:p>
            <a:pPr marL="342900" indent="-342900">
              <a:buFont typeface="Arial" panose="020B0604020202020204" pitchFamily="34" charset="0"/>
              <a:buChar char="•"/>
            </a:pPr>
            <a:r>
              <a:rPr lang="en-US" sz="3200" dirty="0">
                <a:solidFill>
                  <a:schemeClr val="tx1"/>
                </a:solidFill>
              </a:rPr>
              <a:t>Looking for high-level solutions</a:t>
            </a:r>
          </a:p>
        </p:txBody>
      </p:sp>
      <p:sp>
        <p:nvSpPr>
          <p:cNvPr id="4" name="Date Placeholder 3">
            <a:extLst>
              <a:ext uri="{FF2B5EF4-FFF2-40B4-BE49-F238E27FC236}">
                <a16:creationId xmlns:a16="http://schemas.microsoft.com/office/drawing/2014/main" id="{E1105529-F8E9-7B5B-8461-CF1800857966}"/>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6" name="Footer Placeholder 5">
            <a:extLst>
              <a:ext uri="{FF2B5EF4-FFF2-40B4-BE49-F238E27FC236}">
                <a16:creationId xmlns:a16="http://schemas.microsoft.com/office/drawing/2014/main" id="{E81EE01F-762B-A6C6-E86A-3C0121440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7" name="Slide Number Placeholder 6">
            <a:extLst>
              <a:ext uri="{FF2B5EF4-FFF2-40B4-BE49-F238E27FC236}">
                <a16:creationId xmlns:a16="http://schemas.microsoft.com/office/drawing/2014/main" id="{0B8AFB83-8582-C305-F906-4F5C8364622A}"/>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17</a:t>
            </a:fld>
            <a:endParaRPr lang="en-US" dirty="0"/>
          </a:p>
        </p:txBody>
      </p:sp>
    </p:spTree>
    <p:extLst>
      <p:ext uri="{BB962C8B-B14F-4D97-AF65-F5344CB8AC3E}">
        <p14:creationId xmlns:p14="http://schemas.microsoft.com/office/powerpoint/2010/main" val="1644283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7245B9-C6D6-01AF-3EBD-171194F62FFA}"/>
              </a:ext>
            </a:extLst>
          </p:cNvPr>
          <p:cNvSpPr/>
          <p:nvPr/>
        </p:nvSpPr>
        <p:spPr>
          <a:xfrm>
            <a:off x="4150037" y="0"/>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US" dirty="0"/>
              <a:t>gap</a:t>
            </a:r>
          </a:p>
        </p:txBody>
      </p:sp>
      <p:sp>
        <p:nvSpPr>
          <p:cNvPr id="36" name="Rectangle 35">
            <a:extLst>
              <a:ext uri="{FF2B5EF4-FFF2-40B4-BE49-F238E27FC236}">
                <a16:creationId xmlns:a16="http://schemas.microsoft.com/office/drawing/2014/main" id="{4A89F130-CC5F-681B-6295-163533B5B60E}"/>
              </a:ext>
            </a:extLst>
          </p:cNvPr>
          <p:cNvSpPr/>
          <p:nvPr/>
        </p:nvSpPr>
        <p:spPr>
          <a:xfrm>
            <a:off x="8362735" y="3977997"/>
            <a:ext cx="720000" cy="288000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US" dirty="0"/>
              <a:t>gap</a:t>
            </a:r>
          </a:p>
        </p:txBody>
      </p:sp>
      <p:sp>
        <p:nvSpPr>
          <p:cNvPr id="2" name="Title 1">
            <a:extLst>
              <a:ext uri="{FF2B5EF4-FFF2-40B4-BE49-F238E27FC236}">
                <a16:creationId xmlns:a16="http://schemas.microsoft.com/office/drawing/2014/main" id="{757E5D01-E2CE-BFC8-DB77-BA63E6C9A7C9}"/>
              </a:ext>
            </a:extLst>
          </p:cNvPr>
          <p:cNvSpPr>
            <a:spLocks noGrp="1"/>
          </p:cNvSpPr>
          <p:nvPr>
            <p:ph type="title"/>
          </p:nvPr>
        </p:nvSpPr>
        <p:spPr>
          <a:xfrm>
            <a:off x="237647" y="329807"/>
            <a:ext cx="10515600" cy="1325563"/>
          </a:xfrm>
        </p:spPr>
        <p:txBody>
          <a:bodyPr/>
          <a:lstStyle/>
          <a:p>
            <a:r>
              <a:rPr lang="en-US" dirty="0"/>
              <a:t>Many semantics            </a:t>
            </a:r>
            <a:r>
              <a:rPr lang="en-US" dirty="0">
                <a:solidFill>
                  <a:schemeClr val="accent6"/>
                </a:solidFill>
              </a:rPr>
              <a:t>Many Monitors</a:t>
            </a:r>
          </a:p>
        </p:txBody>
      </p:sp>
      <p:sp>
        <p:nvSpPr>
          <p:cNvPr id="6" name="Rounded Rectangle 5">
            <a:extLst>
              <a:ext uri="{FF2B5EF4-FFF2-40B4-BE49-F238E27FC236}">
                <a16:creationId xmlns:a16="http://schemas.microsoft.com/office/drawing/2014/main" id="{B30FF5CB-64BB-10F8-1EC2-9DFD0C770BE2}"/>
              </a:ext>
            </a:extLst>
          </p:cNvPr>
          <p:cNvSpPr/>
          <p:nvPr/>
        </p:nvSpPr>
        <p:spPr>
          <a:xfrm>
            <a:off x="1468806" y="1823937"/>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Formal</a:t>
            </a:r>
            <a:br>
              <a:rPr lang="en-US" sz="1600" dirty="0">
                <a:solidFill>
                  <a:schemeClr val="tx1"/>
                </a:solidFill>
              </a:rPr>
            </a:br>
            <a:r>
              <a:rPr lang="en-US" sz="1600" dirty="0">
                <a:solidFill>
                  <a:schemeClr val="tx1"/>
                </a:solidFill>
              </a:rPr>
              <a:t>Semantics</a:t>
            </a:r>
          </a:p>
        </p:txBody>
      </p:sp>
      <p:sp>
        <p:nvSpPr>
          <p:cNvPr id="8" name="Snip Single Corner of Rectangle 7">
            <a:extLst>
              <a:ext uri="{FF2B5EF4-FFF2-40B4-BE49-F238E27FC236}">
                <a16:creationId xmlns:a16="http://schemas.microsoft.com/office/drawing/2014/main" id="{2C8C4E56-E314-8D7D-B8EF-374F6B403AB9}"/>
              </a:ext>
            </a:extLst>
          </p:cNvPr>
          <p:cNvSpPr/>
          <p:nvPr/>
        </p:nvSpPr>
        <p:spPr>
          <a:xfrm>
            <a:off x="1390339" y="3661799"/>
            <a:ext cx="1463842" cy="671332"/>
          </a:xfrm>
          <a:custGeom>
            <a:avLst/>
            <a:gdLst>
              <a:gd name="connsiteX0" fmla="*/ 0 w 1463842"/>
              <a:gd name="connsiteY0" fmla="*/ 0 h 671332"/>
              <a:gd name="connsiteX1" fmla="*/ 437131 w 1463842"/>
              <a:gd name="connsiteY1" fmla="*/ 0 h 671332"/>
              <a:gd name="connsiteX2" fmla="*/ 847223 w 1463842"/>
              <a:gd name="connsiteY2" fmla="*/ 0 h 671332"/>
              <a:gd name="connsiteX3" fmla="*/ 1351951 w 1463842"/>
              <a:gd name="connsiteY3" fmla="*/ 0 h 671332"/>
              <a:gd name="connsiteX4" fmla="*/ 1463842 w 1463842"/>
              <a:gd name="connsiteY4" fmla="*/ 111891 h 671332"/>
              <a:gd name="connsiteX5" fmla="*/ 1463842 w 1463842"/>
              <a:gd name="connsiteY5" fmla="*/ 671332 h 671332"/>
              <a:gd name="connsiteX6" fmla="*/ 946618 w 1463842"/>
              <a:gd name="connsiteY6" fmla="*/ 671332 h 671332"/>
              <a:gd name="connsiteX7" fmla="*/ 429394 w 1463842"/>
              <a:gd name="connsiteY7" fmla="*/ 671332 h 671332"/>
              <a:gd name="connsiteX8" fmla="*/ 0 w 1463842"/>
              <a:gd name="connsiteY8" fmla="*/ 671332 h 671332"/>
              <a:gd name="connsiteX9" fmla="*/ 0 w 1463842"/>
              <a:gd name="connsiteY9" fmla="*/ 322239 h 671332"/>
              <a:gd name="connsiteX10" fmla="*/ 0 w 1463842"/>
              <a:gd name="connsiteY10" fmla="*/ 0 h 67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842" h="671332" extrusionOk="0">
                <a:moveTo>
                  <a:pt x="0" y="0"/>
                </a:moveTo>
                <a:cubicBezTo>
                  <a:pt x="167257" y="-14927"/>
                  <a:pt x="293276" y="24702"/>
                  <a:pt x="437131" y="0"/>
                </a:cubicBezTo>
                <a:cubicBezTo>
                  <a:pt x="580986" y="-24702"/>
                  <a:pt x="670634" y="5504"/>
                  <a:pt x="847223" y="0"/>
                </a:cubicBezTo>
                <a:cubicBezTo>
                  <a:pt x="1023812" y="-5504"/>
                  <a:pt x="1116272" y="38758"/>
                  <a:pt x="1351951" y="0"/>
                </a:cubicBezTo>
                <a:cubicBezTo>
                  <a:pt x="1392361" y="39376"/>
                  <a:pt x="1406916" y="59706"/>
                  <a:pt x="1463842" y="111891"/>
                </a:cubicBezTo>
                <a:cubicBezTo>
                  <a:pt x="1485103" y="389297"/>
                  <a:pt x="1456434" y="430551"/>
                  <a:pt x="1463842" y="671332"/>
                </a:cubicBezTo>
                <a:cubicBezTo>
                  <a:pt x="1356991" y="673539"/>
                  <a:pt x="1132002" y="633229"/>
                  <a:pt x="946618" y="671332"/>
                </a:cubicBezTo>
                <a:cubicBezTo>
                  <a:pt x="761234" y="709435"/>
                  <a:pt x="658461" y="670282"/>
                  <a:pt x="429394" y="671332"/>
                </a:cubicBezTo>
                <a:cubicBezTo>
                  <a:pt x="200327" y="672382"/>
                  <a:pt x="110391" y="660325"/>
                  <a:pt x="0" y="671332"/>
                </a:cubicBezTo>
                <a:cubicBezTo>
                  <a:pt x="-9394" y="500525"/>
                  <a:pt x="25190" y="494017"/>
                  <a:pt x="0" y="322239"/>
                </a:cubicBezTo>
                <a:cubicBezTo>
                  <a:pt x="-25190" y="150461"/>
                  <a:pt x="7537" y="9242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Executable</a:t>
            </a:r>
            <a:br>
              <a:rPr lang="en-US" sz="1600" dirty="0">
                <a:solidFill>
                  <a:schemeClr val="tx1"/>
                </a:solidFill>
              </a:rPr>
            </a:br>
            <a:r>
              <a:rPr lang="en-US" sz="1600" dirty="0">
                <a:solidFill>
                  <a:schemeClr val="tx1"/>
                </a:solidFill>
              </a:rPr>
              <a:t>Specification</a:t>
            </a:r>
          </a:p>
        </p:txBody>
      </p:sp>
      <p:cxnSp>
        <p:nvCxnSpPr>
          <p:cNvPr id="9" name="Straight Arrow Connector 8">
            <a:extLst>
              <a:ext uri="{FF2B5EF4-FFF2-40B4-BE49-F238E27FC236}">
                <a16:creationId xmlns:a16="http://schemas.microsoft.com/office/drawing/2014/main" id="{03DA56E6-CF99-BDE5-2025-2352BCF89B26}"/>
              </a:ext>
            </a:extLst>
          </p:cNvPr>
          <p:cNvCxnSpPr>
            <a:cxnSpLocks/>
            <a:stCxn id="6" idx="2"/>
            <a:endCxn id="8" idx="3"/>
          </p:cNvCxnSpPr>
          <p:nvPr/>
        </p:nvCxnSpPr>
        <p:spPr>
          <a:xfrm>
            <a:off x="2099627" y="2495269"/>
            <a:ext cx="22633" cy="1166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29A03D-3B9D-66AF-6169-C05492C0E596}"/>
              </a:ext>
            </a:extLst>
          </p:cNvPr>
          <p:cNvCxnSpPr>
            <a:cxnSpLocks/>
            <a:stCxn id="7" idx="0"/>
            <a:endCxn id="8" idx="1"/>
          </p:cNvCxnSpPr>
          <p:nvPr/>
        </p:nvCxnSpPr>
        <p:spPr>
          <a:xfrm flipV="1">
            <a:off x="1013871" y="4333131"/>
            <a:ext cx="1108389" cy="654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DD0628C-C0B1-5CCE-0E62-FD5552E6947A}"/>
              </a:ext>
            </a:extLst>
          </p:cNvPr>
          <p:cNvCxnSpPr>
            <a:cxnSpLocks/>
            <a:stCxn id="19" idx="0"/>
            <a:endCxn id="23" idx="2"/>
          </p:cNvCxnSpPr>
          <p:nvPr/>
        </p:nvCxnSpPr>
        <p:spPr>
          <a:xfrm flipV="1">
            <a:off x="7057141" y="4703966"/>
            <a:ext cx="3780761" cy="18570"/>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B972A619-2283-0CE1-A801-7C772506CEE3}"/>
              </a:ext>
            </a:extLst>
          </p:cNvPr>
          <p:cNvCxnSpPr>
            <a:cxnSpLocks/>
            <a:stCxn id="25" idx="0"/>
            <a:endCxn id="23" idx="2"/>
          </p:cNvCxnSpPr>
          <p:nvPr/>
        </p:nvCxnSpPr>
        <p:spPr>
          <a:xfrm flipV="1">
            <a:off x="7057141" y="4703966"/>
            <a:ext cx="3780761" cy="1353920"/>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117" name="Group 116">
            <a:extLst>
              <a:ext uri="{FF2B5EF4-FFF2-40B4-BE49-F238E27FC236}">
                <a16:creationId xmlns:a16="http://schemas.microsoft.com/office/drawing/2014/main" id="{D55E19E4-E3C2-AC04-5ADC-2BDFF8C55057}"/>
              </a:ext>
            </a:extLst>
          </p:cNvPr>
          <p:cNvGrpSpPr/>
          <p:nvPr/>
        </p:nvGrpSpPr>
        <p:grpSpPr>
          <a:xfrm>
            <a:off x="5891954" y="4509850"/>
            <a:ext cx="1261641" cy="1760721"/>
            <a:chOff x="5890090" y="4047596"/>
            <a:chExt cx="1261641" cy="1760721"/>
          </a:xfrm>
        </p:grpSpPr>
        <p:sp>
          <p:nvSpPr>
            <p:cNvPr id="18" name="Rectangle 17">
              <a:extLst>
                <a:ext uri="{FF2B5EF4-FFF2-40B4-BE49-F238E27FC236}">
                  <a16:creationId xmlns:a16="http://schemas.microsoft.com/office/drawing/2014/main" id="{1B2783D2-DC8E-E6D2-F6A8-7AB00468EC2E}"/>
                </a:ext>
              </a:extLst>
            </p:cNvPr>
            <p:cNvSpPr/>
            <p:nvPr/>
          </p:nvSpPr>
          <p:spPr>
            <a:xfrm>
              <a:off x="5890090" y="4582925"/>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Monitor 2</a:t>
              </a:r>
            </a:p>
          </p:txBody>
        </p:sp>
        <p:sp>
          <p:nvSpPr>
            <p:cNvPr id="19" name="Snip Single Corner of Rectangle 18">
              <a:extLst>
                <a:ext uri="{FF2B5EF4-FFF2-40B4-BE49-F238E27FC236}">
                  <a16:creationId xmlns:a16="http://schemas.microsoft.com/office/drawing/2014/main" id="{54D4A65B-D89B-62AC-01F2-F6CDBAB5F1A6}"/>
                </a:ext>
              </a:extLst>
            </p:cNvPr>
            <p:cNvSpPr/>
            <p:nvPr/>
          </p:nvSpPr>
          <p:spPr>
            <a:xfrm>
              <a:off x="5986546" y="4047596"/>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Model 2</a:t>
              </a:r>
            </a:p>
          </p:txBody>
        </p:sp>
        <p:cxnSp>
          <p:nvCxnSpPr>
            <p:cNvPr id="20" name="Straight Connector 19">
              <a:extLst>
                <a:ext uri="{FF2B5EF4-FFF2-40B4-BE49-F238E27FC236}">
                  <a16:creationId xmlns:a16="http://schemas.microsoft.com/office/drawing/2014/main" id="{B0283439-2A03-4C58-7CE6-BCA1C555D9AB}"/>
                </a:ext>
              </a:extLst>
            </p:cNvPr>
            <p:cNvCxnSpPr>
              <a:stCxn id="19" idx="1"/>
              <a:endCxn id="18" idx="0"/>
            </p:cNvCxnSpPr>
            <p:nvPr/>
          </p:nvCxnSpPr>
          <p:spPr>
            <a:xfrm flipH="1">
              <a:off x="6520911" y="4472967"/>
              <a:ext cx="1" cy="109958"/>
            </a:xfrm>
            <a:prstGeom prst="line">
              <a:avLst/>
            </a:prstGeom>
          </p:spPr>
          <p:style>
            <a:lnRef idx="1">
              <a:schemeClr val="dk1"/>
            </a:lnRef>
            <a:fillRef idx="0">
              <a:schemeClr val="dk1"/>
            </a:fillRef>
            <a:effectRef idx="0">
              <a:schemeClr val="dk1"/>
            </a:effectRef>
            <a:fontRef idx="minor">
              <a:schemeClr val="tx1"/>
            </a:fontRef>
          </p:style>
        </p:cxnSp>
        <p:sp>
          <p:nvSpPr>
            <p:cNvPr id="25" name="Snip Single Corner of Rectangle 24">
              <a:extLst>
                <a:ext uri="{FF2B5EF4-FFF2-40B4-BE49-F238E27FC236}">
                  <a16:creationId xmlns:a16="http://schemas.microsoft.com/office/drawing/2014/main" id="{9257307B-CCBB-DC13-BA3C-9A8F9CBC69AB}"/>
                </a:ext>
              </a:extLst>
            </p:cNvPr>
            <p:cNvSpPr/>
            <p:nvPr/>
          </p:nvSpPr>
          <p:spPr>
            <a:xfrm>
              <a:off x="5986546" y="5382946"/>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Result 2</a:t>
              </a:r>
            </a:p>
          </p:txBody>
        </p:sp>
        <p:cxnSp>
          <p:nvCxnSpPr>
            <p:cNvPr id="27" name="Straight Connector 26">
              <a:extLst>
                <a:ext uri="{FF2B5EF4-FFF2-40B4-BE49-F238E27FC236}">
                  <a16:creationId xmlns:a16="http://schemas.microsoft.com/office/drawing/2014/main" id="{740C356F-4E79-51A2-C45D-BDB1D33F26C4}"/>
                </a:ext>
              </a:extLst>
            </p:cNvPr>
            <p:cNvCxnSpPr>
              <a:cxnSpLocks/>
              <a:stCxn id="18" idx="2"/>
              <a:endCxn id="25" idx="3"/>
            </p:cNvCxnSpPr>
            <p:nvPr/>
          </p:nvCxnSpPr>
          <p:spPr>
            <a:xfrm>
              <a:off x="6520911" y="5254257"/>
              <a:ext cx="1" cy="128689"/>
            </a:xfrm>
            <a:prstGeom prst="line">
              <a:avLst/>
            </a:prstGeom>
          </p:spPr>
          <p:style>
            <a:lnRef idx="1">
              <a:schemeClr val="dk1"/>
            </a:lnRef>
            <a:fillRef idx="0">
              <a:schemeClr val="dk1"/>
            </a:fillRef>
            <a:effectRef idx="0">
              <a:schemeClr val="dk1"/>
            </a:effectRef>
            <a:fontRef idx="minor">
              <a:schemeClr val="tx1"/>
            </a:fontRef>
          </p:style>
        </p:cxnSp>
      </p:grpSp>
      <p:cxnSp>
        <p:nvCxnSpPr>
          <p:cNvPr id="30" name="Straight Arrow Connector 29">
            <a:extLst>
              <a:ext uri="{FF2B5EF4-FFF2-40B4-BE49-F238E27FC236}">
                <a16:creationId xmlns:a16="http://schemas.microsoft.com/office/drawing/2014/main" id="{A051E3A0-7829-96E3-EC8C-B95211251031}"/>
              </a:ext>
            </a:extLst>
          </p:cNvPr>
          <p:cNvCxnSpPr>
            <a:cxnSpLocks/>
            <a:stCxn id="8" idx="0"/>
            <a:endCxn id="19" idx="2"/>
          </p:cNvCxnSpPr>
          <p:nvPr/>
        </p:nvCxnSpPr>
        <p:spPr>
          <a:xfrm>
            <a:off x="2854181" y="3997465"/>
            <a:ext cx="3134229" cy="725071"/>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AB390C54-F15F-DE62-A901-D0D2FE864246}"/>
              </a:ext>
            </a:extLst>
          </p:cNvPr>
          <p:cNvCxnSpPr>
            <a:cxnSpLocks/>
            <a:stCxn id="8" idx="0"/>
            <a:endCxn id="15" idx="2"/>
          </p:cNvCxnSpPr>
          <p:nvPr/>
        </p:nvCxnSpPr>
        <p:spPr>
          <a:xfrm flipV="1">
            <a:off x="2854181" y="1712220"/>
            <a:ext cx="3898324" cy="2285245"/>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528C2B7E-01BE-68FE-6874-005252DA6C50}"/>
              </a:ext>
            </a:extLst>
          </p:cNvPr>
          <p:cNvCxnSpPr>
            <a:cxnSpLocks/>
            <a:stCxn id="14" idx="1"/>
            <a:endCxn id="6" idx="3"/>
          </p:cNvCxnSpPr>
          <p:nvPr/>
        </p:nvCxnSpPr>
        <p:spPr>
          <a:xfrm flipH="1" flipV="1">
            <a:off x="2730447" y="2159603"/>
            <a:ext cx="3925604" cy="226842"/>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id="{23714895-2DBB-5297-B2B6-5CFBF827C357}"/>
              </a:ext>
            </a:extLst>
          </p:cNvPr>
          <p:cNvCxnSpPr>
            <a:cxnSpLocks/>
            <a:stCxn id="18" idx="1"/>
            <a:endCxn id="6" idx="3"/>
          </p:cNvCxnSpPr>
          <p:nvPr/>
        </p:nvCxnSpPr>
        <p:spPr>
          <a:xfrm flipH="1" flipV="1">
            <a:off x="2730447" y="2159603"/>
            <a:ext cx="3161507" cy="3221242"/>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a:extLst>
              <a:ext uri="{FF2B5EF4-FFF2-40B4-BE49-F238E27FC236}">
                <a16:creationId xmlns:a16="http://schemas.microsoft.com/office/drawing/2014/main" id="{E5B939F4-95BB-9FE3-EC13-2081B5F3A3FB}"/>
              </a:ext>
            </a:extLst>
          </p:cNvPr>
          <p:cNvCxnSpPr>
            <a:cxnSpLocks/>
            <a:stCxn id="22" idx="1"/>
            <a:endCxn id="6" idx="3"/>
          </p:cNvCxnSpPr>
          <p:nvPr/>
        </p:nvCxnSpPr>
        <p:spPr>
          <a:xfrm flipH="1" flipV="1">
            <a:off x="2730447" y="2159603"/>
            <a:ext cx="8011002" cy="3215693"/>
          </a:xfrm>
          <a:prstGeom prst="straightConnector1">
            <a:avLst/>
          </a:prstGeom>
          <a:ln w="1016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grpSp>
        <p:nvGrpSpPr>
          <p:cNvPr id="159" name="Group 158">
            <a:extLst>
              <a:ext uri="{FF2B5EF4-FFF2-40B4-BE49-F238E27FC236}">
                <a16:creationId xmlns:a16="http://schemas.microsoft.com/office/drawing/2014/main" id="{2C10CD47-D876-005E-66EB-01B369CD0C63}"/>
              </a:ext>
            </a:extLst>
          </p:cNvPr>
          <p:cNvGrpSpPr/>
          <p:nvPr/>
        </p:nvGrpSpPr>
        <p:grpSpPr>
          <a:xfrm>
            <a:off x="6656051" y="1499534"/>
            <a:ext cx="1261641" cy="1760721"/>
            <a:chOff x="6656051" y="1499534"/>
            <a:chExt cx="1261641" cy="1760721"/>
          </a:xfrm>
        </p:grpSpPr>
        <p:sp>
          <p:nvSpPr>
            <p:cNvPr id="14" name="Rectangle 13">
              <a:extLst>
                <a:ext uri="{FF2B5EF4-FFF2-40B4-BE49-F238E27FC236}">
                  <a16:creationId xmlns:a16="http://schemas.microsoft.com/office/drawing/2014/main" id="{E5025625-989F-728A-FE7F-CBBDC05B6BED}"/>
                </a:ext>
              </a:extLst>
            </p:cNvPr>
            <p:cNvSpPr/>
            <p:nvPr/>
          </p:nvSpPr>
          <p:spPr>
            <a:xfrm>
              <a:off x="6656051" y="2050779"/>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Monitor 1</a:t>
              </a:r>
            </a:p>
          </p:txBody>
        </p:sp>
        <p:sp>
          <p:nvSpPr>
            <p:cNvPr id="15" name="Snip Single Corner of Rectangle 14">
              <a:extLst>
                <a:ext uri="{FF2B5EF4-FFF2-40B4-BE49-F238E27FC236}">
                  <a16:creationId xmlns:a16="http://schemas.microsoft.com/office/drawing/2014/main" id="{306ECC15-F631-D6DA-C078-73A758679F7A}"/>
                </a:ext>
              </a:extLst>
            </p:cNvPr>
            <p:cNvSpPr/>
            <p:nvPr/>
          </p:nvSpPr>
          <p:spPr>
            <a:xfrm>
              <a:off x="6752505" y="1499534"/>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Model 1</a:t>
              </a:r>
            </a:p>
          </p:txBody>
        </p:sp>
        <p:cxnSp>
          <p:nvCxnSpPr>
            <p:cNvPr id="16" name="Straight Connector 15">
              <a:extLst>
                <a:ext uri="{FF2B5EF4-FFF2-40B4-BE49-F238E27FC236}">
                  <a16:creationId xmlns:a16="http://schemas.microsoft.com/office/drawing/2014/main" id="{AAE1BF76-04A6-92AA-44FF-918F985F0A73}"/>
                </a:ext>
              </a:extLst>
            </p:cNvPr>
            <p:cNvCxnSpPr>
              <a:stCxn id="15" idx="1"/>
              <a:endCxn id="14" idx="0"/>
            </p:cNvCxnSpPr>
            <p:nvPr/>
          </p:nvCxnSpPr>
          <p:spPr>
            <a:xfrm>
              <a:off x="7286871" y="1924905"/>
              <a:ext cx="1" cy="125874"/>
            </a:xfrm>
            <a:prstGeom prst="line">
              <a:avLst/>
            </a:prstGeom>
          </p:spPr>
          <p:style>
            <a:lnRef idx="1">
              <a:schemeClr val="dk1"/>
            </a:lnRef>
            <a:fillRef idx="0">
              <a:schemeClr val="dk1"/>
            </a:fillRef>
            <a:effectRef idx="0">
              <a:schemeClr val="dk1"/>
            </a:effectRef>
            <a:fontRef idx="minor">
              <a:schemeClr val="tx1"/>
            </a:fontRef>
          </p:style>
        </p:cxnSp>
        <p:sp>
          <p:nvSpPr>
            <p:cNvPr id="57" name="Snip Single Corner of Rectangle 56">
              <a:extLst>
                <a:ext uri="{FF2B5EF4-FFF2-40B4-BE49-F238E27FC236}">
                  <a16:creationId xmlns:a16="http://schemas.microsoft.com/office/drawing/2014/main" id="{ADDB82CD-B210-C4EF-FBAB-8C5DDDC278D5}"/>
                </a:ext>
              </a:extLst>
            </p:cNvPr>
            <p:cNvSpPr/>
            <p:nvPr/>
          </p:nvSpPr>
          <p:spPr>
            <a:xfrm>
              <a:off x="6752505" y="2834884"/>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Result 1</a:t>
              </a:r>
            </a:p>
          </p:txBody>
        </p:sp>
        <p:cxnSp>
          <p:nvCxnSpPr>
            <p:cNvPr id="58" name="Straight Connector 57">
              <a:extLst>
                <a:ext uri="{FF2B5EF4-FFF2-40B4-BE49-F238E27FC236}">
                  <a16:creationId xmlns:a16="http://schemas.microsoft.com/office/drawing/2014/main" id="{7B2AB80C-A2BD-B286-81AA-E323848AD528}"/>
                </a:ext>
              </a:extLst>
            </p:cNvPr>
            <p:cNvCxnSpPr>
              <a:cxnSpLocks/>
              <a:stCxn id="14" idx="2"/>
              <a:endCxn id="57" idx="3"/>
            </p:cNvCxnSpPr>
            <p:nvPr/>
          </p:nvCxnSpPr>
          <p:spPr>
            <a:xfrm flipH="1">
              <a:off x="7286871" y="2722111"/>
              <a:ext cx="1" cy="112773"/>
            </a:xfrm>
            <a:prstGeom prst="line">
              <a:avLst/>
            </a:prstGeom>
          </p:spPr>
          <p:style>
            <a:lnRef idx="1">
              <a:schemeClr val="dk1"/>
            </a:lnRef>
            <a:fillRef idx="0">
              <a:schemeClr val="dk1"/>
            </a:fillRef>
            <a:effectRef idx="0">
              <a:schemeClr val="dk1"/>
            </a:effectRef>
            <a:fontRef idx="minor">
              <a:schemeClr val="tx1"/>
            </a:fontRef>
          </p:style>
        </p:cxnSp>
      </p:grpSp>
      <p:grpSp>
        <p:nvGrpSpPr>
          <p:cNvPr id="160" name="Group 159">
            <a:extLst>
              <a:ext uri="{FF2B5EF4-FFF2-40B4-BE49-F238E27FC236}">
                <a16:creationId xmlns:a16="http://schemas.microsoft.com/office/drawing/2014/main" id="{F4B3935B-0EC4-85C9-4DCB-15F20BC3897F}"/>
              </a:ext>
            </a:extLst>
          </p:cNvPr>
          <p:cNvGrpSpPr/>
          <p:nvPr/>
        </p:nvGrpSpPr>
        <p:grpSpPr>
          <a:xfrm>
            <a:off x="10741449" y="4491280"/>
            <a:ext cx="1261641" cy="1771857"/>
            <a:chOff x="10656795" y="3322274"/>
            <a:chExt cx="1261641" cy="1771857"/>
          </a:xfrm>
        </p:grpSpPr>
        <p:sp>
          <p:nvSpPr>
            <p:cNvPr id="22" name="Rectangle 21">
              <a:extLst>
                <a:ext uri="{FF2B5EF4-FFF2-40B4-BE49-F238E27FC236}">
                  <a16:creationId xmlns:a16="http://schemas.microsoft.com/office/drawing/2014/main" id="{ECB65AEB-590C-A109-B096-96EECF9EFBA6}"/>
                </a:ext>
              </a:extLst>
            </p:cNvPr>
            <p:cNvSpPr/>
            <p:nvPr/>
          </p:nvSpPr>
          <p:spPr>
            <a:xfrm>
              <a:off x="10656795" y="3870624"/>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Monitor 3</a:t>
              </a:r>
            </a:p>
          </p:txBody>
        </p:sp>
        <p:sp>
          <p:nvSpPr>
            <p:cNvPr id="23" name="Snip Single Corner of Rectangle 22">
              <a:extLst>
                <a:ext uri="{FF2B5EF4-FFF2-40B4-BE49-F238E27FC236}">
                  <a16:creationId xmlns:a16="http://schemas.microsoft.com/office/drawing/2014/main" id="{ED06414D-B191-77F5-FA1E-055C823A118F}"/>
                </a:ext>
              </a:extLst>
            </p:cNvPr>
            <p:cNvSpPr/>
            <p:nvPr/>
          </p:nvSpPr>
          <p:spPr>
            <a:xfrm>
              <a:off x="10753248" y="3322274"/>
              <a:ext cx="1068731" cy="425371"/>
            </a:xfrm>
            <a:custGeom>
              <a:avLst/>
              <a:gdLst>
                <a:gd name="connsiteX0" fmla="*/ 0 w 1068731"/>
                <a:gd name="connsiteY0" fmla="*/ 0 h 425371"/>
                <a:gd name="connsiteX1" fmla="*/ 478960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34366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08369" y="-6198"/>
                    <a:pt x="247603" y="50442"/>
                    <a:pt x="478960" y="0"/>
                  </a:cubicBezTo>
                  <a:cubicBezTo>
                    <a:pt x="710317" y="-50442"/>
                    <a:pt x="852005" y="19164"/>
                    <a:pt x="997834" y="0"/>
                  </a:cubicBezTo>
                  <a:cubicBezTo>
                    <a:pt x="1032875" y="26049"/>
                    <a:pt x="1029407" y="48555"/>
                    <a:pt x="1068731" y="70897"/>
                  </a:cubicBezTo>
                  <a:cubicBezTo>
                    <a:pt x="1069344" y="143975"/>
                    <a:pt x="1063270" y="272797"/>
                    <a:pt x="1068731" y="425371"/>
                  </a:cubicBezTo>
                  <a:cubicBezTo>
                    <a:pt x="912689" y="451921"/>
                    <a:pt x="651590" y="390169"/>
                    <a:pt x="534366" y="425371"/>
                  </a:cubicBezTo>
                  <a:cubicBezTo>
                    <a:pt x="417143" y="460573"/>
                    <a:pt x="169485" y="368733"/>
                    <a:pt x="0" y="425371"/>
                  </a:cubicBezTo>
                  <a:cubicBezTo>
                    <a:pt x="-16632" y="310855"/>
                    <a:pt x="38688" y="166037"/>
                    <a:pt x="0" y="0"/>
                  </a:cubicBezTo>
                  <a:close/>
                </a:path>
              </a:pathLst>
            </a:custGeom>
            <a:noFill/>
            <a:ln>
              <a:solidFill>
                <a:schemeClr val="tx1"/>
              </a:solidFill>
              <a:extLst>
                <a:ext uri="{C807C97D-BFC1-408E-A445-0C87EB9F89A2}">
                  <ask:lineSketchStyleProps xmlns:ask="http://schemas.microsoft.com/office/drawing/2018/sketchyshapes" sd="1555396448">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Model 3</a:t>
              </a:r>
            </a:p>
          </p:txBody>
        </p:sp>
        <p:cxnSp>
          <p:nvCxnSpPr>
            <p:cNvPr id="29" name="Straight Connector 28">
              <a:extLst>
                <a:ext uri="{FF2B5EF4-FFF2-40B4-BE49-F238E27FC236}">
                  <a16:creationId xmlns:a16="http://schemas.microsoft.com/office/drawing/2014/main" id="{7A2C5792-0730-355C-4236-B09D36810645}"/>
                </a:ext>
              </a:extLst>
            </p:cNvPr>
            <p:cNvCxnSpPr>
              <a:stCxn id="23" idx="1"/>
              <a:endCxn id="22" idx="0"/>
            </p:cNvCxnSpPr>
            <p:nvPr/>
          </p:nvCxnSpPr>
          <p:spPr>
            <a:xfrm>
              <a:off x="11287614" y="3747645"/>
              <a:ext cx="2" cy="122979"/>
            </a:xfrm>
            <a:prstGeom prst="line">
              <a:avLst/>
            </a:prstGeom>
          </p:spPr>
          <p:style>
            <a:lnRef idx="1">
              <a:schemeClr val="dk1"/>
            </a:lnRef>
            <a:fillRef idx="0">
              <a:schemeClr val="dk1"/>
            </a:fillRef>
            <a:effectRef idx="0">
              <a:schemeClr val="dk1"/>
            </a:effectRef>
            <a:fontRef idx="minor">
              <a:schemeClr val="tx1"/>
            </a:fontRef>
          </p:style>
        </p:cxnSp>
        <p:sp>
          <p:nvSpPr>
            <p:cNvPr id="61" name="Snip Single Corner of Rectangle 60">
              <a:extLst>
                <a:ext uri="{FF2B5EF4-FFF2-40B4-BE49-F238E27FC236}">
                  <a16:creationId xmlns:a16="http://schemas.microsoft.com/office/drawing/2014/main" id="{F6705766-DEAE-113A-D59E-AC35033A4A22}"/>
                </a:ext>
              </a:extLst>
            </p:cNvPr>
            <p:cNvSpPr/>
            <p:nvPr/>
          </p:nvSpPr>
          <p:spPr>
            <a:xfrm>
              <a:off x="10753247" y="4668760"/>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Result 3</a:t>
              </a:r>
            </a:p>
          </p:txBody>
        </p:sp>
        <p:cxnSp>
          <p:nvCxnSpPr>
            <p:cNvPr id="62" name="Straight Connector 61">
              <a:extLst>
                <a:ext uri="{FF2B5EF4-FFF2-40B4-BE49-F238E27FC236}">
                  <a16:creationId xmlns:a16="http://schemas.microsoft.com/office/drawing/2014/main" id="{834AA7D0-8883-FC2F-5C53-B3012CDC9E1C}"/>
                </a:ext>
              </a:extLst>
            </p:cNvPr>
            <p:cNvCxnSpPr>
              <a:cxnSpLocks/>
              <a:stCxn id="22" idx="2"/>
              <a:endCxn id="61" idx="3"/>
            </p:cNvCxnSpPr>
            <p:nvPr/>
          </p:nvCxnSpPr>
          <p:spPr>
            <a:xfrm flipH="1">
              <a:off x="11287613" y="4541956"/>
              <a:ext cx="3" cy="126804"/>
            </a:xfrm>
            <a:prstGeom prst="line">
              <a:avLst/>
            </a:prstGeom>
          </p:spPr>
          <p:style>
            <a:lnRef idx="1">
              <a:schemeClr val="dk1"/>
            </a:lnRef>
            <a:fillRef idx="0">
              <a:schemeClr val="dk1"/>
            </a:fillRef>
            <a:effectRef idx="0">
              <a:schemeClr val="dk1"/>
            </a:effectRef>
            <a:fontRef idx="minor">
              <a:schemeClr val="tx1"/>
            </a:fontRef>
          </p:style>
        </p:cxnSp>
      </p:grpSp>
      <p:cxnSp>
        <p:nvCxnSpPr>
          <p:cNvPr id="73" name="Straight Arrow Connector 72">
            <a:extLst>
              <a:ext uri="{FF2B5EF4-FFF2-40B4-BE49-F238E27FC236}">
                <a16:creationId xmlns:a16="http://schemas.microsoft.com/office/drawing/2014/main" id="{3AEE47CE-162C-5647-FA49-B5965F2E40D5}"/>
              </a:ext>
            </a:extLst>
          </p:cNvPr>
          <p:cNvCxnSpPr>
            <a:cxnSpLocks/>
            <a:stCxn id="8" idx="1"/>
            <a:endCxn id="78" idx="3"/>
          </p:cNvCxnSpPr>
          <p:nvPr/>
        </p:nvCxnSpPr>
        <p:spPr>
          <a:xfrm>
            <a:off x="2122260" y="4333131"/>
            <a:ext cx="1186968" cy="712376"/>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83" name="Group 82">
            <a:extLst>
              <a:ext uri="{FF2B5EF4-FFF2-40B4-BE49-F238E27FC236}">
                <a16:creationId xmlns:a16="http://schemas.microsoft.com/office/drawing/2014/main" id="{DB652B5E-CB61-CD9E-B456-F960F6DD432B}"/>
              </a:ext>
            </a:extLst>
          </p:cNvPr>
          <p:cNvGrpSpPr/>
          <p:nvPr/>
        </p:nvGrpSpPr>
        <p:grpSpPr>
          <a:xfrm>
            <a:off x="2678406" y="5045507"/>
            <a:ext cx="1261641" cy="884018"/>
            <a:chOff x="2069182" y="5411506"/>
            <a:chExt cx="1261641" cy="884018"/>
          </a:xfrm>
        </p:grpSpPr>
        <p:sp>
          <p:nvSpPr>
            <p:cNvPr id="77" name="Rectangle 76">
              <a:extLst>
                <a:ext uri="{FF2B5EF4-FFF2-40B4-BE49-F238E27FC236}">
                  <a16:creationId xmlns:a16="http://schemas.microsoft.com/office/drawing/2014/main" id="{FAD92018-206E-24C9-007D-AA0879731C21}"/>
                </a:ext>
              </a:extLst>
            </p:cNvPr>
            <p:cNvSpPr/>
            <p:nvPr/>
          </p:nvSpPr>
          <p:spPr>
            <a:xfrm>
              <a:off x="2069182" y="5946835"/>
              <a:ext cx="1261641" cy="3486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Processor</a:t>
              </a:r>
            </a:p>
          </p:txBody>
        </p:sp>
        <p:sp>
          <p:nvSpPr>
            <p:cNvPr id="78" name="Snip Single Corner of Rectangle 77">
              <a:extLst>
                <a:ext uri="{FF2B5EF4-FFF2-40B4-BE49-F238E27FC236}">
                  <a16:creationId xmlns:a16="http://schemas.microsoft.com/office/drawing/2014/main" id="{6735E31C-D9E4-030B-B58E-04F70C996098}"/>
                </a:ext>
              </a:extLst>
            </p:cNvPr>
            <p:cNvSpPr/>
            <p:nvPr/>
          </p:nvSpPr>
          <p:spPr>
            <a:xfrm>
              <a:off x="2165638" y="5411506"/>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code</a:t>
              </a:r>
            </a:p>
          </p:txBody>
        </p:sp>
        <p:cxnSp>
          <p:nvCxnSpPr>
            <p:cNvPr id="79" name="Straight Connector 78">
              <a:extLst>
                <a:ext uri="{FF2B5EF4-FFF2-40B4-BE49-F238E27FC236}">
                  <a16:creationId xmlns:a16="http://schemas.microsoft.com/office/drawing/2014/main" id="{95C5A8E2-931C-5BE2-15A2-CB9F35578312}"/>
                </a:ext>
              </a:extLst>
            </p:cNvPr>
            <p:cNvCxnSpPr>
              <a:cxnSpLocks/>
              <a:stCxn id="78" idx="1"/>
              <a:endCxn id="77" idx="0"/>
            </p:cNvCxnSpPr>
            <p:nvPr/>
          </p:nvCxnSpPr>
          <p:spPr>
            <a:xfrm flipH="1">
              <a:off x="2700003" y="5836877"/>
              <a:ext cx="1" cy="109958"/>
            </a:xfrm>
            <a:prstGeom prst="line">
              <a:avLst/>
            </a:prstGeom>
          </p:spPr>
          <p:style>
            <a:lnRef idx="1">
              <a:schemeClr val="dk1"/>
            </a:lnRef>
            <a:fillRef idx="0">
              <a:schemeClr val="dk1"/>
            </a:fillRef>
            <a:effectRef idx="0">
              <a:schemeClr val="dk1"/>
            </a:effectRef>
            <a:fontRef idx="minor">
              <a:schemeClr val="tx1"/>
            </a:fontRef>
          </p:style>
        </p:cxnSp>
      </p:grpSp>
      <p:grpSp>
        <p:nvGrpSpPr>
          <p:cNvPr id="125" name="Group 124">
            <a:extLst>
              <a:ext uri="{FF2B5EF4-FFF2-40B4-BE49-F238E27FC236}">
                <a16:creationId xmlns:a16="http://schemas.microsoft.com/office/drawing/2014/main" id="{6FD5D6BD-4493-1B97-95DC-7988FC2B3613}"/>
              </a:ext>
            </a:extLst>
          </p:cNvPr>
          <p:cNvGrpSpPr/>
          <p:nvPr/>
        </p:nvGrpSpPr>
        <p:grpSpPr>
          <a:xfrm>
            <a:off x="383050" y="4987206"/>
            <a:ext cx="1267335" cy="1006998"/>
            <a:chOff x="374691" y="4771961"/>
            <a:chExt cx="1267335" cy="1006998"/>
          </a:xfrm>
        </p:grpSpPr>
        <p:sp>
          <p:nvSpPr>
            <p:cNvPr id="7" name="Rounded Rectangle 6">
              <a:extLst>
                <a:ext uri="{FF2B5EF4-FFF2-40B4-BE49-F238E27FC236}">
                  <a16:creationId xmlns:a16="http://schemas.microsoft.com/office/drawing/2014/main" id="{44CEDDA0-31CA-5FC7-D95D-A22E5192C60C}"/>
                </a:ext>
              </a:extLst>
            </p:cNvPr>
            <p:cNvSpPr/>
            <p:nvPr/>
          </p:nvSpPr>
          <p:spPr>
            <a:xfrm>
              <a:off x="374691" y="4771961"/>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Executable</a:t>
              </a:r>
              <a:br>
                <a:rPr lang="en-US" sz="1600" dirty="0">
                  <a:solidFill>
                    <a:schemeClr val="tx1"/>
                  </a:solidFill>
                </a:rPr>
              </a:br>
              <a:r>
                <a:rPr lang="en-US" sz="1600" dirty="0">
                  <a:solidFill>
                    <a:schemeClr val="tx1"/>
                  </a:solidFill>
                </a:rPr>
                <a:t>Semantics</a:t>
              </a:r>
            </a:p>
          </p:txBody>
        </p:sp>
        <p:sp>
          <p:nvSpPr>
            <p:cNvPr id="87" name="Rectangle 86">
              <a:extLst>
                <a:ext uri="{FF2B5EF4-FFF2-40B4-BE49-F238E27FC236}">
                  <a16:creationId xmlns:a16="http://schemas.microsoft.com/office/drawing/2014/main" id="{E84CA641-6C71-A56F-E615-1DDBAE318F73}"/>
                </a:ext>
              </a:extLst>
            </p:cNvPr>
            <p:cNvSpPr/>
            <p:nvPr/>
          </p:nvSpPr>
          <p:spPr>
            <a:xfrm>
              <a:off x="380385" y="5428677"/>
              <a:ext cx="1261641" cy="3502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Processor</a:t>
              </a:r>
            </a:p>
          </p:txBody>
        </p:sp>
      </p:grpSp>
      <p:cxnSp>
        <p:nvCxnSpPr>
          <p:cNvPr id="92" name="Straight Arrow Connector 91">
            <a:extLst>
              <a:ext uri="{FF2B5EF4-FFF2-40B4-BE49-F238E27FC236}">
                <a16:creationId xmlns:a16="http://schemas.microsoft.com/office/drawing/2014/main" id="{1E4C0C90-3BDC-22BA-BB7C-453BE3758E53}"/>
              </a:ext>
            </a:extLst>
          </p:cNvPr>
          <p:cNvCxnSpPr>
            <a:cxnSpLocks/>
            <a:stCxn id="7" idx="0"/>
            <a:endCxn id="6" idx="2"/>
          </p:cNvCxnSpPr>
          <p:nvPr/>
        </p:nvCxnSpPr>
        <p:spPr>
          <a:xfrm flipV="1">
            <a:off x="1013871" y="2495269"/>
            <a:ext cx="1085756" cy="2491937"/>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98" name="Straight Arrow Connector 97">
            <a:extLst>
              <a:ext uri="{FF2B5EF4-FFF2-40B4-BE49-F238E27FC236}">
                <a16:creationId xmlns:a16="http://schemas.microsoft.com/office/drawing/2014/main" id="{E8C79959-2DD9-3831-920C-3E783C339792}"/>
              </a:ext>
            </a:extLst>
          </p:cNvPr>
          <p:cNvCxnSpPr>
            <a:cxnSpLocks/>
          </p:cNvCxnSpPr>
          <p:nvPr/>
        </p:nvCxnSpPr>
        <p:spPr>
          <a:xfrm>
            <a:off x="10595006" y="547225"/>
            <a:ext cx="1175314" cy="0"/>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00" name="TextBox 99">
            <a:extLst>
              <a:ext uri="{FF2B5EF4-FFF2-40B4-BE49-F238E27FC236}">
                <a16:creationId xmlns:a16="http://schemas.microsoft.com/office/drawing/2014/main" id="{2FFECCB2-1784-09E9-C252-A2774B44359F}"/>
              </a:ext>
            </a:extLst>
          </p:cNvPr>
          <p:cNvSpPr txBox="1"/>
          <p:nvPr/>
        </p:nvSpPr>
        <p:spPr>
          <a:xfrm>
            <a:off x="10531599" y="572259"/>
            <a:ext cx="1311385" cy="646331"/>
          </a:xfrm>
          <a:prstGeom prst="rect">
            <a:avLst/>
          </a:prstGeom>
          <a:noFill/>
        </p:spPr>
        <p:txBody>
          <a:bodyPr wrap="none" rtlCol="0">
            <a:spAutoFit/>
          </a:bodyPr>
          <a:lstStyle/>
          <a:p>
            <a:pPr algn="ctr"/>
            <a:r>
              <a:rPr lang="en-US" dirty="0"/>
              <a:t>equivalence</a:t>
            </a:r>
            <a:br>
              <a:rPr lang="en-US" dirty="0"/>
            </a:br>
            <a:r>
              <a:rPr lang="en-US" dirty="0"/>
              <a:t>needed</a:t>
            </a:r>
          </a:p>
        </p:txBody>
      </p:sp>
      <p:cxnSp>
        <p:nvCxnSpPr>
          <p:cNvPr id="101" name="Straight Arrow Connector 100">
            <a:extLst>
              <a:ext uri="{FF2B5EF4-FFF2-40B4-BE49-F238E27FC236}">
                <a16:creationId xmlns:a16="http://schemas.microsoft.com/office/drawing/2014/main" id="{53CD9E95-F6A8-A73B-E7AE-D85B311CE1DA}"/>
              </a:ext>
            </a:extLst>
          </p:cNvPr>
          <p:cNvCxnSpPr>
            <a:cxnSpLocks/>
          </p:cNvCxnSpPr>
          <p:nvPr/>
        </p:nvCxnSpPr>
        <p:spPr>
          <a:xfrm flipV="1">
            <a:off x="10613764" y="1455561"/>
            <a:ext cx="1156556" cy="13306"/>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81ABAA96-A6E1-3E4D-B7E2-05DD3D3B352C}"/>
              </a:ext>
            </a:extLst>
          </p:cNvPr>
          <p:cNvSpPr txBox="1"/>
          <p:nvPr/>
        </p:nvSpPr>
        <p:spPr>
          <a:xfrm>
            <a:off x="10360447" y="1553279"/>
            <a:ext cx="1802673" cy="646331"/>
          </a:xfrm>
          <a:prstGeom prst="rect">
            <a:avLst/>
          </a:prstGeom>
          <a:noFill/>
        </p:spPr>
        <p:txBody>
          <a:bodyPr wrap="none" rtlCol="0">
            <a:spAutoFit/>
          </a:bodyPr>
          <a:lstStyle/>
          <a:p>
            <a:r>
              <a:rPr lang="en-US" dirty="0"/>
              <a:t>   transformation</a:t>
            </a:r>
          </a:p>
          <a:p>
            <a:r>
              <a:rPr lang="en-US" dirty="0"/>
              <a:t>| compilation</a:t>
            </a:r>
          </a:p>
        </p:txBody>
      </p:sp>
      <p:sp>
        <p:nvSpPr>
          <p:cNvPr id="108" name="TextBox 107">
            <a:extLst>
              <a:ext uri="{FF2B5EF4-FFF2-40B4-BE49-F238E27FC236}">
                <a16:creationId xmlns:a16="http://schemas.microsoft.com/office/drawing/2014/main" id="{CA6ED90F-6625-4B1B-1DAA-C085FB0C2148}"/>
              </a:ext>
            </a:extLst>
          </p:cNvPr>
          <p:cNvSpPr txBox="1"/>
          <p:nvPr/>
        </p:nvSpPr>
        <p:spPr>
          <a:xfrm>
            <a:off x="1354098" y="4651540"/>
            <a:ext cx="905504" cy="307777"/>
          </a:xfrm>
          <a:prstGeom prst="rect">
            <a:avLst/>
          </a:prstGeom>
          <a:noFill/>
        </p:spPr>
        <p:txBody>
          <a:bodyPr wrap="none" rtlCol="0">
            <a:spAutoFit/>
          </a:bodyPr>
          <a:lstStyle/>
          <a:p>
            <a:r>
              <a:rPr lang="en-US" sz="1400" dirty="0"/>
              <a:t>interprets</a:t>
            </a:r>
          </a:p>
        </p:txBody>
      </p:sp>
      <p:sp>
        <p:nvSpPr>
          <p:cNvPr id="109" name="TextBox 108">
            <a:extLst>
              <a:ext uri="{FF2B5EF4-FFF2-40B4-BE49-F238E27FC236}">
                <a16:creationId xmlns:a16="http://schemas.microsoft.com/office/drawing/2014/main" id="{5D32EB4D-4543-A1F1-B88B-B861CCF0E102}"/>
              </a:ext>
            </a:extLst>
          </p:cNvPr>
          <p:cNvSpPr txBox="1"/>
          <p:nvPr/>
        </p:nvSpPr>
        <p:spPr>
          <a:xfrm>
            <a:off x="1782426" y="3100259"/>
            <a:ext cx="819455" cy="523220"/>
          </a:xfrm>
          <a:prstGeom prst="rect">
            <a:avLst/>
          </a:prstGeom>
          <a:noFill/>
        </p:spPr>
        <p:txBody>
          <a:bodyPr wrap="none" rtlCol="0">
            <a:spAutoFit/>
          </a:bodyPr>
          <a:lstStyle/>
          <a:p>
            <a:r>
              <a:rPr lang="en-US" sz="1400" dirty="0"/>
              <a:t>gives</a:t>
            </a:r>
            <a:br>
              <a:rPr lang="en-US" sz="1400" dirty="0"/>
            </a:br>
            <a:r>
              <a:rPr lang="en-US" sz="1400" dirty="0"/>
              <a:t>meaning</a:t>
            </a:r>
          </a:p>
        </p:txBody>
      </p:sp>
      <p:cxnSp>
        <p:nvCxnSpPr>
          <p:cNvPr id="142" name="Straight Arrow Connector 141">
            <a:extLst>
              <a:ext uri="{FF2B5EF4-FFF2-40B4-BE49-F238E27FC236}">
                <a16:creationId xmlns:a16="http://schemas.microsoft.com/office/drawing/2014/main" id="{64545EA9-5AF4-4F94-37AE-EE160FC63D20}"/>
              </a:ext>
            </a:extLst>
          </p:cNvPr>
          <p:cNvCxnSpPr>
            <a:cxnSpLocks/>
            <a:stCxn id="78" idx="3"/>
            <a:endCxn id="6" idx="2"/>
          </p:cNvCxnSpPr>
          <p:nvPr/>
        </p:nvCxnSpPr>
        <p:spPr>
          <a:xfrm flipH="1" flipV="1">
            <a:off x="2099627" y="2495269"/>
            <a:ext cx="1209601" cy="2550238"/>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 name="Date Placeholder 2">
            <a:extLst>
              <a:ext uri="{FF2B5EF4-FFF2-40B4-BE49-F238E27FC236}">
                <a16:creationId xmlns:a16="http://schemas.microsoft.com/office/drawing/2014/main" id="{23EDBA15-1FEE-0E68-DEB1-35729A3D2EAF}"/>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11" name="Footer Placeholder 10">
            <a:extLst>
              <a:ext uri="{FF2B5EF4-FFF2-40B4-BE49-F238E27FC236}">
                <a16:creationId xmlns:a16="http://schemas.microsoft.com/office/drawing/2014/main" id="{153C46D1-74EE-81F4-055A-4ADE714F50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4" name="Slide Number Placeholder 3">
            <a:extLst>
              <a:ext uri="{FF2B5EF4-FFF2-40B4-BE49-F238E27FC236}">
                <a16:creationId xmlns:a16="http://schemas.microsoft.com/office/drawing/2014/main" id="{74DF6E15-67D2-13BF-53F1-5E85F66AF171}"/>
              </a:ext>
            </a:extLst>
          </p:cNvPr>
          <p:cNvSpPr>
            <a:spLocks noGrp="1"/>
          </p:cNvSpPr>
          <p:nvPr>
            <p:ph type="sldNum" sz="quarter" idx="12"/>
          </p:nvPr>
        </p:nvSpPr>
        <p:spPr/>
        <p:txBody>
          <a:bodyPr/>
          <a:lstStyle/>
          <a:p>
            <a:fld id="{CCEE0668-B501-FE49-91F1-336E620E148C}" type="slidenum">
              <a:rPr lang="en-US" smtClean="0"/>
              <a:t>18</a:t>
            </a:fld>
            <a:endParaRPr lang="en-US" dirty="0"/>
          </a:p>
        </p:txBody>
      </p:sp>
    </p:spTree>
    <p:extLst>
      <p:ext uri="{BB962C8B-B14F-4D97-AF65-F5344CB8AC3E}">
        <p14:creationId xmlns:p14="http://schemas.microsoft.com/office/powerpoint/2010/main" val="28152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6" grpId="0" animBg="1"/>
      <p:bldP spid="6" grpId="0" animBg="1"/>
      <p:bldP spid="100" grpId="0"/>
      <p:bldP spid="104" grpId="0"/>
      <p:bldP spid="108" grpId="0"/>
      <p:bldP spid="10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829BCF4D-836B-24A6-42B7-0179CEE17F19}"/>
              </a:ext>
            </a:extLst>
          </p:cNvPr>
          <p:cNvGrpSpPr/>
          <p:nvPr/>
        </p:nvGrpSpPr>
        <p:grpSpPr>
          <a:xfrm>
            <a:off x="9816158" y="5187424"/>
            <a:ext cx="1091015" cy="599840"/>
            <a:chOff x="9816158" y="5187424"/>
            <a:chExt cx="1091015" cy="599840"/>
          </a:xfrm>
        </p:grpSpPr>
        <p:sp>
          <p:nvSpPr>
            <p:cNvPr id="34" name="Cube 33">
              <a:extLst>
                <a:ext uri="{FF2B5EF4-FFF2-40B4-BE49-F238E27FC236}">
                  <a16:creationId xmlns:a16="http://schemas.microsoft.com/office/drawing/2014/main" id="{60EA0632-E895-9A84-BD9C-6E7384665E68}"/>
                </a:ext>
              </a:extLst>
            </p:cNvPr>
            <p:cNvSpPr/>
            <p:nvPr/>
          </p:nvSpPr>
          <p:spPr>
            <a:xfrm>
              <a:off x="9816158" y="5198209"/>
              <a:ext cx="589055" cy="589055"/>
            </a:xfrm>
            <a:prstGeom prst="cub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Sch</a:t>
              </a:r>
            </a:p>
          </p:txBody>
        </p:sp>
        <p:sp>
          <p:nvSpPr>
            <p:cNvPr id="130" name="Cube 129">
              <a:extLst>
                <a:ext uri="{FF2B5EF4-FFF2-40B4-BE49-F238E27FC236}">
                  <a16:creationId xmlns:a16="http://schemas.microsoft.com/office/drawing/2014/main" id="{3E91EDA1-FD31-8400-4DBB-6C470AA637FF}"/>
                </a:ext>
              </a:extLst>
            </p:cNvPr>
            <p:cNvSpPr/>
            <p:nvPr/>
          </p:nvSpPr>
          <p:spPr>
            <a:xfrm>
              <a:off x="10318118" y="5187424"/>
              <a:ext cx="589055" cy="589055"/>
            </a:xfrm>
            <a:prstGeom prst="cub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Sch</a:t>
              </a:r>
            </a:p>
          </p:txBody>
        </p:sp>
      </p:grpSp>
      <p:sp>
        <p:nvSpPr>
          <p:cNvPr id="137" name="Rectangle 136">
            <a:extLst>
              <a:ext uri="{FF2B5EF4-FFF2-40B4-BE49-F238E27FC236}">
                <a16:creationId xmlns:a16="http://schemas.microsoft.com/office/drawing/2014/main" id="{B02FD223-D3FB-BCFA-5029-9108481DF321}"/>
              </a:ext>
            </a:extLst>
          </p:cNvPr>
          <p:cNvSpPr/>
          <p:nvPr/>
        </p:nvSpPr>
        <p:spPr>
          <a:xfrm>
            <a:off x="0" y="1"/>
            <a:ext cx="6405253" cy="6858000"/>
          </a:xfrm>
          <a:prstGeom prst="rect">
            <a:avLst/>
          </a:prstGeom>
          <a:solidFill>
            <a:schemeClr val="accent6">
              <a:lumMod val="20000"/>
              <a:lumOff val="80000"/>
              <a:alpha val="289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1FCD713-B8EF-521F-D85F-6CE32076EAC2}"/>
              </a:ext>
            </a:extLst>
          </p:cNvPr>
          <p:cNvSpPr/>
          <p:nvPr/>
        </p:nvSpPr>
        <p:spPr>
          <a:xfrm flipH="1">
            <a:off x="8480615" y="2031423"/>
            <a:ext cx="216000" cy="356911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139" name="Straight Connector 138">
            <a:extLst>
              <a:ext uri="{FF2B5EF4-FFF2-40B4-BE49-F238E27FC236}">
                <a16:creationId xmlns:a16="http://schemas.microsoft.com/office/drawing/2014/main" id="{1E09E040-DA6D-4DDC-362C-91D83715C9E4}"/>
              </a:ext>
            </a:extLst>
          </p:cNvPr>
          <p:cNvCxnSpPr>
            <a:cxnSpLocks/>
            <a:stCxn id="137" idx="0"/>
            <a:endCxn id="137" idx="2"/>
          </p:cNvCxnSpPr>
          <p:nvPr/>
        </p:nvCxnSpPr>
        <p:spPr>
          <a:xfrm>
            <a:off x="3202627" y="1"/>
            <a:ext cx="0" cy="6858000"/>
          </a:xfrm>
          <a:prstGeom prst="line">
            <a:avLst/>
          </a:prstGeom>
          <a:ln w="349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B833EF-65B3-9560-706E-EA8D9CCADB58}"/>
              </a:ext>
            </a:extLst>
          </p:cNvPr>
          <p:cNvCxnSpPr>
            <a:cxnSpLocks/>
          </p:cNvCxnSpPr>
          <p:nvPr/>
        </p:nvCxnSpPr>
        <p:spPr>
          <a:xfrm>
            <a:off x="6405253" y="0"/>
            <a:ext cx="0" cy="6858000"/>
          </a:xfrm>
          <a:prstGeom prst="line">
            <a:avLst/>
          </a:prstGeom>
          <a:ln w="349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3" name="Cube 32">
            <a:extLst>
              <a:ext uri="{FF2B5EF4-FFF2-40B4-BE49-F238E27FC236}">
                <a16:creationId xmlns:a16="http://schemas.microsoft.com/office/drawing/2014/main" id="{3553DB37-39F3-D70A-4B4A-2B2C648E8DD2}"/>
              </a:ext>
            </a:extLst>
          </p:cNvPr>
          <p:cNvSpPr/>
          <p:nvPr/>
        </p:nvSpPr>
        <p:spPr>
          <a:xfrm>
            <a:off x="9816158" y="4670804"/>
            <a:ext cx="589055" cy="589055"/>
          </a:xfrm>
          <a:prstGeom prst="cub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Mon</a:t>
            </a:r>
          </a:p>
        </p:txBody>
      </p:sp>
      <p:grpSp>
        <p:nvGrpSpPr>
          <p:cNvPr id="103" name="Group 102">
            <a:extLst>
              <a:ext uri="{FF2B5EF4-FFF2-40B4-BE49-F238E27FC236}">
                <a16:creationId xmlns:a16="http://schemas.microsoft.com/office/drawing/2014/main" id="{6071EC65-811A-C2EF-8E7F-9004D957F75D}"/>
              </a:ext>
            </a:extLst>
          </p:cNvPr>
          <p:cNvGrpSpPr/>
          <p:nvPr/>
        </p:nvGrpSpPr>
        <p:grpSpPr>
          <a:xfrm>
            <a:off x="9816160" y="4139142"/>
            <a:ext cx="1633599" cy="591759"/>
            <a:chOff x="9816160" y="4139142"/>
            <a:chExt cx="1633599" cy="591759"/>
          </a:xfrm>
        </p:grpSpPr>
        <p:sp>
          <p:nvSpPr>
            <p:cNvPr id="32" name="Cube 31">
              <a:extLst>
                <a:ext uri="{FF2B5EF4-FFF2-40B4-BE49-F238E27FC236}">
                  <a16:creationId xmlns:a16="http://schemas.microsoft.com/office/drawing/2014/main" id="{AC1A62EF-CAE3-BFB1-3CBF-54E53D8DF820}"/>
                </a:ext>
              </a:extLst>
            </p:cNvPr>
            <p:cNvSpPr/>
            <p:nvPr/>
          </p:nvSpPr>
          <p:spPr>
            <a:xfrm>
              <a:off x="9816160" y="4139143"/>
              <a:ext cx="589055" cy="589055"/>
            </a:xfrm>
            <a:prstGeom prst="cube">
              <a:avLst/>
            </a:prstGeom>
            <a:solidFill>
              <a:schemeClr val="accent6">
                <a:lumMod val="60000"/>
                <a:lumOff val="4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MC0</a:t>
              </a:r>
              <a:endParaRPr lang="en-US" sz="700" dirty="0">
                <a:solidFill>
                  <a:schemeClr val="tx1"/>
                </a:solidFill>
              </a:endParaRPr>
            </a:p>
          </p:txBody>
        </p:sp>
        <p:sp>
          <p:nvSpPr>
            <p:cNvPr id="37" name="Cube 36">
              <a:extLst>
                <a:ext uri="{FF2B5EF4-FFF2-40B4-BE49-F238E27FC236}">
                  <a16:creationId xmlns:a16="http://schemas.microsoft.com/office/drawing/2014/main" id="{BA155CEA-9833-E37E-E2BD-7AB97662574E}"/>
                </a:ext>
              </a:extLst>
            </p:cNvPr>
            <p:cNvSpPr/>
            <p:nvPr/>
          </p:nvSpPr>
          <p:spPr>
            <a:xfrm>
              <a:off x="10337568" y="4141846"/>
              <a:ext cx="589055" cy="589055"/>
            </a:xfrm>
            <a:prstGeom prst="cube">
              <a:avLst/>
            </a:prstGeom>
            <a:solidFill>
              <a:schemeClr val="accent6">
                <a:lumMod val="60000"/>
                <a:lumOff val="4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MC</a:t>
              </a:r>
            </a:p>
            <a:p>
              <a:pPr algn="ctr"/>
              <a:r>
                <a:rPr lang="en-US" sz="1200" dirty="0">
                  <a:solidFill>
                    <a:schemeClr val="tx1"/>
                  </a:solidFill>
                </a:rPr>
                <a:t>1</a:t>
              </a:r>
              <a:endParaRPr lang="en-US" sz="700" dirty="0">
                <a:solidFill>
                  <a:schemeClr val="tx1"/>
                </a:solidFill>
              </a:endParaRPr>
            </a:p>
          </p:txBody>
        </p:sp>
        <p:sp>
          <p:nvSpPr>
            <p:cNvPr id="38" name="Cube 37">
              <a:extLst>
                <a:ext uri="{FF2B5EF4-FFF2-40B4-BE49-F238E27FC236}">
                  <a16:creationId xmlns:a16="http://schemas.microsoft.com/office/drawing/2014/main" id="{FECBB3BE-BCA3-73D9-E826-786E0D757FBE}"/>
                </a:ext>
              </a:extLst>
            </p:cNvPr>
            <p:cNvSpPr/>
            <p:nvPr/>
          </p:nvSpPr>
          <p:spPr>
            <a:xfrm>
              <a:off x="10860704" y="4139142"/>
              <a:ext cx="589055" cy="589055"/>
            </a:xfrm>
            <a:prstGeom prst="cube">
              <a:avLst/>
            </a:prstGeom>
            <a:solidFill>
              <a:schemeClr val="accent6">
                <a:lumMod val="60000"/>
                <a:lumOff val="4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MC</a:t>
              </a:r>
            </a:p>
            <a:p>
              <a:pPr algn="ctr"/>
              <a:r>
                <a:rPr lang="en-US" sz="1200" dirty="0">
                  <a:solidFill>
                    <a:schemeClr val="tx1"/>
                  </a:solidFill>
                </a:rPr>
                <a:t>2</a:t>
              </a:r>
              <a:endParaRPr lang="en-US" sz="700" dirty="0">
                <a:solidFill>
                  <a:schemeClr val="tx1"/>
                </a:solidFill>
              </a:endParaRPr>
            </a:p>
          </p:txBody>
        </p:sp>
      </p:grpSp>
      <p:sp>
        <p:nvSpPr>
          <p:cNvPr id="30" name="Cube 29">
            <a:extLst>
              <a:ext uri="{FF2B5EF4-FFF2-40B4-BE49-F238E27FC236}">
                <a16:creationId xmlns:a16="http://schemas.microsoft.com/office/drawing/2014/main" id="{4956F0DF-2A5C-DD46-5548-4366193BFA7C}"/>
              </a:ext>
            </a:extLst>
          </p:cNvPr>
          <p:cNvSpPr/>
          <p:nvPr/>
        </p:nvSpPr>
        <p:spPr>
          <a:xfrm>
            <a:off x="9980542" y="3146566"/>
            <a:ext cx="360000" cy="360000"/>
          </a:xfrm>
          <a:prstGeom prst="cub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29" name="Cube 28">
            <a:extLst>
              <a:ext uri="{FF2B5EF4-FFF2-40B4-BE49-F238E27FC236}">
                <a16:creationId xmlns:a16="http://schemas.microsoft.com/office/drawing/2014/main" id="{AD5B46D2-08AF-AB15-B2DC-0E2173883E7D}"/>
              </a:ext>
            </a:extLst>
          </p:cNvPr>
          <p:cNvSpPr/>
          <p:nvPr/>
        </p:nvSpPr>
        <p:spPr>
          <a:xfrm>
            <a:off x="9980544" y="2614905"/>
            <a:ext cx="360000" cy="360000"/>
          </a:xfrm>
          <a:prstGeom prst="cub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grpSp>
        <p:nvGrpSpPr>
          <p:cNvPr id="102" name="Group 101">
            <a:extLst>
              <a:ext uri="{FF2B5EF4-FFF2-40B4-BE49-F238E27FC236}">
                <a16:creationId xmlns:a16="http://schemas.microsoft.com/office/drawing/2014/main" id="{144546A0-D560-4FB2-F595-BD98E7502339}"/>
              </a:ext>
            </a:extLst>
          </p:cNvPr>
          <p:cNvGrpSpPr/>
          <p:nvPr/>
        </p:nvGrpSpPr>
        <p:grpSpPr>
          <a:xfrm>
            <a:off x="9834999" y="3591187"/>
            <a:ext cx="1638719" cy="590636"/>
            <a:chOff x="9834999" y="3591187"/>
            <a:chExt cx="1638719" cy="590636"/>
          </a:xfrm>
        </p:grpSpPr>
        <p:sp>
          <p:nvSpPr>
            <p:cNvPr id="99" name="Cube 98">
              <a:extLst>
                <a:ext uri="{FF2B5EF4-FFF2-40B4-BE49-F238E27FC236}">
                  <a16:creationId xmlns:a16="http://schemas.microsoft.com/office/drawing/2014/main" id="{246BAE5E-E90D-1D4D-27CD-8CAFFA1EA312}"/>
                </a:ext>
              </a:extLst>
            </p:cNvPr>
            <p:cNvSpPr/>
            <p:nvPr/>
          </p:nvSpPr>
          <p:spPr>
            <a:xfrm>
              <a:off x="9834999" y="3591187"/>
              <a:ext cx="589055" cy="589055"/>
            </a:xfrm>
            <a:prstGeom prst="cube">
              <a:avLst/>
            </a:prstGeom>
            <a:solidFill>
              <a:schemeClr val="accent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D</a:t>
              </a:r>
            </a:p>
          </p:txBody>
        </p:sp>
        <p:sp>
          <p:nvSpPr>
            <p:cNvPr id="35" name="Cube 34">
              <a:extLst>
                <a:ext uri="{FF2B5EF4-FFF2-40B4-BE49-F238E27FC236}">
                  <a16:creationId xmlns:a16="http://schemas.microsoft.com/office/drawing/2014/main" id="{1CA8AD24-C85E-8EA8-B7B5-A840447C3ED8}"/>
                </a:ext>
              </a:extLst>
            </p:cNvPr>
            <p:cNvSpPr/>
            <p:nvPr/>
          </p:nvSpPr>
          <p:spPr>
            <a:xfrm>
              <a:off x="10358980" y="3592768"/>
              <a:ext cx="589055" cy="589055"/>
            </a:xfrm>
            <a:prstGeom prst="cube">
              <a:avLst/>
            </a:prstGeom>
            <a:solidFill>
              <a:schemeClr val="accent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OD</a:t>
              </a:r>
            </a:p>
          </p:txBody>
        </p:sp>
        <p:sp>
          <p:nvSpPr>
            <p:cNvPr id="36" name="Cube 35">
              <a:extLst>
                <a:ext uri="{FF2B5EF4-FFF2-40B4-BE49-F238E27FC236}">
                  <a16:creationId xmlns:a16="http://schemas.microsoft.com/office/drawing/2014/main" id="{55CF20C6-291D-19D7-D55B-71F964619500}"/>
                </a:ext>
              </a:extLst>
            </p:cNvPr>
            <p:cNvSpPr/>
            <p:nvPr/>
          </p:nvSpPr>
          <p:spPr>
            <a:xfrm>
              <a:off x="10884663" y="3592768"/>
              <a:ext cx="589055" cy="589055"/>
            </a:xfrm>
            <a:prstGeom prst="cube">
              <a:avLst/>
            </a:prstGeom>
            <a:solidFill>
              <a:schemeClr val="accent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MD</a:t>
              </a:r>
              <a:endParaRPr lang="en-US" b="1" dirty="0">
                <a:solidFill>
                  <a:schemeClr val="bg1"/>
                </a:solidFill>
              </a:endParaRPr>
            </a:p>
          </p:txBody>
        </p:sp>
      </p:grpSp>
      <p:sp>
        <p:nvSpPr>
          <p:cNvPr id="39" name="Rectangle 38">
            <a:extLst>
              <a:ext uri="{FF2B5EF4-FFF2-40B4-BE49-F238E27FC236}">
                <a16:creationId xmlns:a16="http://schemas.microsoft.com/office/drawing/2014/main" id="{E251D929-B8AA-1BA6-8C03-886E996C15D7}"/>
              </a:ext>
            </a:extLst>
          </p:cNvPr>
          <p:cNvSpPr/>
          <p:nvPr/>
        </p:nvSpPr>
        <p:spPr>
          <a:xfrm>
            <a:off x="7958792" y="3574063"/>
            <a:ext cx="455489" cy="565079"/>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257A874-3E96-410D-2FD3-4AA23F7EA9C8}"/>
              </a:ext>
            </a:extLst>
          </p:cNvPr>
          <p:cNvSpPr/>
          <p:nvPr/>
        </p:nvSpPr>
        <p:spPr>
          <a:xfrm>
            <a:off x="8401934" y="3735248"/>
            <a:ext cx="360000" cy="2529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pic>
        <p:nvPicPr>
          <p:cNvPr id="73" name="Picture 72">
            <a:extLst>
              <a:ext uri="{FF2B5EF4-FFF2-40B4-BE49-F238E27FC236}">
                <a16:creationId xmlns:a16="http://schemas.microsoft.com/office/drawing/2014/main" id="{9259EB88-4B51-228A-0077-003901B8B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700" y="5698042"/>
            <a:ext cx="1363147" cy="793394"/>
          </a:xfrm>
          <a:prstGeom prst="rect">
            <a:avLst/>
          </a:prstGeom>
        </p:spPr>
      </p:pic>
      <p:grpSp>
        <p:nvGrpSpPr>
          <p:cNvPr id="107" name="Group 106">
            <a:extLst>
              <a:ext uri="{FF2B5EF4-FFF2-40B4-BE49-F238E27FC236}">
                <a16:creationId xmlns:a16="http://schemas.microsoft.com/office/drawing/2014/main" id="{2D63ADE2-C9FB-C97B-0B74-0B6D3928850F}"/>
              </a:ext>
            </a:extLst>
          </p:cNvPr>
          <p:cNvGrpSpPr/>
          <p:nvPr/>
        </p:nvGrpSpPr>
        <p:grpSpPr>
          <a:xfrm>
            <a:off x="8761934" y="2839905"/>
            <a:ext cx="1218610" cy="2726463"/>
            <a:chOff x="8761934" y="2839905"/>
            <a:chExt cx="1218610" cy="2726463"/>
          </a:xfrm>
        </p:grpSpPr>
        <p:cxnSp>
          <p:nvCxnSpPr>
            <p:cNvPr id="81" name="Straight Arrow Connector 80">
              <a:extLst>
                <a:ext uri="{FF2B5EF4-FFF2-40B4-BE49-F238E27FC236}">
                  <a16:creationId xmlns:a16="http://schemas.microsoft.com/office/drawing/2014/main" id="{C3A90E5D-8592-956F-EC93-7991CCA1678D}"/>
                </a:ext>
              </a:extLst>
            </p:cNvPr>
            <p:cNvCxnSpPr>
              <a:cxnSpLocks/>
              <a:stCxn id="29" idx="2"/>
              <a:endCxn id="40" idx="3"/>
            </p:cNvCxnSpPr>
            <p:nvPr/>
          </p:nvCxnSpPr>
          <p:spPr>
            <a:xfrm flipH="1">
              <a:off x="8761934" y="2839905"/>
              <a:ext cx="1218610" cy="1021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0C3E14C-008B-E7BA-694A-D87CCD98D264}"/>
                </a:ext>
              </a:extLst>
            </p:cNvPr>
            <p:cNvCxnSpPr>
              <a:cxnSpLocks/>
              <a:stCxn id="30" idx="2"/>
              <a:endCxn id="40" idx="3"/>
            </p:cNvCxnSpPr>
            <p:nvPr/>
          </p:nvCxnSpPr>
          <p:spPr>
            <a:xfrm flipH="1">
              <a:off x="8761934" y="3371566"/>
              <a:ext cx="1218608" cy="490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E63C257-0D0D-40BE-11E3-524CE9E7ABEA}"/>
                </a:ext>
              </a:extLst>
            </p:cNvPr>
            <p:cNvCxnSpPr>
              <a:cxnSpLocks/>
              <a:stCxn id="99" idx="2"/>
              <a:endCxn id="40" idx="3"/>
            </p:cNvCxnSpPr>
            <p:nvPr/>
          </p:nvCxnSpPr>
          <p:spPr>
            <a:xfrm flipH="1" flipV="1">
              <a:off x="8761934" y="3861720"/>
              <a:ext cx="1073065" cy="97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D55C648C-C485-3113-5C7F-ABB5272AB41B}"/>
                </a:ext>
              </a:extLst>
            </p:cNvPr>
            <p:cNvCxnSpPr>
              <a:cxnSpLocks/>
              <a:stCxn id="32" idx="2"/>
              <a:endCxn id="40" idx="3"/>
            </p:cNvCxnSpPr>
            <p:nvPr/>
          </p:nvCxnSpPr>
          <p:spPr>
            <a:xfrm flipH="1" flipV="1">
              <a:off x="8761934" y="3861720"/>
              <a:ext cx="1054226" cy="645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B33A9B7-1CD1-D27B-EDF0-F2E15D680F7C}"/>
                </a:ext>
              </a:extLst>
            </p:cNvPr>
            <p:cNvCxnSpPr>
              <a:cxnSpLocks/>
              <a:stCxn id="33" idx="2"/>
              <a:endCxn id="40" idx="3"/>
            </p:cNvCxnSpPr>
            <p:nvPr/>
          </p:nvCxnSpPr>
          <p:spPr>
            <a:xfrm flipH="1" flipV="1">
              <a:off x="8761934" y="3861720"/>
              <a:ext cx="1054224" cy="1177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3FFC76D-186F-E022-FBFF-D3D261601768}"/>
                </a:ext>
              </a:extLst>
            </p:cNvPr>
            <p:cNvCxnSpPr>
              <a:cxnSpLocks/>
              <a:stCxn id="34" idx="2"/>
              <a:endCxn id="40" idx="3"/>
            </p:cNvCxnSpPr>
            <p:nvPr/>
          </p:nvCxnSpPr>
          <p:spPr>
            <a:xfrm flipH="1" flipV="1">
              <a:off x="8761934" y="3861720"/>
              <a:ext cx="1054224" cy="1704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5B8C0B9D-C809-A3A4-A7A4-55C781462617}"/>
              </a:ext>
            </a:extLst>
          </p:cNvPr>
          <p:cNvGrpSpPr/>
          <p:nvPr/>
        </p:nvGrpSpPr>
        <p:grpSpPr>
          <a:xfrm>
            <a:off x="9328677" y="6108075"/>
            <a:ext cx="2759687" cy="625601"/>
            <a:chOff x="9328677" y="6108075"/>
            <a:chExt cx="2759687" cy="625601"/>
          </a:xfrm>
        </p:grpSpPr>
        <p:cxnSp>
          <p:nvCxnSpPr>
            <p:cNvPr id="112" name="Straight Connector 111">
              <a:extLst>
                <a:ext uri="{FF2B5EF4-FFF2-40B4-BE49-F238E27FC236}">
                  <a16:creationId xmlns:a16="http://schemas.microsoft.com/office/drawing/2014/main" id="{A74BD97E-C697-2D8B-84AF-330BF06D8EE4}"/>
                </a:ext>
              </a:extLst>
            </p:cNvPr>
            <p:cNvCxnSpPr>
              <a:cxnSpLocks/>
            </p:cNvCxnSpPr>
            <p:nvPr/>
          </p:nvCxnSpPr>
          <p:spPr>
            <a:xfrm flipH="1">
              <a:off x="9328677" y="6304103"/>
              <a:ext cx="2609635" cy="0"/>
            </a:xfrm>
            <a:prstGeom prst="line">
              <a:avLst/>
            </a:prstGeom>
            <a:ln w="66675">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491D13-749A-07D7-F817-C31FA7F8467B}"/>
                </a:ext>
              </a:extLst>
            </p:cNvPr>
            <p:cNvCxnSpPr>
              <a:cxnSpLocks/>
            </p:cNvCxnSpPr>
            <p:nvPr/>
          </p:nvCxnSpPr>
          <p:spPr>
            <a:xfrm>
              <a:off x="9980542" y="6108075"/>
              <a:ext cx="0" cy="1852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82BCCB9-FA54-B06A-A8A2-CB1CD424CE36}"/>
                </a:ext>
              </a:extLst>
            </p:cNvPr>
            <p:cNvCxnSpPr>
              <a:cxnSpLocks/>
            </p:cNvCxnSpPr>
            <p:nvPr/>
          </p:nvCxnSpPr>
          <p:spPr>
            <a:xfrm>
              <a:off x="10608930" y="6108075"/>
              <a:ext cx="0" cy="1852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5AB5C8F-0246-AC23-EEAF-C12B3214B877}"/>
                </a:ext>
              </a:extLst>
            </p:cNvPr>
            <p:cNvCxnSpPr>
              <a:cxnSpLocks/>
            </p:cNvCxnSpPr>
            <p:nvPr/>
          </p:nvCxnSpPr>
          <p:spPr>
            <a:xfrm>
              <a:off x="11137110" y="6108075"/>
              <a:ext cx="0" cy="1852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5C72BC4A-278F-B600-8DC1-92F51A826619}"/>
                </a:ext>
              </a:extLst>
            </p:cNvPr>
            <p:cNvSpPr txBox="1"/>
            <p:nvPr/>
          </p:nvSpPr>
          <p:spPr>
            <a:xfrm>
              <a:off x="10358980" y="6364344"/>
              <a:ext cx="1729384" cy="369332"/>
            </a:xfrm>
            <a:prstGeom prst="rect">
              <a:avLst/>
            </a:prstGeom>
            <a:noFill/>
          </p:spPr>
          <p:txBody>
            <a:bodyPr wrap="none" rtlCol="0">
              <a:spAutoFit/>
            </a:bodyPr>
            <a:lstStyle/>
            <a:p>
              <a:r>
                <a:rPr lang="en-US" dirty="0"/>
                <a:t>Family members</a:t>
              </a:r>
            </a:p>
          </p:txBody>
        </p:sp>
      </p:grpSp>
      <p:sp>
        <p:nvSpPr>
          <p:cNvPr id="134" name="TextBox 133">
            <a:extLst>
              <a:ext uri="{FF2B5EF4-FFF2-40B4-BE49-F238E27FC236}">
                <a16:creationId xmlns:a16="http://schemas.microsoft.com/office/drawing/2014/main" id="{87BA3575-BB3B-C233-15F2-AE624955A57A}"/>
              </a:ext>
            </a:extLst>
          </p:cNvPr>
          <p:cNvSpPr txBox="1"/>
          <p:nvPr/>
        </p:nvSpPr>
        <p:spPr>
          <a:xfrm>
            <a:off x="6582810" y="704567"/>
            <a:ext cx="5072155" cy="1384995"/>
          </a:xfrm>
          <a:prstGeom prst="rect">
            <a:avLst/>
          </a:prstGeom>
          <a:noFill/>
        </p:spPr>
        <p:txBody>
          <a:bodyPr wrap="square" rtlCol="0">
            <a:spAutoFit/>
          </a:bodyPr>
          <a:lstStyle/>
          <a:p>
            <a:r>
              <a:rPr lang="en-US" sz="2800" dirty="0"/>
              <a:t>Reuse based on</a:t>
            </a:r>
            <a:br>
              <a:rPr lang="en-US" sz="2800" dirty="0"/>
            </a:br>
            <a:r>
              <a:rPr lang="en-US" sz="2800" b="1" dirty="0"/>
              <a:t>Confluent</a:t>
            </a:r>
            <a:r>
              <a:rPr lang="en-US" sz="2800" dirty="0"/>
              <a:t> Tool </a:t>
            </a:r>
            <a:r>
              <a:rPr lang="en-US" sz="2800" b="1" dirty="0"/>
              <a:t>Requirements </a:t>
            </a:r>
            <a:r>
              <a:rPr lang="en-US" sz="2800" i="1" dirty="0"/>
              <a:t>(API)</a:t>
            </a:r>
          </a:p>
        </p:txBody>
      </p:sp>
      <p:sp>
        <p:nvSpPr>
          <p:cNvPr id="148" name="TextBox 147">
            <a:extLst>
              <a:ext uri="{FF2B5EF4-FFF2-40B4-BE49-F238E27FC236}">
                <a16:creationId xmlns:a16="http://schemas.microsoft.com/office/drawing/2014/main" id="{2D288631-A759-E723-11D8-1E71CD8CE0F2}"/>
              </a:ext>
            </a:extLst>
          </p:cNvPr>
          <p:cNvSpPr txBox="1"/>
          <p:nvPr/>
        </p:nvSpPr>
        <p:spPr>
          <a:xfrm>
            <a:off x="9607878" y="-1595"/>
            <a:ext cx="2582823" cy="1015663"/>
          </a:xfrm>
          <a:prstGeom prst="rect">
            <a:avLst/>
          </a:prstGeom>
          <a:solidFill>
            <a:schemeClr val="accent1"/>
          </a:solidFill>
          <a:ln>
            <a:noFill/>
          </a:ln>
        </p:spPr>
        <p:txBody>
          <a:bodyPr wrap="none" rtlCol="0">
            <a:spAutoFit/>
          </a:bodyPr>
          <a:lstStyle/>
          <a:p>
            <a:r>
              <a:rPr lang="en-US" sz="2000" dirty="0">
                <a:solidFill>
                  <a:schemeClr val="bg1"/>
                </a:solidFill>
              </a:rPr>
              <a:t>Constraints:</a:t>
            </a:r>
          </a:p>
          <a:p>
            <a:r>
              <a:rPr lang="en-US" sz="2000" b="1" u="sng" dirty="0">
                <a:solidFill>
                  <a:schemeClr val="bg1"/>
                </a:solidFill>
              </a:rPr>
              <a:t>black box semantics</a:t>
            </a:r>
          </a:p>
          <a:p>
            <a:r>
              <a:rPr lang="en-US" sz="2000" i="1" dirty="0">
                <a:solidFill>
                  <a:schemeClr val="bg1"/>
                </a:solidFill>
              </a:rPr>
              <a:t>-&gt; any meta-language</a:t>
            </a:r>
          </a:p>
        </p:txBody>
      </p:sp>
      <p:grpSp>
        <p:nvGrpSpPr>
          <p:cNvPr id="108" name="Group 107">
            <a:extLst>
              <a:ext uri="{FF2B5EF4-FFF2-40B4-BE49-F238E27FC236}">
                <a16:creationId xmlns:a16="http://schemas.microsoft.com/office/drawing/2014/main" id="{4935D7AB-46CE-BA3C-1B94-05FA69F59A96}"/>
              </a:ext>
            </a:extLst>
          </p:cNvPr>
          <p:cNvGrpSpPr/>
          <p:nvPr/>
        </p:nvGrpSpPr>
        <p:grpSpPr>
          <a:xfrm>
            <a:off x="6492859" y="2205604"/>
            <a:ext cx="1690099" cy="3299334"/>
            <a:chOff x="6492859" y="2205604"/>
            <a:chExt cx="1690099" cy="3299334"/>
          </a:xfrm>
        </p:grpSpPr>
        <p:sp>
          <p:nvSpPr>
            <p:cNvPr id="77" name="Rectangle 76">
              <a:extLst>
                <a:ext uri="{FF2B5EF4-FFF2-40B4-BE49-F238E27FC236}">
                  <a16:creationId xmlns:a16="http://schemas.microsoft.com/office/drawing/2014/main" id="{A0BA915C-6BCB-DF19-A234-2768F6F88A26}"/>
                </a:ext>
              </a:extLst>
            </p:cNvPr>
            <p:cNvSpPr/>
            <p:nvPr/>
          </p:nvSpPr>
          <p:spPr>
            <a:xfrm>
              <a:off x="6492859" y="220560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Meta</a:t>
              </a:r>
              <a:br>
                <a:rPr lang="en-US" dirty="0">
                  <a:solidFill>
                    <a:schemeClr val="tx1"/>
                  </a:solidFill>
                </a:rPr>
              </a:br>
              <a:r>
                <a:rPr lang="en-US" dirty="0">
                  <a:solidFill>
                    <a:schemeClr val="tx1"/>
                  </a:solidFill>
                </a:rPr>
                <a:t>Language</a:t>
              </a:r>
            </a:p>
          </p:txBody>
        </p:sp>
        <p:sp>
          <p:nvSpPr>
            <p:cNvPr id="27" name="Rectangle 26">
              <a:extLst>
                <a:ext uri="{FF2B5EF4-FFF2-40B4-BE49-F238E27FC236}">
                  <a16:creationId xmlns:a16="http://schemas.microsoft.com/office/drawing/2014/main" id="{B0E8BBA4-91D7-D75A-AAFC-B5F826ADE56E}"/>
                </a:ext>
              </a:extLst>
            </p:cNvPr>
            <p:cNvSpPr/>
            <p:nvPr/>
          </p:nvSpPr>
          <p:spPr>
            <a:xfrm>
              <a:off x="6725893" y="3574063"/>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Language</a:t>
              </a:r>
              <a:br>
                <a:rPr lang="en-US" dirty="0">
                  <a:solidFill>
                    <a:schemeClr val="tx1"/>
                  </a:solidFill>
                </a:rPr>
              </a:br>
              <a:r>
                <a:rPr lang="en-US" dirty="0">
                  <a:solidFill>
                    <a:schemeClr val="tx1"/>
                  </a:solidFill>
                </a:rPr>
                <a:t>Definition</a:t>
              </a:r>
            </a:p>
          </p:txBody>
        </p:sp>
        <p:sp>
          <p:nvSpPr>
            <p:cNvPr id="28" name="Rectangle 27">
              <a:extLst>
                <a:ext uri="{FF2B5EF4-FFF2-40B4-BE49-F238E27FC236}">
                  <a16:creationId xmlns:a16="http://schemas.microsoft.com/office/drawing/2014/main" id="{F87C0BA8-1369-C505-4BB7-A5E4485CB01C}"/>
                </a:ext>
              </a:extLst>
            </p:cNvPr>
            <p:cNvSpPr/>
            <p:nvPr/>
          </p:nvSpPr>
          <p:spPr>
            <a:xfrm>
              <a:off x="6725893" y="4939859"/>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DSL Model</a:t>
              </a:r>
            </a:p>
          </p:txBody>
        </p:sp>
        <p:cxnSp>
          <p:nvCxnSpPr>
            <p:cNvPr id="74" name="Straight Arrow Connector 73">
              <a:extLst>
                <a:ext uri="{FF2B5EF4-FFF2-40B4-BE49-F238E27FC236}">
                  <a16:creationId xmlns:a16="http://schemas.microsoft.com/office/drawing/2014/main" id="{E7FDBFA0-D260-A61B-7B2C-FAA6661E26FB}"/>
                </a:ext>
              </a:extLst>
            </p:cNvPr>
            <p:cNvCxnSpPr>
              <a:cxnSpLocks/>
              <a:stCxn id="28" idx="0"/>
              <a:endCxn id="27" idx="2"/>
            </p:cNvCxnSpPr>
            <p:nvPr/>
          </p:nvCxnSpPr>
          <p:spPr>
            <a:xfrm flipV="1">
              <a:off x="7342343" y="4139142"/>
              <a:ext cx="0" cy="800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9B721EB-2217-6208-F666-ABC8FB844320}"/>
                </a:ext>
              </a:extLst>
            </p:cNvPr>
            <p:cNvSpPr/>
            <p:nvPr/>
          </p:nvSpPr>
          <p:spPr>
            <a:xfrm>
              <a:off x="6645259" y="235800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Meta</a:t>
              </a:r>
              <a:br>
                <a:rPr lang="en-US" dirty="0">
                  <a:solidFill>
                    <a:schemeClr val="tx1"/>
                  </a:solidFill>
                </a:rPr>
              </a:br>
              <a:r>
                <a:rPr lang="en-US" dirty="0">
                  <a:solidFill>
                    <a:schemeClr val="tx1"/>
                  </a:solidFill>
                </a:rPr>
                <a:t>Language</a:t>
              </a:r>
            </a:p>
          </p:txBody>
        </p:sp>
        <p:sp>
          <p:nvSpPr>
            <p:cNvPr id="14" name="Rectangle 13">
              <a:extLst>
                <a:ext uri="{FF2B5EF4-FFF2-40B4-BE49-F238E27FC236}">
                  <a16:creationId xmlns:a16="http://schemas.microsoft.com/office/drawing/2014/main" id="{EE1646FC-791D-207F-6C8D-976DF2E12F2D}"/>
                </a:ext>
              </a:extLst>
            </p:cNvPr>
            <p:cNvSpPr/>
            <p:nvPr/>
          </p:nvSpPr>
          <p:spPr>
            <a:xfrm>
              <a:off x="6797659" y="251040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Meta</a:t>
              </a:r>
              <a:br>
                <a:rPr lang="en-US" dirty="0">
                  <a:solidFill>
                    <a:schemeClr val="tx1"/>
                  </a:solidFill>
                </a:rPr>
              </a:br>
              <a:r>
                <a:rPr lang="en-US" dirty="0">
                  <a:solidFill>
                    <a:schemeClr val="tx1"/>
                  </a:solidFill>
                </a:rPr>
                <a:t>Language</a:t>
              </a:r>
            </a:p>
          </p:txBody>
        </p:sp>
        <p:sp>
          <p:nvSpPr>
            <p:cNvPr id="15" name="Rectangle 14">
              <a:extLst>
                <a:ext uri="{FF2B5EF4-FFF2-40B4-BE49-F238E27FC236}">
                  <a16:creationId xmlns:a16="http://schemas.microsoft.com/office/drawing/2014/main" id="{62929434-DDED-E20F-625D-BE58F902346F}"/>
                </a:ext>
              </a:extLst>
            </p:cNvPr>
            <p:cNvSpPr/>
            <p:nvPr/>
          </p:nvSpPr>
          <p:spPr>
            <a:xfrm>
              <a:off x="6950059" y="266280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Meta</a:t>
              </a:r>
              <a:br>
                <a:rPr lang="en-US" dirty="0">
                  <a:solidFill>
                    <a:schemeClr val="tx1"/>
                  </a:solidFill>
                </a:rPr>
              </a:br>
              <a:r>
                <a:rPr lang="en-US" dirty="0">
                  <a:solidFill>
                    <a:schemeClr val="tx1"/>
                  </a:solidFill>
                </a:rPr>
                <a:t>Language</a:t>
              </a:r>
            </a:p>
          </p:txBody>
        </p:sp>
      </p:grpSp>
      <p:grpSp>
        <p:nvGrpSpPr>
          <p:cNvPr id="105" name="Group 104">
            <a:extLst>
              <a:ext uri="{FF2B5EF4-FFF2-40B4-BE49-F238E27FC236}">
                <a16:creationId xmlns:a16="http://schemas.microsoft.com/office/drawing/2014/main" id="{4DE6DE3B-6E13-43F0-4AEE-DA22BD828B20}"/>
              </a:ext>
            </a:extLst>
          </p:cNvPr>
          <p:cNvGrpSpPr/>
          <p:nvPr/>
        </p:nvGrpSpPr>
        <p:grpSpPr>
          <a:xfrm>
            <a:off x="8834823" y="2062888"/>
            <a:ext cx="671133" cy="4241215"/>
            <a:chOff x="8834823" y="2062888"/>
            <a:chExt cx="671133" cy="4241215"/>
          </a:xfrm>
        </p:grpSpPr>
        <p:cxnSp>
          <p:nvCxnSpPr>
            <p:cNvPr id="111" name="Straight Connector 110">
              <a:extLst>
                <a:ext uri="{FF2B5EF4-FFF2-40B4-BE49-F238E27FC236}">
                  <a16:creationId xmlns:a16="http://schemas.microsoft.com/office/drawing/2014/main" id="{7C3434DF-BE63-AFB1-A05F-D878D449C760}"/>
                </a:ext>
              </a:extLst>
            </p:cNvPr>
            <p:cNvCxnSpPr/>
            <p:nvPr/>
          </p:nvCxnSpPr>
          <p:spPr>
            <a:xfrm>
              <a:off x="9328677" y="2358004"/>
              <a:ext cx="0" cy="3946099"/>
            </a:xfrm>
            <a:prstGeom prst="line">
              <a:avLst/>
            </a:prstGeom>
            <a:ln w="66675">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1D5868-7BB5-5F55-C07C-6A5371FE0FE0}"/>
                </a:ext>
              </a:extLst>
            </p:cNvPr>
            <p:cNvCxnSpPr>
              <a:cxnSpLocks/>
            </p:cNvCxnSpPr>
            <p:nvPr/>
          </p:nvCxnSpPr>
          <p:spPr>
            <a:xfrm>
              <a:off x="9344852" y="5582031"/>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91721FF-EAD6-BD37-3DD8-CA59CACC97A5}"/>
                </a:ext>
              </a:extLst>
            </p:cNvPr>
            <p:cNvCxnSpPr>
              <a:cxnSpLocks/>
            </p:cNvCxnSpPr>
            <p:nvPr/>
          </p:nvCxnSpPr>
          <p:spPr>
            <a:xfrm>
              <a:off x="9334414" y="5070553"/>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3FB009E-9E07-B4C5-580E-9B2893CD159E}"/>
                </a:ext>
              </a:extLst>
            </p:cNvPr>
            <p:cNvCxnSpPr>
              <a:cxnSpLocks/>
            </p:cNvCxnSpPr>
            <p:nvPr/>
          </p:nvCxnSpPr>
          <p:spPr>
            <a:xfrm>
              <a:off x="9336502" y="4508971"/>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8AE200AB-5522-1D5B-ED9B-74960964F5D1}"/>
                </a:ext>
              </a:extLst>
            </p:cNvPr>
            <p:cNvCxnSpPr>
              <a:cxnSpLocks/>
            </p:cNvCxnSpPr>
            <p:nvPr/>
          </p:nvCxnSpPr>
          <p:spPr>
            <a:xfrm>
              <a:off x="9338590" y="3947389"/>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3118FE0E-929B-371B-6BEF-D9F7C6925E18}"/>
                </a:ext>
              </a:extLst>
            </p:cNvPr>
            <p:cNvSpPr txBox="1"/>
            <p:nvPr/>
          </p:nvSpPr>
          <p:spPr>
            <a:xfrm rot="16200000">
              <a:off x="8404320" y="2493391"/>
              <a:ext cx="1230337" cy="369332"/>
            </a:xfrm>
            <a:prstGeom prst="rect">
              <a:avLst/>
            </a:prstGeom>
            <a:noFill/>
          </p:spPr>
          <p:txBody>
            <a:bodyPr wrap="none" rtlCol="0">
              <a:spAutoFit/>
            </a:bodyPr>
            <a:lstStyle/>
            <a:p>
              <a:r>
                <a:rPr lang="en-US" dirty="0"/>
                <a:t>Tool Family</a:t>
              </a:r>
            </a:p>
          </p:txBody>
        </p:sp>
        <p:cxnSp>
          <p:nvCxnSpPr>
            <p:cNvPr id="16" name="Straight Connector 15">
              <a:extLst>
                <a:ext uri="{FF2B5EF4-FFF2-40B4-BE49-F238E27FC236}">
                  <a16:creationId xmlns:a16="http://schemas.microsoft.com/office/drawing/2014/main" id="{28DD9A95-70F3-D7B5-F51D-27871A4F54C9}"/>
                </a:ext>
              </a:extLst>
            </p:cNvPr>
            <p:cNvCxnSpPr>
              <a:cxnSpLocks/>
            </p:cNvCxnSpPr>
            <p:nvPr/>
          </p:nvCxnSpPr>
          <p:spPr>
            <a:xfrm>
              <a:off x="9344852" y="3371566"/>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9438AB4-6DE0-98E5-8A38-0F0ECAC73A71}"/>
                </a:ext>
              </a:extLst>
            </p:cNvPr>
            <p:cNvCxnSpPr>
              <a:cxnSpLocks/>
            </p:cNvCxnSpPr>
            <p:nvPr/>
          </p:nvCxnSpPr>
          <p:spPr>
            <a:xfrm>
              <a:off x="9328677" y="2858671"/>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a:extLst>
              <a:ext uri="{FF2B5EF4-FFF2-40B4-BE49-F238E27FC236}">
                <a16:creationId xmlns:a16="http://schemas.microsoft.com/office/drawing/2014/main" id="{E526946A-4C60-A4A0-11D3-879F03E40CD9}"/>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19" name="Footer Placeholder 18">
            <a:extLst>
              <a:ext uri="{FF2B5EF4-FFF2-40B4-BE49-F238E27FC236}">
                <a16:creationId xmlns:a16="http://schemas.microsoft.com/office/drawing/2014/main" id="{75DBB226-C3AF-2F57-0079-A71549D235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20" name="Slide Number Placeholder 19">
            <a:extLst>
              <a:ext uri="{FF2B5EF4-FFF2-40B4-BE49-F238E27FC236}">
                <a16:creationId xmlns:a16="http://schemas.microsoft.com/office/drawing/2014/main" id="{27B3781C-F392-F49B-4EC3-4D4C65F7C063}"/>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19</a:t>
            </a:fld>
            <a:endParaRPr lang="en-US" dirty="0"/>
          </a:p>
        </p:txBody>
      </p:sp>
      <p:grpSp>
        <p:nvGrpSpPr>
          <p:cNvPr id="22" name="Group 21">
            <a:extLst>
              <a:ext uri="{FF2B5EF4-FFF2-40B4-BE49-F238E27FC236}">
                <a16:creationId xmlns:a16="http://schemas.microsoft.com/office/drawing/2014/main" id="{BE5F3CDC-360C-C0CB-E379-723C56AE51C7}"/>
              </a:ext>
            </a:extLst>
          </p:cNvPr>
          <p:cNvGrpSpPr/>
          <p:nvPr/>
        </p:nvGrpSpPr>
        <p:grpSpPr>
          <a:xfrm>
            <a:off x="3299028" y="704567"/>
            <a:ext cx="2975425" cy="5741873"/>
            <a:chOff x="3299028" y="704567"/>
            <a:chExt cx="2975425" cy="5741873"/>
          </a:xfrm>
        </p:grpSpPr>
        <p:sp>
          <p:nvSpPr>
            <p:cNvPr id="7" name="Rectangle 6">
              <a:extLst>
                <a:ext uri="{FF2B5EF4-FFF2-40B4-BE49-F238E27FC236}">
                  <a16:creationId xmlns:a16="http://schemas.microsoft.com/office/drawing/2014/main" id="{3327BDCC-3CDE-1A27-BDCF-BD7BF93DAF60}"/>
                </a:ext>
              </a:extLst>
            </p:cNvPr>
            <p:cNvSpPr/>
            <p:nvPr/>
          </p:nvSpPr>
          <p:spPr>
            <a:xfrm>
              <a:off x="3509119" y="260702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Meta</a:t>
              </a:r>
              <a:br>
                <a:rPr lang="en-US" sz="1600" dirty="0">
                  <a:solidFill>
                    <a:schemeClr val="tx1"/>
                  </a:solidFill>
                </a:rPr>
              </a:br>
              <a:r>
                <a:rPr lang="en-US" sz="1600" dirty="0">
                  <a:solidFill>
                    <a:schemeClr val="tx1"/>
                  </a:solidFill>
                </a:rPr>
                <a:t>Language</a:t>
              </a:r>
            </a:p>
          </p:txBody>
        </p:sp>
        <p:sp>
          <p:nvSpPr>
            <p:cNvPr id="8" name="Rectangle 7">
              <a:extLst>
                <a:ext uri="{FF2B5EF4-FFF2-40B4-BE49-F238E27FC236}">
                  <a16:creationId xmlns:a16="http://schemas.microsoft.com/office/drawing/2014/main" id="{7A8A3D7B-1F35-2DC8-A5F6-92CF656EBAE4}"/>
                </a:ext>
              </a:extLst>
            </p:cNvPr>
            <p:cNvSpPr/>
            <p:nvPr/>
          </p:nvSpPr>
          <p:spPr>
            <a:xfrm>
              <a:off x="3509119" y="3551657"/>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Language</a:t>
              </a:r>
              <a:br>
                <a:rPr lang="en-US" dirty="0">
                  <a:solidFill>
                    <a:schemeClr val="tx1"/>
                  </a:solidFill>
                </a:rPr>
              </a:br>
              <a:r>
                <a:rPr lang="en-US" dirty="0">
                  <a:solidFill>
                    <a:schemeClr val="tx1"/>
                  </a:solidFill>
                </a:rPr>
                <a:t>Definition</a:t>
              </a:r>
            </a:p>
          </p:txBody>
        </p:sp>
        <p:sp>
          <p:nvSpPr>
            <p:cNvPr id="9" name="Rectangle 8">
              <a:extLst>
                <a:ext uri="{FF2B5EF4-FFF2-40B4-BE49-F238E27FC236}">
                  <a16:creationId xmlns:a16="http://schemas.microsoft.com/office/drawing/2014/main" id="{7192F839-3AE2-7A9D-7974-D380CAF7F6E6}"/>
                </a:ext>
              </a:extLst>
            </p:cNvPr>
            <p:cNvSpPr/>
            <p:nvPr/>
          </p:nvSpPr>
          <p:spPr>
            <a:xfrm>
              <a:off x="3509119" y="4939859"/>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DSL Model</a:t>
              </a:r>
            </a:p>
          </p:txBody>
        </p:sp>
        <p:sp>
          <p:nvSpPr>
            <p:cNvPr id="24" name="Cube 23">
              <a:extLst>
                <a:ext uri="{FF2B5EF4-FFF2-40B4-BE49-F238E27FC236}">
                  <a16:creationId xmlns:a16="http://schemas.microsoft.com/office/drawing/2014/main" id="{99E429B0-982F-6897-DF4F-812F193045BF}"/>
                </a:ext>
              </a:extLst>
            </p:cNvPr>
            <p:cNvSpPr/>
            <p:nvPr/>
          </p:nvSpPr>
          <p:spPr>
            <a:xfrm>
              <a:off x="4952109" y="3142133"/>
              <a:ext cx="360000" cy="360000"/>
            </a:xfrm>
            <a:prstGeom prst="cub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25" name="Cube 24">
              <a:extLst>
                <a:ext uri="{FF2B5EF4-FFF2-40B4-BE49-F238E27FC236}">
                  <a16:creationId xmlns:a16="http://schemas.microsoft.com/office/drawing/2014/main" id="{5C45DC98-96AD-89E4-84E4-A66E54FB0953}"/>
                </a:ext>
              </a:extLst>
            </p:cNvPr>
            <p:cNvSpPr/>
            <p:nvPr/>
          </p:nvSpPr>
          <p:spPr>
            <a:xfrm>
              <a:off x="5433281" y="3142668"/>
              <a:ext cx="360000" cy="360000"/>
            </a:xfrm>
            <a:prstGeom prst="cub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26" name="Cube 25">
              <a:extLst>
                <a:ext uri="{FF2B5EF4-FFF2-40B4-BE49-F238E27FC236}">
                  <a16:creationId xmlns:a16="http://schemas.microsoft.com/office/drawing/2014/main" id="{4E27FD37-43CE-93E6-22F2-4ABF1C93A449}"/>
                </a:ext>
              </a:extLst>
            </p:cNvPr>
            <p:cNvSpPr/>
            <p:nvPr/>
          </p:nvSpPr>
          <p:spPr>
            <a:xfrm>
              <a:off x="5914453" y="3136969"/>
              <a:ext cx="360000" cy="360000"/>
            </a:xfrm>
            <a:prstGeom prst="cub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pic>
          <p:nvPicPr>
            <p:cNvPr id="42" name="Picture 41">
              <a:extLst>
                <a:ext uri="{FF2B5EF4-FFF2-40B4-BE49-F238E27FC236}">
                  <a16:creationId xmlns:a16="http://schemas.microsoft.com/office/drawing/2014/main" id="{BD17CD28-018F-C4CB-CC93-7799555D5B5B}"/>
                </a:ext>
              </a:extLst>
            </p:cNvPr>
            <p:cNvPicPr>
              <a:picLocks noChangeAspect="1"/>
            </p:cNvPicPr>
            <p:nvPr/>
          </p:nvPicPr>
          <p:blipFill>
            <a:blip r:embed="rId4"/>
            <a:stretch>
              <a:fillRect/>
            </a:stretch>
          </p:blipFill>
          <p:spPr>
            <a:xfrm>
              <a:off x="3299028" y="5724403"/>
              <a:ext cx="1476364" cy="654003"/>
            </a:xfrm>
            <a:prstGeom prst="rect">
              <a:avLst/>
            </a:prstGeom>
          </p:spPr>
        </p:pic>
        <p:cxnSp>
          <p:nvCxnSpPr>
            <p:cNvPr id="54" name="Straight Arrow Connector 53">
              <a:extLst>
                <a:ext uri="{FF2B5EF4-FFF2-40B4-BE49-F238E27FC236}">
                  <a16:creationId xmlns:a16="http://schemas.microsoft.com/office/drawing/2014/main" id="{26971C2D-4D85-09DE-126B-9EB824F75794}"/>
                </a:ext>
              </a:extLst>
            </p:cNvPr>
            <p:cNvCxnSpPr>
              <a:stCxn id="9" idx="0"/>
              <a:endCxn id="8" idx="2"/>
            </p:cNvCxnSpPr>
            <p:nvPr/>
          </p:nvCxnSpPr>
          <p:spPr>
            <a:xfrm flipV="1">
              <a:off x="4125569" y="4116736"/>
              <a:ext cx="0" cy="823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208FC3C-4D19-9567-2F9C-FC6396079F51}"/>
                </a:ext>
              </a:extLst>
            </p:cNvPr>
            <p:cNvCxnSpPr>
              <a:stCxn id="8" idx="0"/>
              <a:endCxn id="7" idx="2"/>
            </p:cNvCxnSpPr>
            <p:nvPr/>
          </p:nvCxnSpPr>
          <p:spPr>
            <a:xfrm flipV="1">
              <a:off x="4125569" y="3172103"/>
              <a:ext cx="0" cy="379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7F18F28-D843-A19C-E14B-BAEB60EEE197}"/>
                </a:ext>
              </a:extLst>
            </p:cNvPr>
            <p:cNvCxnSpPr>
              <a:stCxn id="24" idx="0"/>
              <a:endCxn id="7" idx="3"/>
            </p:cNvCxnSpPr>
            <p:nvPr/>
          </p:nvCxnSpPr>
          <p:spPr>
            <a:xfrm flipH="1" flipV="1">
              <a:off x="4742018" y="2889564"/>
              <a:ext cx="435091" cy="252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C80433D-CD3F-DADC-06D8-1052B3B4252B}"/>
                </a:ext>
              </a:extLst>
            </p:cNvPr>
            <p:cNvCxnSpPr>
              <a:stCxn id="25" idx="0"/>
              <a:endCxn id="7" idx="3"/>
            </p:cNvCxnSpPr>
            <p:nvPr/>
          </p:nvCxnSpPr>
          <p:spPr>
            <a:xfrm flipH="1" flipV="1">
              <a:off x="4742018" y="2889564"/>
              <a:ext cx="916263" cy="253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F492FBD-2C5E-EDF4-D097-41791CE361F8}"/>
                </a:ext>
              </a:extLst>
            </p:cNvPr>
            <p:cNvCxnSpPr>
              <a:stCxn id="26" idx="0"/>
              <a:endCxn id="7" idx="3"/>
            </p:cNvCxnSpPr>
            <p:nvPr/>
          </p:nvCxnSpPr>
          <p:spPr>
            <a:xfrm flipH="1" flipV="1">
              <a:off x="4742018" y="2889564"/>
              <a:ext cx="1397435" cy="247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D1C35E9-97AD-C704-5D39-2EB0E6879428}"/>
                </a:ext>
              </a:extLst>
            </p:cNvPr>
            <p:cNvCxnSpPr>
              <a:stCxn id="8" idx="3"/>
              <a:endCxn id="24" idx="3"/>
            </p:cNvCxnSpPr>
            <p:nvPr/>
          </p:nvCxnSpPr>
          <p:spPr>
            <a:xfrm flipV="1">
              <a:off x="4742018" y="3502133"/>
              <a:ext cx="345091" cy="332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9D7631D-9618-290C-4E09-7942AFB2A02D}"/>
                </a:ext>
              </a:extLst>
            </p:cNvPr>
            <p:cNvCxnSpPr>
              <a:stCxn id="8" idx="3"/>
              <a:endCxn id="25" idx="3"/>
            </p:cNvCxnSpPr>
            <p:nvPr/>
          </p:nvCxnSpPr>
          <p:spPr>
            <a:xfrm flipV="1">
              <a:off x="4742018" y="3502668"/>
              <a:ext cx="826263" cy="331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3B86871-8872-BD92-27FA-A1B72ECFF6FC}"/>
                </a:ext>
              </a:extLst>
            </p:cNvPr>
            <p:cNvCxnSpPr>
              <a:stCxn id="8" idx="3"/>
              <a:endCxn id="26" idx="3"/>
            </p:cNvCxnSpPr>
            <p:nvPr/>
          </p:nvCxnSpPr>
          <p:spPr>
            <a:xfrm flipV="1">
              <a:off x="4742018" y="3496969"/>
              <a:ext cx="1307435" cy="337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A838A1A9-C466-2FBE-6505-BEC723337927}"/>
                </a:ext>
              </a:extLst>
            </p:cNvPr>
            <p:cNvSpPr txBox="1"/>
            <p:nvPr/>
          </p:nvSpPr>
          <p:spPr>
            <a:xfrm>
              <a:off x="3501104" y="704567"/>
              <a:ext cx="2693366" cy="954107"/>
            </a:xfrm>
            <a:prstGeom prst="rect">
              <a:avLst/>
            </a:prstGeom>
            <a:noFill/>
          </p:spPr>
          <p:txBody>
            <a:bodyPr wrap="none" rtlCol="0">
              <a:spAutoFit/>
            </a:bodyPr>
            <a:lstStyle/>
            <a:p>
              <a:r>
                <a:rPr lang="en-US" sz="2800" dirty="0"/>
                <a:t>Reuse based on</a:t>
              </a:r>
              <a:br>
                <a:rPr lang="en-US" sz="2800" dirty="0"/>
              </a:br>
              <a:r>
                <a:rPr lang="en-US" sz="2800" b="1" dirty="0"/>
                <a:t>Meta-Language</a:t>
              </a:r>
            </a:p>
          </p:txBody>
        </p:sp>
        <p:pic>
          <p:nvPicPr>
            <p:cNvPr id="2" name="Picture 1">
              <a:extLst>
                <a:ext uri="{FF2B5EF4-FFF2-40B4-BE49-F238E27FC236}">
                  <a16:creationId xmlns:a16="http://schemas.microsoft.com/office/drawing/2014/main" id="{9403C529-0E25-927B-A5E0-AC37D235A544}"/>
                </a:ext>
              </a:extLst>
            </p:cNvPr>
            <p:cNvPicPr>
              <a:picLocks noChangeAspect="1"/>
            </p:cNvPicPr>
            <p:nvPr/>
          </p:nvPicPr>
          <p:blipFill>
            <a:blip r:embed="rId5"/>
            <a:stretch>
              <a:fillRect/>
            </a:stretch>
          </p:blipFill>
          <p:spPr>
            <a:xfrm>
              <a:off x="4918743" y="5750418"/>
              <a:ext cx="1287221" cy="696022"/>
            </a:xfrm>
            <a:prstGeom prst="rect">
              <a:avLst/>
            </a:prstGeom>
          </p:spPr>
        </p:pic>
      </p:grpSp>
      <p:sp>
        <p:nvSpPr>
          <p:cNvPr id="3" name="TextBox 2">
            <a:extLst>
              <a:ext uri="{FF2B5EF4-FFF2-40B4-BE49-F238E27FC236}">
                <a16:creationId xmlns:a16="http://schemas.microsoft.com/office/drawing/2014/main" id="{1DBBF651-5B1F-6CE7-B662-38417CCC0BDF}"/>
              </a:ext>
            </a:extLst>
          </p:cNvPr>
          <p:cNvSpPr txBox="1"/>
          <p:nvPr/>
        </p:nvSpPr>
        <p:spPr>
          <a:xfrm>
            <a:off x="1824005" y="6547509"/>
            <a:ext cx="2781274" cy="307777"/>
          </a:xfrm>
          <a:prstGeom prst="rect">
            <a:avLst/>
          </a:prstGeom>
          <a:noFill/>
        </p:spPr>
        <p:txBody>
          <a:bodyPr wrap="none" rtlCol="0">
            <a:spAutoFit/>
          </a:bodyPr>
          <a:lstStyle/>
          <a:p>
            <a:r>
              <a:rPr lang="en-US" sz="1400" dirty="0">
                <a:highlight>
                  <a:srgbClr val="C0C0C0"/>
                </a:highlight>
              </a:rPr>
              <a:t>Manuel Wimmer Keynote, MLE’23</a:t>
            </a:r>
          </a:p>
        </p:txBody>
      </p:sp>
      <p:sp>
        <p:nvSpPr>
          <p:cNvPr id="78" name="TextBox 77">
            <a:extLst>
              <a:ext uri="{FF2B5EF4-FFF2-40B4-BE49-F238E27FC236}">
                <a16:creationId xmlns:a16="http://schemas.microsoft.com/office/drawing/2014/main" id="{2B9748A8-82B4-76EE-7F84-E78027092500}"/>
              </a:ext>
            </a:extLst>
          </p:cNvPr>
          <p:cNvSpPr txBox="1"/>
          <p:nvPr/>
        </p:nvSpPr>
        <p:spPr>
          <a:xfrm>
            <a:off x="6803831" y="5833129"/>
            <a:ext cx="801823" cy="523220"/>
          </a:xfrm>
          <a:prstGeom prst="rect">
            <a:avLst/>
          </a:prstGeom>
          <a:noFill/>
        </p:spPr>
        <p:txBody>
          <a:bodyPr wrap="none" rtlCol="0">
            <a:spAutoFit/>
          </a:bodyPr>
          <a:lstStyle/>
          <a:p>
            <a:r>
              <a:rPr lang="en-US" sz="2800" b="1" dirty="0"/>
              <a:t>LSP</a:t>
            </a:r>
          </a:p>
        </p:txBody>
      </p:sp>
      <p:grpSp>
        <p:nvGrpSpPr>
          <p:cNvPr id="97" name="Group 96">
            <a:extLst>
              <a:ext uri="{FF2B5EF4-FFF2-40B4-BE49-F238E27FC236}">
                <a16:creationId xmlns:a16="http://schemas.microsoft.com/office/drawing/2014/main" id="{96CF4981-7FC2-F7FE-61C4-7ADC6C9B46AB}"/>
              </a:ext>
            </a:extLst>
          </p:cNvPr>
          <p:cNvGrpSpPr/>
          <p:nvPr/>
        </p:nvGrpSpPr>
        <p:grpSpPr>
          <a:xfrm>
            <a:off x="272185" y="704567"/>
            <a:ext cx="2760896" cy="5607808"/>
            <a:chOff x="272185" y="704567"/>
            <a:chExt cx="2760896" cy="5607808"/>
          </a:xfrm>
        </p:grpSpPr>
        <p:sp>
          <p:nvSpPr>
            <p:cNvPr id="79" name="Rectangle 78">
              <a:extLst>
                <a:ext uri="{FF2B5EF4-FFF2-40B4-BE49-F238E27FC236}">
                  <a16:creationId xmlns:a16="http://schemas.microsoft.com/office/drawing/2014/main" id="{0E90F4B1-0959-FAE2-04AC-EEB94C271F55}"/>
                </a:ext>
              </a:extLst>
            </p:cNvPr>
            <p:cNvSpPr/>
            <p:nvPr/>
          </p:nvSpPr>
          <p:spPr>
            <a:xfrm flipH="1">
              <a:off x="272185" y="4515909"/>
              <a:ext cx="2695943" cy="21600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E2C7800-F3A7-C033-DF26-082FDE1684D5}"/>
                </a:ext>
              </a:extLst>
            </p:cNvPr>
            <p:cNvSpPr/>
            <p:nvPr/>
          </p:nvSpPr>
          <p:spPr>
            <a:xfrm>
              <a:off x="1003707" y="2688246"/>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Pivot</a:t>
              </a:r>
              <a:br>
                <a:rPr lang="en-US" sz="1600" dirty="0">
                  <a:solidFill>
                    <a:schemeClr val="tx1"/>
                  </a:solidFill>
                </a:rPr>
              </a:br>
              <a:r>
                <a:rPr lang="en-US" sz="1600" dirty="0">
                  <a:solidFill>
                    <a:schemeClr val="tx1"/>
                  </a:solidFill>
                </a:rPr>
                <a:t>Language</a:t>
              </a:r>
            </a:p>
          </p:txBody>
        </p:sp>
        <p:sp>
          <p:nvSpPr>
            <p:cNvPr id="5" name="Rectangle 4">
              <a:extLst>
                <a:ext uri="{FF2B5EF4-FFF2-40B4-BE49-F238E27FC236}">
                  <a16:creationId xmlns:a16="http://schemas.microsoft.com/office/drawing/2014/main" id="{DF0639DE-179F-516B-2ED1-6DD17275C637}"/>
                </a:ext>
              </a:extLst>
            </p:cNvPr>
            <p:cNvSpPr/>
            <p:nvPr/>
          </p:nvSpPr>
          <p:spPr>
            <a:xfrm>
              <a:off x="1003707" y="3632879"/>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Pivot</a:t>
              </a:r>
              <a:br>
                <a:rPr lang="en-US" dirty="0">
                  <a:solidFill>
                    <a:schemeClr val="tx1"/>
                  </a:solidFill>
                </a:rPr>
              </a:br>
              <a:r>
                <a:rPr lang="en-US" dirty="0">
                  <a:solidFill>
                    <a:schemeClr val="tx1"/>
                  </a:solidFill>
                </a:rPr>
                <a:t>Model</a:t>
              </a:r>
            </a:p>
          </p:txBody>
        </p:sp>
        <p:sp>
          <p:nvSpPr>
            <p:cNvPr id="6" name="Rectangle 5">
              <a:extLst>
                <a:ext uri="{FF2B5EF4-FFF2-40B4-BE49-F238E27FC236}">
                  <a16:creationId xmlns:a16="http://schemas.microsoft.com/office/drawing/2014/main" id="{B2F91DA9-59A8-CC77-4F2E-B1F4F7C1172A}"/>
                </a:ext>
              </a:extLst>
            </p:cNvPr>
            <p:cNvSpPr/>
            <p:nvPr/>
          </p:nvSpPr>
          <p:spPr>
            <a:xfrm>
              <a:off x="984864" y="4939859"/>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DSL Model</a:t>
              </a:r>
            </a:p>
          </p:txBody>
        </p:sp>
        <p:sp>
          <p:nvSpPr>
            <p:cNvPr id="10" name="Cube 9">
              <a:extLst>
                <a:ext uri="{FF2B5EF4-FFF2-40B4-BE49-F238E27FC236}">
                  <a16:creationId xmlns:a16="http://schemas.microsoft.com/office/drawing/2014/main" id="{BFCA97BF-D91E-FDE7-7A29-81305E9F9AAB}"/>
                </a:ext>
              </a:extLst>
            </p:cNvPr>
            <p:cNvSpPr/>
            <p:nvPr/>
          </p:nvSpPr>
          <p:spPr>
            <a:xfrm>
              <a:off x="999698" y="1941705"/>
              <a:ext cx="360000" cy="360000"/>
            </a:xfrm>
            <a:prstGeom prst="cub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t>
              </a:r>
            </a:p>
          </p:txBody>
        </p:sp>
        <p:sp>
          <p:nvSpPr>
            <p:cNvPr id="11" name="Cube 10">
              <a:extLst>
                <a:ext uri="{FF2B5EF4-FFF2-40B4-BE49-F238E27FC236}">
                  <a16:creationId xmlns:a16="http://schemas.microsoft.com/office/drawing/2014/main" id="{F317F84F-6450-288A-2D52-D03D1779ACC9}"/>
                </a:ext>
              </a:extLst>
            </p:cNvPr>
            <p:cNvSpPr/>
            <p:nvPr/>
          </p:nvSpPr>
          <p:spPr>
            <a:xfrm>
              <a:off x="1435870" y="1945668"/>
              <a:ext cx="360000" cy="360000"/>
            </a:xfrm>
            <a:prstGeom prst="cub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p>
          </p:txBody>
        </p:sp>
        <p:sp>
          <p:nvSpPr>
            <p:cNvPr id="12" name="Cube 11">
              <a:extLst>
                <a:ext uri="{FF2B5EF4-FFF2-40B4-BE49-F238E27FC236}">
                  <a16:creationId xmlns:a16="http://schemas.microsoft.com/office/drawing/2014/main" id="{C4C3F270-20CD-9895-BD86-D69A13A1725B}"/>
                </a:ext>
              </a:extLst>
            </p:cNvPr>
            <p:cNvSpPr/>
            <p:nvPr/>
          </p:nvSpPr>
          <p:spPr>
            <a:xfrm>
              <a:off x="1872042" y="1948692"/>
              <a:ext cx="360000" cy="360000"/>
            </a:xfrm>
            <a:prstGeom prst="cub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a:t>
              </a:r>
            </a:p>
          </p:txBody>
        </p:sp>
        <p:pic>
          <p:nvPicPr>
            <p:cNvPr id="43" name="Picture 42">
              <a:extLst>
                <a:ext uri="{FF2B5EF4-FFF2-40B4-BE49-F238E27FC236}">
                  <a16:creationId xmlns:a16="http://schemas.microsoft.com/office/drawing/2014/main" id="{C74F9117-1FF1-1244-0300-AD0727B80A27}"/>
                </a:ext>
              </a:extLst>
            </p:cNvPr>
            <p:cNvPicPr>
              <a:picLocks noChangeAspect="1"/>
            </p:cNvPicPr>
            <p:nvPr/>
          </p:nvPicPr>
          <p:blipFill>
            <a:blip r:embed="rId6"/>
            <a:stretch>
              <a:fillRect/>
            </a:stretch>
          </p:blipFill>
          <p:spPr>
            <a:xfrm>
              <a:off x="304883" y="5742534"/>
              <a:ext cx="2630546" cy="569841"/>
            </a:xfrm>
            <a:prstGeom prst="rect">
              <a:avLst/>
            </a:prstGeom>
          </p:spPr>
        </p:pic>
        <p:cxnSp>
          <p:nvCxnSpPr>
            <p:cNvPr id="47" name="Straight Arrow Connector 46">
              <a:extLst>
                <a:ext uri="{FF2B5EF4-FFF2-40B4-BE49-F238E27FC236}">
                  <a16:creationId xmlns:a16="http://schemas.microsoft.com/office/drawing/2014/main" id="{7B5BEFA8-1622-4366-A372-77C79925544A}"/>
                </a:ext>
              </a:extLst>
            </p:cNvPr>
            <p:cNvCxnSpPr>
              <a:stCxn id="10" idx="3"/>
              <a:endCxn id="4" idx="0"/>
            </p:cNvCxnSpPr>
            <p:nvPr/>
          </p:nvCxnSpPr>
          <p:spPr>
            <a:xfrm>
              <a:off x="1134698" y="2301705"/>
              <a:ext cx="485459" cy="386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C8D403-A469-418E-3FBF-201E9D04CA9F}"/>
                </a:ext>
              </a:extLst>
            </p:cNvPr>
            <p:cNvCxnSpPr>
              <a:stCxn id="11" idx="3"/>
              <a:endCxn id="4" idx="0"/>
            </p:cNvCxnSpPr>
            <p:nvPr/>
          </p:nvCxnSpPr>
          <p:spPr>
            <a:xfrm>
              <a:off x="1570870" y="2305668"/>
              <a:ext cx="49287" cy="382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39D43C4-5AF9-6D22-917B-DC43949A6AB6}"/>
                </a:ext>
              </a:extLst>
            </p:cNvPr>
            <p:cNvCxnSpPr>
              <a:stCxn id="12" idx="3"/>
              <a:endCxn id="4" idx="0"/>
            </p:cNvCxnSpPr>
            <p:nvPr/>
          </p:nvCxnSpPr>
          <p:spPr>
            <a:xfrm flipH="1">
              <a:off x="1620157" y="2308692"/>
              <a:ext cx="386885" cy="379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CD94CF06-95C0-D8E5-7FF3-D48B862ABFD1}"/>
                </a:ext>
              </a:extLst>
            </p:cNvPr>
            <p:cNvSpPr txBox="1"/>
            <p:nvPr/>
          </p:nvSpPr>
          <p:spPr>
            <a:xfrm>
              <a:off x="374981" y="704567"/>
              <a:ext cx="2658100" cy="954107"/>
            </a:xfrm>
            <a:prstGeom prst="rect">
              <a:avLst/>
            </a:prstGeom>
            <a:noFill/>
          </p:spPr>
          <p:txBody>
            <a:bodyPr wrap="none" rtlCol="0">
              <a:spAutoFit/>
            </a:bodyPr>
            <a:lstStyle/>
            <a:p>
              <a:r>
                <a:rPr lang="en-US" sz="2800" dirty="0"/>
                <a:t>Reuse based on</a:t>
              </a:r>
              <a:br>
                <a:rPr lang="en-US" sz="2800" dirty="0"/>
              </a:br>
              <a:r>
                <a:rPr lang="en-US" sz="2800" b="1" dirty="0"/>
                <a:t>Pivot</a:t>
              </a:r>
              <a:r>
                <a:rPr lang="en-US" sz="2800" dirty="0"/>
                <a:t> </a:t>
              </a:r>
              <a:r>
                <a:rPr lang="en-US" sz="2800" b="1" dirty="0"/>
                <a:t>Language</a:t>
              </a:r>
            </a:p>
          </p:txBody>
        </p:sp>
        <p:cxnSp>
          <p:nvCxnSpPr>
            <p:cNvPr id="80" name="Straight Arrow Connector 79">
              <a:extLst>
                <a:ext uri="{FF2B5EF4-FFF2-40B4-BE49-F238E27FC236}">
                  <a16:creationId xmlns:a16="http://schemas.microsoft.com/office/drawing/2014/main" id="{903CECB8-99D3-474A-88FB-E254C2847A41}"/>
                </a:ext>
              </a:extLst>
            </p:cNvPr>
            <p:cNvCxnSpPr>
              <a:cxnSpLocks/>
              <a:stCxn id="6" idx="0"/>
              <a:endCxn id="5" idx="2"/>
            </p:cNvCxnSpPr>
            <p:nvPr/>
          </p:nvCxnSpPr>
          <p:spPr>
            <a:xfrm flipV="1">
              <a:off x="1601314" y="4197958"/>
              <a:ext cx="18843" cy="741901"/>
            </a:xfrm>
            <a:prstGeom prst="straightConnector1">
              <a:avLst/>
            </a:prstGeom>
            <a:ln w="762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A0E1E6C8-EF96-951B-5DA5-019DA0690B96}"/>
                </a:ext>
              </a:extLst>
            </p:cNvPr>
            <p:cNvCxnSpPr>
              <a:cxnSpLocks/>
              <a:stCxn id="5" idx="0"/>
              <a:endCxn id="4" idx="2"/>
            </p:cNvCxnSpPr>
            <p:nvPr/>
          </p:nvCxnSpPr>
          <p:spPr>
            <a:xfrm flipV="1">
              <a:off x="1620157" y="3253325"/>
              <a:ext cx="0" cy="379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BBCC4CB0-1D72-3AFD-882F-AA63FA2E3568}"/>
              </a:ext>
            </a:extLst>
          </p:cNvPr>
          <p:cNvSpPr txBox="1"/>
          <p:nvPr/>
        </p:nvSpPr>
        <p:spPr>
          <a:xfrm>
            <a:off x="249836" y="4157220"/>
            <a:ext cx="628442" cy="369332"/>
          </a:xfrm>
          <a:prstGeom prst="rect">
            <a:avLst/>
          </a:prstGeom>
          <a:noFill/>
        </p:spPr>
        <p:txBody>
          <a:bodyPr wrap="none" rtlCol="0">
            <a:spAutoFit/>
          </a:bodyPr>
          <a:lstStyle/>
          <a:p>
            <a:r>
              <a:rPr lang="en-US" b="1" dirty="0">
                <a:solidFill>
                  <a:srgbClr val="FF0000"/>
                </a:solidFill>
              </a:rPr>
              <a:t>GAP</a:t>
            </a:r>
          </a:p>
        </p:txBody>
      </p:sp>
      <p:sp>
        <p:nvSpPr>
          <p:cNvPr id="100" name="TextBox 99">
            <a:extLst>
              <a:ext uri="{FF2B5EF4-FFF2-40B4-BE49-F238E27FC236}">
                <a16:creationId xmlns:a16="http://schemas.microsoft.com/office/drawing/2014/main" id="{F9E57588-BA66-BFD3-296E-AE4BBC0073B2}"/>
              </a:ext>
            </a:extLst>
          </p:cNvPr>
          <p:cNvSpPr txBox="1"/>
          <p:nvPr/>
        </p:nvSpPr>
        <p:spPr>
          <a:xfrm>
            <a:off x="3764028" y="2329991"/>
            <a:ext cx="741806" cy="369332"/>
          </a:xfrm>
          <a:prstGeom prst="rect">
            <a:avLst/>
          </a:prstGeom>
          <a:noFill/>
        </p:spPr>
        <p:txBody>
          <a:bodyPr wrap="none" rtlCol="0">
            <a:spAutoFit/>
          </a:bodyPr>
          <a:lstStyle/>
          <a:p>
            <a:r>
              <a:rPr lang="en-US" b="1" dirty="0">
                <a:solidFill>
                  <a:srgbClr val="FF0000"/>
                </a:solidFill>
              </a:rPr>
              <a:t>Fixed</a:t>
            </a:r>
          </a:p>
        </p:txBody>
      </p:sp>
    </p:spTree>
    <p:extLst>
      <p:ext uri="{BB962C8B-B14F-4D97-AF65-F5344CB8AC3E}">
        <p14:creationId xmlns:p14="http://schemas.microsoft.com/office/powerpoint/2010/main" val="398243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3" grpId="0" animBg="1"/>
      <p:bldP spid="30" grpId="0" animBg="1"/>
      <p:bldP spid="29" grpId="0" animBg="1"/>
      <p:bldP spid="39" grpId="0" animBg="1"/>
      <p:bldP spid="40" grpId="0" animBg="1"/>
      <p:bldP spid="134" grpId="0"/>
      <p:bldP spid="3" grpId="0"/>
      <p:bldP spid="98" grpId="0"/>
      <p:bldP spid="10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34A1D9-8417-37DB-E16E-B5328B2711EE}"/>
              </a:ext>
            </a:extLst>
          </p:cNvPr>
          <p:cNvPicPr>
            <a:picLocks noChangeAspect="1"/>
          </p:cNvPicPr>
          <p:nvPr/>
        </p:nvPicPr>
        <p:blipFill>
          <a:blip r:embed="rId2"/>
          <a:srcRect t="7168" b="4793"/>
          <a:stretch>
            <a:fillRect/>
          </a:stretch>
        </p:blipFill>
        <p:spPr>
          <a:xfrm>
            <a:off x="4419600" y="3202250"/>
            <a:ext cx="7772400" cy="3667057"/>
          </a:xfrm>
          <a:prstGeom prst="rect">
            <a:avLst/>
          </a:prstGeom>
        </p:spPr>
      </p:pic>
      <p:pic>
        <p:nvPicPr>
          <p:cNvPr id="5" name="Picture 4">
            <a:extLst>
              <a:ext uri="{FF2B5EF4-FFF2-40B4-BE49-F238E27FC236}">
                <a16:creationId xmlns:a16="http://schemas.microsoft.com/office/drawing/2014/main" id="{38965046-3EDF-B519-C212-9F86776E1DE5}"/>
              </a:ext>
            </a:extLst>
          </p:cNvPr>
          <p:cNvPicPr>
            <a:picLocks noChangeAspect="1"/>
          </p:cNvPicPr>
          <p:nvPr/>
        </p:nvPicPr>
        <p:blipFill>
          <a:blip r:embed="rId3"/>
          <a:stretch>
            <a:fillRect/>
          </a:stretch>
        </p:blipFill>
        <p:spPr>
          <a:xfrm>
            <a:off x="9554613" y="1338038"/>
            <a:ext cx="2463365" cy="1860371"/>
          </a:xfrm>
          <a:prstGeom prst="rect">
            <a:avLst/>
          </a:prstGeom>
          <a:ln>
            <a:noFill/>
          </a:ln>
          <a:effectLst>
            <a:outerShdw blurRad="190500" algn="tl" rotWithShape="0">
              <a:srgbClr val="000000">
                <a:alpha val="70000"/>
              </a:srgbClr>
            </a:outerShdw>
          </a:effectLst>
        </p:spPr>
      </p:pic>
      <p:sp>
        <p:nvSpPr>
          <p:cNvPr id="9" name="Footer Placeholder 8">
            <a:extLst>
              <a:ext uri="{FF2B5EF4-FFF2-40B4-BE49-F238E27FC236}">
                <a16:creationId xmlns:a16="http://schemas.microsoft.com/office/drawing/2014/main" id="{399611A8-4BB9-F2E6-5E34-BD8153B8EF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10" name="Slide Number Placeholder 9">
            <a:extLst>
              <a:ext uri="{FF2B5EF4-FFF2-40B4-BE49-F238E27FC236}">
                <a16:creationId xmlns:a16="http://schemas.microsoft.com/office/drawing/2014/main" id="{F0246657-B165-FE60-9C12-2F882B9AFDD6}"/>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2</a:t>
            </a:fld>
            <a:endParaRPr lang="en-US" dirty="0"/>
          </a:p>
        </p:txBody>
      </p:sp>
      <p:sp>
        <p:nvSpPr>
          <p:cNvPr id="14" name="Rectangle 13">
            <a:extLst>
              <a:ext uri="{FF2B5EF4-FFF2-40B4-BE49-F238E27FC236}">
                <a16:creationId xmlns:a16="http://schemas.microsoft.com/office/drawing/2014/main" id="{588B0CDE-B525-C906-C97F-387EC82F513A}"/>
              </a:ext>
            </a:extLst>
          </p:cNvPr>
          <p:cNvSpPr/>
          <p:nvPr/>
        </p:nvSpPr>
        <p:spPr>
          <a:xfrm>
            <a:off x="4007185" y="5416"/>
            <a:ext cx="241807" cy="729343"/>
          </a:xfrm>
          <a:prstGeom prst="rect">
            <a:avLst/>
          </a:prstGeom>
          <a:solidFill>
            <a:srgbClr val="6CD2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0EC7CFB-7495-6BA7-8CC5-77E01491BF74}"/>
              </a:ext>
            </a:extLst>
          </p:cNvPr>
          <p:cNvGrpSpPr/>
          <p:nvPr/>
        </p:nvGrpSpPr>
        <p:grpSpPr>
          <a:xfrm>
            <a:off x="-13855" y="914624"/>
            <a:ext cx="9364944" cy="4217494"/>
            <a:chOff x="2885954" y="652265"/>
            <a:chExt cx="9306046" cy="4217494"/>
          </a:xfrm>
          <a:effectLst>
            <a:outerShdw blurRad="50800" dist="38100" dir="2700000" algn="tl" rotWithShape="0">
              <a:prstClr val="black">
                <a:alpha val="40000"/>
              </a:prstClr>
            </a:outerShdw>
          </a:effectLst>
        </p:grpSpPr>
        <p:sp>
          <p:nvSpPr>
            <p:cNvPr id="6" name="Content Placeholder 9">
              <a:extLst>
                <a:ext uri="{FF2B5EF4-FFF2-40B4-BE49-F238E27FC236}">
                  <a16:creationId xmlns:a16="http://schemas.microsoft.com/office/drawing/2014/main" id="{CF2A56C8-5617-DE14-C241-977999AA1040}"/>
                </a:ext>
              </a:extLst>
            </p:cNvPr>
            <p:cNvSpPr txBox="1">
              <a:spLocks/>
            </p:cNvSpPr>
            <p:nvPr/>
          </p:nvSpPr>
          <p:spPr>
            <a:xfrm>
              <a:off x="2885954" y="652265"/>
              <a:ext cx="9306046" cy="4217494"/>
            </a:xfrm>
            <a:custGeom>
              <a:avLst/>
              <a:gdLst>
                <a:gd name="connsiteX0" fmla="*/ 0 w 8978741"/>
                <a:gd name="connsiteY0" fmla="*/ 0 h 3580507"/>
                <a:gd name="connsiteX1" fmla="*/ 8978741 w 8978741"/>
                <a:gd name="connsiteY1" fmla="*/ 0 h 3580507"/>
                <a:gd name="connsiteX2" fmla="*/ 8978741 w 8978741"/>
                <a:gd name="connsiteY2" fmla="*/ 3580507 h 3580507"/>
                <a:gd name="connsiteX3" fmla="*/ 0 w 8978741"/>
                <a:gd name="connsiteY3" fmla="*/ 3580507 h 3580507"/>
                <a:gd name="connsiteX4" fmla="*/ 0 w 8978741"/>
                <a:gd name="connsiteY4" fmla="*/ 0 h 3580507"/>
                <a:gd name="connsiteX0" fmla="*/ 0 w 8978741"/>
                <a:gd name="connsiteY0" fmla="*/ 0 h 3580507"/>
                <a:gd name="connsiteX1" fmla="*/ 8978741 w 8978741"/>
                <a:gd name="connsiteY1" fmla="*/ 0 h 3580507"/>
                <a:gd name="connsiteX2" fmla="*/ 8162312 w 8978741"/>
                <a:gd name="connsiteY2" fmla="*/ 2851164 h 3580507"/>
                <a:gd name="connsiteX3" fmla="*/ 0 w 8978741"/>
                <a:gd name="connsiteY3" fmla="*/ 3580507 h 3580507"/>
                <a:gd name="connsiteX4" fmla="*/ 0 w 8978741"/>
                <a:gd name="connsiteY4" fmla="*/ 0 h 3580507"/>
                <a:gd name="connsiteX0" fmla="*/ 0 w 8978741"/>
                <a:gd name="connsiteY0" fmla="*/ 0 h 3580507"/>
                <a:gd name="connsiteX1" fmla="*/ 8978741 w 8978741"/>
                <a:gd name="connsiteY1" fmla="*/ 0 h 3580507"/>
                <a:gd name="connsiteX2" fmla="*/ 8162312 w 8978741"/>
                <a:gd name="connsiteY2" fmla="*/ 2851164 h 3580507"/>
                <a:gd name="connsiteX3" fmla="*/ 0 w 8978741"/>
                <a:gd name="connsiteY3" fmla="*/ 3580507 h 3580507"/>
                <a:gd name="connsiteX4" fmla="*/ 0 w 8978741"/>
                <a:gd name="connsiteY4" fmla="*/ 0 h 3580507"/>
                <a:gd name="connsiteX0" fmla="*/ 0 w 8978741"/>
                <a:gd name="connsiteY0" fmla="*/ 0 h 3583233"/>
                <a:gd name="connsiteX1" fmla="*/ 8978741 w 8978741"/>
                <a:gd name="connsiteY1" fmla="*/ 0 h 3583233"/>
                <a:gd name="connsiteX2" fmla="*/ 8162312 w 8978741"/>
                <a:gd name="connsiteY2" fmla="*/ 2851164 h 3583233"/>
                <a:gd name="connsiteX3" fmla="*/ 0 w 8978741"/>
                <a:gd name="connsiteY3" fmla="*/ 3580507 h 3583233"/>
                <a:gd name="connsiteX4" fmla="*/ 0 w 8978741"/>
                <a:gd name="connsiteY4" fmla="*/ 0 h 3583233"/>
                <a:gd name="connsiteX0" fmla="*/ 0 w 8978741"/>
                <a:gd name="connsiteY0" fmla="*/ 0 h 3583233"/>
                <a:gd name="connsiteX1" fmla="*/ 8978741 w 8978741"/>
                <a:gd name="connsiteY1" fmla="*/ 272142 h 3583233"/>
                <a:gd name="connsiteX2" fmla="*/ 8162312 w 8978741"/>
                <a:gd name="connsiteY2" fmla="*/ 2851164 h 3583233"/>
                <a:gd name="connsiteX3" fmla="*/ 0 w 8978741"/>
                <a:gd name="connsiteY3" fmla="*/ 3580507 h 3583233"/>
                <a:gd name="connsiteX4" fmla="*/ 0 w 8978741"/>
                <a:gd name="connsiteY4" fmla="*/ 0 h 3583233"/>
                <a:gd name="connsiteX0" fmla="*/ 0 w 9016550"/>
                <a:gd name="connsiteY0" fmla="*/ 0 h 3583233"/>
                <a:gd name="connsiteX1" fmla="*/ 8978741 w 9016550"/>
                <a:gd name="connsiteY1" fmla="*/ 272142 h 3583233"/>
                <a:gd name="connsiteX2" fmla="*/ 8162312 w 9016550"/>
                <a:gd name="connsiteY2" fmla="*/ 2851164 h 3583233"/>
                <a:gd name="connsiteX3" fmla="*/ 0 w 9016550"/>
                <a:gd name="connsiteY3" fmla="*/ 3580507 h 3583233"/>
                <a:gd name="connsiteX4" fmla="*/ 0 w 9016550"/>
                <a:gd name="connsiteY4" fmla="*/ 0 h 3583233"/>
                <a:gd name="connsiteX0" fmla="*/ 0 w 9016550"/>
                <a:gd name="connsiteY0" fmla="*/ 0 h 3583233"/>
                <a:gd name="connsiteX1" fmla="*/ 8978741 w 9016550"/>
                <a:gd name="connsiteY1" fmla="*/ 272142 h 3583233"/>
                <a:gd name="connsiteX2" fmla="*/ 8162312 w 9016550"/>
                <a:gd name="connsiteY2" fmla="*/ 2851164 h 3583233"/>
                <a:gd name="connsiteX3" fmla="*/ 0 w 9016550"/>
                <a:gd name="connsiteY3" fmla="*/ 3580507 h 3583233"/>
                <a:gd name="connsiteX4" fmla="*/ 0 w 9016550"/>
                <a:gd name="connsiteY4" fmla="*/ 0 h 3583233"/>
                <a:gd name="connsiteX0" fmla="*/ 0 w 8924911"/>
                <a:gd name="connsiteY0" fmla="*/ 0 h 3583233"/>
                <a:gd name="connsiteX1" fmla="*/ 8837226 w 8924911"/>
                <a:gd name="connsiteY1" fmla="*/ 468085 h 3583233"/>
                <a:gd name="connsiteX2" fmla="*/ 8162312 w 8924911"/>
                <a:gd name="connsiteY2" fmla="*/ 2851164 h 3583233"/>
                <a:gd name="connsiteX3" fmla="*/ 0 w 8924911"/>
                <a:gd name="connsiteY3" fmla="*/ 3580507 h 3583233"/>
                <a:gd name="connsiteX4" fmla="*/ 0 w 8924911"/>
                <a:gd name="connsiteY4" fmla="*/ 0 h 3583233"/>
                <a:gd name="connsiteX0" fmla="*/ 0 w 8924911"/>
                <a:gd name="connsiteY0" fmla="*/ 0 h 3583233"/>
                <a:gd name="connsiteX1" fmla="*/ 8837226 w 8924911"/>
                <a:gd name="connsiteY1" fmla="*/ 468085 h 3583233"/>
                <a:gd name="connsiteX2" fmla="*/ 8162312 w 8924911"/>
                <a:gd name="connsiteY2" fmla="*/ 2851164 h 3583233"/>
                <a:gd name="connsiteX3" fmla="*/ 0 w 8924911"/>
                <a:gd name="connsiteY3" fmla="*/ 3580507 h 3583233"/>
                <a:gd name="connsiteX4" fmla="*/ 0 w 8924911"/>
                <a:gd name="connsiteY4" fmla="*/ 0 h 3583233"/>
                <a:gd name="connsiteX0" fmla="*/ 0 w 8924911"/>
                <a:gd name="connsiteY0" fmla="*/ 0 h 3583233"/>
                <a:gd name="connsiteX1" fmla="*/ 8837226 w 8924911"/>
                <a:gd name="connsiteY1" fmla="*/ 468085 h 3583233"/>
                <a:gd name="connsiteX2" fmla="*/ 8162312 w 8924911"/>
                <a:gd name="connsiteY2" fmla="*/ 2851164 h 3583233"/>
                <a:gd name="connsiteX3" fmla="*/ 0 w 8924911"/>
                <a:gd name="connsiteY3" fmla="*/ 3580507 h 3583233"/>
                <a:gd name="connsiteX4" fmla="*/ 0 w 8924911"/>
                <a:gd name="connsiteY4" fmla="*/ 0 h 3583233"/>
                <a:gd name="connsiteX0" fmla="*/ 0 w 9024396"/>
                <a:gd name="connsiteY0" fmla="*/ 0 h 3583233"/>
                <a:gd name="connsiteX1" fmla="*/ 8989626 w 9024396"/>
                <a:gd name="connsiteY1" fmla="*/ 446314 h 3583233"/>
                <a:gd name="connsiteX2" fmla="*/ 8162312 w 9024396"/>
                <a:gd name="connsiteY2" fmla="*/ 2851164 h 3583233"/>
                <a:gd name="connsiteX3" fmla="*/ 0 w 9024396"/>
                <a:gd name="connsiteY3" fmla="*/ 3580507 h 3583233"/>
                <a:gd name="connsiteX4" fmla="*/ 0 w 9024396"/>
                <a:gd name="connsiteY4" fmla="*/ 0 h 3583233"/>
                <a:gd name="connsiteX0" fmla="*/ 0 w 9024396"/>
                <a:gd name="connsiteY0" fmla="*/ 0 h 3583233"/>
                <a:gd name="connsiteX1" fmla="*/ 8989626 w 9024396"/>
                <a:gd name="connsiteY1" fmla="*/ 511629 h 3583233"/>
                <a:gd name="connsiteX2" fmla="*/ 8162312 w 9024396"/>
                <a:gd name="connsiteY2" fmla="*/ 2851164 h 3583233"/>
                <a:gd name="connsiteX3" fmla="*/ 0 w 9024396"/>
                <a:gd name="connsiteY3" fmla="*/ 3580507 h 3583233"/>
                <a:gd name="connsiteX4" fmla="*/ 0 w 9024396"/>
                <a:gd name="connsiteY4" fmla="*/ 0 h 3583233"/>
                <a:gd name="connsiteX0" fmla="*/ 0 w 9242049"/>
                <a:gd name="connsiteY0" fmla="*/ 0 h 3583233"/>
                <a:gd name="connsiteX1" fmla="*/ 8989626 w 9242049"/>
                <a:gd name="connsiteY1" fmla="*/ 511629 h 3583233"/>
                <a:gd name="connsiteX2" fmla="*/ 8162312 w 9242049"/>
                <a:gd name="connsiteY2" fmla="*/ 2851164 h 3583233"/>
                <a:gd name="connsiteX3" fmla="*/ 0 w 9242049"/>
                <a:gd name="connsiteY3" fmla="*/ 3580507 h 3583233"/>
                <a:gd name="connsiteX4" fmla="*/ 0 w 9242049"/>
                <a:gd name="connsiteY4" fmla="*/ 0 h 3583233"/>
                <a:gd name="connsiteX0" fmla="*/ 0 w 9307528"/>
                <a:gd name="connsiteY0" fmla="*/ 141445 h 3724678"/>
                <a:gd name="connsiteX1" fmla="*/ 9076712 w 9307528"/>
                <a:gd name="connsiteY1" fmla="*/ 293846 h 3724678"/>
                <a:gd name="connsiteX2" fmla="*/ 8162312 w 9307528"/>
                <a:gd name="connsiteY2" fmla="*/ 2992609 h 3724678"/>
                <a:gd name="connsiteX3" fmla="*/ 0 w 9307528"/>
                <a:gd name="connsiteY3" fmla="*/ 3721952 h 3724678"/>
                <a:gd name="connsiteX4" fmla="*/ 0 w 9307528"/>
                <a:gd name="connsiteY4" fmla="*/ 141445 h 3724678"/>
                <a:gd name="connsiteX0" fmla="*/ 0 w 9307528"/>
                <a:gd name="connsiteY0" fmla="*/ 77111 h 3660344"/>
                <a:gd name="connsiteX1" fmla="*/ 9076712 w 9307528"/>
                <a:gd name="connsiteY1" fmla="*/ 327484 h 3660344"/>
                <a:gd name="connsiteX2" fmla="*/ 8162312 w 9307528"/>
                <a:gd name="connsiteY2" fmla="*/ 2928275 h 3660344"/>
                <a:gd name="connsiteX3" fmla="*/ 0 w 9307528"/>
                <a:gd name="connsiteY3" fmla="*/ 3657618 h 3660344"/>
                <a:gd name="connsiteX4" fmla="*/ 0 w 9307528"/>
                <a:gd name="connsiteY4" fmla="*/ 77111 h 3660344"/>
                <a:gd name="connsiteX0" fmla="*/ 0 w 9299192"/>
                <a:gd name="connsiteY0" fmla="*/ 97715 h 3680948"/>
                <a:gd name="connsiteX1" fmla="*/ 9065826 w 9299192"/>
                <a:gd name="connsiteY1" fmla="*/ 315431 h 3680948"/>
                <a:gd name="connsiteX2" fmla="*/ 8162312 w 9299192"/>
                <a:gd name="connsiteY2" fmla="*/ 2948879 h 3680948"/>
                <a:gd name="connsiteX3" fmla="*/ 0 w 9299192"/>
                <a:gd name="connsiteY3" fmla="*/ 3678222 h 3680948"/>
                <a:gd name="connsiteX4" fmla="*/ 0 w 9299192"/>
                <a:gd name="connsiteY4" fmla="*/ 97715 h 3680948"/>
                <a:gd name="connsiteX0" fmla="*/ 0 w 9279921"/>
                <a:gd name="connsiteY0" fmla="*/ 97715 h 4030596"/>
                <a:gd name="connsiteX1" fmla="*/ 9065826 w 9279921"/>
                <a:gd name="connsiteY1" fmla="*/ 315431 h 4030596"/>
                <a:gd name="connsiteX2" fmla="*/ 8075227 w 9279921"/>
                <a:gd name="connsiteY2" fmla="*/ 3493164 h 4030596"/>
                <a:gd name="connsiteX3" fmla="*/ 0 w 9279921"/>
                <a:gd name="connsiteY3" fmla="*/ 3678222 h 4030596"/>
                <a:gd name="connsiteX4" fmla="*/ 0 w 9279921"/>
                <a:gd name="connsiteY4" fmla="*/ 97715 h 4030596"/>
                <a:gd name="connsiteX0" fmla="*/ 32657 w 9312578"/>
                <a:gd name="connsiteY0" fmla="*/ 97715 h 4131911"/>
                <a:gd name="connsiteX1" fmla="*/ 9098483 w 9312578"/>
                <a:gd name="connsiteY1" fmla="*/ 315431 h 4131911"/>
                <a:gd name="connsiteX2" fmla="*/ 8107884 w 9312578"/>
                <a:gd name="connsiteY2" fmla="*/ 3493164 h 4131911"/>
                <a:gd name="connsiteX3" fmla="*/ 0 w 9312578"/>
                <a:gd name="connsiteY3" fmla="*/ 4004793 h 4131911"/>
                <a:gd name="connsiteX4" fmla="*/ 32657 w 9312578"/>
                <a:gd name="connsiteY4" fmla="*/ 97715 h 4131911"/>
                <a:gd name="connsiteX0" fmla="*/ 10753 w 9312578"/>
                <a:gd name="connsiteY0" fmla="*/ 83905 h 4139824"/>
                <a:gd name="connsiteX1" fmla="*/ 9098483 w 9312578"/>
                <a:gd name="connsiteY1" fmla="*/ 323344 h 4139824"/>
                <a:gd name="connsiteX2" fmla="*/ 8107884 w 9312578"/>
                <a:gd name="connsiteY2" fmla="*/ 3501077 h 4139824"/>
                <a:gd name="connsiteX3" fmla="*/ 0 w 9312578"/>
                <a:gd name="connsiteY3" fmla="*/ 4012706 h 4139824"/>
                <a:gd name="connsiteX4" fmla="*/ 10753 w 9312578"/>
                <a:gd name="connsiteY4" fmla="*/ 83905 h 4139824"/>
                <a:gd name="connsiteX0" fmla="*/ 10753 w 9312578"/>
                <a:gd name="connsiteY0" fmla="*/ 130129 h 4186048"/>
                <a:gd name="connsiteX1" fmla="*/ 9098483 w 9312578"/>
                <a:gd name="connsiteY1" fmla="*/ 369568 h 4186048"/>
                <a:gd name="connsiteX2" fmla="*/ 8107884 w 9312578"/>
                <a:gd name="connsiteY2" fmla="*/ 3547301 h 4186048"/>
                <a:gd name="connsiteX3" fmla="*/ 0 w 9312578"/>
                <a:gd name="connsiteY3" fmla="*/ 4058930 h 4186048"/>
                <a:gd name="connsiteX4" fmla="*/ 10753 w 9312578"/>
                <a:gd name="connsiteY4" fmla="*/ 130129 h 4186048"/>
                <a:gd name="connsiteX0" fmla="*/ 10753 w 9272286"/>
                <a:gd name="connsiteY0" fmla="*/ 130129 h 4102191"/>
                <a:gd name="connsiteX1" fmla="*/ 9098483 w 9272286"/>
                <a:gd name="connsiteY1" fmla="*/ 369568 h 4102191"/>
                <a:gd name="connsiteX2" fmla="*/ 7877887 w 9272286"/>
                <a:gd name="connsiteY2" fmla="*/ 3406108 h 4102191"/>
                <a:gd name="connsiteX3" fmla="*/ 0 w 9272286"/>
                <a:gd name="connsiteY3" fmla="*/ 4058930 h 4102191"/>
                <a:gd name="connsiteX4" fmla="*/ 10753 w 9272286"/>
                <a:gd name="connsiteY4" fmla="*/ 130129 h 4102191"/>
                <a:gd name="connsiteX0" fmla="*/ 10753 w 9244382"/>
                <a:gd name="connsiteY0" fmla="*/ 102106 h 4074168"/>
                <a:gd name="connsiteX1" fmla="*/ 9065627 w 9244382"/>
                <a:gd name="connsiteY1" fmla="*/ 395850 h 4074168"/>
                <a:gd name="connsiteX2" fmla="*/ 7877887 w 9244382"/>
                <a:gd name="connsiteY2" fmla="*/ 3378085 h 4074168"/>
                <a:gd name="connsiteX3" fmla="*/ 0 w 9244382"/>
                <a:gd name="connsiteY3" fmla="*/ 4030907 h 4074168"/>
                <a:gd name="connsiteX4" fmla="*/ 10753 w 9244382"/>
                <a:gd name="connsiteY4" fmla="*/ 102106 h 4074168"/>
                <a:gd name="connsiteX0" fmla="*/ 10753 w 9244382"/>
                <a:gd name="connsiteY0" fmla="*/ 48135 h 4020197"/>
                <a:gd name="connsiteX1" fmla="*/ 9065627 w 9244382"/>
                <a:gd name="connsiteY1" fmla="*/ 341879 h 4020197"/>
                <a:gd name="connsiteX2" fmla="*/ 7877887 w 9244382"/>
                <a:gd name="connsiteY2" fmla="*/ 3324114 h 4020197"/>
                <a:gd name="connsiteX3" fmla="*/ 0 w 9244382"/>
                <a:gd name="connsiteY3" fmla="*/ 3976936 h 4020197"/>
                <a:gd name="connsiteX4" fmla="*/ 10753 w 9244382"/>
                <a:gd name="connsiteY4" fmla="*/ 48135 h 4020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382" h="4020197">
                  <a:moveTo>
                    <a:pt x="10753" y="48135"/>
                  </a:moveTo>
                  <a:cubicBezTo>
                    <a:pt x="3014620" y="-2344"/>
                    <a:pt x="7433162" y="-108434"/>
                    <a:pt x="9065627" y="341879"/>
                  </a:cubicBezTo>
                  <a:cubicBezTo>
                    <a:pt x="9555484" y="541152"/>
                    <a:pt x="8999116" y="2319298"/>
                    <a:pt x="7877887" y="3324114"/>
                  </a:cubicBezTo>
                  <a:cubicBezTo>
                    <a:pt x="6474288" y="4546942"/>
                    <a:pt x="2720771" y="3733822"/>
                    <a:pt x="0" y="3976936"/>
                  </a:cubicBezTo>
                  <a:cubicBezTo>
                    <a:pt x="3584" y="2667336"/>
                    <a:pt x="7169" y="1357735"/>
                    <a:pt x="10753" y="48135"/>
                  </a:cubicBezTo>
                  <a:close/>
                </a:path>
              </a:pathLst>
            </a:custGeom>
            <a:solidFill>
              <a:schemeClr val="bg1"/>
            </a:solidFill>
            <a:ln>
              <a:solidFill>
                <a:srgbClr val="AAAAAA"/>
              </a:solidFill>
            </a:ln>
            <a:effectLst>
              <a:outerShdw blurRad="50800" dist="38100" dir="13500000" algn="br" rotWithShape="0">
                <a:prstClr val="black">
                  <a:alpha val="40000"/>
                </a:prstClr>
              </a:outerShdw>
            </a:effectLst>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None/>
              </a:pPr>
              <a:endParaRPr lang="en-US" sz="2400" b="1" dirty="0"/>
            </a:p>
            <a:p>
              <a:pPr marL="96838" indent="0">
                <a:lnSpc>
                  <a:spcPct val="120000"/>
                </a:lnSpc>
                <a:spcBef>
                  <a:spcPts val="0"/>
                </a:spcBef>
                <a:buNone/>
              </a:pPr>
              <a:r>
                <a:rPr lang="en-US" sz="2400" b="1" dirty="0"/>
                <a:t>Academia @ Lab-STICC, ENSTA, Brest</a:t>
              </a:r>
            </a:p>
            <a:p>
              <a:pPr marL="96838" indent="0">
                <a:lnSpc>
                  <a:spcPct val="120000"/>
                </a:lnSpc>
                <a:spcBef>
                  <a:spcPts val="0"/>
                </a:spcBef>
                <a:buNone/>
              </a:pPr>
              <a:r>
                <a:rPr lang="en-US" sz="2000" i="1" dirty="0"/>
                <a:t>Full Professor </a:t>
              </a:r>
              <a:r>
                <a:rPr lang="en-US" sz="2000" dirty="0"/>
                <a:t>[23-… ]</a:t>
              </a:r>
              <a:endParaRPr lang="en-US" sz="2000" i="1" dirty="0"/>
            </a:p>
            <a:p>
              <a:pPr marL="96838" indent="0">
                <a:lnSpc>
                  <a:spcPct val="120000"/>
                </a:lnSpc>
                <a:spcBef>
                  <a:spcPts val="0"/>
                </a:spcBef>
                <a:buNone/>
              </a:pPr>
              <a:r>
                <a:rPr lang="en-US" sz="2000" i="1" dirty="0"/>
                <a:t>Associate professor</a:t>
              </a:r>
              <a:r>
                <a:rPr lang="en-US" sz="2000" dirty="0"/>
                <a:t> [15-23]</a:t>
              </a:r>
              <a:endParaRPr lang="en-US" sz="2000" i="1" dirty="0"/>
            </a:p>
            <a:p>
              <a:pPr marL="96838" indent="0">
                <a:lnSpc>
                  <a:spcPct val="120000"/>
                </a:lnSpc>
                <a:spcBef>
                  <a:spcPts val="0"/>
                </a:spcBef>
                <a:buNone/>
              </a:pPr>
              <a:r>
                <a:rPr lang="en-US" sz="1800" dirty="0">
                  <a:solidFill>
                    <a:srgbClr val="000000"/>
                  </a:solidFill>
                </a:rPr>
                <a:t>        Lead the </a:t>
              </a:r>
              <a:r>
                <a:rPr lang="en-US" sz="1800" dirty="0"/>
                <a:t>OBP2 </a:t>
              </a:r>
              <a:r>
                <a:rPr lang="en-US" sz="1800" i="1" dirty="0"/>
                <a:t>Semantic Diagnosis &amp; Formal Verification</a:t>
              </a:r>
              <a:r>
                <a:rPr lang="en-US" sz="1800" dirty="0">
                  <a:solidFill>
                    <a:srgbClr val="000000"/>
                  </a:solidFill>
                </a:rPr>
                <a:t> Lab. (</a:t>
              </a:r>
              <a:r>
                <a:rPr lang="en-US" sz="1800" dirty="0">
                  <a:solidFill>
                    <a:srgbClr val="000000"/>
                  </a:solidFill>
                  <a:hlinkClick r:id="rId4"/>
                </a:rPr>
                <a:t>http://www.obpcdl.org/</a:t>
              </a:r>
              <a:r>
                <a:rPr lang="en-US" sz="1800" dirty="0">
                  <a:solidFill>
                    <a:srgbClr val="000000"/>
                  </a:solidFill>
                </a:rPr>
                <a:t>)</a:t>
              </a:r>
              <a:endParaRPr lang="en-US" sz="1800" dirty="0"/>
            </a:p>
            <a:p>
              <a:pPr marL="96838" indent="0">
                <a:lnSpc>
                  <a:spcPct val="120000"/>
                </a:lnSpc>
                <a:spcBef>
                  <a:spcPts val="0"/>
                </a:spcBef>
                <a:buNone/>
              </a:pPr>
              <a:r>
                <a:rPr lang="en-US" sz="2000" i="1" dirty="0"/>
                <a:t>Postdoc</a:t>
              </a:r>
              <a:r>
                <a:rPr lang="en-US" sz="2000" dirty="0"/>
                <a:t> [13-15]</a:t>
              </a:r>
              <a:endParaRPr lang="en-US" sz="2000" i="1" dirty="0"/>
            </a:p>
            <a:p>
              <a:pPr marL="96838" indent="0">
                <a:lnSpc>
                  <a:spcPct val="120000"/>
                </a:lnSpc>
                <a:spcBef>
                  <a:spcPts val="0"/>
                </a:spcBef>
                <a:buNone/>
              </a:pPr>
              <a:r>
                <a:rPr lang="en-US" sz="2000" i="1" dirty="0"/>
                <a:t>        </a:t>
              </a:r>
              <a:r>
                <a:rPr lang="en-US" sz="1800" dirty="0"/>
                <a:t>Verification MBSE, Concurrent system modeling, and verification (</a:t>
              </a:r>
              <a:r>
                <a:rPr lang="en-US" sz="1800" dirty="0">
                  <a:hlinkClick r:id="rId5"/>
                </a:rPr>
                <a:t>https://gemoc.org/</a:t>
              </a:r>
              <a:r>
                <a:rPr lang="en-US" sz="1800" dirty="0"/>
                <a:t>) </a:t>
              </a:r>
              <a:endParaRPr lang="en-US" sz="1800" b="1" dirty="0"/>
            </a:p>
            <a:p>
              <a:pPr marL="96838" lvl="1" indent="0">
                <a:lnSpc>
                  <a:spcPct val="120000"/>
                </a:lnSpc>
                <a:spcBef>
                  <a:spcPts val="0"/>
                </a:spcBef>
                <a:buNone/>
              </a:pPr>
              <a:endParaRPr lang="en-US" b="1" dirty="0"/>
            </a:p>
            <a:p>
              <a:pPr marL="96838" lvl="1" indent="0">
                <a:lnSpc>
                  <a:spcPct val="120000"/>
                </a:lnSpc>
                <a:spcBef>
                  <a:spcPts val="0"/>
                </a:spcBef>
                <a:buNone/>
              </a:pPr>
              <a:r>
                <a:rPr lang="en-US" b="1" dirty="0"/>
                <a:t>Industry @ Dolphin Integration - Grenoble Area</a:t>
              </a:r>
            </a:p>
            <a:p>
              <a:pPr marL="96838" indent="0">
                <a:lnSpc>
                  <a:spcPct val="120000"/>
                </a:lnSpc>
                <a:spcBef>
                  <a:spcPts val="0"/>
                </a:spcBef>
                <a:buNone/>
              </a:pPr>
              <a:r>
                <a:rPr lang="en-US" sz="2000" i="1" dirty="0"/>
                <a:t>Electronics CAD engineer</a:t>
              </a:r>
              <a:r>
                <a:rPr lang="en-US" sz="2000" dirty="0"/>
                <a:t> [11-13]</a:t>
              </a:r>
              <a:endParaRPr lang="en-US" sz="2000" i="1" dirty="0"/>
            </a:p>
            <a:p>
              <a:pPr marL="96838" indent="0">
                <a:lnSpc>
                  <a:spcPct val="120000"/>
                </a:lnSpc>
                <a:spcBef>
                  <a:spcPts val="0"/>
                </a:spcBef>
                <a:buNone/>
              </a:pPr>
              <a:r>
                <a:rPr lang="en-US" sz="1800" dirty="0"/>
                <a:t>         Compilation of VHDL, VHDL-AMS for mixed-signal simulation</a:t>
              </a:r>
            </a:p>
            <a:p>
              <a:pPr marL="96838" indent="0">
                <a:lnSpc>
                  <a:spcPct val="120000"/>
                </a:lnSpc>
                <a:spcBef>
                  <a:spcPts val="0"/>
                </a:spcBef>
                <a:buNone/>
              </a:pPr>
              <a:endParaRPr lang="en-US" sz="1800" dirty="0"/>
            </a:p>
            <a:p>
              <a:pPr marL="96838" lvl="1" indent="0">
                <a:lnSpc>
                  <a:spcPct val="120000"/>
                </a:lnSpc>
                <a:spcBef>
                  <a:spcPts val="0"/>
                </a:spcBef>
                <a:buNone/>
              </a:pPr>
              <a:r>
                <a:rPr lang="en-US" b="1" dirty="0"/>
                <a:t>PhD</a:t>
              </a:r>
              <a:r>
                <a:rPr lang="en-US" dirty="0"/>
                <a:t> </a:t>
              </a:r>
              <a:r>
                <a:rPr lang="en-US" b="1" dirty="0"/>
                <a:t>in Computer Science @ UBO – Brest</a:t>
              </a:r>
            </a:p>
            <a:p>
              <a:pPr marL="96838" lvl="1" indent="0">
                <a:lnSpc>
                  <a:spcPct val="120000"/>
                </a:lnSpc>
                <a:spcBef>
                  <a:spcPts val="0"/>
                </a:spcBef>
                <a:buNone/>
              </a:pPr>
              <a:r>
                <a:rPr lang="en-US" u="sng" dirty="0"/>
                <a:t>Model-driven</a:t>
              </a:r>
              <a:r>
                <a:rPr lang="en-US" dirty="0"/>
                <a:t> physical design for future nanoscale architectures [08-11]</a:t>
              </a:r>
            </a:p>
          </p:txBody>
        </p:sp>
        <p:sp>
          <p:nvSpPr>
            <p:cNvPr id="15" name="Rectangle 14">
              <a:extLst>
                <a:ext uri="{FF2B5EF4-FFF2-40B4-BE49-F238E27FC236}">
                  <a16:creationId xmlns:a16="http://schemas.microsoft.com/office/drawing/2014/main" id="{900192D1-37D7-0746-4327-DCD3CB114B17}"/>
                </a:ext>
              </a:extLst>
            </p:cNvPr>
            <p:cNvSpPr/>
            <p:nvPr/>
          </p:nvSpPr>
          <p:spPr>
            <a:xfrm>
              <a:off x="9000911" y="652265"/>
              <a:ext cx="3191089" cy="1060493"/>
            </a:xfrm>
            <a:custGeom>
              <a:avLst/>
              <a:gdLst>
                <a:gd name="connsiteX0" fmla="*/ 0 w 2416629"/>
                <a:gd name="connsiteY0" fmla="*/ 0 h 803186"/>
                <a:gd name="connsiteX1" fmla="*/ 2416629 w 2416629"/>
                <a:gd name="connsiteY1" fmla="*/ 0 h 803186"/>
                <a:gd name="connsiteX2" fmla="*/ 2416629 w 2416629"/>
                <a:gd name="connsiteY2" fmla="*/ 803186 h 803186"/>
                <a:gd name="connsiteX3" fmla="*/ 0 w 2416629"/>
                <a:gd name="connsiteY3" fmla="*/ 803186 h 803186"/>
                <a:gd name="connsiteX4" fmla="*/ 0 w 2416629"/>
                <a:gd name="connsiteY4" fmla="*/ 0 h 803186"/>
                <a:gd name="connsiteX0" fmla="*/ 0 w 2416629"/>
                <a:gd name="connsiteY0" fmla="*/ 0 h 803186"/>
                <a:gd name="connsiteX1" fmla="*/ 2416629 w 2416629"/>
                <a:gd name="connsiteY1" fmla="*/ 0 h 803186"/>
                <a:gd name="connsiteX2" fmla="*/ 2416629 w 2416629"/>
                <a:gd name="connsiteY2" fmla="*/ 803186 h 803186"/>
                <a:gd name="connsiteX3" fmla="*/ 446315 w 2416629"/>
                <a:gd name="connsiteY3" fmla="*/ 574586 h 803186"/>
                <a:gd name="connsiteX4" fmla="*/ 0 w 2416629"/>
                <a:gd name="connsiteY4" fmla="*/ 0 h 803186"/>
                <a:gd name="connsiteX0" fmla="*/ 0 w 2416629"/>
                <a:gd name="connsiteY0" fmla="*/ 0 h 803186"/>
                <a:gd name="connsiteX1" fmla="*/ 2416629 w 2416629"/>
                <a:gd name="connsiteY1" fmla="*/ 0 h 803186"/>
                <a:gd name="connsiteX2" fmla="*/ 2416629 w 2416629"/>
                <a:gd name="connsiteY2" fmla="*/ 803186 h 803186"/>
                <a:gd name="connsiteX3" fmla="*/ 446315 w 2416629"/>
                <a:gd name="connsiteY3" fmla="*/ 574586 h 803186"/>
                <a:gd name="connsiteX4" fmla="*/ 0 w 2416629"/>
                <a:gd name="connsiteY4" fmla="*/ 0 h 803186"/>
                <a:gd name="connsiteX0" fmla="*/ 0 w 2416629"/>
                <a:gd name="connsiteY0" fmla="*/ 0 h 803186"/>
                <a:gd name="connsiteX1" fmla="*/ 2416629 w 2416629"/>
                <a:gd name="connsiteY1" fmla="*/ 0 h 803186"/>
                <a:gd name="connsiteX2" fmla="*/ 2416629 w 2416629"/>
                <a:gd name="connsiteY2" fmla="*/ 803186 h 803186"/>
                <a:gd name="connsiteX3" fmla="*/ 446315 w 2416629"/>
                <a:gd name="connsiteY3" fmla="*/ 574586 h 803186"/>
                <a:gd name="connsiteX4" fmla="*/ 0 w 2416629"/>
                <a:gd name="connsiteY4" fmla="*/ 0 h 803186"/>
                <a:gd name="connsiteX0" fmla="*/ 0 w 2416629"/>
                <a:gd name="connsiteY0" fmla="*/ 0 h 803186"/>
                <a:gd name="connsiteX1" fmla="*/ 2416629 w 2416629"/>
                <a:gd name="connsiteY1" fmla="*/ 0 h 803186"/>
                <a:gd name="connsiteX2" fmla="*/ 2416629 w 2416629"/>
                <a:gd name="connsiteY2" fmla="*/ 803186 h 803186"/>
                <a:gd name="connsiteX3" fmla="*/ 381001 w 2416629"/>
                <a:gd name="connsiteY3" fmla="*/ 650786 h 803186"/>
                <a:gd name="connsiteX4" fmla="*/ 0 w 2416629"/>
                <a:gd name="connsiteY4" fmla="*/ 0 h 803186"/>
                <a:gd name="connsiteX0" fmla="*/ 0 w 2416629"/>
                <a:gd name="connsiteY0" fmla="*/ 0 h 803186"/>
                <a:gd name="connsiteX1" fmla="*/ 2416629 w 2416629"/>
                <a:gd name="connsiteY1" fmla="*/ 0 h 803186"/>
                <a:gd name="connsiteX2" fmla="*/ 2416629 w 2416629"/>
                <a:gd name="connsiteY2" fmla="*/ 803186 h 803186"/>
                <a:gd name="connsiteX3" fmla="*/ 381001 w 2416629"/>
                <a:gd name="connsiteY3" fmla="*/ 650786 h 803186"/>
                <a:gd name="connsiteX4" fmla="*/ 0 w 2416629"/>
                <a:gd name="connsiteY4" fmla="*/ 0 h 803186"/>
                <a:gd name="connsiteX0" fmla="*/ 0 w 2416629"/>
                <a:gd name="connsiteY0" fmla="*/ 0 h 803186"/>
                <a:gd name="connsiteX1" fmla="*/ 2416629 w 2416629"/>
                <a:gd name="connsiteY1" fmla="*/ 0 h 803186"/>
                <a:gd name="connsiteX2" fmla="*/ 2416629 w 2416629"/>
                <a:gd name="connsiteY2" fmla="*/ 803186 h 803186"/>
                <a:gd name="connsiteX3" fmla="*/ 381001 w 2416629"/>
                <a:gd name="connsiteY3" fmla="*/ 650786 h 803186"/>
                <a:gd name="connsiteX4" fmla="*/ 0 w 2416629"/>
                <a:gd name="connsiteY4" fmla="*/ 0 h 803186"/>
                <a:gd name="connsiteX0" fmla="*/ 0 w 2318657"/>
                <a:gd name="connsiteY0" fmla="*/ 21771 h 803186"/>
                <a:gd name="connsiteX1" fmla="*/ 2318657 w 2318657"/>
                <a:gd name="connsiteY1" fmla="*/ 0 h 803186"/>
                <a:gd name="connsiteX2" fmla="*/ 2318657 w 2318657"/>
                <a:gd name="connsiteY2" fmla="*/ 803186 h 803186"/>
                <a:gd name="connsiteX3" fmla="*/ 283029 w 2318657"/>
                <a:gd name="connsiteY3" fmla="*/ 650786 h 803186"/>
                <a:gd name="connsiteX4" fmla="*/ 0 w 2318657"/>
                <a:gd name="connsiteY4" fmla="*/ 21771 h 803186"/>
                <a:gd name="connsiteX0" fmla="*/ 31004 w 2349661"/>
                <a:gd name="connsiteY0" fmla="*/ 21771 h 803186"/>
                <a:gd name="connsiteX1" fmla="*/ 2349661 w 2349661"/>
                <a:gd name="connsiteY1" fmla="*/ 0 h 803186"/>
                <a:gd name="connsiteX2" fmla="*/ 2349661 w 2349661"/>
                <a:gd name="connsiteY2" fmla="*/ 803186 h 803186"/>
                <a:gd name="connsiteX3" fmla="*/ 314033 w 2349661"/>
                <a:gd name="connsiteY3" fmla="*/ 650786 h 803186"/>
                <a:gd name="connsiteX4" fmla="*/ 31004 w 2349661"/>
                <a:gd name="connsiteY4" fmla="*/ 21771 h 803186"/>
                <a:gd name="connsiteX0" fmla="*/ 31004 w 2349661"/>
                <a:gd name="connsiteY0" fmla="*/ 0 h 781415"/>
                <a:gd name="connsiteX1" fmla="*/ 2349661 w 2349661"/>
                <a:gd name="connsiteY1" fmla="*/ 65314 h 781415"/>
                <a:gd name="connsiteX2" fmla="*/ 2349661 w 2349661"/>
                <a:gd name="connsiteY2" fmla="*/ 781415 h 781415"/>
                <a:gd name="connsiteX3" fmla="*/ 314033 w 2349661"/>
                <a:gd name="connsiteY3" fmla="*/ 629015 h 781415"/>
                <a:gd name="connsiteX4" fmla="*/ 31004 w 2349661"/>
                <a:gd name="connsiteY4" fmla="*/ 0 h 781415"/>
                <a:gd name="connsiteX0" fmla="*/ 31004 w 2349661"/>
                <a:gd name="connsiteY0" fmla="*/ 0 h 781415"/>
                <a:gd name="connsiteX1" fmla="*/ 2349661 w 2349661"/>
                <a:gd name="connsiteY1" fmla="*/ 65314 h 781415"/>
                <a:gd name="connsiteX2" fmla="*/ 2349661 w 2349661"/>
                <a:gd name="connsiteY2" fmla="*/ 781415 h 781415"/>
                <a:gd name="connsiteX3" fmla="*/ 314033 w 2349661"/>
                <a:gd name="connsiteY3" fmla="*/ 629015 h 781415"/>
                <a:gd name="connsiteX4" fmla="*/ 31004 w 2349661"/>
                <a:gd name="connsiteY4" fmla="*/ 0 h 781415"/>
                <a:gd name="connsiteX0" fmla="*/ 31004 w 2349661"/>
                <a:gd name="connsiteY0" fmla="*/ 0 h 781415"/>
                <a:gd name="connsiteX1" fmla="*/ 2349661 w 2349661"/>
                <a:gd name="connsiteY1" fmla="*/ 65314 h 781415"/>
                <a:gd name="connsiteX2" fmla="*/ 2349661 w 2349661"/>
                <a:gd name="connsiteY2" fmla="*/ 781415 h 781415"/>
                <a:gd name="connsiteX3" fmla="*/ 314033 w 2349661"/>
                <a:gd name="connsiteY3" fmla="*/ 629015 h 781415"/>
                <a:gd name="connsiteX4" fmla="*/ 31004 w 2349661"/>
                <a:gd name="connsiteY4" fmla="*/ 0 h 781415"/>
                <a:gd name="connsiteX0" fmla="*/ 339 w 2906824"/>
                <a:gd name="connsiteY0" fmla="*/ 0 h 792301"/>
                <a:gd name="connsiteX1" fmla="*/ 2906824 w 2906824"/>
                <a:gd name="connsiteY1" fmla="*/ 76200 h 792301"/>
                <a:gd name="connsiteX2" fmla="*/ 2906824 w 2906824"/>
                <a:gd name="connsiteY2" fmla="*/ 792301 h 792301"/>
                <a:gd name="connsiteX3" fmla="*/ 871196 w 2906824"/>
                <a:gd name="connsiteY3" fmla="*/ 639901 h 792301"/>
                <a:gd name="connsiteX4" fmla="*/ 339 w 2906824"/>
                <a:gd name="connsiteY4" fmla="*/ 0 h 792301"/>
                <a:gd name="connsiteX0" fmla="*/ 957 w 2907442"/>
                <a:gd name="connsiteY0" fmla="*/ 0 h 792301"/>
                <a:gd name="connsiteX1" fmla="*/ 2907442 w 2907442"/>
                <a:gd name="connsiteY1" fmla="*/ 76200 h 792301"/>
                <a:gd name="connsiteX2" fmla="*/ 2907442 w 2907442"/>
                <a:gd name="connsiteY2" fmla="*/ 792301 h 792301"/>
                <a:gd name="connsiteX3" fmla="*/ 567014 w 2907442"/>
                <a:gd name="connsiteY3" fmla="*/ 716101 h 792301"/>
                <a:gd name="connsiteX4" fmla="*/ 957 w 2907442"/>
                <a:gd name="connsiteY4" fmla="*/ 0 h 792301"/>
                <a:gd name="connsiteX0" fmla="*/ 957 w 2907442"/>
                <a:gd name="connsiteY0" fmla="*/ 0 h 832258"/>
                <a:gd name="connsiteX1" fmla="*/ 2907442 w 2907442"/>
                <a:gd name="connsiteY1" fmla="*/ 76200 h 832258"/>
                <a:gd name="connsiteX2" fmla="*/ 2907442 w 2907442"/>
                <a:gd name="connsiteY2" fmla="*/ 792301 h 832258"/>
                <a:gd name="connsiteX3" fmla="*/ 567014 w 2907442"/>
                <a:gd name="connsiteY3" fmla="*/ 716101 h 832258"/>
                <a:gd name="connsiteX4" fmla="*/ 957 w 2907442"/>
                <a:gd name="connsiteY4" fmla="*/ 0 h 832258"/>
                <a:gd name="connsiteX0" fmla="*/ 957 w 2940099"/>
                <a:gd name="connsiteY0" fmla="*/ 0 h 832258"/>
                <a:gd name="connsiteX1" fmla="*/ 2940099 w 2940099"/>
                <a:gd name="connsiteY1" fmla="*/ 43543 h 832258"/>
                <a:gd name="connsiteX2" fmla="*/ 2907442 w 2940099"/>
                <a:gd name="connsiteY2" fmla="*/ 792301 h 832258"/>
                <a:gd name="connsiteX3" fmla="*/ 567014 w 2940099"/>
                <a:gd name="connsiteY3" fmla="*/ 716101 h 832258"/>
                <a:gd name="connsiteX4" fmla="*/ 957 w 2940099"/>
                <a:gd name="connsiteY4" fmla="*/ 0 h 832258"/>
                <a:gd name="connsiteX0" fmla="*/ 957 w 2940099"/>
                <a:gd name="connsiteY0" fmla="*/ 0 h 832258"/>
                <a:gd name="connsiteX1" fmla="*/ 2940099 w 2940099"/>
                <a:gd name="connsiteY1" fmla="*/ 43543 h 832258"/>
                <a:gd name="connsiteX2" fmla="*/ 2907442 w 2940099"/>
                <a:gd name="connsiteY2" fmla="*/ 792301 h 832258"/>
                <a:gd name="connsiteX3" fmla="*/ 567014 w 2940099"/>
                <a:gd name="connsiteY3" fmla="*/ 716101 h 832258"/>
                <a:gd name="connsiteX4" fmla="*/ 957 w 2940099"/>
                <a:gd name="connsiteY4" fmla="*/ 0 h 832258"/>
                <a:gd name="connsiteX0" fmla="*/ 957 w 3002311"/>
                <a:gd name="connsiteY0" fmla="*/ 0 h 832258"/>
                <a:gd name="connsiteX1" fmla="*/ 2940099 w 3002311"/>
                <a:gd name="connsiteY1" fmla="*/ 43543 h 832258"/>
                <a:gd name="connsiteX2" fmla="*/ 2907442 w 3002311"/>
                <a:gd name="connsiteY2" fmla="*/ 792301 h 832258"/>
                <a:gd name="connsiteX3" fmla="*/ 567014 w 3002311"/>
                <a:gd name="connsiteY3" fmla="*/ 716101 h 832258"/>
                <a:gd name="connsiteX4" fmla="*/ 957 w 3002311"/>
                <a:gd name="connsiteY4" fmla="*/ 0 h 832258"/>
                <a:gd name="connsiteX0" fmla="*/ 957 w 3019709"/>
                <a:gd name="connsiteY0" fmla="*/ 0 h 832258"/>
                <a:gd name="connsiteX1" fmla="*/ 2940099 w 3019709"/>
                <a:gd name="connsiteY1" fmla="*/ 43543 h 832258"/>
                <a:gd name="connsiteX2" fmla="*/ 2907442 w 3019709"/>
                <a:gd name="connsiteY2" fmla="*/ 792301 h 832258"/>
                <a:gd name="connsiteX3" fmla="*/ 567014 w 3019709"/>
                <a:gd name="connsiteY3" fmla="*/ 716101 h 832258"/>
                <a:gd name="connsiteX4" fmla="*/ 957 w 3019709"/>
                <a:gd name="connsiteY4" fmla="*/ 0 h 832258"/>
                <a:gd name="connsiteX0" fmla="*/ 957 w 3019709"/>
                <a:gd name="connsiteY0" fmla="*/ 0 h 864242"/>
                <a:gd name="connsiteX1" fmla="*/ 2940099 w 3019709"/>
                <a:gd name="connsiteY1" fmla="*/ 43543 h 864242"/>
                <a:gd name="connsiteX2" fmla="*/ 2907442 w 3019709"/>
                <a:gd name="connsiteY2" fmla="*/ 792301 h 864242"/>
                <a:gd name="connsiteX3" fmla="*/ 567014 w 3019709"/>
                <a:gd name="connsiteY3" fmla="*/ 716101 h 864242"/>
                <a:gd name="connsiteX4" fmla="*/ 957 w 3019709"/>
                <a:gd name="connsiteY4" fmla="*/ 0 h 864242"/>
                <a:gd name="connsiteX0" fmla="*/ 957 w 3013177"/>
                <a:gd name="connsiteY0" fmla="*/ 0 h 850868"/>
                <a:gd name="connsiteX1" fmla="*/ 2940099 w 3013177"/>
                <a:gd name="connsiteY1" fmla="*/ 43543 h 850868"/>
                <a:gd name="connsiteX2" fmla="*/ 2885671 w 3013177"/>
                <a:gd name="connsiteY2" fmla="*/ 770530 h 850868"/>
                <a:gd name="connsiteX3" fmla="*/ 567014 w 3013177"/>
                <a:gd name="connsiteY3" fmla="*/ 716101 h 850868"/>
                <a:gd name="connsiteX4" fmla="*/ 957 w 3013177"/>
                <a:gd name="connsiteY4" fmla="*/ 0 h 850868"/>
                <a:gd name="connsiteX0" fmla="*/ 957 w 3013177"/>
                <a:gd name="connsiteY0" fmla="*/ 54109 h 904977"/>
                <a:gd name="connsiteX1" fmla="*/ 2940099 w 3013177"/>
                <a:gd name="connsiteY1" fmla="*/ 97652 h 904977"/>
                <a:gd name="connsiteX2" fmla="*/ 2885671 w 3013177"/>
                <a:gd name="connsiteY2" fmla="*/ 824639 h 904977"/>
                <a:gd name="connsiteX3" fmla="*/ 567014 w 3013177"/>
                <a:gd name="connsiteY3" fmla="*/ 770210 h 904977"/>
                <a:gd name="connsiteX4" fmla="*/ 957 w 3013177"/>
                <a:gd name="connsiteY4" fmla="*/ 54109 h 904977"/>
                <a:gd name="connsiteX0" fmla="*/ 957 w 3013177"/>
                <a:gd name="connsiteY0" fmla="*/ 88550 h 939418"/>
                <a:gd name="connsiteX1" fmla="*/ 2940099 w 3013177"/>
                <a:gd name="connsiteY1" fmla="*/ 132093 h 939418"/>
                <a:gd name="connsiteX2" fmla="*/ 2885671 w 3013177"/>
                <a:gd name="connsiteY2" fmla="*/ 859080 h 939418"/>
                <a:gd name="connsiteX3" fmla="*/ 567014 w 3013177"/>
                <a:gd name="connsiteY3" fmla="*/ 804651 h 939418"/>
                <a:gd name="connsiteX4" fmla="*/ 957 w 3013177"/>
                <a:gd name="connsiteY4" fmla="*/ 88550 h 939418"/>
                <a:gd name="connsiteX0" fmla="*/ 1179 w 3013399"/>
                <a:gd name="connsiteY0" fmla="*/ 88550 h 999621"/>
                <a:gd name="connsiteX1" fmla="*/ 2940321 w 3013399"/>
                <a:gd name="connsiteY1" fmla="*/ 132093 h 999621"/>
                <a:gd name="connsiteX2" fmla="*/ 2885893 w 3013399"/>
                <a:gd name="connsiteY2" fmla="*/ 859080 h 999621"/>
                <a:gd name="connsiteX3" fmla="*/ 534579 w 3013399"/>
                <a:gd name="connsiteY3" fmla="*/ 913509 h 999621"/>
                <a:gd name="connsiteX4" fmla="*/ 1179 w 3013399"/>
                <a:gd name="connsiteY4" fmla="*/ 88550 h 999621"/>
                <a:gd name="connsiteX0" fmla="*/ 1179 w 3023578"/>
                <a:gd name="connsiteY0" fmla="*/ 88550 h 1030530"/>
                <a:gd name="connsiteX1" fmla="*/ 2940321 w 3023578"/>
                <a:gd name="connsiteY1" fmla="*/ 132093 h 1030530"/>
                <a:gd name="connsiteX2" fmla="*/ 2918550 w 3023578"/>
                <a:gd name="connsiteY2" fmla="*/ 935280 h 1030530"/>
                <a:gd name="connsiteX3" fmla="*/ 534579 w 3023578"/>
                <a:gd name="connsiteY3" fmla="*/ 913509 h 1030530"/>
                <a:gd name="connsiteX4" fmla="*/ 1179 w 3023578"/>
                <a:gd name="connsiteY4" fmla="*/ 88550 h 1030530"/>
                <a:gd name="connsiteX0" fmla="*/ 1179 w 2991435"/>
                <a:gd name="connsiteY0" fmla="*/ 88550 h 1020265"/>
                <a:gd name="connsiteX1" fmla="*/ 2940321 w 2991435"/>
                <a:gd name="connsiteY1" fmla="*/ 132093 h 1020265"/>
                <a:gd name="connsiteX2" fmla="*/ 2777036 w 2991435"/>
                <a:gd name="connsiteY2" fmla="*/ 913509 h 1020265"/>
                <a:gd name="connsiteX3" fmla="*/ 534579 w 2991435"/>
                <a:gd name="connsiteY3" fmla="*/ 913509 h 1020265"/>
                <a:gd name="connsiteX4" fmla="*/ 1179 w 2991435"/>
                <a:gd name="connsiteY4" fmla="*/ 88550 h 1020265"/>
                <a:gd name="connsiteX0" fmla="*/ 1179 w 3148590"/>
                <a:gd name="connsiteY0" fmla="*/ 83008 h 1014723"/>
                <a:gd name="connsiteX1" fmla="*/ 3114493 w 3148590"/>
                <a:gd name="connsiteY1" fmla="*/ 137437 h 1014723"/>
                <a:gd name="connsiteX2" fmla="*/ 2777036 w 3148590"/>
                <a:gd name="connsiteY2" fmla="*/ 907967 h 1014723"/>
                <a:gd name="connsiteX3" fmla="*/ 534579 w 3148590"/>
                <a:gd name="connsiteY3" fmla="*/ 907967 h 1014723"/>
                <a:gd name="connsiteX4" fmla="*/ 1179 w 3148590"/>
                <a:gd name="connsiteY4" fmla="*/ 83008 h 1014723"/>
                <a:gd name="connsiteX0" fmla="*/ 1179 w 3159985"/>
                <a:gd name="connsiteY0" fmla="*/ 83008 h 1036504"/>
                <a:gd name="connsiteX1" fmla="*/ 3114493 w 3159985"/>
                <a:gd name="connsiteY1" fmla="*/ 137437 h 1036504"/>
                <a:gd name="connsiteX2" fmla="*/ 2907664 w 3159985"/>
                <a:gd name="connsiteY2" fmla="*/ 951510 h 1036504"/>
                <a:gd name="connsiteX3" fmla="*/ 534579 w 3159985"/>
                <a:gd name="connsiteY3" fmla="*/ 907967 h 1036504"/>
                <a:gd name="connsiteX4" fmla="*/ 1179 w 3159985"/>
                <a:gd name="connsiteY4" fmla="*/ 83008 h 1036504"/>
                <a:gd name="connsiteX0" fmla="*/ 1179 w 3167905"/>
                <a:gd name="connsiteY0" fmla="*/ 83008 h 1036504"/>
                <a:gd name="connsiteX1" fmla="*/ 3114493 w 3167905"/>
                <a:gd name="connsiteY1" fmla="*/ 137437 h 1036504"/>
                <a:gd name="connsiteX2" fmla="*/ 2907664 w 3167905"/>
                <a:gd name="connsiteY2" fmla="*/ 951510 h 1036504"/>
                <a:gd name="connsiteX3" fmla="*/ 534579 w 3167905"/>
                <a:gd name="connsiteY3" fmla="*/ 907967 h 1036504"/>
                <a:gd name="connsiteX4" fmla="*/ 1179 w 3167905"/>
                <a:gd name="connsiteY4" fmla="*/ 83008 h 1036504"/>
                <a:gd name="connsiteX0" fmla="*/ 1179 w 3155012"/>
                <a:gd name="connsiteY0" fmla="*/ 83008 h 1036504"/>
                <a:gd name="connsiteX1" fmla="*/ 3114493 w 3155012"/>
                <a:gd name="connsiteY1" fmla="*/ 137437 h 1036504"/>
                <a:gd name="connsiteX2" fmla="*/ 2798807 w 3155012"/>
                <a:gd name="connsiteY2" fmla="*/ 951510 h 1036504"/>
                <a:gd name="connsiteX3" fmla="*/ 534579 w 3155012"/>
                <a:gd name="connsiteY3" fmla="*/ 907967 h 1036504"/>
                <a:gd name="connsiteX4" fmla="*/ 1179 w 3155012"/>
                <a:gd name="connsiteY4" fmla="*/ 83008 h 1036504"/>
                <a:gd name="connsiteX0" fmla="*/ 1179 w 3160113"/>
                <a:gd name="connsiteY0" fmla="*/ 83008 h 1036504"/>
                <a:gd name="connsiteX1" fmla="*/ 3114493 w 3160113"/>
                <a:gd name="connsiteY1" fmla="*/ 137437 h 1036504"/>
                <a:gd name="connsiteX2" fmla="*/ 2798807 w 3160113"/>
                <a:gd name="connsiteY2" fmla="*/ 951510 h 1036504"/>
                <a:gd name="connsiteX3" fmla="*/ 534579 w 3160113"/>
                <a:gd name="connsiteY3" fmla="*/ 907967 h 1036504"/>
                <a:gd name="connsiteX4" fmla="*/ 1179 w 3160113"/>
                <a:gd name="connsiteY4" fmla="*/ 83008 h 1036504"/>
                <a:gd name="connsiteX0" fmla="*/ 1179 w 3161264"/>
                <a:gd name="connsiteY0" fmla="*/ 83008 h 1036504"/>
                <a:gd name="connsiteX1" fmla="*/ 3114493 w 3161264"/>
                <a:gd name="connsiteY1" fmla="*/ 137437 h 1036504"/>
                <a:gd name="connsiteX2" fmla="*/ 2798807 w 3161264"/>
                <a:gd name="connsiteY2" fmla="*/ 951510 h 1036504"/>
                <a:gd name="connsiteX3" fmla="*/ 534579 w 3161264"/>
                <a:gd name="connsiteY3" fmla="*/ 907967 h 1036504"/>
                <a:gd name="connsiteX4" fmla="*/ 1179 w 3161264"/>
                <a:gd name="connsiteY4" fmla="*/ 83008 h 1036504"/>
                <a:gd name="connsiteX0" fmla="*/ 31004 w 3191089"/>
                <a:gd name="connsiteY0" fmla="*/ 83008 h 1036504"/>
                <a:gd name="connsiteX1" fmla="*/ 3144318 w 3191089"/>
                <a:gd name="connsiteY1" fmla="*/ 137437 h 1036504"/>
                <a:gd name="connsiteX2" fmla="*/ 2828632 w 3191089"/>
                <a:gd name="connsiteY2" fmla="*/ 951510 h 1036504"/>
                <a:gd name="connsiteX3" fmla="*/ 314032 w 3191089"/>
                <a:gd name="connsiteY3" fmla="*/ 907967 h 1036504"/>
                <a:gd name="connsiteX4" fmla="*/ 31004 w 3191089"/>
                <a:gd name="connsiteY4" fmla="*/ 83008 h 1036504"/>
                <a:gd name="connsiteX0" fmla="*/ 31004 w 3191089"/>
                <a:gd name="connsiteY0" fmla="*/ 83008 h 1060493"/>
                <a:gd name="connsiteX1" fmla="*/ 3144318 w 3191089"/>
                <a:gd name="connsiteY1" fmla="*/ 137437 h 1060493"/>
                <a:gd name="connsiteX2" fmla="*/ 2828632 w 3191089"/>
                <a:gd name="connsiteY2" fmla="*/ 951510 h 1060493"/>
                <a:gd name="connsiteX3" fmla="*/ 314032 w 3191089"/>
                <a:gd name="connsiteY3" fmla="*/ 907967 h 1060493"/>
                <a:gd name="connsiteX4" fmla="*/ 31004 w 3191089"/>
                <a:gd name="connsiteY4" fmla="*/ 83008 h 1060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089" h="1060493">
                  <a:moveTo>
                    <a:pt x="31004" y="83008"/>
                  </a:moveTo>
                  <a:cubicBezTo>
                    <a:pt x="1010718" y="-11335"/>
                    <a:pt x="2197261" y="-62134"/>
                    <a:pt x="3144318" y="137437"/>
                  </a:cubicBezTo>
                  <a:cubicBezTo>
                    <a:pt x="3296717" y="463224"/>
                    <a:pt x="3046346" y="865210"/>
                    <a:pt x="2828632" y="951510"/>
                  </a:cubicBezTo>
                  <a:cubicBezTo>
                    <a:pt x="2226290" y="1071253"/>
                    <a:pt x="1057890" y="1136567"/>
                    <a:pt x="314032" y="907967"/>
                  </a:cubicBezTo>
                  <a:cubicBezTo>
                    <a:pt x="-117769" y="770867"/>
                    <a:pt x="16490" y="394280"/>
                    <a:pt x="31004" y="83008"/>
                  </a:cubicBezTo>
                  <a:close/>
                </a:path>
              </a:pathLst>
            </a:custGeom>
            <a:solidFill>
              <a:srgbClr val="AAAAAA"/>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98AB5572-F354-76B3-5CB9-8548EB43C7B8}"/>
              </a:ext>
            </a:extLst>
          </p:cNvPr>
          <p:cNvSpPr txBox="1"/>
          <p:nvPr/>
        </p:nvSpPr>
        <p:spPr>
          <a:xfrm>
            <a:off x="6727159" y="1137983"/>
            <a:ext cx="2623930" cy="400110"/>
          </a:xfrm>
          <a:prstGeom prst="rect">
            <a:avLst/>
          </a:prstGeom>
          <a:noFill/>
        </p:spPr>
        <p:txBody>
          <a:bodyPr wrap="square">
            <a:spAutoFit/>
          </a:bodyPr>
          <a:lstStyle/>
          <a:p>
            <a:r>
              <a:rPr lang="en-US" sz="2000" dirty="0" err="1">
                <a:solidFill>
                  <a:schemeClr val="bg1"/>
                </a:solidFill>
                <a:effectLst>
                  <a:innerShdw blurRad="63500" dist="50800" dir="16200000">
                    <a:prstClr val="black">
                      <a:alpha val="50000"/>
                    </a:prstClr>
                  </a:innerShdw>
                </a:effectLst>
              </a:rPr>
              <a:t>teodorov.github.io</a:t>
            </a:r>
            <a:endParaRPr lang="en-US" sz="2000" dirty="0">
              <a:solidFill>
                <a:schemeClr val="bg1"/>
              </a:solidFill>
              <a:effectLst>
                <a:innerShdw blurRad="63500" dist="50800" dir="16200000">
                  <a:prstClr val="black">
                    <a:alpha val="50000"/>
                  </a:prstClr>
                </a:innerShdw>
              </a:effectLst>
            </a:endParaRPr>
          </a:p>
        </p:txBody>
      </p:sp>
      <p:sp>
        <p:nvSpPr>
          <p:cNvPr id="3" name="Date Placeholder 2">
            <a:extLst>
              <a:ext uri="{FF2B5EF4-FFF2-40B4-BE49-F238E27FC236}">
                <a16:creationId xmlns:a16="http://schemas.microsoft.com/office/drawing/2014/main" id="{F0096F9D-F40C-FC7F-8914-C80E116D1269}"/>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7" name="TextBox 6">
            <a:extLst>
              <a:ext uri="{FF2B5EF4-FFF2-40B4-BE49-F238E27FC236}">
                <a16:creationId xmlns:a16="http://schemas.microsoft.com/office/drawing/2014/main" id="{C2EA2A23-017A-3420-8391-F5865DCC2971}"/>
              </a:ext>
            </a:extLst>
          </p:cNvPr>
          <p:cNvSpPr txBox="1"/>
          <p:nvPr/>
        </p:nvSpPr>
        <p:spPr>
          <a:xfrm>
            <a:off x="11379533" y="3345870"/>
            <a:ext cx="812467" cy="338554"/>
          </a:xfrm>
          <a:prstGeom prst="rect">
            <a:avLst/>
          </a:prstGeom>
          <a:noFill/>
        </p:spPr>
        <p:txBody>
          <a:bodyPr wrap="none" rtlCol="0">
            <a:spAutoFit/>
          </a:bodyPr>
          <a:lstStyle/>
          <a:p>
            <a:r>
              <a:rPr lang="en-US" sz="1600" b="1" dirty="0"/>
              <a:t>FDL’25</a:t>
            </a:r>
          </a:p>
        </p:txBody>
      </p:sp>
    </p:spTree>
    <p:extLst>
      <p:ext uri="{BB962C8B-B14F-4D97-AF65-F5344CB8AC3E}">
        <p14:creationId xmlns:p14="http://schemas.microsoft.com/office/powerpoint/2010/main" val="2747458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4AAB-79FE-314E-D5F8-AE9760D0F601}"/>
              </a:ext>
            </a:extLst>
          </p:cNvPr>
          <p:cNvSpPr>
            <a:spLocks noGrp="1"/>
          </p:cNvSpPr>
          <p:nvPr>
            <p:ph type="title"/>
          </p:nvPr>
        </p:nvSpPr>
        <p:spPr>
          <a:xfrm>
            <a:off x="831850" y="1709738"/>
            <a:ext cx="10750550" cy="2852737"/>
          </a:xfrm>
        </p:spPr>
        <p:txBody>
          <a:bodyPr>
            <a:normAutofit/>
          </a:bodyPr>
          <a:lstStyle/>
          <a:p>
            <a:r>
              <a:rPr lang="en-US" dirty="0"/>
              <a:t>3. </a:t>
            </a:r>
            <a:r>
              <a:rPr lang="en-US" sz="6000" dirty="0" err="1"/>
              <a:t>G∀min</a:t>
            </a:r>
            <a:r>
              <a:rPr lang="en-US" sz="6000" dirty="0"/>
              <a:t>∃: </a:t>
            </a:r>
            <a:r>
              <a:rPr lang="en-US" dirty="0"/>
              <a:t>When </a:t>
            </a:r>
            <a:r>
              <a:rPr lang="en-US" u="sng" dirty="0"/>
              <a:t>Semantics Reveals Itself, Monitors Engage</a:t>
            </a:r>
            <a:r>
              <a:rPr lang="en-US" dirty="0"/>
              <a:t>.</a:t>
            </a:r>
          </a:p>
        </p:txBody>
      </p:sp>
      <p:sp>
        <p:nvSpPr>
          <p:cNvPr id="3" name="Text Placeholder 2">
            <a:extLst>
              <a:ext uri="{FF2B5EF4-FFF2-40B4-BE49-F238E27FC236}">
                <a16:creationId xmlns:a16="http://schemas.microsoft.com/office/drawing/2014/main" id="{39F30951-0BEE-F7D6-DE24-E6FF46BD98A9}"/>
              </a:ext>
            </a:extLst>
          </p:cNvPr>
          <p:cNvSpPr>
            <a:spLocks noGrp="1"/>
          </p:cNvSpPr>
          <p:nvPr>
            <p:ph type="body" idx="1"/>
          </p:nvPr>
        </p:nvSpPr>
        <p:spPr/>
        <p:txBody>
          <a:bodyPr>
            <a:normAutofit fontScale="92500" lnSpcReduction="10000"/>
          </a:bodyPr>
          <a:lstStyle/>
          <a:p>
            <a:pPr marL="342900" indent="-342900">
              <a:buFont typeface="Arial" panose="020B0604020202020204" pitchFamily="34" charset="0"/>
              <a:buChar char="•"/>
            </a:pPr>
            <a:r>
              <a:rPr lang="en-US" sz="3200" dirty="0"/>
              <a:t>Requirements</a:t>
            </a:r>
          </a:p>
          <a:p>
            <a:pPr marL="342900" indent="-342900">
              <a:buFont typeface="Arial" panose="020B0604020202020204" pitchFamily="34" charset="0"/>
              <a:buChar char="•"/>
            </a:pPr>
            <a:r>
              <a:rPr lang="en-US" sz="3200" dirty="0" err="1"/>
              <a:t>G∀min</a:t>
            </a:r>
            <a:r>
              <a:rPr lang="en-US" sz="3200" dirty="0"/>
              <a:t>∃ Semantic Language Interface</a:t>
            </a:r>
          </a:p>
          <a:p>
            <a:pPr marL="342900" indent="-342900">
              <a:buFont typeface="Arial" panose="020B0604020202020204" pitchFamily="34" charset="0"/>
              <a:buChar char="•"/>
            </a:pPr>
            <a:r>
              <a:rPr lang="en-US" sz="3200" dirty="0"/>
              <a:t>An illustration</a:t>
            </a:r>
          </a:p>
        </p:txBody>
      </p:sp>
      <p:sp>
        <p:nvSpPr>
          <p:cNvPr id="4" name="Date Placeholder 3">
            <a:extLst>
              <a:ext uri="{FF2B5EF4-FFF2-40B4-BE49-F238E27FC236}">
                <a16:creationId xmlns:a16="http://schemas.microsoft.com/office/drawing/2014/main" id="{108F7BAA-F5F7-A5E5-ED5F-51BE4CA9F3E7}"/>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6" name="Footer Placeholder 5">
            <a:extLst>
              <a:ext uri="{FF2B5EF4-FFF2-40B4-BE49-F238E27FC236}">
                <a16:creationId xmlns:a16="http://schemas.microsoft.com/office/drawing/2014/main" id="{9FBDA336-FD9A-9776-DA2E-31F204AA65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5" name="Slide Number Placeholder 4">
            <a:extLst>
              <a:ext uri="{FF2B5EF4-FFF2-40B4-BE49-F238E27FC236}">
                <a16:creationId xmlns:a16="http://schemas.microsoft.com/office/drawing/2014/main" id="{1364AA4C-B60D-29E0-13B2-8A08F3D49EFE}"/>
              </a:ext>
            </a:extLst>
          </p:cNvPr>
          <p:cNvSpPr>
            <a:spLocks noGrp="1"/>
          </p:cNvSpPr>
          <p:nvPr>
            <p:ph type="sldNum" sz="quarter" idx="12"/>
          </p:nvPr>
        </p:nvSpPr>
        <p:spPr/>
        <p:txBody>
          <a:bodyPr/>
          <a:lstStyle/>
          <a:p>
            <a:fld id="{CCEE0668-B501-FE49-91F1-336E620E148C}" type="slidenum">
              <a:rPr lang="en-US" smtClean="0"/>
              <a:t>20</a:t>
            </a:fld>
            <a:endParaRPr lang="en-US" dirty="0"/>
          </a:p>
        </p:txBody>
      </p:sp>
    </p:spTree>
    <p:extLst>
      <p:ext uri="{BB962C8B-B14F-4D97-AF65-F5344CB8AC3E}">
        <p14:creationId xmlns:p14="http://schemas.microsoft.com/office/powerpoint/2010/main" val="413550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FB91B0CF-B242-F1BA-BCCB-A9D498BB0093}"/>
              </a:ext>
            </a:extLst>
          </p:cNvPr>
          <p:cNvSpPr/>
          <p:nvPr/>
        </p:nvSpPr>
        <p:spPr>
          <a:xfrm>
            <a:off x="6454104" y="365125"/>
            <a:ext cx="4611332" cy="629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dirty="0">
                <a:solidFill>
                  <a:schemeClr val="tx1"/>
                </a:solidFill>
              </a:rPr>
              <a:t>Execution &amp; Monitoring</a:t>
            </a:r>
          </a:p>
        </p:txBody>
      </p:sp>
      <p:sp>
        <p:nvSpPr>
          <p:cNvPr id="142" name="Rectangle 141">
            <a:extLst>
              <a:ext uri="{FF2B5EF4-FFF2-40B4-BE49-F238E27FC236}">
                <a16:creationId xmlns:a16="http://schemas.microsoft.com/office/drawing/2014/main" id="{6D7AA5AB-7F47-C1C6-1468-E864CF0DFB15}"/>
              </a:ext>
            </a:extLst>
          </p:cNvPr>
          <p:cNvSpPr/>
          <p:nvPr/>
        </p:nvSpPr>
        <p:spPr>
          <a:xfrm>
            <a:off x="5736000" y="-1"/>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51DFF90D-D9E7-B1A0-C840-3597462BB4F8}"/>
              </a:ext>
            </a:extLst>
          </p:cNvPr>
          <p:cNvSpPr/>
          <p:nvPr/>
        </p:nvSpPr>
        <p:spPr>
          <a:xfrm>
            <a:off x="979200" y="1764000"/>
            <a:ext cx="4745236"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dirty="0">
                <a:solidFill>
                  <a:schemeClr val="tx1"/>
                </a:solidFill>
              </a:rPr>
              <a:t>Subject Language</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US" dirty="0"/>
              <a:t>Make it simple</a:t>
            </a:r>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Semantic</a:t>
            </a:r>
          </a:p>
          <a:p>
            <a:pPr algn="ctr"/>
            <a:r>
              <a:rPr lang="en-US" sz="1600" b="1" dirty="0">
                <a:solidFill>
                  <a:schemeClr val="tx1"/>
                </a:solidFill>
              </a:rPr>
              <a:t>Language</a:t>
            </a:r>
          </a:p>
          <a:p>
            <a:pPr algn="ctr"/>
            <a:r>
              <a:rPr lang="en-US" sz="1600" b="1" dirty="0">
                <a:solidFill>
                  <a:schemeClr val="tx1"/>
                </a:solidFill>
              </a:rPr>
              <a:t>Interface (SLI)</a:t>
            </a:r>
          </a:p>
        </p:txBody>
      </p:sp>
      <p:sp>
        <p:nvSpPr>
          <p:cNvPr id="6" name="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Monitor</a:t>
            </a:r>
          </a:p>
        </p:txBody>
      </p:sp>
      <p:grpSp>
        <p:nvGrpSpPr>
          <p:cNvPr id="137" name="Group 136">
            <a:extLst>
              <a:ext uri="{FF2B5EF4-FFF2-40B4-BE49-F238E27FC236}">
                <a16:creationId xmlns:a16="http://schemas.microsoft.com/office/drawing/2014/main" id="{B84B9622-682B-ECBF-F500-1C1122663281}"/>
              </a:ext>
            </a:extLst>
          </p:cNvPr>
          <p:cNvGrpSpPr/>
          <p:nvPr/>
        </p:nvGrpSpPr>
        <p:grpSpPr>
          <a:xfrm>
            <a:off x="1112067" y="1919563"/>
            <a:ext cx="4213353" cy="1960038"/>
            <a:chOff x="1112067" y="1919563"/>
            <a:chExt cx="4213353" cy="1960038"/>
          </a:xfrm>
        </p:grpSpPr>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Syntax</a:t>
              </a:r>
              <a:br>
                <a:rPr lang="en-US" sz="1600" dirty="0">
                  <a:solidFill>
                    <a:schemeClr val="tx1"/>
                  </a:solidFill>
                </a:rPr>
              </a:br>
              <a:r>
                <a:rPr lang="en-US" sz="1600"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US" sz="1600"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844718" cy="276999"/>
            </a:xfrm>
            <a:prstGeom prst="rect">
              <a:avLst/>
            </a:prstGeom>
            <a:noFill/>
          </p:spPr>
          <p:txBody>
            <a:bodyPr wrap="none" rtlCol="0">
              <a:spAutoFit/>
            </a:bodyPr>
            <a:lstStyle/>
            <a:p>
              <a:r>
                <a:rPr lang="en-US" sz="1200" dirty="0" err="1"/>
                <a:t>providesA</a:t>
              </a:r>
              <a:endParaRPr lang="en-US" sz="1200" dirty="0"/>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968727" cy="276999"/>
            </a:xfrm>
            <a:prstGeom prst="rect">
              <a:avLst/>
            </a:prstGeom>
            <a:noFill/>
          </p:spPr>
          <p:txBody>
            <a:bodyPr wrap="none" rtlCol="0">
              <a:spAutoFit/>
            </a:bodyPr>
            <a:lstStyle/>
            <a:p>
              <a:r>
                <a:rPr lang="en-US" sz="1200" dirty="0" err="1"/>
                <a:t>conformsTo</a:t>
              </a:r>
              <a:endParaRPr lang="en-US" sz="1200" dirty="0"/>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095291"/>
              <a:ext cx="830420" cy="276999"/>
            </a:xfrm>
            <a:prstGeom prst="rect">
              <a:avLst/>
            </a:prstGeom>
            <a:noFill/>
          </p:spPr>
          <p:txBody>
            <a:bodyPr wrap="none" rtlCol="0">
              <a:spAutoFit/>
            </a:bodyPr>
            <a:lstStyle/>
            <a:p>
              <a:r>
                <a:rPr lang="en-US" sz="1200" dirty="0"/>
                <a:t>interprets</a:t>
              </a:r>
            </a:p>
          </p:txBody>
        </p:sp>
      </p:grpSp>
      <p:cxnSp>
        <p:nvCxnSpPr>
          <p:cNvPr id="64" name="Straight Arrow Connector 63">
            <a:extLst>
              <a:ext uri="{FF2B5EF4-FFF2-40B4-BE49-F238E27FC236}">
                <a16:creationId xmlns:a16="http://schemas.microsoft.com/office/drawing/2014/main" id="{99089B61-65FE-F331-A504-9EB539BA84B3}"/>
              </a:ext>
            </a:extLst>
          </p:cNvPr>
          <p:cNvCxnSpPr>
            <a:cxnSpLocks/>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US" sz="1400" dirty="0" err="1"/>
              <a:t>dependsOn</a:t>
            </a:r>
            <a:endParaRPr lang="en-US" sz="1400" dirty="0"/>
          </a:p>
        </p:txBody>
      </p:sp>
      <p:grpSp>
        <p:nvGrpSpPr>
          <p:cNvPr id="24" name="Group 23">
            <a:extLst>
              <a:ext uri="{FF2B5EF4-FFF2-40B4-BE49-F238E27FC236}">
                <a16:creationId xmlns:a16="http://schemas.microsoft.com/office/drawing/2014/main" id="{4129C920-C9E4-F561-E86A-22A696C32228}"/>
              </a:ext>
            </a:extLst>
          </p:cNvPr>
          <p:cNvGrpSpPr/>
          <p:nvPr/>
        </p:nvGrpSpPr>
        <p:grpSpPr>
          <a:xfrm>
            <a:off x="7907522" y="1264790"/>
            <a:ext cx="1597071" cy="1771776"/>
            <a:chOff x="7907522" y="1264790"/>
            <a:chExt cx="1597071" cy="1771776"/>
          </a:xfrm>
        </p:grpSpPr>
        <p:sp>
          <p:nvSpPr>
            <p:cNvPr id="3" name="Snip Single Corner of Rectangle 2">
              <a:extLst>
                <a:ext uri="{FF2B5EF4-FFF2-40B4-BE49-F238E27FC236}">
                  <a16:creationId xmlns:a16="http://schemas.microsoft.com/office/drawing/2014/main" id="{D18DB46A-9768-A91F-B912-0696320EC14A}"/>
                </a:ext>
              </a:extLst>
            </p:cNvPr>
            <p:cNvSpPr/>
            <p:nvPr/>
          </p:nvSpPr>
          <p:spPr>
            <a:xfrm>
              <a:off x="7907522" y="1264790"/>
              <a:ext cx="1413813" cy="713170"/>
            </a:xfrm>
            <a:custGeom>
              <a:avLst/>
              <a:gdLst>
                <a:gd name="connsiteX0" fmla="*/ 0 w 1413813"/>
                <a:gd name="connsiteY0" fmla="*/ 0 h 713170"/>
                <a:gd name="connsiteX1" fmla="*/ 647475 w 1413813"/>
                <a:gd name="connsiteY1" fmla="*/ 0 h 713170"/>
                <a:gd name="connsiteX2" fmla="*/ 1294949 w 1413813"/>
                <a:gd name="connsiteY2" fmla="*/ 0 h 713170"/>
                <a:gd name="connsiteX3" fmla="*/ 1413813 w 1413813"/>
                <a:gd name="connsiteY3" fmla="*/ 118864 h 713170"/>
                <a:gd name="connsiteX4" fmla="*/ 1413813 w 1413813"/>
                <a:gd name="connsiteY4" fmla="*/ 713170 h 713170"/>
                <a:gd name="connsiteX5" fmla="*/ 970818 w 1413813"/>
                <a:gd name="connsiteY5" fmla="*/ 713170 h 713170"/>
                <a:gd name="connsiteX6" fmla="*/ 485409 w 1413813"/>
                <a:gd name="connsiteY6" fmla="*/ 713170 h 713170"/>
                <a:gd name="connsiteX7" fmla="*/ 0 w 1413813"/>
                <a:gd name="connsiteY7" fmla="*/ 713170 h 713170"/>
                <a:gd name="connsiteX8" fmla="*/ 0 w 1413813"/>
                <a:gd name="connsiteY8" fmla="*/ 342322 h 713170"/>
                <a:gd name="connsiteX9" fmla="*/ 0 w 1413813"/>
                <a:gd name="connsiteY9" fmla="*/ 0 h 7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3813" h="713170" extrusionOk="0">
                  <a:moveTo>
                    <a:pt x="0" y="0"/>
                  </a:moveTo>
                  <a:cubicBezTo>
                    <a:pt x="232802" y="15445"/>
                    <a:pt x="395726" y="-28076"/>
                    <a:pt x="647475" y="0"/>
                  </a:cubicBezTo>
                  <a:cubicBezTo>
                    <a:pt x="899225" y="28076"/>
                    <a:pt x="1002561" y="58"/>
                    <a:pt x="1294949" y="0"/>
                  </a:cubicBezTo>
                  <a:cubicBezTo>
                    <a:pt x="1354124" y="54750"/>
                    <a:pt x="1355857" y="67887"/>
                    <a:pt x="1413813" y="118864"/>
                  </a:cubicBezTo>
                  <a:cubicBezTo>
                    <a:pt x="1428724" y="339666"/>
                    <a:pt x="1420069" y="429765"/>
                    <a:pt x="1413813" y="713170"/>
                  </a:cubicBezTo>
                  <a:cubicBezTo>
                    <a:pt x="1211496" y="732655"/>
                    <a:pt x="1176314" y="696428"/>
                    <a:pt x="970818" y="713170"/>
                  </a:cubicBezTo>
                  <a:cubicBezTo>
                    <a:pt x="765322" y="729912"/>
                    <a:pt x="714487" y="713673"/>
                    <a:pt x="485409" y="713170"/>
                  </a:cubicBezTo>
                  <a:cubicBezTo>
                    <a:pt x="256331" y="712667"/>
                    <a:pt x="192197" y="706109"/>
                    <a:pt x="0" y="713170"/>
                  </a:cubicBezTo>
                  <a:cubicBezTo>
                    <a:pt x="1302" y="557372"/>
                    <a:pt x="14291" y="521508"/>
                    <a:pt x="0" y="342322"/>
                  </a:cubicBezTo>
                  <a:cubicBezTo>
                    <a:pt x="-14291" y="163136"/>
                    <a:pt x="10554" y="136003"/>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US" dirty="0">
                  <a:solidFill>
                    <a:schemeClr val="tx1"/>
                  </a:solidFill>
                </a:rPr>
                <a:t>Properties</a:t>
              </a:r>
              <a:br>
                <a:rPr lang="en-US" dirty="0">
                  <a:solidFill>
                    <a:schemeClr val="tx1"/>
                  </a:solidFill>
                </a:rPr>
              </a:br>
              <a:r>
                <a:rPr lang="en-US" i="1" dirty="0">
                  <a:solidFill>
                    <a:schemeClr val="tx1"/>
                  </a:solidFill>
                </a:rPr>
                <a:t>(metrics)</a:t>
              </a:r>
            </a:p>
          </p:txBody>
        </p:sp>
        <p:cxnSp>
          <p:nvCxnSpPr>
            <p:cNvPr id="7" name="Straight Arrow Connector 6">
              <a:extLst>
                <a:ext uri="{FF2B5EF4-FFF2-40B4-BE49-F238E27FC236}">
                  <a16:creationId xmlns:a16="http://schemas.microsoft.com/office/drawing/2014/main" id="{D3022DF1-2881-AC4E-9A7B-8D34A2D6D3E1}"/>
                </a:ext>
              </a:extLst>
            </p:cNvPr>
            <p:cNvCxnSpPr>
              <a:cxnSpLocks/>
              <a:endCxn id="3" idx="1"/>
            </p:cNvCxnSpPr>
            <p:nvPr/>
          </p:nvCxnSpPr>
          <p:spPr>
            <a:xfrm flipH="1" flipV="1">
              <a:off x="8614429" y="1977960"/>
              <a:ext cx="2" cy="10586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275D02-88A8-F336-2C89-30A14604EA52}"/>
                </a:ext>
              </a:extLst>
            </p:cNvPr>
            <p:cNvSpPr txBox="1"/>
            <p:nvPr/>
          </p:nvSpPr>
          <p:spPr>
            <a:xfrm>
              <a:off x="8600371" y="2363565"/>
              <a:ext cx="904222" cy="307777"/>
            </a:xfrm>
            <a:prstGeom prst="rect">
              <a:avLst/>
            </a:prstGeom>
            <a:noFill/>
          </p:spPr>
          <p:txBody>
            <a:bodyPr wrap="none" rtlCol="0">
              <a:spAutoFit/>
            </a:bodyPr>
            <a:lstStyle/>
            <a:p>
              <a:r>
                <a:rPr lang="en-US" sz="1400" dirty="0"/>
                <a:t>computes</a:t>
              </a:r>
            </a:p>
          </p:txBody>
        </p:sp>
      </p:grpSp>
      <p:sp>
        <p:nvSpPr>
          <p:cNvPr id="26" name="TextBox 25">
            <a:extLst>
              <a:ext uri="{FF2B5EF4-FFF2-40B4-BE49-F238E27FC236}">
                <a16:creationId xmlns:a16="http://schemas.microsoft.com/office/drawing/2014/main" id="{70FF6CEB-A65C-8406-0BE4-06DB5FF03BCC}"/>
              </a:ext>
            </a:extLst>
          </p:cNvPr>
          <p:cNvSpPr txBox="1"/>
          <p:nvPr/>
        </p:nvSpPr>
        <p:spPr>
          <a:xfrm>
            <a:off x="958993" y="4126804"/>
            <a:ext cx="6097656" cy="838050"/>
          </a:xfrm>
          <a:prstGeom prst="rect">
            <a:avLst/>
          </a:prstGeom>
          <a:noFill/>
        </p:spPr>
        <p:txBody>
          <a:bodyPr wrap="square">
            <a:spAutoFit/>
          </a:bodyPr>
          <a:lstStyle/>
          <a:p>
            <a:pPr>
              <a:lnSpc>
                <a:spcPct val="200000"/>
              </a:lnSpc>
            </a:pPr>
            <a:r>
              <a:rPr lang="en-US" sz="2800" dirty="0">
                <a:solidFill>
                  <a:srgbClr val="FF0000"/>
                </a:solidFill>
              </a:rPr>
              <a:t>Q1: What is the SLI interface?</a:t>
            </a:r>
          </a:p>
        </p:txBody>
      </p:sp>
      <p:sp>
        <p:nvSpPr>
          <p:cNvPr id="11" name="Date Placeholder 10">
            <a:extLst>
              <a:ext uri="{FF2B5EF4-FFF2-40B4-BE49-F238E27FC236}">
                <a16:creationId xmlns:a16="http://schemas.microsoft.com/office/drawing/2014/main" id="{FF872C38-9F73-7DED-436F-60D83E83BC39}"/>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12" name="Footer Placeholder 11">
            <a:extLst>
              <a:ext uri="{FF2B5EF4-FFF2-40B4-BE49-F238E27FC236}">
                <a16:creationId xmlns:a16="http://schemas.microsoft.com/office/drawing/2014/main" id="{8C387C15-DA6F-00E6-F5FF-4F01E7F984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4" name="Slide Number Placeholder 3">
            <a:extLst>
              <a:ext uri="{FF2B5EF4-FFF2-40B4-BE49-F238E27FC236}">
                <a16:creationId xmlns:a16="http://schemas.microsoft.com/office/drawing/2014/main" id="{620AC6B8-3F08-19C1-FD6C-00AA8945BA3B}"/>
              </a:ext>
            </a:extLst>
          </p:cNvPr>
          <p:cNvSpPr>
            <a:spLocks noGrp="1"/>
          </p:cNvSpPr>
          <p:nvPr>
            <p:ph type="sldNum" sz="quarter" idx="12"/>
          </p:nvPr>
        </p:nvSpPr>
        <p:spPr/>
        <p:txBody>
          <a:bodyPr/>
          <a:lstStyle/>
          <a:p>
            <a:fld id="{CCEE0668-B501-FE49-91F1-336E620E148C}" type="slidenum">
              <a:rPr lang="en-US" smtClean="0"/>
              <a:t>21</a:t>
            </a:fld>
            <a:endParaRPr lang="en-US" dirty="0"/>
          </a:p>
        </p:txBody>
      </p:sp>
    </p:spTree>
    <p:extLst>
      <p:ext uri="{BB962C8B-B14F-4D97-AF65-F5344CB8AC3E}">
        <p14:creationId xmlns:p14="http://schemas.microsoft.com/office/powerpoint/2010/main" val="202376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0" grpId="0" animBg="1"/>
      <p:bldP spid="5" grpId="0" animBg="1"/>
      <p:bldP spid="6" grpId="0" animBg="1"/>
      <p:bldP spid="68" grpId="0"/>
      <p:bldP spid="2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BE59FC-3552-BF87-12F8-DA59335EC5C8}"/>
              </a:ext>
            </a:extLst>
          </p:cNvPr>
          <p:cNvSpPr/>
          <p:nvPr/>
        </p:nvSpPr>
        <p:spPr>
          <a:xfrm>
            <a:off x="5736000" y="-1"/>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FB91B0CF-B242-F1BA-BCCB-A9D498BB0093}"/>
              </a:ext>
            </a:extLst>
          </p:cNvPr>
          <p:cNvSpPr/>
          <p:nvPr/>
        </p:nvSpPr>
        <p:spPr>
          <a:xfrm>
            <a:off x="6456000" y="365125"/>
            <a:ext cx="4609435" cy="629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dirty="0">
                <a:solidFill>
                  <a:schemeClr val="tx1"/>
                </a:solidFill>
              </a:rPr>
              <a:t>Execution &amp; Monitoring</a:t>
            </a:r>
          </a:p>
        </p:txBody>
      </p:sp>
      <p:sp>
        <p:nvSpPr>
          <p:cNvPr id="140" name="Rectangle 139">
            <a:extLst>
              <a:ext uri="{FF2B5EF4-FFF2-40B4-BE49-F238E27FC236}">
                <a16:creationId xmlns:a16="http://schemas.microsoft.com/office/drawing/2014/main" id="{51DFF90D-D9E7-B1A0-C840-3597462BB4F8}"/>
              </a:ext>
            </a:extLst>
          </p:cNvPr>
          <p:cNvSpPr/>
          <p:nvPr/>
        </p:nvSpPr>
        <p:spPr>
          <a:xfrm>
            <a:off x="979199" y="1764000"/>
            <a:ext cx="4745235"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dirty="0">
                <a:solidFill>
                  <a:schemeClr val="tx1"/>
                </a:solidFill>
              </a:rPr>
              <a:t>Subject Language</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US" dirty="0"/>
              <a:t>SLI Goals</a:t>
            </a:r>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Semantic</a:t>
            </a:r>
          </a:p>
          <a:p>
            <a:pPr algn="ctr"/>
            <a:r>
              <a:rPr lang="en-US" sz="1600" b="1" dirty="0">
                <a:solidFill>
                  <a:schemeClr val="tx1"/>
                </a:solidFill>
              </a:rPr>
              <a:t>Language</a:t>
            </a:r>
          </a:p>
          <a:p>
            <a:pPr algn="ctr"/>
            <a:r>
              <a:rPr lang="en-US" sz="1600" b="1" dirty="0">
                <a:solidFill>
                  <a:schemeClr val="tx1"/>
                </a:solidFill>
              </a:rPr>
              <a:t>Interface (SLI)</a:t>
            </a:r>
          </a:p>
        </p:txBody>
      </p:sp>
      <p:sp>
        <p:nvSpPr>
          <p:cNvPr id="6" name="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Monitor</a:t>
            </a:r>
          </a:p>
        </p:txBody>
      </p:sp>
      <p:grpSp>
        <p:nvGrpSpPr>
          <p:cNvPr id="137" name="Group 136">
            <a:extLst>
              <a:ext uri="{FF2B5EF4-FFF2-40B4-BE49-F238E27FC236}">
                <a16:creationId xmlns:a16="http://schemas.microsoft.com/office/drawing/2014/main" id="{B84B9622-682B-ECBF-F500-1C1122663281}"/>
              </a:ext>
            </a:extLst>
          </p:cNvPr>
          <p:cNvGrpSpPr/>
          <p:nvPr/>
        </p:nvGrpSpPr>
        <p:grpSpPr>
          <a:xfrm>
            <a:off x="1112067" y="1919563"/>
            <a:ext cx="4213353" cy="1960038"/>
            <a:chOff x="1112067" y="1919563"/>
            <a:chExt cx="4213353" cy="1960038"/>
          </a:xfrm>
        </p:grpSpPr>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Syntax</a:t>
              </a:r>
              <a:br>
                <a:rPr lang="en-US" sz="1600" dirty="0">
                  <a:solidFill>
                    <a:schemeClr val="tx1"/>
                  </a:solidFill>
                </a:rPr>
              </a:br>
              <a:r>
                <a:rPr lang="en-US" sz="1600"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US" sz="1600"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844718" cy="276999"/>
            </a:xfrm>
            <a:prstGeom prst="rect">
              <a:avLst/>
            </a:prstGeom>
            <a:noFill/>
          </p:spPr>
          <p:txBody>
            <a:bodyPr wrap="none" rtlCol="0">
              <a:spAutoFit/>
            </a:bodyPr>
            <a:lstStyle/>
            <a:p>
              <a:r>
                <a:rPr lang="en-US" sz="1200" dirty="0" err="1"/>
                <a:t>providesA</a:t>
              </a:r>
              <a:endParaRPr lang="en-US" sz="1200" dirty="0"/>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968727" cy="276999"/>
            </a:xfrm>
            <a:prstGeom prst="rect">
              <a:avLst/>
            </a:prstGeom>
            <a:noFill/>
          </p:spPr>
          <p:txBody>
            <a:bodyPr wrap="none" rtlCol="0">
              <a:spAutoFit/>
            </a:bodyPr>
            <a:lstStyle/>
            <a:p>
              <a:r>
                <a:rPr lang="en-US" sz="1200" dirty="0" err="1"/>
                <a:t>conformsTo</a:t>
              </a:r>
              <a:endParaRPr lang="en-US" sz="1200" dirty="0"/>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095291"/>
              <a:ext cx="830420" cy="276999"/>
            </a:xfrm>
            <a:prstGeom prst="rect">
              <a:avLst/>
            </a:prstGeom>
            <a:noFill/>
          </p:spPr>
          <p:txBody>
            <a:bodyPr wrap="none" rtlCol="0">
              <a:spAutoFit/>
            </a:bodyPr>
            <a:lstStyle/>
            <a:p>
              <a:r>
                <a:rPr lang="en-US" sz="1200" dirty="0"/>
                <a:t>interprets</a:t>
              </a:r>
            </a:p>
          </p:txBody>
        </p:sp>
      </p:grpSp>
      <p:cxnSp>
        <p:nvCxnSpPr>
          <p:cNvPr id="64" name="Straight Arrow Connector 63">
            <a:extLst>
              <a:ext uri="{FF2B5EF4-FFF2-40B4-BE49-F238E27FC236}">
                <a16:creationId xmlns:a16="http://schemas.microsoft.com/office/drawing/2014/main" id="{99089B61-65FE-F331-A504-9EB539BA84B3}"/>
              </a:ext>
            </a:extLst>
          </p:cNvPr>
          <p:cNvCxnSpPr>
            <a:cxnSpLocks/>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US" sz="1400" dirty="0" err="1"/>
              <a:t>dependsOn</a:t>
            </a:r>
            <a:endParaRPr lang="en-US" sz="1400" dirty="0"/>
          </a:p>
        </p:txBody>
      </p:sp>
      <p:grpSp>
        <p:nvGrpSpPr>
          <p:cNvPr id="24" name="Group 23">
            <a:extLst>
              <a:ext uri="{FF2B5EF4-FFF2-40B4-BE49-F238E27FC236}">
                <a16:creationId xmlns:a16="http://schemas.microsoft.com/office/drawing/2014/main" id="{4129C920-C9E4-F561-E86A-22A696C32228}"/>
              </a:ext>
            </a:extLst>
          </p:cNvPr>
          <p:cNvGrpSpPr/>
          <p:nvPr/>
        </p:nvGrpSpPr>
        <p:grpSpPr>
          <a:xfrm>
            <a:off x="7907522" y="1264790"/>
            <a:ext cx="1597071" cy="1771776"/>
            <a:chOff x="7907522" y="1264790"/>
            <a:chExt cx="1597071" cy="1771776"/>
          </a:xfrm>
        </p:grpSpPr>
        <p:sp>
          <p:nvSpPr>
            <p:cNvPr id="3" name="Snip Single Corner of Rectangle 2">
              <a:extLst>
                <a:ext uri="{FF2B5EF4-FFF2-40B4-BE49-F238E27FC236}">
                  <a16:creationId xmlns:a16="http://schemas.microsoft.com/office/drawing/2014/main" id="{D18DB46A-9768-A91F-B912-0696320EC14A}"/>
                </a:ext>
              </a:extLst>
            </p:cNvPr>
            <p:cNvSpPr/>
            <p:nvPr/>
          </p:nvSpPr>
          <p:spPr>
            <a:xfrm>
              <a:off x="7907522" y="1264790"/>
              <a:ext cx="1413813" cy="713170"/>
            </a:xfrm>
            <a:custGeom>
              <a:avLst/>
              <a:gdLst>
                <a:gd name="connsiteX0" fmla="*/ 0 w 1413813"/>
                <a:gd name="connsiteY0" fmla="*/ 0 h 713170"/>
                <a:gd name="connsiteX1" fmla="*/ 647475 w 1413813"/>
                <a:gd name="connsiteY1" fmla="*/ 0 h 713170"/>
                <a:gd name="connsiteX2" fmla="*/ 1294949 w 1413813"/>
                <a:gd name="connsiteY2" fmla="*/ 0 h 713170"/>
                <a:gd name="connsiteX3" fmla="*/ 1413813 w 1413813"/>
                <a:gd name="connsiteY3" fmla="*/ 118864 h 713170"/>
                <a:gd name="connsiteX4" fmla="*/ 1413813 w 1413813"/>
                <a:gd name="connsiteY4" fmla="*/ 713170 h 713170"/>
                <a:gd name="connsiteX5" fmla="*/ 970818 w 1413813"/>
                <a:gd name="connsiteY5" fmla="*/ 713170 h 713170"/>
                <a:gd name="connsiteX6" fmla="*/ 485409 w 1413813"/>
                <a:gd name="connsiteY6" fmla="*/ 713170 h 713170"/>
                <a:gd name="connsiteX7" fmla="*/ 0 w 1413813"/>
                <a:gd name="connsiteY7" fmla="*/ 713170 h 713170"/>
                <a:gd name="connsiteX8" fmla="*/ 0 w 1413813"/>
                <a:gd name="connsiteY8" fmla="*/ 342322 h 713170"/>
                <a:gd name="connsiteX9" fmla="*/ 0 w 1413813"/>
                <a:gd name="connsiteY9" fmla="*/ 0 h 7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3813" h="713170" extrusionOk="0">
                  <a:moveTo>
                    <a:pt x="0" y="0"/>
                  </a:moveTo>
                  <a:cubicBezTo>
                    <a:pt x="232802" y="15445"/>
                    <a:pt x="395726" y="-28076"/>
                    <a:pt x="647475" y="0"/>
                  </a:cubicBezTo>
                  <a:cubicBezTo>
                    <a:pt x="899225" y="28076"/>
                    <a:pt x="1002561" y="58"/>
                    <a:pt x="1294949" y="0"/>
                  </a:cubicBezTo>
                  <a:cubicBezTo>
                    <a:pt x="1354124" y="54750"/>
                    <a:pt x="1355857" y="67887"/>
                    <a:pt x="1413813" y="118864"/>
                  </a:cubicBezTo>
                  <a:cubicBezTo>
                    <a:pt x="1428724" y="339666"/>
                    <a:pt x="1420069" y="429765"/>
                    <a:pt x="1413813" y="713170"/>
                  </a:cubicBezTo>
                  <a:cubicBezTo>
                    <a:pt x="1211496" y="732655"/>
                    <a:pt x="1176314" y="696428"/>
                    <a:pt x="970818" y="713170"/>
                  </a:cubicBezTo>
                  <a:cubicBezTo>
                    <a:pt x="765322" y="729912"/>
                    <a:pt x="714487" y="713673"/>
                    <a:pt x="485409" y="713170"/>
                  </a:cubicBezTo>
                  <a:cubicBezTo>
                    <a:pt x="256331" y="712667"/>
                    <a:pt x="192197" y="706109"/>
                    <a:pt x="0" y="713170"/>
                  </a:cubicBezTo>
                  <a:cubicBezTo>
                    <a:pt x="1302" y="557372"/>
                    <a:pt x="14291" y="521508"/>
                    <a:pt x="0" y="342322"/>
                  </a:cubicBezTo>
                  <a:cubicBezTo>
                    <a:pt x="-14291" y="163136"/>
                    <a:pt x="10554" y="136003"/>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US" dirty="0">
                  <a:solidFill>
                    <a:schemeClr val="tx1"/>
                  </a:solidFill>
                </a:rPr>
                <a:t>Properties</a:t>
              </a:r>
              <a:br>
                <a:rPr lang="en-US" dirty="0">
                  <a:solidFill>
                    <a:schemeClr val="tx1"/>
                  </a:solidFill>
                </a:rPr>
              </a:br>
              <a:r>
                <a:rPr lang="en-US" i="1" dirty="0">
                  <a:solidFill>
                    <a:schemeClr val="tx1"/>
                  </a:solidFill>
                </a:rPr>
                <a:t>(metrics)</a:t>
              </a:r>
            </a:p>
          </p:txBody>
        </p:sp>
        <p:cxnSp>
          <p:nvCxnSpPr>
            <p:cNvPr id="7" name="Straight Arrow Connector 6">
              <a:extLst>
                <a:ext uri="{FF2B5EF4-FFF2-40B4-BE49-F238E27FC236}">
                  <a16:creationId xmlns:a16="http://schemas.microsoft.com/office/drawing/2014/main" id="{D3022DF1-2881-AC4E-9A7B-8D34A2D6D3E1}"/>
                </a:ext>
              </a:extLst>
            </p:cNvPr>
            <p:cNvCxnSpPr>
              <a:cxnSpLocks/>
              <a:endCxn id="3" idx="1"/>
            </p:cNvCxnSpPr>
            <p:nvPr/>
          </p:nvCxnSpPr>
          <p:spPr>
            <a:xfrm flipH="1" flipV="1">
              <a:off x="8614429" y="1977960"/>
              <a:ext cx="2" cy="10586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275D02-88A8-F336-2C89-30A14604EA52}"/>
                </a:ext>
              </a:extLst>
            </p:cNvPr>
            <p:cNvSpPr txBox="1"/>
            <p:nvPr/>
          </p:nvSpPr>
          <p:spPr>
            <a:xfrm>
              <a:off x="8600371" y="2363565"/>
              <a:ext cx="904222" cy="307777"/>
            </a:xfrm>
            <a:prstGeom prst="rect">
              <a:avLst/>
            </a:prstGeom>
            <a:noFill/>
          </p:spPr>
          <p:txBody>
            <a:bodyPr wrap="none" rtlCol="0">
              <a:spAutoFit/>
            </a:bodyPr>
            <a:lstStyle/>
            <a:p>
              <a:r>
                <a:rPr lang="en-US" sz="1400" dirty="0"/>
                <a:t>computes</a:t>
              </a:r>
            </a:p>
          </p:txBody>
        </p:sp>
      </p:grpSp>
      <p:sp>
        <p:nvSpPr>
          <p:cNvPr id="11" name="TextBox 10">
            <a:extLst>
              <a:ext uri="{FF2B5EF4-FFF2-40B4-BE49-F238E27FC236}">
                <a16:creationId xmlns:a16="http://schemas.microsoft.com/office/drawing/2014/main" id="{1D930166-920E-AB99-6068-6AAEFC3ECFAF}"/>
              </a:ext>
            </a:extLst>
          </p:cNvPr>
          <p:cNvSpPr txBox="1"/>
          <p:nvPr/>
        </p:nvSpPr>
        <p:spPr>
          <a:xfrm>
            <a:off x="1480741" y="4126497"/>
            <a:ext cx="3220002" cy="646331"/>
          </a:xfrm>
          <a:prstGeom prst="rect">
            <a:avLst/>
          </a:prstGeom>
          <a:solidFill>
            <a:schemeClr val="bg1">
              <a:alpha val="70000"/>
            </a:schemeClr>
          </a:solidFill>
        </p:spPr>
        <p:txBody>
          <a:bodyPr wrap="square">
            <a:spAutoFit/>
          </a:bodyPr>
          <a:lstStyle/>
          <a:p>
            <a:pPr marL="0" indent="0">
              <a:buFont typeface="Arial"/>
              <a:buNone/>
            </a:pPr>
            <a:r>
              <a:rPr lang="en-US" sz="1800" i="1" dirty="0">
                <a:solidFill>
                  <a:schemeClr val="accent3"/>
                </a:solidFill>
              </a:rPr>
              <a:t>[G01]</a:t>
            </a:r>
            <a:r>
              <a:rPr lang="en-US" sz="1800" i="1" dirty="0">
                <a:solidFill>
                  <a:schemeClr val="bg1">
                    <a:lumMod val="50000"/>
                  </a:schemeClr>
                </a:solidFill>
              </a:rPr>
              <a:t> </a:t>
            </a:r>
            <a:r>
              <a:rPr lang="en-US" sz="1800" dirty="0"/>
              <a:t>Completeness</a:t>
            </a:r>
          </a:p>
          <a:p>
            <a:pPr marL="0" indent="0">
              <a:buFont typeface="Arial"/>
              <a:buNone/>
            </a:pPr>
            <a:r>
              <a:rPr lang="en-US" sz="1800" i="1" dirty="0">
                <a:solidFill>
                  <a:schemeClr val="accent3"/>
                </a:solidFill>
              </a:rPr>
              <a:t>[G02]</a:t>
            </a:r>
            <a:r>
              <a:rPr lang="en-US" sz="1800" dirty="0"/>
              <a:t> Non-Interference</a:t>
            </a:r>
          </a:p>
        </p:txBody>
      </p:sp>
      <p:sp>
        <p:nvSpPr>
          <p:cNvPr id="17" name="TextBox 16">
            <a:extLst>
              <a:ext uri="{FF2B5EF4-FFF2-40B4-BE49-F238E27FC236}">
                <a16:creationId xmlns:a16="http://schemas.microsoft.com/office/drawing/2014/main" id="{815D57A2-0929-219C-D8C8-B59264E514E1}"/>
              </a:ext>
            </a:extLst>
          </p:cNvPr>
          <p:cNvSpPr txBox="1"/>
          <p:nvPr/>
        </p:nvSpPr>
        <p:spPr>
          <a:xfrm>
            <a:off x="3738550" y="377501"/>
            <a:ext cx="1042273" cy="369332"/>
          </a:xfrm>
          <a:prstGeom prst="rect">
            <a:avLst/>
          </a:prstGeom>
          <a:solidFill>
            <a:srgbClr val="E7E6E6"/>
          </a:solidFill>
        </p:spPr>
        <p:txBody>
          <a:bodyPr wrap="none" rtlCol="0">
            <a:spAutoFit/>
          </a:bodyPr>
          <a:lstStyle/>
          <a:p>
            <a:r>
              <a:rPr lang="en-US" dirty="0">
                <a:solidFill>
                  <a:schemeClr val="accent1"/>
                </a:solidFill>
                <a:latin typeface="Helvetica Neue" panose="02000503000000020004" pitchFamily="2" charset="0"/>
              </a:rPr>
              <a:t>[SLE’16]</a:t>
            </a:r>
          </a:p>
        </p:txBody>
      </p:sp>
      <p:sp>
        <p:nvSpPr>
          <p:cNvPr id="19" name="TextBox 18">
            <a:extLst>
              <a:ext uri="{FF2B5EF4-FFF2-40B4-BE49-F238E27FC236}">
                <a16:creationId xmlns:a16="http://schemas.microsoft.com/office/drawing/2014/main" id="{F385F479-C1C0-A981-8333-C9902ADD7AFB}"/>
              </a:ext>
            </a:extLst>
          </p:cNvPr>
          <p:cNvSpPr txBox="1"/>
          <p:nvPr/>
        </p:nvSpPr>
        <p:spPr>
          <a:xfrm>
            <a:off x="4485998" y="4958339"/>
            <a:ext cx="3667401" cy="1477328"/>
          </a:xfrm>
          <a:prstGeom prst="rect">
            <a:avLst/>
          </a:prstGeom>
          <a:solidFill>
            <a:schemeClr val="bg1">
              <a:alpha val="95000"/>
            </a:schemeClr>
          </a:solidFill>
        </p:spPr>
        <p:txBody>
          <a:bodyPr wrap="square">
            <a:spAutoFit/>
          </a:bodyPr>
          <a:lstStyle/>
          <a:p>
            <a:r>
              <a:rPr lang="en-US" i="1" dirty="0">
                <a:solidFill>
                  <a:schemeClr val="accent3"/>
                </a:solidFill>
              </a:rPr>
              <a:t>[G05]</a:t>
            </a:r>
            <a:r>
              <a:rPr lang="en-US" dirty="0"/>
              <a:t> Composability</a:t>
            </a:r>
          </a:p>
          <a:p>
            <a:r>
              <a:rPr lang="en-US" i="1" dirty="0">
                <a:solidFill>
                  <a:schemeClr val="accent3"/>
                </a:solidFill>
              </a:rPr>
              <a:t>[G06] </a:t>
            </a:r>
            <a:r>
              <a:rPr lang="en-US" dirty="0"/>
              <a:t>Portability</a:t>
            </a:r>
          </a:p>
          <a:p>
            <a:r>
              <a:rPr lang="en-US" i="1" dirty="0">
                <a:solidFill>
                  <a:schemeClr val="accent3"/>
                </a:solidFill>
              </a:rPr>
              <a:t>[G07]</a:t>
            </a:r>
            <a:r>
              <a:rPr lang="en-US" dirty="0"/>
              <a:t> Genericity</a:t>
            </a:r>
          </a:p>
          <a:p>
            <a:r>
              <a:rPr lang="en-US" i="1" dirty="0">
                <a:solidFill>
                  <a:schemeClr val="accent3"/>
                </a:solidFill>
              </a:rPr>
              <a:t>[G08]</a:t>
            </a:r>
            <a:r>
              <a:rPr lang="en-US" dirty="0"/>
              <a:t> Unanticipated Monitoring</a:t>
            </a:r>
          </a:p>
          <a:p>
            <a:r>
              <a:rPr lang="en-US" i="1" dirty="0">
                <a:solidFill>
                  <a:schemeClr val="accent3"/>
                </a:solidFill>
              </a:rPr>
              <a:t>[G09] </a:t>
            </a:r>
            <a:r>
              <a:rPr lang="en-US" i="1" dirty="0"/>
              <a:t>Ease the</a:t>
            </a:r>
            <a:r>
              <a:rPr lang="en-US" i="1" dirty="0">
                <a:solidFill>
                  <a:schemeClr val="accent3"/>
                </a:solidFill>
              </a:rPr>
              <a:t> </a:t>
            </a:r>
            <a:r>
              <a:rPr lang="en-US" dirty="0"/>
              <a:t>Integration</a:t>
            </a:r>
          </a:p>
        </p:txBody>
      </p:sp>
      <p:sp>
        <p:nvSpPr>
          <p:cNvPr id="12" name="TextBox 11">
            <a:extLst>
              <a:ext uri="{FF2B5EF4-FFF2-40B4-BE49-F238E27FC236}">
                <a16:creationId xmlns:a16="http://schemas.microsoft.com/office/drawing/2014/main" id="{F9155552-1173-0F47-EC79-4818EA217494}"/>
              </a:ext>
            </a:extLst>
          </p:cNvPr>
          <p:cNvSpPr txBox="1"/>
          <p:nvPr/>
        </p:nvSpPr>
        <p:spPr>
          <a:xfrm>
            <a:off x="7122007" y="4126497"/>
            <a:ext cx="3268514" cy="646331"/>
          </a:xfrm>
          <a:prstGeom prst="rect">
            <a:avLst/>
          </a:prstGeom>
          <a:solidFill>
            <a:schemeClr val="bg1">
              <a:alpha val="90000"/>
            </a:schemeClr>
          </a:solidFill>
        </p:spPr>
        <p:txBody>
          <a:bodyPr wrap="square">
            <a:spAutoFit/>
          </a:bodyPr>
          <a:lstStyle/>
          <a:p>
            <a:r>
              <a:rPr lang="en-US" i="1" dirty="0">
                <a:solidFill>
                  <a:schemeClr val="accent3"/>
                </a:solidFill>
              </a:rPr>
              <a:t>[G03]</a:t>
            </a:r>
            <a:r>
              <a:rPr lang="en-US" dirty="0"/>
              <a:t> Break the Rules</a:t>
            </a:r>
            <a:endParaRPr lang="en-US" sz="1800" i="1" dirty="0">
              <a:solidFill>
                <a:schemeClr val="accent3"/>
              </a:solidFill>
            </a:endParaRPr>
          </a:p>
          <a:p>
            <a:pPr marL="0" indent="0">
              <a:buFont typeface="Arial"/>
              <a:buNone/>
            </a:pPr>
            <a:r>
              <a:rPr lang="en-US" sz="1800" i="1" dirty="0">
                <a:solidFill>
                  <a:schemeClr val="accent3"/>
                </a:solidFill>
              </a:rPr>
              <a:t>[G04]</a:t>
            </a:r>
            <a:r>
              <a:rPr lang="en-US" sz="1800" dirty="0"/>
              <a:t> Minimize the Gap</a:t>
            </a:r>
          </a:p>
        </p:txBody>
      </p:sp>
      <p:sp>
        <p:nvSpPr>
          <p:cNvPr id="18" name="Date Placeholder 17">
            <a:extLst>
              <a:ext uri="{FF2B5EF4-FFF2-40B4-BE49-F238E27FC236}">
                <a16:creationId xmlns:a16="http://schemas.microsoft.com/office/drawing/2014/main" id="{53DB5A0A-1950-E62B-6837-13BF7BF4EFFD}"/>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20" name="Footer Placeholder 19">
            <a:extLst>
              <a:ext uri="{FF2B5EF4-FFF2-40B4-BE49-F238E27FC236}">
                <a16:creationId xmlns:a16="http://schemas.microsoft.com/office/drawing/2014/main" id="{2BDD3B76-E58C-01F9-9796-23B86FD6DD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4" name="Slide Number Placeholder 3">
            <a:extLst>
              <a:ext uri="{FF2B5EF4-FFF2-40B4-BE49-F238E27FC236}">
                <a16:creationId xmlns:a16="http://schemas.microsoft.com/office/drawing/2014/main" id="{A63DFBDD-7EF3-A6BA-2307-3D110D1B0C80}"/>
              </a:ext>
            </a:extLst>
          </p:cNvPr>
          <p:cNvSpPr>
            <a:spLocks noGrp="1"/>
          </p:cNvSpPr>
          <p:nvPr>
            <p:ph type="sldNum" sz="quarter" idx="12"/>
          </p:nvPr>
        </p:nvSpPr>
        <p:spPr/>
        <p:txBody>
          <a:bodyPr/>
          <a:lstStyle/>
          <a:p>
            <a:fld id="{CCEE0668-B501-FE49-91F1-336E620E148C}" type="slidenum">
              <a:rPr lang="en-US" smtClean="0"/>
              <a:t>22</a:t>
            </a:fld>
            <a:endParaRPr lang="en-US" dirty="0"/>
          </a:p>
        </p:txBody>
      </p:sp>
    </p:spTree>
    <p:extLst>
      <p:ext uri="{BB962C8B-B14F-4D97-AF65-F5344CB8AC3E}">
        <p14:creationId xmlns:p14="http://schemas.microsoft.com/office/powerpoint/2010/main" val="132874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uiExpand="1" build="p"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056222DE-90F2-35CF-AFA6-E83A173BC44A}"/>
              </a:ext>
            </a:extLst>
          </p:cNvPr>
          <p:cNvSpPr/>
          <p:nvPr/>
        </p:nvSpPr>
        <p:spPr>
          <a:xfrm>
            <a:off x="8374533" y="3978000"/>
            <a:ext cx="720000" cy="288000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US" dirty="0"/>
              <a:t>gap</a:t>
            </a:r>
          </a:p>
        </p:txBody>
      </p:sp>
      <p:sp>
        <p:nvSpPr>
          <p:cNvPr id="104" name="Title 1">
            <a:extLst>
              <a:ext uri="{FF2B5EF4-FFF2-40B4-BE49-F238E27FC236}">
                <a16:creationId xmlns:a16="http://schemas.microsoft.com/office/drawing/2014/main" id="{79E5353D-B25A-BF80-2CFF-3F12404DA0DA}"/>
              </a:ext>
            </a:extLst>
          </p:cNvPr>
          <p:cNvSpPr>
            <a:spLocks noGrp="1"/>
          </p:cNvSpPr>
          <p:nvPr>
            <p:ph type="title"/>
          </p:nvPr>
        </p:nvSpPr>
        <p:spPr>
          <a:xfrm>
            <a:off x="237647" y="329807"/>
            <a:ext cx="10515600" cy="1325563"/>
          </a:xfrm>
        </p:spPr>
        <p:txBody>
          <a:bodyPr/>
          <a:lstStyle/>
          <a:p>
            <a:r>
              <a:rPr lang="en-US" dirty="0"/>
              <a:t>One semantics            </a:t>
            </a:r>
            <a:r>
              <a:rPr lang="en-US" dirty="0">
                <a:solidFill>
                  <a:schemeClr val="accent6"/>
                </a:solidFill>
              </a:rPr>
              <a:t>Many Monitors</a:t>
            </a:r>
          </a:p>
        </p:txBody>
      </p:sp>
      <p:pic>
        <p:nvPicPr>
          <p:cNvPr id="58" name="Picture 57">
            <a:extLst>
              <a:ext uri="{FF2B5EF4-FFF2-40B4-BE49-F238E27FC236}">
                <a16:creationId xmlns:a16="http://schemas.microsoft.com/office/drawing/2014/main" id="{3CA2AE15-6F2B-D5DD-7F97-4909ECFFB204}"/>
              </a:ext>
            </a:extLst>
          </p:cNvPr>
          <p:cNvPicPr>
            <a:picLocks noChangeAspect="1"/>
          </p:cNvPicPr>
          <p:nvPr/>
        </p:nvPicPr>
        <p:blipFill>
          <a:blip r:embed="rId2"/>
          <a:stretch>
            <a:fillRect/>
          </a:stretch>
        </p:blipFill>
        <p:spPr>
          <a:xfrm>
            <a:off x="8806962" y="0"/>
            <a:ext cx="3385038" cy="2007406"/>
          </a:xfrm>
          <a:prstGeom prst="rect">
            <a:avLst/>
          </a:prstGeom>
        </p:spPr>
      </p:pic>
      <p:sp>
        <p:nvSpPr>
          <p:cNvPr id="11" name="Rectangle 10">
            <a:extLst>
              <a:ext uri="{FF2B5EF4-FFF2-40B4-BE49-F238E27FC236}">
                <a16:creationId xmlns:a16="http://schemas.microsoft.com/office/drawing/2014/main" id="{FBF7113B-F4E2-1B56-01C3-AAF8B29B2748}"/>
              </a:ext>
            </a:extLst>
          </p:cNvPr>
          <p:cNvSpPr/>
          <p:nvPr/>
        </p:nvSpPr>
        <p:spPr>
          <a:xfrm>
            <a:off x="4150037" y="0"/>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US" dirty="0"/>
              <a:t>gap</a:t>
            </a:r>
          </a:p>
        </p:txBody>
      </p:sp>
      <p:sp>
        <p:nvSpPr>
          <p:cNvPr id="12" name="Rounded Rectangle 11">
            <a:extLst>
              <a:ext uri="{FF2B5EF4-FFF2-40B4-BE49-F238E27FC236}">
                <a16:creationId xmlns:a16="http://schemas.microsoft.com/office/drawing/2014/main" id="{46CA3258-C1A3-544B-062A-E20A0901C868}"/>
              </a:ext>
            </a:extLst>
          </p:cNvPr>
          <p:cNvSpPr/>
          <p:nvPr/>
        </p:nvSpPr>
        <p:spPr>
          <a:xfrm>
            <a:off x="1468806" y="1823937"/>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Formal</a:t>
            </a:r>
            <a:br>
              <a:rPr lang="en-US" sz="1600" dirty="0">
                <a:solidFill>
                  <a:schemeClr val="tx1"/>
                </a:solidFill>
              </a:rPr>
            </a:br>
            <a:r>
              <a:rPr lang="en-US" sz="1600" dirty="0">
                <a:solidFill>
                  <a:schemeClr val="tx1"/>
                </a:solidFill>
              </a:rPr>
              <a:t>Semantics</a:t>
            </a:r>
          </a:p>
        </p:txBody>
      </p:sp>
      <p:sp>
        <p:nvSpPr>
          <p:cNvPr id="13" name="Snip Single Corner of Rectangle 12">
            <a:extLst>
              <a:ext uri="{FF2B5EF4-FFF2-40B4-BE49-F238E27FC236}">
                <a16:creationId xmlns:a16="http://schemas.microsoft.com/office/drawing/2014/main" id="{2EEE3105-3D50-ABC8-1FCF-F8BBA3075908}"/>
              </a:ext>
            </a:extLst>
          </p:cNvPr>
          <p:cNvSpPr/>
          <p:nvPr/>
        </p:nvSpPr>
        <p:spPr>
          <a:xfrm>
            <a:off x="1390339" y="3661799"/>
            <a:ext cx="1463842" cy="671332"/>
          </a:xfrm>
          <a:custGeom>
            <a:avLst/>
            <a:gdLst>
              <a:gd name="connsiteX0" fmla="*/ 0 w 1463842"/>
              <a:gd name="connsiteY0" fmla="*/ 0 h 671332"/>
              <a:gd name="connsiteX1" fmla="*/ 437131 w 1463842"/>
              <a:gd name="connsiteY1" fmla="*/ 0 h 671332"/>
              <a:gd name="connsiteX2" fmla="*/ 847223 w 1463842"/>
              <a:gd name="connsiteY2" fmla="*/ 0 h 671332"/>
              <a:gd name="connsiteX3" fmla="*/ 1351951 w 1463842"/>
              <a:gd name="connsiteY3" fmla="*/ 0 h 671332"/>
              <a:gd name="connsiteX4" fmla="*/ 1463842 w 1463842"/>
              <a:gd name="connsiteY4" fmla="*/ 111891 h 671332"/>
              <a:gd name="connsiteX5" fmla="*/ 1463842 w 1463842"/>
              <a:gd name="connsiteY5" fmla="*/ 671332 h 671332"/>
              <a:gd name="connsiteX6" fmla="*/ 946618 w 1463842"/>
              <a:gd name="connsiteY6" fmla="*/ 671332 h 671332"/>
              <a:gd name="connsiteX7" fmla="*/ 429394 w 1463842"/>
              <a:gd name="connsiteY7" fmla="*/ 671332 h 671332"/>
              <a:gd name="connsiteX8" fmla="*/ 0 w 1463842"/>
              <a:gd name="connsiteY8" fmla="*/ 671332 h 671332"/>
              <a:gd name="connsiteX9" fmla="*/ 0 w 1463842"/>
              <a:gd name="connsiteY9" fmla="*/ 322239 h 671332"/>
              <a:gd name="connsiteX10" fmla="*/ 0 w 1463842"/>
              <a:gd name="connsiteY10" fmla="*/ 0 h 67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842" h="671332" extrusionOk="0">
                <a:moveTo>
                  <a:pt x="0" y="0"/>
                </a:moveTo>
                <a:cubicBezTo>
                  <a:pt x="167257" y="-14927"/>
                  <a:pt x="293276" y="24702"/>
                  <a:pt x="437131" y="0"/>
                </a:cubicBezTo>
                <a:cubicBezTo>
                  <a:pt x="580986" y="-24702"/>
                  <a:pt x="670634" y="5504"/>
                  <a:pt x="847223" y="0"/>
                </a:cubicBezTo>
                <a:cubicBezTo>
                  <a:pt x="1023812" y="-5504"/>
                  <a:pt x="1116272" y="38758"/>
                  <a:pt x="1351951" y="0"/>
                </a:cubicBezTo>
                <a:cubicBezTo>
                  <a:pt x="1392361" y="39376"/>
                  <a:pt x="1406916" y="59706"/>
                  <a:pt x="1463842" y="111891"/>
                </a:cubicBezTo>
                <a:cubicBezTo>
                  <a:pt x="1485103" y="389297"/>
                  <a:pt x="1456434" y="430551"/>
                  <a:pt x="1463842" y="671332"/>
                </a:cubicBezTo>
                <a:cubicBezTo>
                  <a:pt x="1356991" y="673539"/>
                  <a:pt x="1132002" y="633229"/>
                  <a:pt x="946618" y="671332"/>
                </a:cubicBezTo>
                <a:cubicBezTo>
                  <a:pt x="761234" y="709435"/>
                  <a:pt x="658461" y="670282"/>
                  <a:pt x="429394" y="671332"/>
                </a:cubicBezTo>
                <a:cubicBezTo>
                  <a:pt x="200327" y="672382"/>
                  <a:pt x="110391" y="660325"/>
                  <a:pt x="0" y="671332"/>
                </a:cubicBezTo>
                <a:cubicBezTo>
                  <a:pt x="-9394" y="500525"/>
                  <a:pt x="25190" y="494017"/>
                  <a:pt x="0" y="322239"/>
                </a:cubicBezTo>
                <a:cubicBezTo>
                  <a:pt x="-25190" y="150461"/>
                  <a:pt x="7537" y="9242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Executable</a:t>
            </a:r>
            <a:br>
              <a:rPr lang="en-US" sz="1600" dirty="0">
                <a:solidFill>
                  <a:schemeClr val="tx1"/>
                </a:solidFill>
              </a:rPr>
            </a:br>
            <a:r>
              <a:rPr lang="en-US" sz="1600" dirty="0">
                <a:solidFill>
                  <a:schemeClr val="tx1"/>
                </a:solidFill>
              </a:rPr>
              <a:t>Specification</a:t>
            </a:r>
          </a:p>
        </p:txBody>
      </p:sp>
      <p:cxnSp>
        <p:nvCxnSpPr>
          <p:cNvPr id="15" name="Straight Arrow Connector 14">
            <a:extLst>
              <a:ext uri="{FF2B5EF4-FFF2-40B4-BE49-F238E27FC236}">
                <a16:creationId xmlns:a16="http://schemas.microsoft.com/office/drawing/2014/main" id="{18904C02-7E5A-4487-9E90-2C4B689D6704}"/>
              </a:ext>
            </a:extLst>
          </p:cNvPr>
          <p:cNvCxnSpPr>
            <a:cxnSpLocks/>
            <a:stCxn id="12" idx="2"/>
            <a:endCxn id="13" idx="3"/>
          </p:cNvCxnSpPr>
          <p:nvPr/>
        </p:nvCxnSpPr>
        <p:spPr>
          <a:xfrm>
            <a:off x="2099627" y="2495269"/>
            <a:ext cx="22633" cy="1166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9DD421-15FA-9A58-C055-524985D7AFD3}"/>
              </a:ext>
            </a:extLst>
          </p:cNvPr>
          <p:cNvCxnSpPr>
            <a:cxnSpLocks/>
            <a:stCxn id="22" idx="0"/>
            <a:endCxn id="13" idx="1"/>
          </p:cNvCxnSpPr>
          <p:nvPr/>
        </p:nvCxnSpPr>
        <p:spPr>
          <a:xfrm flipV="1">
            <a:off x="1013871" y="4333131"/>
            <a:ext cx="1108389" cy="654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FDC4E73-C2E6-8F7A-B07B-115ECD70DE10}"/>
              </a:ext>
            </a:extLst>
          </p:cNvPr>
          <p:cNvGrpSpPr/>
          <p:nvPr/>
        </p:nvGrpSpPr>
        <p:grpSpPr>
          <a:xfrm>
            <a:off x="383050" y="4987206"/>
            <a:ext cx="1267335" cy="1006998"/>
            <a:chOff x="374691" y="4771961"/>
            <a:chExt cx="1267335" cy="1006998"/>
          </a:xfrm>
        </p:grpSpPr>
        <p:sp>
          <p:nvSpPr>
            <p:cNvPr id="22" name="Rounded Rectangle 21">
              <a:extLst>
                <a:ext uri="{FF2B5EF4-FFF2-40B4-BE49-F238E27FC236}">
                  <a16:creationId xmlns:a16="http://schemas.microsoft.com/office/drawing/2014/main" id="{DCCC7340-3D97-2259-6040-C9EE3A182E49}"/>
                </a:ext>
              </a:extLst>
            </p:cNvPr>
            <p:cNvSpPr/>
            <p:nvPr/>
          </p:nvSpPr>
          <p:spPr>
            <a:xfrm>
              <a:off x="374691" y="4771961"/>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Executable</a:t>
              </a:r>
              <a:br>
                <a:rPr lang="en-US" sz="1600" dirty="0">
                  <a:solidFill>
                    <a:schemeClr val="tx1"/>
                  </a:solidFill>
                </a:rPr>
              </a:br>
              <a:r>
                <a:rPr lang="en-US" sz="1600" dirty="0">
                  <a:solidFill>
                    <a:schemeClr val="tx1"/>
                  </a:solidFill>
                </a:rPr>
                <a:t>Semantics</a:t>
              </a:r>
            </a:p>
          </p:txBody>
        </p:sp>
        <p:sp>
          <p:nvSpPr>
            <p:cNvPr id="24" name="Rectangle 23">
              <a:extLst>
                <a:ext uri="{FF2B5EF4-FFF2-40B4-BE49-F238E27FC236}">
                  <a16:creationId xmlns:a16="http://schemas.microsoft.com/office/drawing/2014/main" id="{63235E59-C376-FB71-04D0-8245054E248B}"/>
                </a:ext>
              </a:extLst>
            </p:cNvPr>
            <p:cNvSpPr/>
            <p:nvPr/>
          </p:nvSpPr>
          <p:spPr>
            <a:xfrm>
              <a:off x="380385" y="5428677"/>
              <a:ext cx="1261641" cy="3502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Processor</a:t>
              </a:r>
            </a:p>
          </p:txBody>
        </p:sp>
      </p:grpSp>
      <p:cxnSp>
        <p:nvCxnSpPr>
          <p:cNvPr id="25" name="Straight Arrow Connector 24">
            <a:extLst>
              <a:ext uri="{FF2B5EF4-FFF2-40B4-BE49-F238E27FC236}">
                <a16:creationId xmlns:a16="http://schemas.microsoft.com/office/drawing/2014/main" id="{474BC45E-873F-E6AF-9F25-40E829C0AC26}"/>
              </a:ext>
            </a:extLst>
          </p:cNvPr>
          <p:cNvCxnSpPr>
            <a:cxnSpLocks/>
            <a:stCxn id="22" idx="0"/>
            <a:endCxn id="12" idx="2"/>
          </p:cNvCxnSpPr>
          <p:nvPr/>
        </p:nvCxnSpPr>
        <p:spPr>
          <a:xfrm flipV="1">
            <a:off x="1013871" y="2495269"/>
            <a:ext cx="1085756" cy="2491937"/>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115A8E95-1654-B71B-E469-6CCF26830A03}"/>
              </a:ext>
            </a:extLst>
          </p:cNvPr>
          <p:cNvSpPr txBox="1"/>
          <p:nvPr/>
        </p:nvSpPr>
        <p:spPr>
          <a:xfrm>
            <a:off x="1354098" y="4651540"/>
            <a:ext cx="905504" cy="307777"/>
          </a:xfrm>
          <a:prstGeom prst="rect">
            <a:avLst/>
          </a:prstGeom>
          <a:noFill/>
        </p:spPr>
        <p:txBody>
          <a:bodyPr wrap="none" rtlCol="0">
            <a:spAutoFit/>
          </a:bodyPr>
          <a:lstStyle/>
          <a:p>
            <a:r>
              <a:rPr lang="en-US" sz="1400" dirty="0"/>
              <a:t>interprets</a:t>
            </a:r>
          </a:p>
        </p:txBody>
      </p:sp>
      <p:sp>
        <p:nvSpPr>
          <p:cNvPr id="27" name="TextBox 26">
            <a:extLst>
              <a:ext uri="{FF2B5EF4-FFF2-40B4-BE49-F238E27FC236}">
                <a16:creationId xmlns:a16="http://schemas.microsoft.com/office/drawing/2014/main" id="{91C72C00-5934-B2D8-9310-48412AF04092}"/>
              </a:ext>
            </a:extLst>
          </p:cNvPr>
          <p:cNvSpPr txBox="1"/>
          <p:nvPr/>
        </p:nvSpPr>
        <p:spPr>
          <a:xfrm>
            <a:off x="1782426" y="3100259"/>
            <a:ext cx="819455" cy="523220"/>
          </a:xfrm>
          <a:prstGeom prst="rect">
            <a:avLst/>
          </a:prstGeom>
          <a:noFill/>
        </p:spPr>
        <p:txBody>
          <a:bodyPr wrap="none" rtlCol="0">
            <a:spAutoFit/>
          </a:bodyPr>
          <a:lstStyle/>
          <a:p>
            <a:r>
              <a:rPr lang="en-US" sz="1400" dirty="0"/>
              <a:t>gives</a:t>
            </a:r>
            <a:br>
              <a:rPr lang="en-US" sz="1400" dirty="0"/>
            </a:br>
            <a:r>
              <a:rPr lang="en-US" sz="1400" dirty="0"/>
              <a:t>meaning</a:t>
            </a:r>
          </a:p>
        </p:txBody>
      </p:sp>
      <p:grpSp>
        <p:nvGrpSpPr>
          <p:cNvPr id="121" name="Group 120">
            <a:extLst>
              <a:ext uri="{FF2B5EF4-FFF2-40B4-BE49-F238E27FC236}">
                <a16:creationId xmlns:a16="http://schemas.microsoft.com/office/drawing/2014/main" id="{72253F64-961E-4FC6-4B72-CB93118A34F0}"/>
              </a:ext>
            </a:extLst>
          </p:cNvPr>
          <p:cNvGrpSpPr/>
          <p:nvPr/>
        </p:nvGrpSpPr>
        <p:grpSpPr>
          <a:xfrm>
            <a:off x="1644691" y="2386445"/>
            <a:ext cx="5011360" cy="3387026"/>
            <a:chOff x="1644691" y="2386445"/>
            <a:chExt cx="5011360" cy="3387026"/>
          </a:xfrm>
        </p:grpSpPr>
        <p:cxnSp>
          <p:nvCxnSpPr>
            <p:cNvPr id="23" name="Straight Connector 22">
              <a:extLst>
                <a:ext uri="{FF2B5EF4-FFF2-40B4-BE49-F238E27FC236}">
                  <a16:creationId xmlns:a16="http://schemas.microsoft.com/office/drawing/2014/main" id="{4E7A8FF3-437B-76E4-56A5-DB1AE3472D07}"/>
                </a:ext>
              </a:extLst>
            </p:cNvPr>
            <p:cNvCxnSpPr>
              <a:cxnSpLocks/>
              <a:stCxn id="59" idx="3"/>
              <a:endCxn id="114" idx="1"/>
            </p:cNvCxnSpPr>
            <p:nvPr/>
          </p:nvCxnSpPr>
          <p:spPr>
            <a:xfrm flipV="1">
              <a:off x="5277521" y="5322090"/>
              <a:ext cx="617523" cy="782"/>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31D00A6-350A-1E5C-68D4-434AC58A3D38}"/>
                </a:ext>
              </a:extLst>
            </p:cNvPr>
            <p:cNvCxnSpPr>
              <a:cxnSpLocks/>
              <a:stCxn id="59" idx="1"/>
              <a:endCxn id="22" idx="3"/>
            </p:cNvCxnSpPr>
            <p:nvPr/>
          </p:nvCxnSpPr>
          <p:spPr>
            <a:xfrm flipH="1">
              <a:off x="1644691" y="5322872"/>
              <a:ext cx="20967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C9C238F0-BB7E-8030-E929-3E00CFB614E4}"/>
                </a:ext>
              </a:extLst>
            </p:cNvPr>
            <p:cNvCxnSpPr>
              <a:cxnSpLocks/>
              <a:stCxn id="59" idx="3"/>
              <a:endCxn id="107" idx="1"/>
            </p:cNvCxnSpPr>
            <p:nvPr/>
          </p:nvCxnSpPr>
          <p:spPr>
            <a:xfrm flipV="1">
              <a:off x="5277521" y="2386445"/>
              <a:ext cx="1378530" cy="2936427"/>
            </a:xfrm>
            <a:prstGeom prst="line">
              <a:avLst/>
            </a:prstGeom>
            <a:ln w="38100"/>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A9427CF7-2534-433F-20DC-52717255778C}"/>
                </a:ext>
              </a:extLst>
            </p:cNvPr>
            <p:cNvSpPr/>
            <p:nvPr/>
          </p:nvSpPr>
          <p:spPr>
            <a:xfrm>
              <a:off x="3741431" y="487227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Semantic</a:t>
              </a:r>
            </a:p>
            <a:p>
              <a:pPr algn="ctr"/>
              <a:r>
                <a:rPr lang="en-US" sz="1600" b="1" dirty="0">
                  <a:solidFill>
                    <a:schemeClr val="tx1"/>
                  </a:solidFill>
                </a:rPr>
                <a:t>Language</a:t>
              </a:r>
            </a:p>
            <a:p>
              <a:pPr algn="ctr"/>
              <a:r>
                <a:rPr lang="en-US" sz="1600" b="1" dirty="0">
                  <a:solidFill>
                    <a:schemeClr val="tx1"/>
                  </a:solidFill>
                </a:rPr>
                <a:t>Interface (SLI)</a:t>
              </a:r>
            </a:p>
          </p:txBody>
        </p:sp>
      </p:grpSp>
      <p:sp>
        <p:nvSpPr>
          <p:cNvPr id="89" name="Rectangle 88">
            <a:extLst>
              <a:ext uri="{FF2B5EF4-FFF2-40B4-BE49-F238E27FC236}">
                <a16:creationId xmlns:a16="http://schemas.microsoft.com/office/drawing/2014/main" id="{2C88BD35-BEA9-3AD0-7F73-36E90DE1BE1B}"/>
              </a:ext>
            </a:extLst>
          </p:cNvPr>
          <p:cNvSpPr/>
          <p:nvPr/>
        </p:nvSpPr>
        <p:spPr>
          <a:xfrm>
            <a:off x="10762391" y="4984703"/>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Monitor 3</a:t>
            </a:r>
          </a:p>
        </p:txBody>
      </p:sp>
      <p:sp>
        <p:nvSpPr>
          <p:cNvPr id="90" name="Snip Single Corner of Rectangle 89">
            <a:extLst>
              <a:ext uri="{FF2B5EF4-FFF2-40B4-BE49-F238E27FC236}">
                <a16:creationId xmlns:a16="http://schemas.microsoft.com/office/drawing/2014/main" id="{237613ED-D768-3F33-E428-5FBD8278D4B1}"/>
              </a:ext>
            </a:extLst>
          </p:cNvPr>
          <p:cNvSpPr/>
          <p:nvPr/>
        </p:nvSpPr>
        <p:spPr>
          <a:xfrm>
            <a:off x="10858844" y="4436353"/>
            <a:ext cx="1068731" cy="425371"/>
          </a:xfrm>
          <a:custGeom>
            <a:avLst/>
            <a:gdLst>
              <a:gd name="connsiteX0" fmla="*/ 0 w 1068731"/>
              <a:gd name="connsiteY0" fmla="*/ 0 h 425371"/>
              <a:gd name="connsiteX1" fmla="*/ 478960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34366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08369" y="-6198"/>
                  <a:pt x="247603" y="50442"/>
                  <a:pt x="478960" y="0"/>
                </a:cubicBezTo>
                <a:cubicBezTo>
                  <a:pt x="710317" y="-50442"/>
                  <a:pt x="852005" y="19164"/>
                  <a:pt x="997834" y="0"/>
                </a:cubicBezTo>
                <a:cubicBezTo>
                  <a:pt x="1032875" y="26049"/>
                  <a:pt x="1029407" y="48555"/>
                  <a:pt x="1068731" y="70897"/>
                </a:cubicBezTo>
                <a:cubicBezTo>
                  <a:pt x="1069344" y="143975"/>
                  <a:pt x="1063270" y="272797"/>
                  <a:pt x="1068731" y="425371"/>
                </a:cubicBezTo>
                <a:cubicBezTo>
                  <a:pt x="912689" y="451921"/>
                  <a:pt x="651590" y="390169"/>
                  <a:pt x="534366" y="425371"/>
                </a:cubicBezTo>
                <a:cubicBezTo>
                  <a:pt x="417143" y="460573"/>
                  <a:pt x="169485" y="368733"/>
                  <a:pt x="0" y="425371"/>
                </a:cubicBezTo>
                <a:cubicBezTo>
                  <a:pt x="-16632" y="310855"/>
                  <a:pt x="38688" y="166037"/>
                  <a:pt x="0" y="0"/>
                </a:cubicBezTo>
                <a:close/>
              </a:path>
            </a:pathLst>
          </a:custGeom>
          <a:noFill/>
          <a:ln>
            <a:solidFill>
              <a:schemeClr val="tx1"/>
            </a:solidFill>
            <a:extLst>
              <a:ext uri="{C807C97D-BFC1-408E-A445-0C87EB9F89A2}">
                <ask:lineSketchStyleProps xmlns:ask="http://schemas.microsoft.com/office/drawing/2018/sketchyshapes" sd="1555396448">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Model 3</a:t>
            </a:r>
          </a:p>
        </p:txBody>
      </p:sp>
      <p:cxnSp>
        <p:nvCxnSpPr>
          <p:cNvPr id="91" name="Straight Connector 90">
            <a:extLst>
              <a:ext uri="{FF2B5EF4-FFF2-40B4-BE49-F238E27FC236}">
                <a16:creationId xmlns:a16="http://schemas.microsoft.com/office/drawing/2014/main" id="{71CDF5BC-4B1D-CB56-3A93-F6F2DA7B0CA5}"/>
              </a:ext>
            </a:extLst>
          </p:cNvPr>
          <p:cNvCxnSpPr>
            <a:stCxn id="90" idx="1"/>
            <a:endCxn id="89" idx="0"/>
          </p:cNvCxnSpPr>
          <p:nvPr/>
        </p:nvCxnSpPr>
        <p:spPr>
          <a:xfrm>
            <a:off x="11393210" y="4861724"/>
            <a:ext cx="2" cy="122979"/>
          </a:xfrm>
          <a:prstGeom prst="line">
            <a:avLst/>
          </a:prstGeom>
        </p:spPr>
        <p:style>
          <a:lnRef idx="1">
            <a:schemeClr val="dk1"/>
          </a:lnRef>
          <a:fillRef idx="0">
            <a:schemeClr val="dk1"/>
          </a:fillRef>
          <a:effectRef idx="0">
            <a:schemeClr val="dk1"/>
          </a:effectRef>
          <a:fontRef idx="minor">
            <a:schemeClr val="tx1"/>
          </a:fontRef>
        </p:style>
      </p:cxnSp>
      <p:sp>
        <p:nvSpPr>
          <p:cNvPr id="92" name="Snip Single Corner of Rectangle 91">
            <a:extLst>
              <a:ext uri="{FF2B5EF4-FFF2-40B4-BE49-F238E27FC236}">
                <a16:creationId xmlns:a16="http://schemas.microsoft.com/office/drawing/2014/main" id="{9FDFAFDA-8BEC-071B-227A-9697105EBD4B}"/>
              </a:ext>
            </a:extLst>
          </p:cNvPr>
          <p:cNvSpPr/>
          <p:nvPr/>
        </p:nvSpPr>
        <p:spPr>
          <a:xfrm>
            <a:off x="10858843" y="5782839"/>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Result 3</a:t>
            </a:r>
          </a:p>
        </p:txBody>
      </p:sp>
      <p:cxnSp>
        <p:nvCxnSpPr>
          <p:cNvPr id="93" name="Straight Connector 92">
            <a:extLst>
              <a:ext uri="{FF2B5EF4-FFF2-40B4-BE49-F238E27FC236}">
                <a16:creationId xmlns:a16="http://schemas.microsoft.com/office/drawing/2014/main" id="{6B6A0A13-4C63-9A76-7728-5E4CD52F4187}"/>
              </a:ext>
            </a:extLst>
          </p:cNvPr>
          <p:cNvCxnSpPr>
            <a:cxnSpLocks/>
            <a:stCxn id="89" idx="2"/>
            <a:endCxn id="92" idx="3"/>
          </p:cNvCxnSpPr>
          <p:nvPr/>
        </p:nvCxnSpPr>
        <p:spPr>
          <a:xfrm flipH="1">
            <a:off x="11393209" y="5656035"/>
            <a:ext cx="3" cy="126804"/>
          </a:xfrm>
          <a:prstGeom prst="line">
            <a:avLst/>
          </a:prstGeom>
        </p:spPr>
        <p:style>
          <a:lnRef idx="1">
            <a:schemeClr val="dk1"/>
          </a:lnRef>
          <a:fillRef idx="0">
            <a:schemeClr val="dk1"/>
          </a:fillRef>
          <a:effectRef idx="0">
            <a:schemeClr val="dk1"/>
          </a:effectRef>
          <a:fontRef idx="minor">
            <a:schemeClr val="tx1"/>
          </a:fontRef>
        </p:style>
      </p:cxnSp>
      <p:grpSp>
        <p:nvGrpSpPr>
          <p:cNvPr id="122" name="Group 121">
            <a:extLst>
              <a:ext uri="{FF2B5EF4-FFF2-40B4-BE49-F238E27FC236}">
                <a16:creationId xmlns:a16="http://schemas.microsoft.com/office/drawing/2014/main" id="{00C829CD-87DB-2EAC-6E2E-08BAB86124F1}"/>
              </a:ext>
            </a:extLst>
          </p:cNvPr>
          <p:cNvGrpSpPr/>
          <p:nvPr/>
        </p:nvGrpSpPr>
        <p:grpSpPr>
          <a:xfrm>
            <a:off x="7156685" y="4872271"/>
            <a:ext cx="3605706" cy="901199"/>
            <a:chOff x="7156685" y="4872271"/>
            <a:chExt cx="3605706" cy="901199"/>
          </a:xfrm>
        </p:grpSpPr>
        <p:sp>
          <p:nvSpPr>
            <p:cNvPr id="65" name="Rectangle 64">
              <a:extLst>
                <a:ext uri="{FF2B5EF4-FFF2-40B4-BE49-F238E27FC236}">
                  <a16:creationId xmlns:a16="http://schemas.microsoft.com/office/drawing/2014/main" id="{90B88D31-5094-2732-D1A0-29C205C91D91}"/>
                </a:ext>
              </a:extLst>
            </p:cNvPr>
            <p:cNvSpPr/>
            <p:nvPr/>
          </p:nvSpPr>
          <p:spPr>
            <a:xfrm>
              <a:off x="7975632" y="4872271"/>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Semantic</a:t>
              </a:r>
            </a:p>
            <a:p>
              <a:pPr algn="ctr"/>
              <a:r>
                <a:rPr lang="en-US" sz="1600" b="1" dirty="0">
                  <a:solidFill>
                    <a:schemeClr val="tx1"/>
                  </a:solidFill>
                </a:rPr>
                <a:t>Language</a:t>
              </a:r>
            </a:p>
            <a:p>
              <a:pPr algn="ctr"/>
              <a:r>
                <a:rPr lang="en-US" sz="1600" b="1" dirty="0">
                  <a:solidFill>
                    <a:schemeClr val="tx1"/>
                  </a:solidFill>
                </a:rPr>
                <a:t>Interface (SLI)</a:t>
              </a:r>
            </a:p>
          </p:txBody>
        </p:sp>
        <p:cxnSp>
          <p:nvCxnSpPr>
            <p:cNvPr id="66" name="Straight Connector 65">
              <a:extLst>
                <a:ext uri="{FF2B5EF4-FFF2-40B4-BE49-F238E27FC236}">
                  <a16:creationId xmlns:a16="http://schemas.microsoft.com/office/drawing/2014/main" id="{C4F62756-FE1A-71E7-8EA6-9AD350772A2D}"/>
                </a:ext>
              </a:extLst>
            </p:cNvPr>
            <p:cNvCxnSpPr>
              <a:cxnSpLocks/>
              <a:stCxn id="114" idx="3"/>
              <a:endCxn id="65" idx="1"/>
            </p:cNvCxnSpPr>
            <p:nvPr/>
          </p:nvCxnSpPr>
          <p:spPr>
            <a:xfrm>
              <a:off x="7156685" y="5322090"/>
              <a:ext cx="818947" cy="781"/>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B04BEAC4-443E-076C-A428-6922C8B3F880}"/>
                </a:ext>
              </a:extLst>
            </p:cNvPr>
            <p:cNvCxnSpPr>
              <a:cxnSpLocks/>
              <a:stCxn id="65" idx="3"/>
              <a:endCxn id="89" idx="1"/>
            </p:cNvCxnSpPr>
            <p:nvPr/>
          </p:nvCxnSpPr>
          <p:spPr>
            <a:xfrm flipV="1">
              <a:off x="9511722" y="5320369"/>
              <a:ext cx="1250669" cy="2502"/>
            </a:xfrm>
            <a:prstGeom prst="line">
              <a:avLst/>
            </a:prstGeom>
            <a:ln w="38100"/>
          </p:spPr>
          <p:style>
            <a:lnRef idx="1">
              <a:schemeClr val="dk1"/>
            </a:lnRef>
            <a:fillRef idx="0">
              <a:schemeClr val="dk1"/>
            </a:fillRef>
            <a:effectRef idx="0">
              <a:schemeClr val="dk1"/>
            </a:effectRef>
            <a:fontRef idx="minor">
              <a:schemeClr val="tx1"/>
            </a:fontRef>
          </p:style>
        </p:cxnSp>
      </p:grpSp>
      <p:sp>
        <p:nvSpPr>
          <p:cNvPr id="105" name="TextBox 104">
            <a:extLst>
              <a:ext uri="{FF2B5EF4-FFF2-40B4-BE49-F238E27FC236}">
                <a16:creationId xmlns:a16="http://schemas.microsoft.com/office/drawing/2014/main" id="{789CD792-0E0E-6ADE-B7DE-F198E1E724C7}"/>
              </a:ext>
            </a:extLst>
          </p:cNvPr>
          <p:cNvSpPr txBox="1"/>
          <p:nvPr/>
        </p:nvSpPr>
        <p:spPr>
          <a:xfrm>
            <a:off x="8153061" y="-22229"/>
            <a:ext cx="679994" cy="461665"/>
          </a:xfrm>
          <a:prstGeom prst="rect">
            <a:avLst/>
          </a:prstGeom>
          <a:noFill/>
        </p:spPr>
        <p:txBody>
          <a:bodyPr wrap="none" rtlCol="0">
            <a:spAutoFit/>
          </a:bodyPr>
          <a:lstStyle/>
          <a:p>
            <a:r>
              <a:rPr lang="en-US" sz="2400" b="1" dirty="0"/>
              <a:t>A#7</a:t>
            </a:r>
          </a:p>
        </p:txBody>
      </p:sp>
      <p:sp>
        <p:nvSpPr>
          <p:cNvPr id="107" name="Rectangle 106">
            <a:extLst>
              <a:ext uri="{FF2B5EF4-FFF2-40B4-BE49-F238E27FC236}">
                <a16:creationId xmlns:a16="http://schemas.microsoft.com/office/drawing/2014/main" id="{A7FDFD09-0CA1-05D4-3013-08CFE46CB758}"/>
              </a:ext>
            </a:extLst>
          </p:cNvPr>
          <p:cNvSpPr/>
          <p:nvPr/>
        </p:nvSpPr>
        <p:spPr>
          <a:xfrm>
            <a:off x="6656051" y="2050779"/>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Monitor 1</a:t>
            </a:r>
          </a:p>
        </p:txBody>
      </p:sp>
      <p:sp>
        <p:nvSpPr>
          <p:cNvPr id="108" name="Snip Single Corner of Rectangle 107">
            <a:extLst>
              <a:ext uri="{FF2B5EF4-FFF2-40B4-BE49-F238E27FC236}">
                <a16:creationId xmlns:a16="http://schemas.microsoft.com/office/drawing/2014/main" id="{3F7315DC-D960-44D1-2A79-93F90D70BB7D}"/>
              </a:ext>
            </a:extLst>
          </p:cNvPr>
          <p:cNvSpPr/>
          <p:nvPr/>
        </p:nvSpPr>
        <p:spPr>
          <a:xfrm>
            <a:off x="6752505" y="1499534"/>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Model 1</a:t>
            </a:r>
          </a:p>
        </p:txBody>
      </p:sp>
      <p:cxnSp>
        <p:nvCxnSpPr>
          <p:cNvPr id="109" name="Straight Connector 108">
            <a:extLst>
              <a:ext uri="{FF2B5EF4-FFF2-40B4-BE49-F238E27FC236}">
                <a16:creationId xmlns:a16="http://schemas.microsoft.com/office/drawing/2014/main" id="{83178310-4F53-6BDD-A997-76567FC0EA56}"/>
              </a:ext>
            </a:extLst>
          </p:cNvPr>
          <p:cNvCxnSpPr>
            <a:stCxn id="108" idx="1"/>
            <a:endCxn id="107" idx="0"/>
          </p:cNvCxnSpPr>
          <p:nvPr/>
        </p:nvCxnSpPr>
        <p:spPr>
          <a:xfrm>
            <a:off x="7286871" y="1924905"/>
            <a:ext cx="1" cy="125874"/>
          </a:xfrm>
          <a:prstGeom prst="line">
            <a:avLst/>
          </a:prstGeom>
        </p:spPr>
        <p:style>
          <a:lnRef idx="1">
            <a:schemeClr val="dk1"/>
          </a:lnRef>
          <a:fillRef idx="0">
            <a:schemeClr val="dk1"/>
          </a:fillRef>
          <a:effectRef idx="0">
            <a:schemeClr val="dk1"/>
          </a:effectRef>
          <a:fontRef idx="minor">
            <a:schemeClr val="tx1"/>
          </a:fontRef>
        </p:style>
      </p:cxnSp>
      <p:sp>
        <p:nvSpPr>
          <p:cNvPr id="110" name="Snip Single Corner of Rectangle 109">
            <a:extLst>
              <a:ext uri="{FF2B5EF4-FFF2-40B4-BE49-F238E27FC236}">
                <a16:creationId xmlns:a16="http://schemas.microsoft.com/office/drawing/2014/main" id="{EB7930B9-A42B-7A4A-F996-DCC9575AC095}"/>
              </a:ext>
            </a:extLst>
          </p:cNvPr>
          <p:cNvSpPr/>
          <p:nvPr/>
        </p:nvSpPr>
        <p:spPr>
          <a:xfrm>
            <a:off x="6752505" y="2834884"/>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Result 1</a:t>
            </a:r>
          </a:p>
        </p:txBody>
      </p:sp>
      <p:cxnSp>
        <p:nvCxnSpPr>
          <p:cNvPr id="111" name="Straight Connector 110">
            <a:extLst>
              <a:ext uri="{FF2B5EF4-FFF2-40B4-BE49-F238E27FC236}">
                <a16:creationId xmlns:a16="http://schemas.microsoft.com/office/drawing/2014/main" id="{C6D191BB-0226-4626-C1D8-7885A35389A3}"/>
              </a:ext>
            </a:extLst>
          </p:cNvPr>
          <p:cNvCxnSpPr>
            <a:cxnSpLocks/>
            <a:stCxn id="107" idx="2"/>
            <a:endCxn id="110" idx="3"/>
          </p:cNvCxnSpPr>
          <p:nvPr/>
        </p:nvCxnSpPr>
        <p:spPr>
          <a:xfrm flipH="1">
            <a:off x="7286871" y="2722111"/>
            <a:ext cx="1" cy="112773"/>
          </a:xfrm>
          <a:prstGeom prst="line">
            <a:avLst/>
          </a:prstGeom>
        </p:spPr>
        <p:style>
          <a:lnRef idx="1">
            <a:schemeClr val="dk1"/>
          </a:lnRef>
          <a:fillRef idx="0">
            <a:schemeClr val="dk1"/>
          </a:fillRef>
          <a:effectRef idx="0">
            <a:schemeClr val="dk1"/>
          </a:effectRef>
          <a:fontRef idx="minor">
            <a:schemeClr val="tx1"/>
          </a:fontRef>
        </p:style>
      </p:cxnSp>
      <p:sp>
        <p:nvSpPr>
          <p:cNvPr id="114" name="Rectangle 113">
            <a:extLst>
              <a:ext uri="{FF2B5EF4-FFF2-40B4-BE49-F238E27FC236}">
                <a16:creationId xmlns:a16="http://schemas.microsoft.com/office/drawing/2014/main" id="{A7AB4A1E-EE54-3D81-1D2B-0F6C32DE03CE}"/>
              </a:ext>
            </a:extLst>
          </p:cNvPr>
          <p:cNvSpPr/>
          <p:nvPr/>
        </p:nvSpPr>
        <p:spPr>
          <a:xfrm>
            <a:off x="5895044" y="4986424"/>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Monitor 2</a:t>
            </a:r>
          </a:p>
        </p:txBody>
      </p:sp>
      <p:sp>
        <p:nvSpPr>
          <p:cNvPr id="115" name="Snip Single Corner of Rectangle 114">
            <a:extLst>
              <a:ext uri="{FF2B5EF4-FFF2-40B4-BE49-F238E27FC236}">
                <a16:creationId xmlns:a16="http://schemas.microsoft.com/office/drawing/2014/main" id="{228368FC-AB78-5347-0BF0-EC0750050D75}"/>
              </a:ext>
            </a:extLst>
          </p:cNvPr>
          <p:cNvSpPr/>
          <p:nvPr/>
        </p:nvSpPr>
        <p:spPr>
          <a:xfrm>
            <a:off x="5991500" y="4451095"/>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Model 2</a:t>
            </a:r>
          </a:p>
        </p:txBody>
      </p:sp>
      <p:cxnSp>
        <p:nvCxnSpPr>
          <p:cNvPr id="116" name="Straight Connector 115">
            <a:extLst>
              <a:ext uri="{FF2B5EF4-FFF2-40B4-BE49-F238E27FC236}">
                <a16:creationId xmlns:a16="http://schemas.microsoft.com/office/drawing/2014/main" id="{474EC738-C541-E0D5-F47C-F912A36FA3D7}"/>
              </a:ext>
            </a:extLst>
          </p:cNvPr>
          <p:cNvCxnSpPr>
            <a:stCxn id="115" idx="1"/>
            <a:endCxn id="114" idx="0"/>
          </p:cNvCxnSpPr>
          <p:nvPr/>
        </p:nvCxnSpPr>
        <p:spPr>
          <a:xfrm flipH="1">
            <a:off x="6525865" y="4876466"/>
            <a:ext cx="1" cy="109958"/>
          </a:xfrm>
          <a:prstGeom prst="line">
            <a:avLst/>
          </a:prstGeom>
        </p:spPr>
        <p:style>
          <a:lnRef idx="1">
            <a:schemeClr val="dk1"/>
          </a:lnRef>
          <a:fillRef idx="0">
            <a:schemeClr val="dk1"/>
          </a:fillRef>
          <a:effectRef idx="0">
            <a:schemeClr val="dk1"/>
          </a:effectRef>
          <a:fontRef idx="minor">
            <a:schemeClr val="tx1"/>
          </a:fontRef>
        </p:style>
      </p:cxnSp>
      <p:sp>
        <p:nvSpPr>
          <p:cNvPr id="117" name="Snip Single Corner of Rectangle 116">
            <a:extLst>
              <a:ext uri="{FF2B5EF4-FFF2-40B4-BE49-F238E27FC236}">
                <a16:creationId xmlns:a16="http://schemas.microsoft.com/office/drawing/2014/main" id="{94482DA9-D6B5-6765-C2C7-B08FB49720BD}"/>
              </a:ext>
            </a:extLst>
          </p:cNvPr>
          <p:cNvSpPr/>
          <p:nvPr/>
        </p:nvSpPr>
        <p:spPr>
          <a:xfrm>
            <a:off x="5991500" y="5786445"/>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Result 2</a:t>
            </a:r>
          </a:p>
        </p:txBody>
      </p:sp>
      <p:cxnSp>
        <p:nvCxnSpPr>
          <p:cNvPr id="118" name="Straight Connector 117">
            <a:extLst>
              <a:ext uri="{FF2B5EF4-FFF2-40B4-BE49-F238E27FC236}">
                <a16:creationId xmlns:a16="http://schemas.microsoft.com/office/drawing/2014/main" id="{038D9829-A463-2F94-F545-0B3B70A29297}"/>
              </a:ext>
            </a:extLst>
          </p:cNvPr>
          <p:cNvCxnSpPr>
            <a:cxnSpLocks/>
            <a:stCxn id="114" idx="2"/>
            <a:endCxn id="117" idx="3"/>
          </p:cNvCxnSpPr>
          <p:nvPr/>
        </p:nvCxnSpPr>
        <p:spPr>
          <a:xfrm>
            <a:off x="6525865" y="5657756"/>
            <a:ext cx="1" cy="128689"/>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9596FEEA-E359-B6D2-56F6-A7B11B656EA2}"/>
              </a:ext>
            </a:extLst>
          </p:cNvPr>
          <p:cNvSpPr txBox="1"/>
          <p:nvPr/>
        </p:nvSpPr>
        <p:spPr>
          <a:xfrm>
            <a:off x="8423202" y="2598522"/>
            <a:ext cx="3642216" cy="954107"/>
          </a:xfrm>
          <a:prstGeom prst="rect">
            <a:avLst/>
          </a:prstGeom>
          <a:noFill/>
        </p:spPr>
        <p:txBody>
          <a:bodyPr wrap="none" rtlCol="0">
            <a:spAutoFit/>
          </a:bodyPr>
          <a:lstStyle/>
          <a:p>
            <a:pPr algn="ctr"/>
            <a:r>
              <a:rPr lang="en-US" sz="2800" b="1" dirty="0">
                <a:solidFill>
                  <a:schemeClr val="accent1"/>
                </a:solidFill>
              </a:rPr>
              <a:t>Connect the semantics </a:t>
            </a:r>
          </a:p>
          <a:p>
            <a:pPr algn="ctr"/>
            <a:r>
              <a:rPr lang="en-US" sz="2800" b="1" dirty="0">
                <a:solidFill>
                  <a:schemeClr val="accent1"/>
                </a:solidFill>
              </a:rPr>
              <a:t>not the syntax!</a:t>
            </a:r>
          </a:p>
        </p:txBody>
      </p:sp>
      <p:sp>
        <p:nvSpPr>
          <p:cNvPr id="3" name="Date Placeholder 2">
            <a:extLst>
              <a:ext uri="{FF2B5EF4-FFF2-40B4-BE49-F238E27FC236}">
                <a16:creationId xmlns:a16="http://schemas.microsoft.com/office/drawing/2014/main" id="{A0BAE81C-BC6B-38F3-EF4D-9FABA30B70C1}"/>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4" name="Footer Placeholder 3">
            <a:extLst>
              <a:ext uri="{FF2B5EF4-FFF2-40B4-BE49-F238E27FC236}">
                <a16:creationId xmlns:a16="http://schemas.microsoft.com/office/drawing/2014/main" id="{9215377F-7DC6-8F62-B802-9F28D859C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5" name="Slide Number Placeholder 4">
            <a:extLst>
              <a:ext uri="{FF2B5EF4-FFF2-40B4-BE49-F238E27FC236}">
                <a16:creationId xmlns:a16="http://schemas.microsoft.com/office/drawing/2014/main" id="{F89D327E-6D05-F0CE-8CB3-A0569A0A476D}"/>
              </a:ext>
            </a:extLst>
          </p:cNvPr>
          <p:cNvSpPr>
            <a:spLocks noGrp="1"/>
          </p:cNvSpPr>
          <p:nvPr>
            <p:ph type="sldNum" sz="quarter" idx="12"/>
          </p:nvPr>
        </p:nvSpPr>
        <p:spPr/>
        <p:txBody>
          <a:bodyPr/>
          <a:lstStyle/>
          <a:p>
            <a:fld id="{CCEE0668-B501-FE49-91F1-336E620E148C}" type="slidenum">
              <a:rPr lang="en-US" smtClean="0"/>
              <a:t>23</a:t>
            </a:fld>
            <a:endParaRPr lang="en-US" dirty="0"/>
          </a:p>
        </p:txBody>
      </p:sp>
    </p:spTree>
    <p:extLst>
      <p:ext uri="{BB962C8B-B14F-4D97-AF65-F5344CB8AC3E}">
        <p14:creationId xmlns:p14="http://schemas.microsoft.com/office/powerpoint/2010/main" val="25801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115"/>
                                        </p:tgtEl>
                                        <p:attrNameLst>
                                          <p:attrName>style.opacity</p:attrName>
                                        </p:attrNameLst>
                                      </p:cBhvr>
                                      <p:to>
                                        <p:strVal val="0"/>
                                      </p:to>
                                    </p:set>
                                    <p:animEffect filter="image" prLst="opacity: 0">
                                      <p:cBhvr rctx="IE">
                                        <p:cTn id="9" dur="indefinite"/>
                                        <p:tgtEl>
                                          <p:spTgt spid="115"/>
                                        </p:tgtEl>
                                      </p:cBhvr>
                                    </p:animEffect>
                                  </p:childTnLst>
                                </p:cTn>
                              </p:par>
                              <p:par>
                                <p:cTn id="10" presetID="9" presetClass="emph" presetSubtype="0" nodeType="withEffect">
                                  <p:stCondLst>
                                    <p:cond delay="0"/>
                                  </p:stCondLst>
                                  <p:childTnLst>
                                    <p:set>
                                      <p:cBhvr>
                                        <p:cTn id="11" dur="indefinite"/>
                                        <p:tgtEl>
                                          <p:spTgt spid="116"/>
                                        </p:tgtEl>
                                        <p:attrNameLst>
                                          <p:attrName>style.opacity</p:attrName>
                                        </p:attrNameLst>
                                      </p:cBhvr>
                                      <p:to>
                                        <p:strVal val="0"/>
                                      </p:to>
                                    </p:set>
                                    <p:animEffect filter="image" prLst="opacity: 0">
                                      <p:cBhvr rctx="IE">
                                        <p:cTn id="12" dur="indefinite"/>
                                        <p:tgtEl>
                                          <p:spTgt spid="116"/>
                                        </p:tgtEl>
                                      </p:cBhvr>
                                    </p:animEffect>
                                  </p:childTnLst>
                                </p:cTn>
                              </p:par>
                              <p:par>
                                <p:cTn id="13" presetID="9" presetClass="emph" presetSubtype="0" grpId="0" nodeType="withEffect">
                                  <p:stCondLst>
                                    <p:cond delay="0"/>
                                  </p:stCondLst>
                                  <p:childTnLst>
                                    <p:set>
                                      <p:cBhvr>
                                        <p:cTn id="14" dur="indefinite"/>
                                        <p:tgtEl>
                                          <p:spTgt spid="108"/>
                                        </p:tgtEl>
                                        <p:attrNameLst>
                                          <p:attrName>style.opacity</p:attrName>
                                        </p:attrNameLst>
                                      </p:cBhvr>
                                      <p:to>
                                        <p:strVal val="0"/>
                                      </p:to>
                                    </p:set>
                                    <p:animEffect filter="image" prLst="opacity: 0">
                                      <p:cBhvr rctx="IE">
                                        <p:cTn id="15" dur="indefinite"/>
                                        <p:tgtEl>
                                          <p:spTgt spid="108"/>
                                        </p:tgtEl>
                                      </p:cBhvr>
                                    </p:animEffect>
                                  </p:childTnLst>
                                </p:cTn>
                              </p:par>
                              <p:par>
                                <p:cTn id="16" presetID="9" presetClass="emph" presetSubtype="0" nodeType="withEffect">
                                  <p:stCondLst>
                                    <p:cond delay="0"/>
                                  </p:stCondLst>
                                  <p:childTnLst>
                                    <p:set>
                                      <p:cBhvr>
                                        <p:cTn id="17" dur="indefinite"/>
                                        <p:tgtEl>
                                          <p:spTgt spid="109"/>
                                        </p:tgtEl>
                                        <p:attrNameLst>
                                          <p:attrName>style.opacity</p:attrName>
                                        </p:attrNameLst>
                                      </p:cBhvr>
                                      <p:to>
                                        <p:strVal val="0"/>
                                      </p:to>
                                    </p:set>
                                    <p:animEffect filter="image" prLst="opacity: 0">
                                      <p:cBhvr rctx="IE">
                                        <p:cTn id="18" dur="indefinite"/>
                                        <p:tgtEl>
                                          <p:spTgt spid="10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9" presetClass="emph" presetSubtype="0" grpId="0" nodeType="withEffect">
                                  <p:stCondLst>
                                    <p:cond delay="0"/>
                                  </p:stCondLst>
                                  <p:childTnLst>
                                    <p:set>
                                      <p:cBhvr>
                                        <p:cTn id="24" dur="indefinite"/>
                                        <p:tgtEl>
                                          <p:spTgt spid="90"/>
                                        </p:tgtEl>
                                        <p:attrNameLst>
                                          <p:attrName>style.opacity</p:attrName>
                                        </p:attrNameLst>
                                      </p:cBhvr>
                                      <p:to>
                                        <p:strVal val="0"/>
                                      </p:to>
                                    </p:set>
                                    <p:animEffect filter="image" prLst="opacity: 0">
                                      <p:cBhvr rctx="IE">
                                        <p:cTn id="25" dur="indefinite"/>
                                        <p:tgtEl>
                                          <p:spTgt spid="90"/>
                                        </p:tgtEl>
                                      </p:cBhvr>
                                    </p:animEffect>
                                  </p:childTnLst>
                                </p:cTn>
                              </p:par>
                              <p:par>
                                <p:cTn id="26" presetID="9" presetClass="emph" presetSubtype="0" nodeType="withEffect">
                                  <p:stCondLst>
                                    <p:cond delay="0"/>
                                  </p:stCondLst>
                                  <p:childTnLst>
                                    <p:set>
                                      <p:cBhvr>
                                        <p:cTn id="27" dur="indefinite"/>
                                        <p:tgtEl>
                                          <p:spTgt spid="91"/>
                                        </p:tgtEl>
                                        <p:attrNameLst>
                                          <p:attrName>style.opacity</p:attrName>
                                        </p:attrNameLst>
                                      </p:cBhvr>
                                      <p:to>
                                        <p:strVal val="0"/>
                                      </p:to>
                                    </p:set>
                                    <p:animEffect filter="image" prLst="opacity: 0">
                                      <p:cBhvr rctx="IE">
                                        <p:cTn id="28" dur="indefinite"/>
                                        <p:tgtEl>
                                          <p:spTgt spid="9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8" grpId="0" animBg="1"/>
      <p:bldP spid="11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05ED91-B9D9-4BB9-8242-8A3DCB93F592}"/>
              </a:ext>
            </a:extLst>
          </p:cNvPr>
          <p:cNvSpPr/>
          <p:nvPr/>
        </p:nvSpPr>
        <p:spPr>
          <a:xfrm>
            <a:off x="5736000" y="-1"/>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FB91B0CF-B242-F1BA-BCCB-A9D498BB0093}"/>
              </a:ext>
            </a:extLst>
          </p:cNvPr>
          <p:cNvSpPr/>
          <p:nvPr/>
        </p:nvSpPr>
        <p:spPr>
          <a:xfrm>
            <a:off x="6464156" y="365125"/>
            <a:ext cx="4601280" cy="6294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dirty="0">
                <a:solidFill>
                  <a:schemeClr val="tx1"/>
                </a:solidFill>
              </a:rPr>
              <a:t>Execution &amp; Monitoring</a:t>
            </a:r>
          </a:p>
        </p:txBody>
      </p:sp>
      <p:sp>
        <p:nvSpPr>
          <p:cNvPr id="11" name="Rectangle 10">
            <a:extLst>
              <a:ext uri="{FF2B5EF4-FFF2-40B4-BE49-F238E27FC236}">
                <a16:creationId xmlns:a16="http://schemas.microsoft.com/office/drawing/2014/main" id="{85656E83-1139-C240-8C55-AA39CDAFC4B9}"/>
              </a:ext>
            </a:extLst>
          </p:cNvPr>
          <p:cNvSpPr/>
          <p:nvPr/>
        </p:nvSpPr>
        <p:spPr>
          <a:xfrm>
            <a:off x="7640387" y="2421911"/>
            <a:ext cx="1940936" cy="3120348"/>
          </a:xfrm>
          <a:prstGeom prst="rect">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accent6"/>
                </a:solidFill>
              </a:rPr>
              <a:t>Monitor</a:t>
            </a:r>
          </a:p>
        </p:txBody>
      </p:sp>
      <p:sp>
        <p:nvSpPr>
          <p:cNvPr id="140" name="Rectangle 139">
            <a:extLst>
              <a:ext uri="{FF2B5EF4-FFF2-40B4-BE49-F238E27FC236}">
                <a16:creationId xmlns:a16="http://schemas.microsoft.com/office/drawing/2014/main" id="{51DFF90D-D9E7-B1A0-C840-3597462BB4F8}"/>
              </a:ext>
            </a:extLst>
          </p:cNvPr>
          <p:cNvSpPr/>
          <p:nvPr/>
        </p:nvSpPr>
        <p:spPr>
          <a:xfrm>
            <a:off x="979199" y="1764000"/>
            <a:ext cx="4745235"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dirty="0">
                <a:solidFill>
                  <a:schemeClr val="tx1"/>
                </a:solidFill>
              </a:rPr>
              <a:t>Subject Language</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US" dirty="0"/>
              <a:t>Monitor Structure</a:t>
            </a:r>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Semantic</a:t>
            </a:r>
          </a:p>
          <a:p>
            <a:pPr algn="ctr"/>
            <a:r>
              <a:rPr lang="en-US" sz="1600" b="1" dirty="0">
                <a:solidFill>
                  <a:schemeClr val="tx1"/>
                </a:solidFill>
              </a:rPr>
              <a:t>Language</a:t>
            </a:r>
          </a:p>
          <a:p>
            <a:pPr algn="ctr"/>
            <a:r>
              <a:rPr lang="en-US" sz="1600" b="1" dirty="0">
                <a:solidFill>
                  <a:schemeClr val="tx1"/>
                </a:solidFill>
              </a:rPr>
              <a:t>Interface (SLI)</a:t>
            </a:r>
          </a:p>
        </p:txBody>
      </p:sp>
      <p:sp>
        <p:nvSpPr>
          <p:cNvPr id="6" name="Rounded 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Monitoring</a:t>
            </a:r>
            <a:br>
              <a:rPr lang="en-US" b="1" dirty="0"/>
            </a:br>
            <a:r>
              <a:rPr lang="en-US" b="1" dirty="0"/>
              <a:t>Bridge</a:t>
            </a:r>
          </a:p>
        </p:txBody>
      </p:sp>
      <p:grpSp>
        <p:nvGrpSpPr>
          <p:cNvPr id="137" name="Group 136">
            <a:extLst>
              <a:ext uri="{FF2B5EF4-FFF2-40B4-BE49-F238E27FC236}">
                <a16:creationId xmlns:a16="http://schemas.microsoft.com/office/drawing/2014/main" id="{B84B9622-682B-ECBF-F500-1C1122663281}"/>
              </a:ext>
            </a:extLst>
          </p:cNvPr>
          <p:cNvGrpSpPr/>
          <p:nvPr/>
        </p:nvGrpSpPr>
        <p:grpSpPr>
          <a:xfrm>
            <a:off x="1112067" y="1919563"/>
            <a:ext cx="4213353" cy="1960038"/>
            <a:chOff x="1112067" y="1919563"/>
            <a:chExt cx="4213353" cy="1960038"/>
          </a:xfrm>
        </p:grpSpPr>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Syntax</a:t>
              </a:r>
              <a:br>
                <a:rPr lang="en-US" dirty="0">
                  <a:solidFill>
                    <a:schemeClr val="tx1"/>
                  </a:solidFill>
                </a:rPr>
              </a:br>
              <a:r>
                <a:rPr lang="en-US"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US"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915187" cy="307777"/>
            </a:xfrm>
            <a:prstGeom prst="rect">
              <a:avLst/>
            </a:prstGeom>
            <a:noFill/>
          </p:spPr>
          <p:txBody>
            <a:bodyPr wrap="none" rtlCol="0">
              <a:spAutoFit/>
            </a:bodyPr>
            <a:lstStyle/>
            <a:p>
              <a:r>
                <a:rPr lang="en-US" sz="1400" dirty="0" err="1"/>
                <a:t>providesA</a:t>
              </a:r>
              <a:endParaRPr lang="en-US" sz="1400" dirty="0"/>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1034450" cy="307777"/>
            </a:xfrm>
            <a:prstGeom prst="rect">
              <a:avLst/>
            </a:prstGeom>
            <a:noFill/>
          </p:spPr>
          <p:txBody>
            <a:bodyPr wrap="none" rtlCol="0">
              <a:spAutoFit/>
            </a:bodyPr>
            <a:lstStyle/>
            <a:p>
              <a:r>
                <a:rPr lang="en-US" sz="1400" dirty="0" err="1"/>
                <a:t>conformsTo</a:t>
              </a:r>
              <a:endParaRPr lang="en-US" sz="1400" dirty="0"/>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095291"/>
              <a:ext cx="905504" cy="307777"/>
            </a:xfrm>
            <a:prstGeom prst="rect">
              <a:avLst/>
            </a:prstGeom>
            <a:noFill/>
          </p:spPr>
          <p:txBody>
            <a:bodyPr wrap="none" rtlCol="0">
              <a:spAutoFit/>
            </a:bodyPr>
            <a:lstStyle/>
            <a:p>
              <a:r>
                <a:rPr lang="en-US" sz="1400" dirty="0"/>
                <a:t>interprets</a:t>
              </a:r>
            </a:p>
          </p:txBody>
        </p:sp>
      </p:grpSp>
      <p:cxnSp>
        <p:nvCxnSpPr>
          <p:cNvPr id="64" name="Straight Arrow Connector 63">
            <a:extLst>
              <a:ext uri="{FF2B5EF4-FFF2-40B4-BE49-F238E27FC236}">
                <a16:creationId xmlns:a16="http://schemas.microsoft.com/office/drawing/2014/main" id="{99089B61-65FE-F331-A504-9EB539BA84B3}"/>
              </a:ext>
            </a:extLst>
          </p:cNvPr>
          <p:cNvCxnSpPr>
            <a:cxnSpLocks/>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US" sz="1400" dirty="0" err="1"/>
              <a:t>dependsOn</a:t>
            </a:r>
            <a:endParaRPr lang="en-US" sz="1400" dirty="0"/>
          </a:p>
        </p:txBody>
      </p:sp>
      <p:sp>
        <p:nvSpPr>
          <p:cNvPr id="69" name="Rounded Rectangle 68">
            <a:extLst>
              <a:ext uri="{FF2B5EF4-FFF2-40B4-BE49-F238E27FC236}">
                <a16:creationId xmlns:a16="http://schemas.microsoft.com/office/drawing/2014/main" id="{A86B49FE-5F85-111A-4294-8BA08B002C9A}"/>
              </a:ext>
            </a:extLst>
          </p:cNvPr>
          <p:cNvSpPr/>
          <p:nvPr/>
        </p:nvSpPr>
        <p:spPr>
          <a:xfrm>
            <a:off x="7907523" y="4467399"/>
            <a:ext cx="1413814" cy="7903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i="1" dirty="0">
                <a:solidFill>
                  <a:schemeClr val="tx1"/>
                </a:solidFill>
              </a:rPr>
              <a:t>Execution</a:t>
            </a:r>
            <a:br>
              <a:rPr lang="en-US" b="1" i="1" dirty="0">
                <a:solidFill>
                  <a:schemeClr val="tx1"/>
                </a:solidFill>
              </a:rPr>
            </a:br>
            <a:r>
              <a:rPr lang="en-US" b="1" i="1" dirty="0" err="1">
                <a:solidFill>
                  <a:schemeClr val="tx1"/>
                </a:solidFill>
              </a:rPr>
              <a:t>Controler</a:t>
            </a:r>
            <a:endParaRPr lang="en-US" b="1" i="1" dirty="0">
              <a:solidFill>
                <a:schemeClr val="tx1"/>
              </a:solidFill>
            </a:endParaRPr>
          </a:p>
        </p:txBody>
      </p:sp>
      <p:cxnSp>
        <p:nvCxnSpPr>
          <p:cNvPr id="82" name="Straight Arrow Connector 81">
            <a:extLst>
              <a:ext uri="{FF2B5EF4-FFF2-40B4-BE49-F238E27FC236}">
                <a16:creationId xmlns:a16="http://schemas.microsoft.com/office/drawing/2014/main" id="{A7697980-7E02-F672-D23B-2BB66378C6C5}"/>
              </a:ext>
            </a:extLst>
          </p:cNvPr>
          <p:cNvCxnSpPr>
            <a:cxnSpLocks/>
            <a:stCxn id="69" idx="0"/>
          </p:cNvCxnSpPr>
          <p:nvPr/>
        </p:nvCxnSpPr>
        <p:spPr>
          <a:xfrm flipV="1">
            <a:off x="8614430" y="3826870"/>
            <a:ext cx="1" cy="6405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ounded Rectangle 85">
            <a:extLst>
              <a:ext uri="{FF2B5EF4-FFF2-40B4-BE49-F238E27FC236}">
                <a16:creationId xmlns:a16="http://schemas.microsoft.com/office/drawing/2014/main" id="{84C9F1D4-AE2C-AEFF-6BEB-54C0327FC585}"/>
              </a:ext>
            </a:extLst>
          </p:cNvPr>
          <p:cNvSpPr/>
          <p:nvPr/>
        </p:nvSpPr>
        <p:spPr>
          <a:xfrm>
            <a:off x="6574536" y="5971258"/>
            <a:ext cx="1171580" cy="45448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tx1"/>
                </a:solidFill>
              </a:rPr>
              <a:t>Sequencer</a:t>
            </a:r>
          </a:p>
        </p:txBody>
      </p:sp>
      <p:sp>
        <p:nvSpPr>
          <p:cNvPr id="87" name="Rounded Rectangle 86">
            <a:extLst>
              <a:ext uri="{FF2B5EF4-FFF2-40B4-BE49-F238E27FC236}">
                <a16:creationId xmlns:a16="http://schemas.microsoft.com/office/drawing/2014/main" id="{7AF64A39-84DA-097E-EE69-6704A7CCBED6}"/>
              </a:ext>
            </a:extLst>
          </p:cNvPr>
          <p:cNvSpPr/>
          <p:nvPr/>
        </p:nvSpPr>
        <p:spPr>
          <a:xfrm>
            <a:off x="7907522" y="5898233"/>
            <a:ext cx="1413813" cy="59100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tx1"/>
                </a:solidFill>
              </a:rPr>
              <a:t>Emptiness</a:t>
            </a:r>
            <a:br>
              <a:rPr lang="en-US" dirty="0">
                <a:solidFill>
                  <a:schemeClr val="tx1"/>
                </a:solidFill>
              </a:rPr>
            </a:br>
            <a:r>
              <a:rPr lang="en-US" dirty="0">
                <a:solidFill>
                  <a:schemeClr val="tx1"/>
                </a:solidFill>
              </a:rPr>
              <a:t>Checker</a:t>
            </a:r>
          </a:p>
        </p:txBody>
      </p:sp>
      <p:sp>
        <p:nvSpPr>
          <p:cNvPr id="88" name="Rounded Rectangle 87">
            <a:extLst>
              <a:ext uri="{FF2B5EF4-FFF2-40B4-BE49-F238E27FC236}">
                <a16:creationId xmlns:a16="http://schemas.microsoft.com/office/drawing/2014/main" id="{9A01E3B0-461F-EA6A-60C5-116C0D64C67E}"/>
              </a:ext>
            </a:extLst>
          </p:cNvPr>
          <p:cNvSpPr/>
          <p:nvPr/>
        </p:nvSpPr>
        <p:spPr>
          <a:xfrm>
            <a:off x="9505875" y="5970129"/>
            <a:ext cx="1413813" cy="45448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tx1"/>
                </a:solidFill>
              </a:rPr>
              <a:t>Interactive</a:t>
            </a:r>
          </a:p>
        </p:txBody>
      </p:sp>
      <p:cxnSp>
        <p:nvCxnSpPr>
          <p:cNvPr id="90" name="Elbow Connector 89">
            <a:extLst>
              <a:ext uri="{FF2B5EF4-FFF2-40B4-BE49-F238E27FC236}">
                <a16:creationId xmlns:a16="http://schemas.microsoft.com/office/drawing/2014/main" id="{55ACAAC8-1089-3AAC-4343-673418C6658C}"/>
              </a:ext>
            </a:extLst>
          </p:cNvPr>
          <p:cNvCxnSpPr>
            <a:cxnSpLocks/>
            <a:stCxn id="86" idx="0"/>
            <a:endCxn id="69" idx="2"/>
          </p:cNvCxnSpPr>
          <p:nvPr/>
        </p:nvCxnSpPr>
        <p:spPr>
          <a:xfrm rot="5400000" flipH="1" flipV="1">
            <a:off x="7530601" y="4887429"/>
            <a:ext cx="713555" cy="145410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37530DC0-84F9-CB8A-CD26-7F61C179ED82}"/>
              </a:ext>
            </a:extLst>
          </p:cNvPr>
          <p:cNvCxnSpPr>
            <a:cxnSpLocks/>
            <a:stCxn id="88" idx="0"/>
            <a:endCxn id="69" idx="2"/>
          </p:cNvCxnSpPr>
          <p:nvPr/>
        </p:nvCxnSpPr>
        <p:spPr>
          <a:xfrm rot="16200000" flipV="1">
            <a:off x="9057393" y="4814740"/>
            <a:ext cx="712426" cy="159835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A825192-9292-89AF-6A56-148DFDA87698}"/>
              </a:ext>
            </a:extLst>
          </p:cNvPr>
          <p:cNvCxnSpPr>
            <a:cxnSpLocks/>
            <a:stCxn id="87" idx="0"/>
            <a:endCxn id="69" idx="2"/>
          </p:cNvCxnSpPr>
          <p:nvPr/>
        </p:nvCxnSpPr>
        <p:spPr>
          <a:xfrm flipV="1">
            <a:off x="8614429" y="5257703"/>
            <a:ext cx="1" cy="64053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6" name="Triangle 95">
            <a:extLst>
              <a:ext uri="{FF2B5EF4-FFF2-40B4-BE49-F238E27FC236}">
                <a16:creationId xmlns:a16="http://schemas.microsoft.com/office/drawing/2014/main" id="{5F36CD04-72F2-FB3D-D496-0565A57ABB3E}"/>
              </a:ext>
            </a:extLst>
          </p:cNvPr>
          <p:cNvSpPr/>
          <p:nvPr/>
        </p:nvSpPr>
        <p:spPr>
          <a:xfrm>
            <a:off x="8499757" y="5256574"/>
            <a:ext cx="229341" cy="19770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a:extLst>
              <a:ext uri="{FF2B5EF4-FFF2-40B4-BE49-F238E27FC236}">
                <a16:creationId xmlns:a16="http://schemas.microsoft.com/office/drawing/2014/main" id="{C7E980A8-3BD7-2BCA-DE87-F9299E3C8CA5}"/>
              </a:ext>
            </a:extLst>
          </p:cNvPr>
          <p:cNvSpPr txBox="1"/>
          <p:nvPr/>
        </p:nvSpPr>
        <p:spPr>
          <a:xfrm>
            <a:off x="8614427" y="4041682"/>
            <a:ext cx="506870" cy="307777"/>
          </a:xfrm>
          <a:prstGeom prst="rect">
            <a:avLst/>
          </a:prstGeom>
          <a:noFill/>
        </p:spPr>
        <p:txBody>
          <a:bodyPr wrap="none" rtlCol="0">
            <a:spAutoFit/>
          </a:bodyPr>
          <a:lstStyle/>
          <a:p>
            <a:r>
              <a:rPr lang="en-US" sz="1400" dirty="0"/>
              <a:t>runs</a:t>
            </a:r>
          </a:p>
        </p:txBody>
      </p:sp>
      <p:sp>
        <p:nvSpPr>
          <p:cNvPr id="3" name="Snip Single Corner of Rectangle 2">
            <a:extLst>
              <a:ext uri="{FF2B5EF4-FFF2-40B4-BE49-F238E27FC236}">
                <a16:creationId xmlns:a16="http://schemas.microsoft.com/office/drawing/2014/main" id="{D18DB46A-9768-A91F-B912-0696320EC14A}"/>
              </a:ext>
            </a:extLst>
          </p:cNvPr>
          <p:cNvSpPr/>
          <p:nvPr/>
        </p:nvSpPr>
        <p:spPr>
          <a:xfrm>
            <a:off x="7907522" y="1264790"/>
            <a:ext cx="1413813" cy="713170"/>
          </a:xfrm>
          <a:custGeom>
            <a:avLst/>
            <a:gdLst>
              <a:gd name="connsiteX0" fmla="*/ 0 w 1413813"/>
              <a:gd name="connsiteY0" fmla="*/ 0 h 713170"/>
              <a:gd name="connsiteX1" fmla="*/ 647475 w 1413813"/>
              <a:gd name="connsiteY1" fmla="*/ 0 h 713170"/>
              <a:gd name="connsiteX2" fmla="*/ 1294949 w 1413813"/>
              <a:gd name="connsiteY2" fmla="*/ 0 h 713170"/>
              <a:gd name="connsiteX3" fmla="*/ 1413813 w 1413813"/>
              <a:gd name="connsiteY3" fmla="*/ 118864 h 713170"/>
              <a:gd name="connsiteX4" fmla="*/ 1413813 w 1413813"/>
              <a:gd name="connsiteY4" fmla="*/ 713170 h 713170"/>
              <a:gd name="connsiteX5" fmla="*/ 970818 w 1413813"/>
              <a:gd name="connsiteY5" fmla="*/ 713170 h 713170"/>
              <a:gd name="connsiteX6" fmla="*/ 485409 w 1413813"/>
              <a:gd name="connsiteY6" fmla="*/ 713170 h 713170"/>
              <a:gd name="connsiteX7" fmla="*/ 0 w 1413813"/>
              <a:gd name="connsiteY7" fmla="*/ 713170 h 713170"/>
              <a:gd name="connsiteX8" fmla="*/ 0 w 1413813"/>
              <a:gd name="connsiteY8" fmla="*/ 342322 h 713170"/>
              <a:gd name="connsiteX9" fmla="*/ 0 w 1413813"/>
              <a:gd name="connsiteY9" fmla="*/ 0 h 7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3813" h="713170" extrusionOk="0">
                <a:moveTo>
                  <a:pt x="0" y="0"/>
                </a:moveTo>
                <a:cubicBezTo>
                  <a:pt x="232802" y="15445"/>
                  <a:pt x="395726" y="-28076"/>
                  <a:pt x="647475" y="0"/>
                </a:cubicBezTo>
                <a:cubicBezTo>
                  <a:pt x="899225" y="28076"/>
                  <a:pt x="1002561" y="58"/>
                  <a:pt x="1294949" y="0"/>
                </a:cubicBezTo>
                <a:cubicBezTo>
                  <a:pt x="1354124" y="54750"/>
                  <a:pt x="1355857" y="67887"/>
                  <a:pt x="1413813" y="118864"/>
                </a:cubicBezTo>
                <a:cubicBezTo>
                  <a:pt x="1428724" y="339666"/>
                  <a:pt x="1420069" y="429765"/>
                  <a:pt x="1413813" y="713170"/>
                </a:cubicBezTo>
                <a:cubicBezTo>
                  <a:pt x="1211496" y="732655"/>
                  <a:pt x="1176314" y="696428"/>
                  <a:pt x="970818" y="713170"/>
                </a:cubicBezTo>
                <a:cubicBezTo>
                  <a:pt x="765322" y="729912"/>
                  <a:pt x="714487" y="713673"/>
                  <a:pt x="485409" y="713170"/>
                </a:cubicBezTo>
                <a:cubicBezTo>
                  <a:pt x="256331" y="712667"/>
                  <a:pt x="192197" y="706109"/>
                  <a:pt x="0" y="713170"/>
                </a:cubicBezTo>
                <a:cubicBezTo>
                  <a:pt x="1302" y="557372"/>
                  <a:pt x="14291" y="521508"/>
                  <a:pt x="0" y="342322"/>
                </a:cubicBezTo>
                <a:cubicBezTo>
                  <a:pt x="-14291" y="163136"/>
                  <a:pt x="10554" y="136003"/>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US" dirty="0">
                <a:solidFill>
                  <a:schemeClr val="tx1"/>
                </a:solidFill>
              </a:rPr>
              <a:t>Properties</a:t>
            </a:r>
            <a:br>
              <a:rPr lang="en-US" dirty="0">
                <a:solidFill>
                  <a:schemeClr val="tx1"/>
                </a:solidFill>
              </a:rPr>
            </a:br>
            <a:r>
              <a:rPr lang="en-US" i="1" dirty="0">
                <a:solidFill>
                  <a:schemeClr val="tx1"/>
                </a:solidFill>
              </a:rPr>
              <a:t>(metrics)</a:t>
            </a:r>
          </a:p>
        </p:txBody>
      </p:sp>
      <p:cxnSp>
        <p:nvCxnSpPr>
          <p:cNvPr id="7" name="Straight Arrow Connector 6">
            <a:extLst>
              <a:ext uri="{FF2B5EF4-FFF2-40B4-BE49-F238E27FC236}">
                <a16:creationId xmlns:a16="http://schemas.microsoft.com/office/drawing/2014/main" id="{D3022DF1-2881-AC4E-9A7B-8D34A2D6D3E1}"/>
              </a:ext>
            </a:extLst>
          </p:cNvPr>
          <p:cNvCxnSpPr>
            <a:cxnSpLocks/>
            <a:stCxn id="11" idx="0"/>
            <a:endCxn id="3" idx="1"/>
          </p:cNvCxnSpPr>
          <p:nvPr/>
        </p:nvCxnSpPr>
        <p:spPr>
          <a:xfrm flipV="1">
            <a:off x="8610855" y="1977960"/>
            <a:ext cx="3574" cy="4439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275D02-88A8-F336-2C89-30A14604EA52}"/>
              </a:ext>
            </a:extLst>
          </p:cNvPr>
          <p:cNvSpPr txBox="1"/>
          <p:nvPr/>
        </p:nvSpPr>
        <p:spPr>
          <a:xfrm>
            <a:off x="8601653" y="2035309"/>
            <a:ext cx="904222" cy="307777"/>
          </a:xfrm>
          <a:prstGeom prst="rect">
            <a:avLst/>
          </a:prstGeom>
          <a:noFill/>
        </p:spPr>
        <p:txBody>
          <a:bodyPr wrap="none" rtlCol="0">
            <a:spAutoFit/>
          </a:bodyPr>
          <a:lstStyle/>
          <a:p>
            <a:r>
              <a:rPr lang="en-US" sz="1400" dirty="0"/>
              <a:t>computes</a:t>
            </a:r>
          </a:p>
        </p:txBody>
      </p:sp>
      <p:sp>
        <p:nvSpPr>
          <p:cNvPr id="12" name="Date Placeholder 11">
            <a:extLst>
              <a:ext uri="{FF2B5EF4-FFF2-40B4-BE49-F238E27FC236}">
                <a16:creationId xmlns:a16="http://schemas.microsoft.com/office/drawing/2014/main" id="{051D8C8F-7010-3FCB-AAB1-53E19F423079}"/>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16" name="Footer Placeholder 15">
            <a:extLst>
              <a:ext uri="{FF2B5EF4-FFF2-40B4-BE49-F238E27FC236}">
                <a16:creationId xmlns:a16="http://schemas.microsoft.com/office/drawing/2014/main" id="{047B26FA-453A-6E4C-1023-3C511BA9DF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4" name="Slide Number Placeholder 3">
            <a:extLst>
              <a:ext uri="{FF2B5EF4-FFF2-40B4-BE49-F238E27FC236}">
                <a16:creationId xmlns:a16="http://schemas.microsoft.com/office/drawing/2014/main" id="{8CE49E02-C39C-9FC0-D323-AE2F05FFE89F}"/>
              </a:ext>
            </a:extLst>
          </p:cNvPr>
          <p:cNvSpPr>
            <a:spLocks noGrp="1"/>
          </p:cNvSpPr>
          <p:nvPr>
            <p:ph type="sldNum" sz="quarter" idx="12"/>
          </p:nvPr>
        </p:nvSpPr>
        <p:spPr/>
        <p:txBody>
          <a:bodyPr/>
          <a:lstStyle/>
          <a:p>
            <a:fld id="{CCEE0668-B501-FE49-91F1-336E620E148C}" type="slidenum">
              <a:rPr lang="en-US" smtClean="0"/>
              <a:t>24</a:t>
            </a:fld>
            <a:endParaRPr lang="en-US" dirty="0"/>
          </a:p>
        </p:txBody>
      </p:sp>
    </p:spTree>
    <p:extLst>
      <p:ext uri="{BB962C8B-B14F-4D97-AF65-F5344CB8AC3E}">
        <p14:creationId xmlns:p14="http://schemas.microsoft.com/office/powerpoint/2010/main" val="291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6" grpId="0" animBg="1"/>
      <p:bldP spid="87" grpId="0" animBg="1"/>
      <p:bldP spid="88" grpId="0" animBg="1"/>
      <p:bldP spid="96" grpId="0" animBg="1"/>
      <p:bldP spid="1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72B02-0D23-A64D-89A0-B6E0F538FD5C}"/>
              </a:ext>
            </a:extLst>
          </p:cNvPr>
          <p:cNvSpPr>
            <a:spLocks noGrp="1"/>
          </p:cNvSpPr>
          <p:nvPr>
            <p:ph type="title"/>
          </p:nvPr>
        </p:nvSpPr>
        <p:spPr/>
        <p:txBody>
          <a:bodyPr/>
          <a:lstStyle/>
          <a:p>
            <a:r>
              <a:rPr lang="en-US" sz="4400" dirty="0" err="1"/>
              <a:t>G∀min</a:t>
            </a:r>
            <a:r>
              <a:rPr lang="en-US" sz="4400" dirty="0"/>
              <a:t>∃ </a:t>
            </a:r>
            <a:r>
              <a:rPr lang="en-US" b="1" dirty="0"/>
              <a:t>S</a:t>
            </a:r>
            <a:r>
              <a:rPr lang="en-US" dirty="0"/>
              <a:t>emantic </a:t>
            </a:r>
            <a:r>
              <a:rPr lang="en-US" b="1" dirty="0"/>
              <a:t>L</a:t>
            </a:r>
            <a:r>
              <a:rPr lang="en-US" dirty="0"/>
              <a:t>anguage </a:t>
            </a:r>
            <a:r>
              <a:rPr lang="en-US" b="1" dirty="0"/>
              <a:t>I</a:t>
            </a:r>
            <a:r>
              <a:rPr lang="en-US" dirty="0"/>
              <a:t>nterface (SLI)</a:t>
            </a:r>
          </a:p>
        </p:txBody>
      </p:sp>
      <p:sp>
        <p:nvSpPr>
          <p:cNvPr id="5" name="TextBox 4">
            <a:extLst>
              <a:ext uri="{FF2B5EF4-FFF2-40B4-BE49-F238E27FC236}">
                <a16:creationId xmlns:a16="http://schemas.microsoft.com/office/drawing/2014/main" id="{BE98DAF8-9D8D-A048-9895-E03F3D37217D}"/>
              </a:ext>
            </a:extLst>
          </p:cNvPr>
          <p:cNvSpPr txBox="1"/>
          <p:nvPr/>
        </p:nvSpPr>
        <p:spPr>
          <a:xfrm>
            <a:off x="249836" y="1377386"/>
            <a:ext cx="7876070" cy="3785652"/>
          </a:xfrm>
          <a:prstGeom prst="rect">
            <a:avLst/>
          </a:prstGeom>
          <a:noFill/>
        </p:spPr>
        <p:txBody>
          <a:bodyPr wrap="square" rtlCol="0">
            <a:spAutoFit/>
          </a:bodyPr>
          <a:lstStyle/>
          <a:p>
            <a:r>
              <a:rPr lang="en-US" sz="16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SLI </a:t>
            </a:r>
            <a:r>
              <a:rPr lang="en-US" sz="1600" dirty="0">
                <a:solidFill>
                  <a:schemeClr val="bg2"/>
                </a:solidFill>
                <a:latin typeface="Menlo" panose="020B0609030804020204" pitchFamily="49" charset="0"/>
                <a:ea typeface="Menlo" panose="020B0609030804020204" pitchFamily="49" charset="0"/>
                <a:cs typeface="Menlo" panose="020B0609030804020204" pitchFamily="49" charset="0"/>
              </a:rPr>
              <a:t>{			    </a:t>
            </a:r>
          </a:p>
          <a:p>
            <a:r>
              <a:rPr lang="en-US" sz="1600" dirty="0">
                <a:latin typeface="Menlo" panose="020B0609030804020204" pitchFamily="49" charset="0"/>
                <a:ea typeface="Menlo" panose="020B0609030804020204" pitchFamily="49" charset="0"/>
                <a:cs typeface="Menlo" panose="020B0609030804020204" pitchFamily="49" charset="0"/>
              </a:rPr>
              <a:t>	</a:t>
            </a:r>
            <a:r>
              <a:rPr lang="en-US" sz="1600" i="1" dirty="0">
                <a:latin typeface="Menlo" panose="020B0609030804020204" pitchFamily="49" charset="0"/>
                <a:ea typeface="Menlo" panose="020B0609030804020204" pitchFamily="49" charset="0"/>
                <a:cs typeface="Menlo" panose="020B0609030804020204" pitchFamily="49" charset="0"/>
              </a:rPr>
              <a:t>semantics</a:t>
            </a:r>
            <a:r>
              <a:rPr lang="en-US" sz="1600" dirty="0">
                <a:latin typeface="Menlo" panose="020B0609030804020204" pitchFamily="49" charset="0"/>
                <a:ea typeface="Menlo" panose="020B0609030804020204" pitchFamily="49" charset="0"/>
                <a:cs typeface="Menlo" panose="020B0609030804020204" pitchFamily="49" charset="0"/>
              </a:rPr>
              <a:t>: (C A) </a:t>
            </a:r>
            <a:r>
              <a:rPr lang="en-US" sz="1600" dirty="0">
                <a:solidFill>
                  <a:schemeClr val="bg2"/>
                </a:solidFill>
                <a:latin typeface="Menlo" panose="020B0609030804020204" pitchFamily="49" charset="0"/>
                <a:ea typeface="Menlo" panose="020B0609030804020204" pitchFamily="49" charset="0"/>
                <a:cs typeface="Menlo" panose="020B0609030804020204" pitchFamily="49" charset="0"/>
              </a:rPr>
              <a:t>{			 </a:t>
            </a:r>
          </a:p>
          <a:p>
            <a:r>
              <a:rPr lang="en-US" sz="1600" dirty="0">
                <a:latin typeface="Menlo" panose="020B0609030804020204" pitchFamily="49" charset="0"/>
                <a:ea typeface="Menlo" panose="020B0609030804020204" pitchFamily="49" charset="0"/>
                <a:cs typeface="Menlo" panose="020B0609030804020204" pitchFamily="49" charset="0"/>
              </a:rPr>
              <a:t>		</a:t>
            </a:r>
            <a:r>
              <a:rPr lang="en-US" sz="1600" b="1" dirty="0">
                <a:latin typeface="Menlo" panose="020B0609030804020204" pitchFamily="49" charset="0"/>
                <a:ea typeface="Menlo" panose="020B0609030804020204" pitchFamily="49" charset="0"/>
                <a:cs typeface="Menlo" panose="020B0609030804020204" pitchFamily="49" charset="0"/>
              </a:rPr>
              <a:t>initial</a:t>
            </a:r>
            <a:r>
              <a:rPr lang="en-US" sz="1600" dirty="0">
                <a:latin typeface="Menlo" panose="020B0609030804020204" pitchFamily="49" charset="0"/>
                <a:ea typeface="Menlo" panose="020B0609030804020204" pitchFamily="49" charset="0"/>
                <a:cs typeface="Menlo" panose="020B0609030804020204" pitchFamily="49" charset="0"/>
              </a:rPr>
              <a:t>:         set C</a:t>
            </a:r>
          </a:p>
          <a:p>
            <a:r>
              <a:rPr lang="en-US" sz="1600" dirty="0">
                <a:latin typeface="Menlo" panose="020B0609030804020204" pitchFamily="49" charset="0"/>
                <a:ea typeface="Menlo" panose="020B0609030804020204" pitchFamily="49" charset="0"/>
                <a:cs typeface="Menlo" panose="020B0609030804020204" pitchFamily="49" charset="0"/>
              </a:rPr>
              <a:t>		</a:t>
            </a:r>
            <a:r>
              <a:rPr lang="en-US" sz="1600" b="1" dirty="0">
                <a:latin typeface="Menlo" panose="020B0609030804020204" pitchFamily="49" charset="0"/>
                <a:ea typeface="Menlo" panose="020B0609030804020204" pitchFamily="49" charset="0"/>
                <a:cs typeface="Menlo" panose="020B0609030804020204" pitchFamily="49" charset="0"/>
              </a:rPr>
              <a:t>actions</a:t>
            </a:r>
            <a:r>
              <a:rPr lang="en-US" sz="1600" dirty="0">
                <a:latin typeface="Menlo" panose="020B0609030804020204" pitchFamily="49" charset="0"/>
                <a:ea typeface="Menlo" panose="020B0609030804020204" pitchFamily="49" charset="0"/>
                <a:cs typeface="Menlo" panose="020B0609030804020204" pitchFamily="49" charset="0"/>
              </a:rPr>
              <a:t>:     C </a:t>
            </a:r>
            <a:r>
              <a:rPr lang="en-US" sz="1600" b="0" dirty="0">
                <a:effectLst/>
                <a:latin typeface="Menlo" panose="020B0609030804020204" pitchFamily="49" charset="0"/>
              </a:rPr>
              <a:t>→ set A</a:t>
            </a:r>
          </a:p>
          <a:p>
            <a:r>
              <a:rPr lang="en-US" sz="1600" dirty="0">
                <a:latin typeface="Menlo" panose="020B0609030804020204" pitchFamily="49" charset="0"/>
                <a:ea typeface="Menlo" panose="020B0609030804020204" pitchFamily="49" charset="0"/>
                <a:cs typeface="Menlo" panose="020B0609030804020204" pitchFamily="49" charset="0"/>
              </a:rPr>
              <a:t>		</a:t>
            </a:r>
            <a:r>
              <a:rPr lang="en-US" sz="1600" b="1" dirty="0">
                <a:latin typeface="Menlo" panose="020B0609030804020204" pitchFamily="49" charset="0"/>
                <a:ea typeface="Menlo" panose="020B0609030804020204" pitchFamily="49" charset="0"/>
                <a:cs typeface="Menlo" panose="020B0609030804020204" pitchFamily="49" charset="0"/>
              </a:rPr>
              <a:t>execute</a:t>
            </a:r>
            <a:r>
              <a:rPr lang="en-US" sz="1600" dirty="0">
                <a:latin typeface="Menlo" panose="020B0609030804020204" pitchFamily="49" charset="0"/>
                <a:ea typeface="Menlo" panose="020B0609030804020204" pitchFamily="49" charset="0"/>
                <a:cs typeface="Menlo" panose="020B0609030804020204" pitchFamily="49" charset="0"/>
              </a:rPr>
              <a:t>: </a:t>
            </a:r>
            <a:r>
              <a:rPr lang="en-US" sz="1600" b="0" dirty="0">
                <a:effectLst/>
                <a:latin typeface="Menlo" panose="020B0609030804020204" pitchFamily="49" charset="0"/>
              </a:rPr>
              <a:t>A</a:t>
            </a:r>
            <a:r>
              <a:rPr lang="en-US" sz="1600" dirty="0">
                <a:latin typeface="Menlo" panose="020B0609030804020204" pitchFamily="49" charset="0"/>
                <a:ea typeface="Menlo" panose="020B0609030804020204" pitchFamily="49" charset="0"/>
                <a:cs typeface="Menlo" panose="020B0609030804020204" pitchFamily="49" charset="0"/>
              </a:rPr>
              <a:t> </a:t>
            </a:r>
            <a:r>
              <a:rPr lang="en-US" sz="1600" b="0" dirty="0">
                <a:effectLst/>
                <a:latin typeface="Menlo" panose="020B0609030804020204" pitchFamily="49" charset="0"/>
              </a:rPr>
              <a:t>→ </a:t>
            </a:r>
            <a:r>
              <a:rPr lang="en-US" sz="1600" dirty="0">
                <a:latin typeface="Menlo" panose="020B0609030804020204" pitchFamily="49" charset="0"/>
                <a:ea typeface="Menlo" panose="020B0609030804020204" pitchFamily="49" charset="0"/>
                <a:cs typeface="Menlo" panose="020B0609030804020204" pitchFamily="49" charset="0"/>
              </a:rPr>
              <a:t>C </a:t>
            </a:r>
            <a:r>
              <a:rPr lang="en-US" sz="1600" b="0" dirty="0">
                <a:effectLst/>
                <a:latin typeface="Menlo" panose="020B0609030804020204" pitchFamily="49" charset="0"/>
              </a:rPr>
              <a:t>→ set </a:t>
            </a:r>
            <a:r>
              <a:rPr lang="en-US" sz="1600" dirty="0">
                <a:latin typeface="Menlo" panose="020B0609030804020204" pitchFamily="49" charset="0"/>
                <a:ea typeface="Menlo" panose="020B0609030804020204" pitchFamily="49" charset="0"/>
                <a:cs typeface="Menlo" panose="020B0609030804020204" pitchFamily="49" charset="0"/>
              </a:rPr>
              <a:t>C</a:t>
            </a:r>
          </a:p>
          <a:p>
            <a:r>
              <a:rPr lang="en-US" sz="1600" dirty="0">
                <a:latin typeface="Menlo" panose="020B0609030804020204" pitchFamily="49" charset="0"/>
                <a:ea typeface="Menlo" panose="020B0609030804020204" pitchFamily="49" charset="0"/>
                <a:cs typeface="Menlo" panose="020B0609030804020204" pitchFamily="49" charset="0"/>
              </a:rPr>
              <a:t>	</a:t>
            </a:r>
            <a:r>
              <a:rPr lang="en-US" sz="1600" dirty="0">
                <a:solidFill>
                  <a:schemeClr val="bg2"/>
                </a:solidFill>
                <a:latin typeface="Menlo" panose="020B0609030804020204" pitchFamily="49" charset="0"/>
                <a:ea typeface="Menlo" panose="020B0609030804020204" pitchFamily="49" charset="0"/>
                <a:cs typeface="Menlo" panose="020B0609030804020204" pitchFamily="49" charset="0"/>
              </a:rPr>
              <a:t>}</a:t>
            </a:r>
          </a:p>
          <a:p>
            <a:r>
              <a:rPr lang="en-US" sz="1600" dirty="0">
                <a:latin typeface="Menlo" panose="020B0609030804020204" pitchFamily="49" charset="0"/>
                <a:ea typeface="Menlo" panose="020B0609030804020204" pitchFamily="49" charset="0"/>
                <a:cs typeface="Menlo" panose="020B0609030804020204" pitchFamily="49" charset="0"/>
              </a:rPr>
              <a:t>	</a:t>
            </a:r>
          </a:p>
          <a:p>
            <a:endParaRPr lang="en-US" sz="1600" dirty="0">
              <a:latin typeface="Menlo" panose="020B0609030804020204" pitchFamily="49" charset="0"/>
              <a:ea typeface="Menlo" panose="020B0609030804020204" pitchFamily="49" charset="0"/>
              <a:cs typeface="Menlo" panose="020B0609030804020204" pitchFamily="49" charset="0"/>
            </a:endParaRPr>
          </a:p>
          <a:p>
            <a:endParaRPr lang="en-US" sz="1600" dirty="0">
              <a:latin typeface="Menlo" panose="020B0609030804020204" pitchFamily="49" charset="0"/>
              <a:ea typeface="Menlo" panose="020B0609030804020204" pitchFamily="49" charset="0"/>
              <a:cs typeface="Menlo" panose="020B0609030804020204" pitchFamily="49" charset="0"/>
            </a:endParaRPr>
          </a:p>
          <a:p>
            <a:r>
              <a:rPr lang="en-US" sz="1600" b="1" dirty="0">
                <a:latin typeface="Menlo" panose="020B0609030804020204" pitchFamily="49" charset="0"/>
                <a:ea typeface="Menlo" panose="020B0609030804020204" pitchFamily="49" charset="0"/>
                <a:cs typeface="Menlo" panose="020B0609030804020204" pitchFamily="49" charset="0"/>
              </a:rPr>
              <a:t>	evaluate</a:t>
            </a:r>
            <a:r>
              <a:rPr lang="en-US" sz="1600" dirty="0">
                <a:latin typeface="Menlo" panose="020B0609030804020204" pitchFamily="49" charset="0"/>
                <a:ea typeface="Menlo" panose="020B0609030804020204" pitchFamily="49" charset="0"/>
                <a:cs typeface="Menlo" panose="020B0609030804020204" pitchFamily="49" charset="0"/>
              </a:rPr>
              <a:t>: E </a:t>
            </a:r>
            <a:r>
              <a:rPr lang="en-US" sz="1600" b="0" dirty="0">
                <a:effectLst/>
                <a:latin typeface="Menlo" panose="020B0609030804020204" pitchFamily="49" charset="0"/>
              </a:rPr>
              <a:t>→ (C x A x C) → V	       </a:t>
            </a:r>
            <a:r>
              <a:rPr lang="en-US" sz="1600"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US" sz="1600" dirty="0">
                <a:latin typeface="Menlo" panose="020B0609030804020204" pitchFamily="49" charset="0"/>
                <a:ea typeface="Menlo" panose="020B0609030804020204" pitchFamily="49" charset="0"/>
                <a:cs typeface="Menlo" panose="020B0609030804020204" pitchFamily="49" charset="0"/>
              </a:rPr>
              <a:t> </a:t>
            </a:r>
            <a:r>
              <a:rPr lang="en-US" sz="1600" i="1" dirty="0">
                <a:solidFill>
                  <a:schemeClr val="accent6"/>
                </a:solidFill>
                <a:latin typeface="Menlo" panose="020B0609030804020204" pitchFamily="49" charset="0"/>
                <a:ea typeface="Menlo" panose="020B0609030804020204" pitchFamily="49" charset="0"/>
                <a:cs typeface="Menlo" panose="020B0609030804020204" pitchFamily="49" charset="0"/>
              </a:rPr>
              <a:t>questions</a:t>
            </a:r>
            <a:endParaRPr lang="en-US" sz="1600" b="0" dirty="0">
              <a:effectLst/>
              <a:latin typeface="Menlo" panose="020B0609030804020204" pitchFamily="49" charset="0"/>
            </a:endParaRPr>
          </a:p>
          <a:p>
            <a:r>
              <a:rPr lang="en-US" sz="1600" dirty="0">
                <a:latin typeface="Menlo" panose="020B0609030804020204" pitchFamily="49" charset="0"/>
                <a:ea typeface="Menlo" panose="020B0609030804020204" pitchFamily="49" charset="0"/>
                <a:cs typeface="Menlo" panose="020B0609030804020204" pitchFamily="49" charset="0"/>
              </a:rPr>
              <a:t>	</a:t>
            </a:r>
          </a:p>
          <a:p>
            <a:r>
              <a:rPr lang="en-US" sz="1600" b="1" dirty="0">
                <a:latin typeface="Menlo" panose="020B0609030804020204" pitchFamily="49" charset="0"/>
                <a:ea typeface="Menlo" panose="020B0609030804020204" pitchFamily="49" charset="0"/>
                <a:cs typeface="Menlo" panose="020B0609030804020204" pitchFamily="49" charset="0"/>
              </a:rPr>
              <a:t>	reduce:</a:t>
            </a:r>
            <a:r>
              <a:rPr lang="en-US" sz="1600" dirty="0">
                <a:latin typeface="Menlo" panose="020B0609030804020204" pitchFamily="49" charset="0"/>
                <a:ea typeface="Menlo" panose="020B0609030804020204" pitchFamily="49" charset="0"/>
                <a:cs typeface="Menlo" panose="020B0609030804020204" pitchFamily="49" charset="0"/>
              </a:rPr>
              <a:t> R </a:t>
            </a:r>
            <a:r>
              <a:rPr lang="en-US" sz="1600" b="0" dirty="0">
                <a:effectLst/>
                <a:latin typeface="Menlo" panose="020B0609030804020204" pitchFamily="49" charset="0"/>
              </a:rPr>
              <a:t>→ C → ⍺</a:t>
            </a:r>
            <a:r>
              <a:rPr lang="en-US" sz="1600" dirty="0">
                <a:latin typeface="Menlo" panose="020B0609030804020204" pitchFamily="49" charset="0"/>
              </a:rPr>
              <a:t>			</a:t>
            </a:r>
            <a:r>
              <a:rPr lang="en-US" sz="1600"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US" sz="1600" dirty="0">
                <a:latin typeface="Menlo" panose="020B0609030804020204" pitchFamily="49" charset="0"/>
                <a:ea typeface="Menlo" panose="020B0609030804020204" pitchFamily="49" charset="0"/>
                <a:cs typeface="Menlo" panose="020B0609030804020204" pitchFamily="49" charset="0"/>
              </a:rPr>
              <a:t> </a:t>
            </a:r>
            <a:r>
              <a:rPr lang="en-US" sz="1600" i="1" dirty="0">
                <a:solidFill>
                  <a:schemeClr val="accent6"/>
                </a:solidFill>
                <a:latin typeface="Menlo" panose="020B0609030804020204" pitchFamily="49" charset="0"/>
                <a:ea typeface="Menlo" panose="020B0609030804020204" pitchFamily="49" charset="0"/>
                <a:cs typeface="Menlo" panose="020B0609030804020204" pitchFamily="49" charset="0"/>
              </a:rPr>
              <a:t>reductions</a:t>
            </a:r>
            <a:endParaRPr lang="en-US" sz="1600" dirty="0">
              <a:latin typeface="Menlo" panose="020B0609030804020204" pitchFamily="49" charset="0"/>
              <a:ea typeface="Menlo" panose="020B0609030804020204" pitchFamily="49" charset="0"/>
              <a:cs typeface="Menlo" panose="020B0609030804020204" pitchFamily="49" charset="0"/>
            </a:endParaRPr>
          </a:p>
          <a:p>
            <a:r>
              <a:rPr lang="en-US" sz="1600" dirty="0">
                <a:latin typeface="Menlo" panose="020B0609030804020204" pitchFamily="49" charset="0"/>
                <a:ea typeface="Menlo" panose="020B0609030804020204" pitchFamily="49" charset="0"/>
                <a:cs typeface="Menlo" panose="020B0609030804020204" pitchFamily="49" charset="0"/>
              </a:rPr>
              <a:t>	</a:t>
            </a:r>
          </a:p>
          <a:p>
            <a:r>
              <a:rPr lang="en-US" sz="1600" i="1" dirty="0">
                <a:latin typeface="Menlo" panose="020B0609030804020204" pitchFamily="49" charset="0"/>
                <a:ea typeface="Menlo" panose="020B0609030804020204" pitchFamily="49" charset="0"/>
                <a:cs typeface="Menlo" panose="020B0609030804020204" pitchFamily="49" charset="0"/>
              </a:rPr>
              <a:t>	π</a:t>
            </a:r>
            <a:r>
              <a:rPr lang="en-US" sz="1600" dirty="0">
                <a:latin typeface="Menlo" panose="020B0609030804020204" pitchFamily="49" charset="0"/>
                <a:ea typeface="Menlo" panose="020B0609030804020204" pitchFamily="49" charset="0"/>
                <a:cs typeface="Menlo" panose="020B0609030804020204" pitchFamily="49" charset="0"/>
              </a:rPr>
              <a:t>: (C A V ⍺ T) </a:t>
            </a:r>
            <a:r>
              <a:rPr lang="en-US" sz="1600" dirty="0">
                <a:solidFill>
                  <a:schemeClr val="bg2"/>
                </a:solidFill>
                <a:latin typeface="Menlo" panose="020B0609030804020204" pitchFamily="49" charset="0"/>
                <a:ea typeface="Menlo" panose="020B0609030804020204" pitchFamily="49" charset="0"/>
                <a:cs typeface="Menlo" panose="020B0609030804020204" pitchFamily="49" charset="0"/>
              </a:rPr>
              <a:t>{…}</a:t>
            </a:r>
            <a:r>
              <a:rPr lang="en-US" sz="1600" dirty="0">
                <a:latin typeface="Menlo" panose="020B0609030804020204" pitchFamily="49" charset="0"/>
                <a:ea typeface="Menlo" panose="020B0609030804020204" pitchFamily="49" charset="0"/>
                <a:cs typeface="Menlo" panose="020B0609030804020204" pitchFamily="49" charset="0"/>
              </a:rPr>
              <a:t>		     	</a:t>
            </a:r>
            <a:r>
              <a:rPr lang="en-US" sz="1600"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US" sz="1600" dirty="0">
                <a:latin typeface="Menlo" panose="020B0609030804020204" pitchFamily="49" charset="0"/>
                <a:ea typeface="Menlo" panose="020B0609030804020204" pitchFamily="49" charset="0"/>
                <a:cs typeface="Menlo" panose="020B0609030804020204" pitchFamily="49" charset="0"/>
              </a:rPr>
              <a:t> </a:t>
            </a:r>
            <a:r>
              <a:rPr lang="en-US" sz="1600" i="1" dirty="0">
                <a:solidFill>
                  <a:schemeClr val="accent6"/>
                </a:solidFill>
                <a:latin typeface="Menlo" panose="020B0609030804020204" pitchFamily="49" charset="0"/>
                <a:ea typeface="Menlo" panose="020B0609030804020204" pitchFamily="49" charset="0"/>
                <a:cs typeface="Menlo" panose="020B0609030804020204" pitchFamily="49" charset="0"/>
              </a:rPr>
              <a:t>projections</a:t>
            </a:r>
          </a:p>
          <a:p>
            <a:r>
              <a:rPr lang="en-US" sz="1600" dirty="0">
                <a:solidFill>
                  <a:schemeClr val="bg2"/>
                </a:solidFill>
                <a:latin typeface="Menlo" panose="020B0609030804020204" pitchFamily="49" charset="0"/>
                <a:ea typeface="Menlo" panose="020B0609030804020204" pitchFamily="49" charset="0"/>
                <a:cs typeface="Menlo" panose="020B0609030804020204" pitchFamily="49" charset="0"/>
              </a:rPr>
              <a:t>}</a:t>
            </a:r>
          </a:p>
        </p:txBody>
      </p:sp>
      <p:sp>
        <p:nvSpPr>
          <p:cNvPr id="6" name="TextBox 5">
            <a:extLst>
              <a:ext uri="{FF2B5EF4-FFF2-40B4-BE49-F238E27FC236}">
                <a16:creationId xmlns:a16="http://schemas.microsoft.com/office/drawing/2014/main" id="{459A87A1-0EF5-E035-96F2-F91983B65E32}"/>
              </a:ext>
            </a:extLst>
          </p:cNvPr>
          <p:cNvSpPr txBox="1"/>
          <p:nvPr/>
        </p:nvSpPr>
        <p:spPr>
          <a:xfrm>
            <a:off x="8125906" y="1674674"/>
            <a:ext cx="2727626" cy="369332"/>
          </a:xfrm>
          <a:prstGeom prst="rect">
            <a:avLst/>
          </a:prstGeom>
          <a:noFill/>
        </p:spPr>
        <p:txBody>
          <a:bodyPr wrap="square">
            <a:spAutoFit/>
          </a:bodyPr>
          <a:lstStyle/>
          <a:p>
            <a:r>
              <a:rPr lang="en-US" b="1" dirty="0">
                <a:latin typeface="Menlo" panose="020B0609030804020204" pitchFamily="49" charset="0"/>
                <a:ea typeface="Menlo" panose="020B0609030804020204" pitchFamily="49" charset="0"/>
                <a:cs typeface="Menlo" panose="020B0609030804020204" pitchFamily="49" charset="0"/>
              </a:rPr>
              <a:t>Generic Types:</a:t>
            </a:r>
          </a:p>
        </p:txBody>
      </p:sp>
      <p:grpSp>
        <p:nvGrpSpPr>
          <p:cNvPr id="12" name="Group 11">
            <a:extLst>
              <a:ext uri="{FF2B5EF4-FFF2-40B4-BE49-F238E27FC236}">
                <a16:creationId xmlns:a16="http://schemas.microsoft.com/office/drawing/2014/main" id="{D3B557BD-3187-2779-85A8-22A2B2F03D66}"/>
              </a:ext>
            </a:extLst>
          </p:cNvPr>
          <p:cNvGrpSpPr/>
          <p:nvPr/>
        </p:nvGrpSpPr>
        <p:grpSpPr>
          <a:xfrm>
            <a:off x="2907849" y="2959339"/>
            <a:ext cx="1725537" cy="632470"/>
            <a:chOff x="3290343" y="3521332"/>
            <a:chExt cx="1725537" cy="632470"/>
          </a:xfrm>
          <a:noFill/>
        </p:grpSpPr>
        <p:sp>
          <p:nvSpPr>
            <p:cNvPr id="9" name="TextBox 8">
              <a:extLst>
                <a:ext uri="{FF2B5EF4-FFF2-40B4-BE49-F238E27FC236}">
                  <a16:creationId xmlns:a16="http://schemas.microsoft.com/office/drawing/2014/main" id="{CD8D6890-721F-8BAC-3CA7-ADCEF0E4EAE5}"/>
                </a:ext>
              </a:extLst>
            </p:cNvPr>
            <p:cNvSpPr txBox="1"/>
            <p:nvPr/>
          </p:nvSpPr>
          <p:spPr>
            <a:xfrm>
              <a:off x="3290343" y="3521332"/>
              <a:ext cx="1725537" cy="369332"/>
            </a:xfrm>
            <a:prstGeom prst="rect">
              <a:avLst/>
            </a:prstGeom>
            <a:grpFill/>
          </p:spPr>
          <p:txBody>
            <a:bodyPr wrap="none" rtlCol="0">
              <a:spAutoFit/>
            </a:bodyPr>
            <a:lstStyle/>
            <a:p>
              <a:r>
                <a:rPr lang="en-US" b="1" dirty="0">
                  <a:solidFill>
                    <a:schemeClr val="accent5"/>
                  </a:solidFill>
                </a:rPr>
                <a:t>execution step</a:t>
              </a:r>
            </a:p>
          </p:txBody>
        </p:sp>
        <p:sp>
          <p:nvSpPr>
            <p:cNvPr id="10" name="Left Brace 9">
              <a:extLst>
                <a:ext uri="{FF2B5EF4-FFF2-40B4-BE49-F238E27FC236}">
                  <a16:creationId xmlns:a16="http://schemas.microsoft.com/office/drawing/2014/main" id="{9E18743A-512A-4B93-2479-FA1C1E53170D}"/>
                </a:ext>
              </a:extLst>
            </p:cNvPr>
            <p:cNvSpPr/>
            <p:nvPr/>
          </p:nvSpPr>
          <p:spPr>
            <a:xfrm rot="5400000">
              <a:off x="3933892" y="3278872"/>
              <a:ext cx="263137" cy="1486723"/>
            </a:xfrm>
            <a:prstGeom prst="leftBrace">
              <a:avLst/>
            </a:prstGeom>
            <a:grpFill/>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5"/>
                </a:solidFill>
              </a:endParaRPr>
            </a:p>
          </p:txBody>
        </p:sp>
      </p:grpSp>
      <p:sp>
        <p:nvSpPr>
          <p:cNvPr id="14" name="TextBox 13">
            <a:extLst>
              <a:ext uri="{FF2B5EF4-FFF2-40B4-BE49-F238E27FC236}">
                <a16:creationId xmlns:a16="http://schemas.microsoft.com/office/drawing/2014/main" id="{6B83AF9C-DA50-1EF4-8447-756222A88022}"/>
              </a:ext>
            </a:extLst>
          </p:cNvPr>
          <p:cNvSpPr txBox="1"/>
          <p:nvPr/>
        </p:nvSpPr>
        <p:spPr>
          <a:xfrm>
            <a:off x="8125906" y="2300716"/>
            <a:ext cx="3991089" cy="1200329"/>
          </a:xfrm>
          <a:prstGeom prst="rect">
            <a:avLst/>
          </a:prstGeom>
          <a:solidFill>
            <a:schemeClr val="accent4">
              <a:lumMod val="20000"/>
              <a:lumOff val="80000"/>
            </a:schemeClr>
          </a:solidFill>
        </p:spPr>
        <p:txBody>
          <a:bodyPr wrap="square">
            <a:spAutoFit/>
          </a:bodyPr>
          <a:lstStyle/>
          <a:p>
            <a:r>
              <a:rPr lang="en-US" dirty="0">
                <a:latin typeface="Menlo" panose="020B0609030804020204" pitchFamily="49" charset="0"/>
                <a:ea typeface="Menlo" panose="020B0609030804020204" pitchFamily="49" charset="0"/>
                <a:cs typeface="Menlo" panose="020B0609030804020204" pitchFamily="49" charset="0"/>
              </a:rPr>
              <a:t>C</a:t>
            </a:r>
            <a:r>
              <a:rPr lang="en-US" i="1" dirty="0">
                <a:solidFill>
                  <a:schemeClr val="accent6"/>
                </a:solidFill>
                <a:latin typeface="Menlo" panose="020B0609030804020204" pitchFamily="49" charset="0"/>
                <a:ea typeface="Menlo" panose="020B0609030804020204" pitchFamily="49" charset="0"/>
                <a:cs typeface="Menlo" panose="020B0609030804020204" pitchFamily="49" charset="0"/>
              </a:rPr>
              <a:t>onfiguration:</a:t>
            </a:r>
          </a:p>
          <a:p>
            <a:endParaRPr lang="en-US" i="1" dirty="0">
              <a:solidFill>
                <a:schemeClr val="accent6"/>
              </a:solidFill>
              <a:latin typeface="Menlo" panose="020B0609030804020204" pitchFamily="49" charset="0"/>
              <a:ea typeface="Menlo" panose="020B0609030804020204" pitchFamily="49" charset="0"/>
              <a:cs typeface="Menlo" panose="020B0609030804020204" pitchFamily="49" charset="0"/>
            </a:endParaRPr>
          </a:p>
          <a:p>
            <a:r>
              <a:rPr lang="en-US" b="1" i="1" dirty="0">
                <a:solidFill>
                  <a:schemeClr val="accent6"/>
                </a:solidFill>
                <a:latin typeface="Menlo" panose="020B0609030804020204" pitchFamily="49" charset="0"/>
                <a:ea typeface="Menlo" panose="020B0609030804020204" pitchFamily="49" charset="0"/>
                <a:cs typeface="Menlo" panose="020B0609030804020204" pitchFamily="49" charset="0"/>
              </a:rPr>
              <a:t>Example CEK-style</a:t>
            </a:r>
            <a:endParaRPr lang="en-US" b="1" dirty="0">
              <a:latin typeface="Menlo" panose="020B0609030804020204" pitchFamily="49" charset="0"/>
              <a:ea typeface="Menlo" panose="020B0609030804020204" pitchFamily="49" charset="0"/>
              <a:cs typeface="Menlo" panose="020B0609030804020204" pitchFamily="49" charset="0"/>
            </a:endParaRPr>
          </a:p>
          <a:p>
            <a:pPr marL="0" indent="0">
              <a:spcBef>
                <a:spcPts val="0"/>
              </a:spcBef>
              <a:buNone/>
            </a:pPr>
            <a:r>
              <a:rPr lang="en-US" dirty="0">
                <a:latin typeface="Menlo" panose="020B0609030804020204" pitchFamily="49" charset="0"/>
                <a:ea typeface="Menlo" panose="020B0609030804020204" pitchFamily="49" charset="0"/>
                <a:cs typeface="Menlo" panose="020B0609030804020204" pitchFamily="49" charset="0"/>
              </a:rPr>
              <a:t>C</a:t>
            </a:r>
            <a:r>
              <a:rPr lang="en-US" sz="1800" dirty="0">
                <a:latin typeface="Menlo" panose="020B0609030804020204" pitchFamily="49" charset="0"/>
              </a:rPr>
              <a:t> </a:t>
            </a:r>
            <a:r>
              <a:rPr lang="en-US" sz="1800" b="0" dirty="0">
                <a:solidFill>
                  <a:schemeClr val="bg1">
                    <a:lumMod val="75000"/>
                  </a:schemeClr>
                </a:solidFill>
                <a:effectLst/>
                <a:latin typeface="Menlo" panose="020B0609030804020204" pitchFamily="49" charset="0"/>
              </a:rPr>
              <a:t>≜</a:t>
            </a:r>
            <a:r>
              <a:rPr lang="en-US"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control</a:t>
            </a:r>
            <a:r>
              <a:rPr lang="en-US"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env</a:t>
            </a:r>
            <a:r>
              <a:rPr lang="en-US"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US" sz="1800" b="0" dirty="0">
                <a:effectLst/>
                <a:latin typeface="Menlo" panose="020B0609030804020204" pitchFamily="49" charset="0"/>
              </a:rPr>
              <a:t>Frame</a:t>
            </a:r>
            <a:r>
              <a:rPr lang="en-US"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endParaRPr lang="en-US"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p:txBody>
      </p:sp>
      <p:sp>
        <p:nvSpPr>
          <p:cNvPr id="16" name="TextBox 15">
            <a:extLst>
              <a:ext uri="{FF2B5EF4-FFF2-40B4-BE49-F238E27FC236}">
                <a16:creationId xmlns:a16="http://schemas.microsoft.com/office/drawing/2014/main" id="{34F2F5C2-7350-79B0-8238-4252ABE56BAC}"/>
              </a:ext>
            </a:extLst>
          </p:cNvPr>
          <p:cNvSpPr txBox="1"/>
          <p:nvPr/>
        </p:nvSpPr>
        <p:spPr>
          <a:xfrm>
            <a:off x="8157661" y="3890664"/>
            <a:ext cx="3959334" cy="1200329"/>
          </a:xfrm>
          <a:prstGeom prst="rect">
            <a:avLst/>
          </a:prstGeom>
          <a:solidFill>
            <a:schemeClr val="accent4">
              <a:lumMod val="20000"/>
              <a:lumOff val="80000"/>
            </a:schemeClr>
          </a:solidFill>
        </p:spPr>
        <p:txBody>
          <a:bodyPr wrap="square">
            <a:spAutoFit/>
          </a:bodyPr>
          <a:lstStyle/>
          <a:p>
            <a:r>
              <a:rPr lang="en-US" dirty="0">
                <a:latin typeface="Menlo" panose="020B0609030804020204" pitchFamily="49" charset="0"/>
                <a:ea typeface="Menlo" panose="020B0609030804020204" pitchFamily="49" charset="0"/>
                <a:cs typeface="Menlo" panose="020B0609030804020204" pitchFamily="49" charset="0"/>
              </a:rPr>
              <a:t>A</a:t>
            </a:r>
            <a:r>
              <a:rPr lang="en-US" i="1" dirty="0">
                <a:solidFill>
                  <a:schemeClr val="accent6"/>
                </a:solidFill>
                <a:latin typeface="Menlo" panose="020B0609030804020204" pitchFamily="49" charset="0"/>
                <a:ea typeface="Menlo" panose="020B0609030804020204" pitchFamily="49" charset="0"/>
                <a:cs typeface="Menlo" panose="020B0609030804020204" pitchFamily="49" charset="0"/>
              </a:rPr>
              <a:t>ction:</a:t>
            </a:r>
          </a:p>
          <a:p>
            <a:endParaRPr lang="en-US" i="1" dirty="0">
              <a:solidFill>
                <a:schemeClr val="accent6"/>
              </a:solidFill>
              <a:latin typeface="Menlo" panose="020B0609030804020204" pitchFamily="49" charset="0"/>
              <a:ea typeface="Menlo" panose="020B0609030804020204" pitchFamily="49" charset="0"/>
              <a:cs typeface="Menlo" panose="020B0609030804020204" pitchFamily="49" charset="0"/>
            </a:endParaRPr>
          </a:p>
          <a:p>
            <a:r>
              <a:rPr lang="en-US" b="1" i="1" dirty="0">
                <a:solidFill>
                  <a:schemeClr val="accent6"/>
                </a:solidFill>
                <a:latin typeface="Menlo" panose="020B0609030804020204" pitchFamily="49" charset="0"/>
                <a:ea typeface="Menlo" panose="020B0609030804020204" pitchFamily="49" charset="0"/>
                <a:cs typeface="Menlo" panose="020B0609030804020204" pitchFamily="49" charset="0"/>
              </a:rPr>
              <a:t>Example CEK-style</a:t>
            </a:r>
            <a:endParaRPr lang="en-US" b="1" dirty="0">
              <a:latin typeface="Menlo" panose="020B0609030804020204" pitchFamily="49" charset="0"/>
              <a:ea typeface="Menlo" panose="020B0609030804020204" pitchFamily="49" charset="0"/>
              <a:cs typeface="Menlo" panose="020B0609030804020204" pitchFamily="49" charset="0"/>
            </a:endParaRPr>
          </a:p>
          <a:p>
            <a:r>
              <a:rPr lang="en-US" dirty="0">
                <a:latin typeface="Menlo" panose="020B0609030804020204" pitchFamily="49" charset="0"/>
                <a:ea typeface="Menlo" panose="020B0609030804020204" pitchFamily="49" charset="0"/>
                <a:cs typeface="Menlo" panose="020B0609030804020204" pitchFamily="49" charset="0"/>
              </a:rPr>
              <a:t>A</a:t>
            </a:r>
            <a:r>
              <a:rPr lang="en-US" sz="1800" dirty="0">
                <a:solidFill>
                  <a:schemeClr val="bg1">
                    <a:lumMod val="75000"/>
                  </a:schemeClr>
                </a:solidFill>
                <a:latin typeface="Menlo" panose="020B0609030804020204" pitchFamily="49" charset="0"/>
              </a:rPr>
              <a:t> ≜ </a:t>
            </a:r>
            <a:r>
              <a:rPr lang="en-US" sz="1800" dirty="0">
                <a:solidFill>
                  <a:schemeClr val="tx1">
                    <a:lumMod val="50000"/>
                    <a:lumOff val="50000"/>
                  </a:schemeClr>
                </a:solidFill>
                <a:latin typeface="Menlo" panose="020B0609030804020204" pitchFamily="49" charset="0"/>
              </a:rPr>
              <a:t>from-</a:t>
            </a:r>
            <a:r>
              <a:rPr lang="en-US" dirty="0">
                <a:latin typeface="Menlo" panose="020B0609030804020204" pitchFamily="49" charset="0"/>
                <a:ea typeface="Menlo" panose="020B0609030804020204" pitchFamily="49" charset="0"/>
                <a:cs typeface="Menlo" panose="020B0609030804020204" pitchFamily="49" charset="0"/>
              </a:rPr>
              <a:t>predicate</a:t>
            </a:r>
            <a:r>
              <a:rPr lang="en-US"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 </a:t>
            </a:r>
            <a:r>
              <a:rPr lang="en-US" sz="1800" dirty="0">
                <a:latin typeface="Menlo" panose="020B0609030804020204" pitchFamily="49" charset="0"/>
                <a:ea typeface="Menlo" panose="020B0609030804020204" pitchFamily="49" charset="0"/>
                <a:cs typeface="Menlo" panose="020B0609030804020204" pitchFamily="49" charset="0"/>
              </a:rPr>
              <a:t>⟶ </a:t>
            </a:r>
            <a:r>
              <a:rPr lang="en-US" sz="1800" dirty="0">
                <a:solidFill>
                  <a:schemeClr val="tx1">
                    <a:lumMod val="50000"/>
                    <a:lumOff val="50000"/>
                  </a:schemeClr>
                </a:solidFill>
                <a:latin typeface="Menlo" panose="020B0609030804020204" pitchFamily="49" charset="0"/>
                <a:ea typeface="Menlo" panose="020B0609030804020204" pitchFamily="49" charset="0"/>
                <a:cs typeface="Menlo" panose="020B0609030804020204" pitchFamily="49" charset="0"/>
              </a:rPr>
              <a:t>to-</a:t>
            </a:r>
            <a:r>
              <a:rPr lang="en-US" dirty="0">
                <a:latin typeface="Menlo" panose="020B0609030804020204" pitchFamily="49" charset="0"/>
                <a:ea typeface="Menlo" panose="020B0609030804020204" pitchFamily="49" charset="0"/>
                <a:cs typeface="Menlo" panose="020B0609030804020204" pitchFamily="49" charset="0"/>
              </a:rPr>
              <a:t>C</a:t>
            </a:r>
            <a:endParaRPr lang="en-US" dirty="0"/>
          </a:p>
        </p:txBody>
      </p:sp>
      <p:sp>
        <p:nvSpPr>
          <p:cNvPr id="19" name="TextBox 18">
            <a:extLst>
              <a:ext uri="{FF2B5EF4-FFF2-40B4-BE49-F238E27FC236}">
                <a16:creationId xmlns:a16="http://schemas.microsoft.com/office/drawing/2014/main" id="{8FFB0578-4163-541B-A446-9460CCB3A1BC}"/>
              </a:ext>
            </a:extLst>
          </p:cNvPr>
          <p:cNvSpPr txBox="1"/>
          <p:nvPr/>
        </p:nvSpPr>
        <p:spPr>
          <a:xfrm>
            <a:off x="1721370" y="2959339"/>
            <a:ext cx="1186479" cy="369332"/>
          </a:xfrm>
          <a:prstGeom prst="rect">
            <a:avLst/>
          </a:prstGeom>
          <a:noFill/>
        </p:spPr>
        <p:txBody>
          <a:bodyPr wrap="none" rtlCol="0">
            <a:spAutoFit/>
          </a:bodyPr>
          <a:lstStyle/>
          <a:p>
            <a:r>
              <a:rPr lang="en-US" dirty="0"/>
              <a:t>E</a:t>
            </a:r>
            <a:r>
              <a:rPr lang="en-US" dirty="0">
                <a:solidFill>
                  <a:schemeClr val="accent1"/>
                </a:solidFill>
              </a:rPr>
              <a:t>xpression</a:t>
            </a:r>
          </a:p>
        </p:txBody>
      </p:sp>
      <p:sp>
        <p:nvSpPr>
          <p:cNvPr id="20" name="TextBox 19">
            <a:extLst>
              <a:ext uri="{FF2B5EF4-FFF2-40B4-BE49-F238E27FC236}">
                <a16:creationId xmlns:a16="http://schemas.microsoft.com/office/drawing/2014/main" id="{A8905DEF-D574-7811-087C-38EFBD1DED72}"/>
              </a:ext>
            </a:extLst>
          </p:cNvPr>
          <p:cNvSpPr txBox="1"/>
          <p:nvPr/>
        </p:nvSpPr>
        <p:spPr>
          <a:xfrm>
            <a:off x="4544929" y="2965021"/>
            <a:ext cx="716928" cy="369332"/>
          </a:xfrm>
          <a:prstGeom prst="rect">
            <a:avLst/>
          </a:prstGeom>
          <a:noFill/>
        </p:spPr>
        <p:txBody>
          <a:bodyPr wrap="none" rtlCol="0">
            <a:spAutoFit/>
          </a:bodyPr>
          <a:lstStyle/>
          <a:p>
            <a:r>
              <a:rPr lang="en-US" dirty="0"/>
              <a:t>V</a:t>
            </a:r>
            <a:r>
              <a:rPr lang="en-US" dirty="0">
                <a:solidFill>
                  <a:schemeClr val="accent1"/>
                </a:solidFill>
              </a:rPr>
              <a:t>alue</a:t>
            </a:r>
          </a:p>
        </p:txBody>
      </p:sp>
      <p:sp>
        <p:nvSpPr>
          <p:cNvPr id="3" name="TextBox 2">
            <a:extLst>
              <a:ext uri="{FF2B5EF4-FFF2-40B4-BE49-F238E27FC236}">
                <a16:creationId xmlns:a16="http://schemas.microsoft.com/office/drawing/2014/main" id="{DA0F559E-1608-2459-A9A1-D54C59F96FC7}"/>
              </a:ext>
            </a:extLst>
          </p:cNvPr>
          <p:cNvSpPr txBox="1"/>
          <p:nvPr/>
        </p:nvSpPr>
        <p:spPr>
          <a:xfrm>
            <a:off x="1122395" y="5540432"/>
            <a:ext cx="9947210" cy="923330"/>
          </a:xfrm>
          <a:prstGeom prst="rect">
            <a:avLst/>
          </a:prstGeom>
          <a:noFill/>
        </p:spPr>
        <p:txBody>
          <a:bodyPr wrap="none" rtlCol="0">
            <a:spAutoFit/>
          </a:bodyPr>
          <a:lstStyle/>
          <a:p>
            <a:r>
              <a:rPr lang="en-US" sz="1400" dirty="0"/>
              <a:t>Similar semantic approaches:</a:t>
            </a:r>
          </a:p>
          <a:p>
            <a:r>
              <a:rPr lang="en-US" sz="1400" b="0" i="0" dirty="0">
                <a:solidFill>
                  <a:srgbClr val="222222"/>
                </a:solidFill>
                <a:effectLst/>
              </a:rPr>
              <a:t>Lamport L. </a:t>
            </a:r>
            <a:r>
              <a:rPr lang="en-US" sz="1400" b="0" i="1" dirty="0">
                <a:solidFill>
                  <a:srgbClr val="222222"/>
                </a:solidFill>
                <a:effectLst/>
              </a:rPr>
              <a:t>“</a:t>
            </a:r>
            <a:r>
              <a:rPr lang="en-US" sz="2000" b="0" i="1" dirty="0">
                <a:solidFill>
                  <a:srgbClr val="222222"/>
                </a:solidFill>
                <a:effectLst/>
              </a:rPr>
              <a:t>The temporal logic of actions.</a:t>
            </a:r>
            <a:r>
              <a:rPr lang="en-US" sz="1400" b="0" i="1" dirty="0">
                <a:solidFill>
                  <a:srgbClr val="222222"/>
                </a:solidFill>
                <a:effectLst/>
              </a:rPr>
              <a:t>”</a:t>
            </a:r>
            <a:r>
              <a:rPr lang="en-US" sz="1400" b="0" i="0" dirty="0">
                <a:solidFill>
                  <a:srgbClr val="222222"/>
                </a:solidFill>
                <a:effectLst/>
              </a:rPr>
              <a:t>  TOPLAS. </a:t>
            </a:r>
            <a:r>
              <a:rPr lang="en-US" sz="2000" b="1" i="0" dirty="0">
                <a:solidFill>
                  <a:srgbClr val="222222"/>
                </a:solidFill>
                <a:effectLst/>
              </a:rPr>
              <a:t>1994</a:t>
            </a:r>
            <a:r>
              <a:rPr lang="en-US" sz="1400" dirty="0">
                <a:solidFill>
                  <a:srgbClr val="222222"/>
                </a:solidFill>
              </a:rPr>
              <a:t> </a:t>
            </a:r>
            <a:r>
              <a:rPr lang="en-US" sz="1400" b="0" i="0" u="none" strike="noStrike" dirty="0">
                <a:effectLst/>
                <a:latin typeface="Open Sans" panose="020B0606030504020204" pitchFamily="34" charset="0"/>
                <a:hlinkClick r:id="rId3"/>
              </a:rPr>
              <a:t>https://doi.org/10.1145/177492.177726</a:t>
            </a:r>
            <a:endParaRPr lang="en-US" sz="1400" u="none" strike="noStrike" dirty="0">
              <a:solidFill>
                <a:srgbClr val="222222"/>
              </a:solidFill>
              <a:latin typeface="Open Sans" panose="020B0606030504020204" pitchFamily="34" charset="0"/>
            </a:endParaRPr>
          </a:p>
          <a:p>
            <a:r>
              <a:rPr lang="en-US" sz="1400" b="0" dirty="0" err="1">
                <a:solidFill>
                  <a:srgbClr val="333333"/>
                </a:solidFill>
                <a:effectLst/>
              </a:rPr>
              <a:t>Charguéraud</a:t>
            </a:r>
            <a:r>
              <a:rPr lang="en-US" sz="1400" b="0" dirty="0">
                <a:solidFill>
                  <a:srgbClr val="333333"/>
                </a:solidFill>
                <a:effectLst/>
              </a:rPr>
              <a:t>, et al. “</a:t>
            </a:r>
            <a:r>
              <a:rPr lang="en-US" sz="2000" b="0" i="1" dirty="0" err="1">
                <a:solidFill>
                  <a:srgbClr val="333333"/>
                </a:solidFill>
                <a:effectLst/>
              </a:rPr>
              <a:t>Omnisemantics</a:t>
            </a:r>
            <a:r>
              <a:rPr lang="en-US" sz="2000" b="0" i="1" dirty="0">
                <a:solidFill>
                  <a:srgbClr val="333333"/>
                </a:solidFill>
                <a:effectLst/>
              </a:rPr>
              <a:t>:</a:t>
            </a:r>
            <a:r>
              <a:rPr lang="en-US" sz="1400" b="0" i="1" dirty="0">
                <a:solidFill>
                  <a:srgbClr val="333333"/>
                </a:solidFill>
                <a:effectLst/>
              </a:rPr>
              <a:t> Smooth Handling of Nondeterminism.”</a:t>
            </a:r>
            <a:r>
              <a:rPr lang="en-US" sz="1400" b="0" dirty="0">
                <a:solidFill>
                  <a:srgbClr val="333333"/>
                </a:solidFill>
                <a:effectLst/>
              </a:rPr>
              <a:t> TOPLAS. </a:t>
            </a:r>
            <a:r>
              <a:rPr lang="en-US" sz="2000" b="1" dirty="0">
                <a:solidFill>
                  <a:srgbClr val="333333"/>
                </a:solidFill>
                <a:effectLst/>
              </a:rPr>
              <a:t>2023</a:t>
            </a:r>
            <a:r>
              <a:rPr lang="en-US" sz="1400" b="0" dirty="0">
                <a:solidFill>
                  <a:srgbClr val="333333"/>
                </a:solidFill>
                <a:effectLst/>
              </a:rPr>
              <a:t>, https://</a:t>
            </a:r>
            <a:r>
              <a:rPr lang="en-US" sz="1400" b="0" dirty="0" err="1">
                <a:solidFill>
                  <a:srgbClr val="333333"/>
                </a:solidFill>
                <a:effectLst/>
              </a:rPr>
              <a:t>doi.org</a:t>
            </a:r>
            <a:r>
              <a:rPr lang="en-US" sz="1400" b="0" dirty="0">
                <a:solidFill>
                  <a:srgbClr val="333333"/>
                </a:solidFill>
                <a:effectLst/>
              </a:rPr>
              <a:t>/</a:t>
            </a:r>
            <a:r>
              <a:rPr lang="en-US" sz="1400" b="0" u="none" strike="noStrike" dirty="0">
                <a:solidFill>
                  <a:srgbClr val="000000"/>
                </a:solidFill>
                <a:effectLst/>
                <a:hlinkClick r:id="rId4"/>
              </a:rPr>
              <a:t>10.1145/3579834</a:t>
            </a:r>
            <a:endParaRPr lang="en-US" sz="1400" dirty="0"/>
          </a:p>
        </p:txBody>
      </p:sp>
      <p:sp>
        <p:nvSpPr>
          <p:cNvPr id="4" name="Date Placeholder 3">
            <a:extLst>
              <a:ext uri="{FF2B5EF4-FFF2-40B4-BE49-F238E27FC236}">
                <a16:creationId xmlns:a16="http://schemas.microsoft.com/office/drawing/2014/main" id="{F054C21C-0616-030E-EE9A-F7FE23288EA2}"/>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7" name="Footer Placeholder 6">
            <a:extLst>
              <a:ext uri="{FF2B5EF4-FFF2-40B4-BE49-F238E27FC236}">
                <a16:creationId xmlns:a16="http://schemas.microsoft.com/office/drawing/2014/main" id="{4B09F967-3CF9-B8EE-A255-F50DA4011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8" name="Slide Number Placeholder 7">
            <a:extLst>
              <a:ext uri="{FF2B5EF4-FFF2-40B4-BE49-F238E27FC236}">
                <a16:creationId xmlns:a16="http://schemas.microsoft.com/office/drawing/2014/main" id="{57D04271-D4C1-CE45-8E37-350D69944A4E}"/>
              </a:ext>
            </a:extLst>
          </p:cNvPr>
          <p:cNvSpPr>
            <a:spLocks noGrp="1"/>
          </p:cNvSpPr>
          <p:nvPr>
            <p:ph type="sldNum" sz="quarter" idx="12"/>
          </p:nvPr>
        </p:nvSpPr>
        <p:spPr/>
        <p:txBody>
          <a:bodyPr/>
          <a:lstStyle/>
          <a:p>
            <a:fld id="{CCEE0668-B501-FE49-91F1-336E620E148C}" type="slidenum">
              <a:rPr lang="en-US" smtClean="0"/>
              <a:t>25</a:t>
            </a:fld>
            <a:endParaRPr lang="en-US" dirty="0"/>
          </a:p>
        </p:txBody>
      </p:sp>
      <p:sp>
        <p:nvSpPr>
          <p:cNvPr id="11" name="TextBox 10">
            <a:extLst>
              <a:ext uri="{FF2B5EF4-FFF2-40B4-BE49-F238E27FC236}">
                <a16:creationId xmlns:a16="http://schemas.microsoft.com/office/drawing/2014/main" id="{D000360E-B078-14F5-8EAD-AD30FA0F05CF}"/>
              </a:ext>
            </a:extLst>
          </p:cNvPr>
          <p:cNvSpPr txBox="1"/>
          <p:nvPr/>
        </p:nvSpPr>
        <p:spPr>
          <a:xfrm>
            <a:off x="2091055" y="5169673"/>
            <a:ext cx="8000908" cy="369332"/>
          </a:xfrm>
          <a:prstGeom prst="rect">
            <a:avLst/>
          </a:prstGeom>
          <a:noFill/>
        </p:spPr>
        <p:txBody>
          <a:bodyPr wrap="none" rtlCol="0">
            <a:spAutoFit/>
          </a:bodyPr>
          <a:lstStyle/>
          <a:p>
            <a:r>
              <a:rPr lang="en-US" dirty="0">
                <a:solidFill>
                  <a:srgbClr val="0070C0"/>
                </a:solidFill>
              </a:rPr>
              <a:t>API</a:t>
            </a:r>
            <a:r>
              <a:rPr lang="en-US" dirty="0"/>
              <a:t> for: </a:t>
            </a:r>
            <a:r>
              <a:rPr lang="en-US" i="1" dirty="0"/>
              <a:t>Category of set and relations ~ </a:t>
            </a:r>
            <a:r>
              <a:rPr lang="en-US" i="1" dirty="0" err="1"/>
              <a:t>Kleisli</a:t>
            </a:r>
            <a:r>
              <a:rPr lang="en-US" i="1" dirty="0"/>
              <a:t> category of the powerset monad</a:t>
            </a:r>
          </a:p>
        </p:txBody>
      </p:sp>
      <p:sp>
        <p:nvSpPr>
          <p:cNvPr id="13" name="TextBox 12">
            <a:extLst>
              <a:ext uri="{FF2B5EF4-FFF2-40B4-BE49-F238E27FC236}">
                <a16:creationId xmlns:a16="http://schemas.microsoft.com/office/drawing/2014/main" id="{C80D2387-EB58-9F12-F4F1-5289CDE44F89}"/>
              </a:ext>
            </a:extLst>
          </p:cNvPr>
          <p:cNvSpPr txBox="1"/>
          <p:nvPr/>
        </p:nvSpPr>
        <p:spPr>
          <a:xfrm>
            <a:off x="249836" y="5763725"/>
            <a:ext cx="730906" cy="369332"/>
          </a:xfrm>
          <a:prstGeom prst="rect">
            <a:avLst/>
          </a:prstGeom>
          <a:noFill/>
        </p:spPr>
        <p:txBody>
          <a:bodyPr wrap="none" rtlCol="0">
            <a:spAutoFit/>
          </a:bodyPr>
          <a:lstStyle/>
          <a:p>
            <a:r>
              <a:rPr lang="en-FR" dirty="0"/>
              <a:t>Lang:</a:t>
            </a:r>
          </a:p>
        </p:txBody>
      </p:sp>
      <p:sp>
        <p:nvSpPr>
          <p:cNvPr id="15" name="TextBox 14">
            <a:extLst>
              <a:ext uri="{FF2B5EF4-FFF2-40B4-BE49-F238E27FC236}">
                <a16:creationId xmlns:a16="http://schemas.microsoft.com/office/drawing/2014/main" id="{3BC05D0A-B98A-4331-4D7F-944C993CF4FB}"/>
              </a:ext>
            </a:extLst>
          </p:cNvPr>
          <p:cNvSpPr txBox="1"/>
          <p:nvPr/>
        </p:nvSpPr>
        <p:spPr>
          <a:xfrm>
            <a:off x="249835" y="6094430"/>
            <a:ext cx="756489" cy="369332"/>
          </a:xfrm>
          <a:prstGeom prst="rect">
            <a:avLst/>
          </a:prstGeom>
          <a:noFill/>
        </p:spPr>
        <p:txBody>
          <a:bodyPr wrap="none" rtlCol="0">
            <a:spAutoFit/>
          </a:bodyPr>
          <a:lstStyle/>
          <a:p>
            <a:r>
              <a:rPr lang="en-FR" dirty="0"/>
              <a:t>Math:</a:t>
            </a:r>
          </a:p>
        </p:txBody>
      </p:sp>
    </p:spTree>
    <p:extLst>
      <p:ext uri="{BB962C8B-B14F-4D97-AF65-F5344CB8AC3E}">
        <p14:creationId xmlns:p14="http://schemas.microsoft.com/office/powerpoint/2010/main" val="303153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xEl>
                                              <p:pRg st="11" end="1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13" end="13"/>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14" grpId="0" animBg="1"/>
      <p:bldP spid="16" grpId="0" animBg="1"/>
      <p:bldP spid="19" grpId="0"/>
      <p:bldP spid="2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BBA3D07-F13F-15AC-945E-F1C091191233}"/>
              </a:ext>
            </a:extLst>
          </p:cNvPr>
          <p:cNvPicPr>
            <a:picLocks noChangeAspect="1"/>
          </p:cNvPicPr>
          <p:nvPr/>
        </p:nvPicPr>
        <p:blipFill>
          <a:blip r:embed="rId2"/>
          <a:stretch>
            <a:fillRect/>
          </a:stretch>
        </p:blipFill>
        <p:spPr>
          <a:xfrm>
            <a:off x="11272459" y="2165902"/>
            <a:ext cx="728281" cy="728281"/>
          </a:xfrm>
          <a:prstGeom prst="rect">
            <a:avLst/>
          </a:prstGeom>
        </p:spPr>
      </p:pic>
      <p:sp>
        <p:nvSpPr>
          <p:cNvPr id="75" name="Rectangle 74">
            <a:extLst>
              <a:ext uri="{FF2B5EF4-FFF2-40B4-BE49-F238E27FC236}">
                <a16:creationId xmlns:a16="http://schemas.microsoft.com/office/drawing/2014/main" id="{913FA31C-F297-47FD-DE73-A547C5864E22}"/>
              </a:ext>
            </a:extLst>
          </p:cNvPr>
          <p:cNvSpPr/>
          <p:nvPr/>
        </p:nvSpPr>
        <p:spPr>
          <a:xfrm>
            <a:off x="4331963" y="712304"/>
            <a:ext cx="3528075" cy="3382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US" dirty="0">
              <a:solidFill>
                <a:schemeClr val="tx1"/>
              </a:solidFill>
            </a:endParaRPr>
          </a:p>
        </p:txBody>
      </p:sp>
      <p:sp>
        <p:nvSpPr>
          <p:cNvPr id="73" name="Rectangle 72">
            <a:extLst>
              <a:ext uri="{FF2B5EF4-FFF2-40B4-BE49-F238E27FC236}">
                <a16:creationId xmlns:a16="http://schemas.microsoft.com/office/drawing/2014/main" id="{9B424DCA-3A4E-55B6-DA60-FDF77100DAF5}"/>
              </a:ext>
            </a:extLst>
          </p:cNvPr>
          <p:cNvSpPr/>
          <p:nvPr/>
        </p:nvSpPr>
        <p:spPr>
          <a:xfrm>
            <a:off x="-1" y="6185535"/>
            <a:ext cx="2165997" cy="668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060BF3FA-7EF8-FFB1-E571-CCD79BB71394}"/>
              </a:ext>
            </a:extLst>
          </p:cNvPr>
          <p:cNvGrpSpPr/>
          <p:nvPr/>
        </p:nvGrpSpPr>
        <p:grpSpPr>
          <a:xfrm>
            <a:off x="137412" y="878328"/>
            <a:ext cx="11992792" cy="5463474"/>
            <a:chOff x="137412" y="878328"/>
            <a:chExt cx="11992792" cy="5463474"/>
          </a:xfrm>
        </p:grpSpPr>
        <p:sp>
          <p:nvSpPr>
            <p:cNvPr id="26" name="TextBox 25">
              <a:extLst>
                <a:ext uri="{FF2B5EF4-FFF2-40B4-BE49-F238E27FC236}">
                  <a16:creationId xmlns:a16="http://schemas.microsoft.com/office/drawing/2014/main" id="{E7BA2463-6319-B7A6-7857-D29CDCA80D13}"/>
                </a:ext>
              </a:extLst>
            </p:cNvPr>
            <p:cNvSpPr txBox="1"/>
            <p:nvPr/>
          </p:nvSpPr>
          <p:spPr>
            <a:xfrm>
              <a:off x="8366637" y="2166133"/>
              <a:ext cx="3763567" cy="2308324"/>
            </a:xfrm>
            <a:prstGeom prst="rect">
              <a:avLst/>
            </a:prstGeom>
            <a:noFill/>
          </p:spPr>
          <p:txBody>
            <a:bodyPr wrap="square" rtlCol="0">
              <a:spAutoFit/>
            </a:bodyPr>
            <a:lstStyle/>
            <a:p>
              <a:r>
                <a:rPr lang="en-US" dirty="0">
                  <a:solidFill>
                    <a:schemeClr val="bg1">
                      <a:lumMod val="50000"/>
                    </a:schemeClr>
                  </a:solidFill>
                </a:rPr>
                <a:t>Projects:</a:t>
              </a:r>
            </a:p>
            <a:p>
              <a:r>
                <a:rPr lang="en-US" dirty="0">
                  <a:latin typeface="Menlo" panose="020B0609030804020204" pitchFamily="49" charset="0"/>
                  <a:ea typeface="Menlo" panose="020B0609030804020204" pitchFamily="49" charset="0"/>
                  <a:cs typeface="Menlo" panose="020B0609030804020204" pitchFamily="49" charset="0"/>
                </a:rPr>
                <a:t>ONEWAY        </a:t>
              </a:r>
              <a:r>
                <a:rPr lang="en-US" sz="1400" dirty="0">
                  <a:latin typeface="Menlo" panose="020B0609030804020204" pitchFamily="49" charset="0"/>
                  <a:ea typeface="Menlo" panose="020B0609030804020204" pitchFamily="49" charset="0"/>
                  <a:cs typeface="Menlo" panose="020B0609030804020204" pitchFamily="49" charset="0"/>
                </a:rPr>
                <a:t>(DGAC)</a:t>
              </a:r>
            </a:p>
            <a:p>
              <a:r>
                <a:rPr lang="en-US" dirty="0">
                  <a:latin typeface="Menlo" panose="020B0609030804020204" pitchFamily="49" charset="0"/>
                  <a:ea typeface="Menlo" panose="020B0609030804020204" pitchFamily="49" charset="0"/>
                  <a:cs typeface="Menlo" panose="020B0609030804020204" pitchFamily="49" charset="0"/>
                </a:rPr>
                <a:t>Ker-SEVECO    </a:t>
              </a:r>
              <a:r>
                <a:rPr lang="en-US" sz="1400" dirty="0">
                  <a:latin typeface="Menlo" panose="020B0609030804020204" pitchFamily="49" charset="0"/>
                  <a:ea typeface="Menlo" panose="020B0609030804020204" pitchFamily="49" charset="0"/>
                  <a:cs typeface="Menlo" panose="020B0609030804020204" pitchFamily="49" charset="0"/>
                </a:rPr>
                <a:t>(</a:t>
              </a:r>
              <a:r>
                <a:rPr lang="en-US" sz="1400" dirty="0" err="1">
                  <a:latin typeface="Menlo" panose="020B0609030804020204" pitchFamily="49" charset="0"/>
                  <a:ea typeface="Menlo" panose="020B0609030804020204" pitchFamily="49" charset="0"/>
                  <a:cs typeface="Menlo" panose="020B0609030804020204" pitchFamily="49" charset="0"/>
                </a:rPr>
                <a:t>R.Bretagne,EU</a:t>
              </a:r>
              <a:r>
                <a:rPr lang="en-US" sz="1400" dirty="0">
                  <a:latin typeface="Menlo" panose="020B0609030804020204" pitchFamily="49" charset="0"/>
                  <a:ea typeface="Menlo" panose="020B0609030804020204" pitchFamily="49" charset="0"/>
                  <a:cs typeface="Menlo" panose="020B0609030804020204" pitchFamily="49" charset="0"/>
                </a:rPr>
                <a:t>)</a:t>
              </a:r>
            </a:p>
            <a:p>
              <a:r>
                <a:rPr lang="en-US" dirty="0" err="1">
                  <a:latin typeface="Menlo" panose="020B0609030804020204" pitchFamily="49" charset="0"/>
                  <a:ea typeface="Menlo" panose="020B0609030804020204" pitchFamily="49" charset="0"/>
                  <a:cs typeface="Menlo" panose="020B0609030804020204" pitchFamily="49" charset="0"/>
                </a:rPr>
                <a:t>JoinSafeCyber</a:t>
              </a:r>
              <a:r>
                <a:rPr lang="en-US" dirty="0">
                  <a:latin typeface="Menlo" panose="020B0609030804020204" pitchFamily="49" charset="0"/>
                  <a:ea typeface="Menlo" panose="020B0609030804020204" pitchFamily="49" charset="0"/>
                  <a:cs typeface="Menlo" panose="020B0609030804020204" pitchFamily="49" charset="0"/>
                </a:rPr>
                <a:t> </a:t>
              </a:r>
              <a:r>
                <a:rPr lang="en-US" sz="1400" dirty="0">
                  <a:latin typeface="Menlo" panose="020B0609030804020204" pitchFamily="49" charset="0"/>
                  <a:ea typeface="Menlo" panose="020B0609030804020204" pitchFamily="49" charset="0"/>
                  <a:cs typeface="Menlo" panose="020B0609030804020204" pitchFamily="49" charset="0"/>
                </a:rPr>
                <a:t>(AID)</a:t>
              </a:r>
            </a:p>
            <a:p>
              <a:r>
                <a:rPr lang="en-US" dirty="0" err="1">
                  <a:latin typeface="Menlo" panose="020B0609030804020204" pitchFamily="49" charset="0"/>
                  <a:ea typeface="Menlo" panose="020B0609030804020204" pitchFamily="49" charset="0"/>
                  <a:cs typeface="Menlo" panose="020B0609030804020204" pitchFamily="49" charset="0"/>
                </a:rPr>
                <a:t>VeriMoB</a:t>
              </a:r>
              <a:r>
                <a:rPr lang="en-US" dirty="0">
                  <a:latin typeface="Menlo" panose="020B0609030804020204" pitchFamily="49" charset="0"/>
                  <a:ea typeface="Menlo" panose="020B0609030804020204" pitchFamily="49" charset="0"/>
                  <a:cs typeface="Menlo" panose="020B0609030804020204" pitchFamily="49" charset="0"/>
                </a:rPr>
                <a:t>       </a:t>
              </a:r>
              <a:r>
                <a:rPr lang="en-US" sz="1400" dirty="0">
                  <a:latin typeface="Menlo" panose="020B0609030804020204" pitchFamily="49" charset="0"/>
                  <a:ea typeface="Menlo" panose="020B0609030804020204" pitchFamily="49" charset="0"/>
                  <a:cs typeface="Menlo" panose="020B0609030804020204" pitchFamily="49" charset="0"/>
                </a:rPr>
                <a:t>(RAPID)</a:t>
              </a:r>
            </a:p>
            <a:p>
              <a:r>
                <a:rPr lang="en-US" dirty="0">
                  <a:latin typeface="Menlo" panose="020B0609030804020204" pitchFamily="49" charset="0"/>
                  <a:ea typeface="Menlo" panose="020B0609030804020204" pitchFamily="49" charset="0"/>
                  <a:cs typeface="Menlo" panose="020B0609030804020204" pitchFamily="49" charset="0"/>
                </a:rPr>
                <a:t>EASE4SE       </a:t>
              </a:r>
              <a:r>
                <a:rPr lang="en-US" sz="1400" dirty="0">
                  <a:latin typeface="Menlo" panose="020B0609030804020204" pitchFamily="49" charset="0"/>
                  <a:ea typeface="Menlo" panose="020B0609030804020204" pitchFamily="49" charset="0"/>
                  <a:cs typeface="Menlo" panose="020B0609030804020204" pitchFamily="49" charset="0"/>
                </a:rPr>
                <a:t>(RAPID)</a:t>
              </a:r>
            </a:p>
            <a:p>
              <a:r>
                <a:rPr lang="en-US"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DEPARTS       </a:t>
              </a:r>
              <a:r>
                <a:rPr lang="en-US"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(PIA)</a:t>
              </a:r>
            </a:p>
            <a:p>
              <a:r>
                <a:rPr lang="en-US" dirty="0" err="1">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GeMoC</a:t>
              </a:r>
              <a:r>
                <a:rPr lang="en-US"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US"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(ANR)</a:t>
              </a:r>
            </a:p>
          </p:txBody>
        </p:sp>
        <p:pic>
          <p:nvPicPr>
            <p:cNvPr id="5" name="Picture 4">
              <a:extLst>
                <a:ext uri="{FF2B5EF4-FFF2-40B4-BE49-F238E27FC236}">
                  <a16:creationId xmlns:a16="http://schemas.microsoft.com/office/drawing/2014/main" id="{14651109-4845-3C4F-A4E3-093933A02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205" y="1824272"/>
              <a:ext cx="2441587" cy="1411543"/>
            </a:xfrm>
            <a:prstGeom prst="rect">
              <a:avLst/>
            </a:prstGeom>
          </p:spPr>
        </p:pic>
        <p:sp>
          <p:nvSpPr>
            <p:cNvPr id="12" name="Rectangle 11">
              <a:extLst>
                <a:ext uri="{FF2B5EF4-FFF2-40B4-BE49-F238E27FC236}">
                  <a16:creationId xmlns:a16="http://schemas.microsoft.com/office/drawing/2014/main" id="{C3973F8B-F032-7C4F-A3C0-A8134B5ADA43}"/>
                </a:ext>
              </a:extLst>
            </p:cNvPr>
            <p:cNvSpPr/>
            <p:nvPr/>
          </p:nvSpPr>
          <p:spPr>
            <a:xfrm>
              <a:off x="5165201" y="3440384"/>
              <a:ext cx="1861598" cy="1151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Semantic</a:t>
              </a:r>
            </a:p>
            <a:p>
              <a:pPr algn="ctr"/>
              <a:r>
                <a:rPr lang="en-US" sz="2400" dirty="0">
                  <a:solidFill>
                    <a:schemeClr val="tx1"/>
                  </a:solidFill>
                </a:rPr>
                <a:t>Language</a:t>
              </a:r>
            </a:p>
            <a:p>
              <a:pPr algn="ctr"/>
              <a:r>
                <a:rPr lang="en-US" sz="2400" dirty="0">
                  <a:solidFill>
                    <a:schemeClr val="tx1"/>
                  </a:solidFill>
                </a:rPr>
                <a:t>Interface</a:t>
              </a: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4AA02362-18AA-8047-B694-B78ECAF41C41}"/>
                    </a:ext>
                  </a:extLst>
                </p14:cNvPr>
                <p14:cNvContentPartPr/>
                <p14:nvPr/>
              </p14:nvContentPartPr>
              <p14:xfrm>
                <a:off x="1065946" y="2154360"/>
                <a:ext cx="360" cy="360"/>
              </p14:xfrm>
            </p:contentPart>
          </mc:Choice>
          <mc:Fallback xmlns="">
            <p:pic>
              <p:nvPicPr>
                <p:cNvPr id="10" name="Ink 9">
                  <a:extLst>
                    <a:ext uri="{FF2B5EF4-FFF2-40B4-BE49-F238E27FC236}">
                      <a16:creationId xmlns:a16="http://schemas.microsoft.com/office/drawing/2014/main" id="{4AA02362-18AA-8047-B694-B78ECAF41C41}"/>
                    </a:ext>
                  </a:extLst>
                </p:cNvPr>
                <p:cNvPicPr/>
                <p:nvPr/>
              </p:nvPicPr>
              <p:blipFill>
                <a:blip r:embed="rId5"/>
                <a:stretch>
                  <a:fillRect/>
                </a:stretch>
              </p:blipFill>
              <p:spPr>
                <a:xfrm>
                  <a:off x="1061626" y="2150040"/>
                  <a:ext cx="9000" cy="9000"/>
                </a:xfrm>
                <a:prstGeom prst="rect">
                  <a:avLst/>
                </a:prstGeom>
              </p:spPr>
            </p:pic>
          </mc:Fallback>
        </mc:AlternateContent>
        <p:sp>
          <p:nvSpPr>
            <p:cNvPr id="30" name="Left Brace 29">
              <a:extLst>
                <a:ext uri="{FF2B5EF4-FFF2-40B4-BE49-F238E27FC236}">
                  <a16:creationId xmlns:a16="http://schemas.microsoft.com/office/drawing/2014/main" id="{8E142CC6-C093-E671-0CA5-FB27E97B8DE4}"/>
                </a:ext>
              </a:extLst>
            </p:cNvPr>
            <p:cNvSpPr/>
            <p:nvPr/>
          </p:nvSpPr>
          <p:spPr>
            <a:xfrm rot="5400000">
              <a:off x="5823633" y="-1072300"/>
              <a:ext cx="555832" cy="1192827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31" name="TextBox 30">
              <a:extLst>
                <a:ext uri="{FF2B5EF4-FFF2-40B4-BE49-F238E27FC236}">
                  <a16:creationId xmlns:a16="http://schemas.microsoft.com/office/drawing/2014/main" id="{173D37FF-FA16-DB47-0C88-1729410A3C64}"/>
                </a:ext>
              </a:extLst>
            </p:cNvPr>
            <p:cNvSpPr txBox="1"/>
            <p:nvPr/>
          </p:nvSpPr>
          <p:spPr>
            <a:xfrm>
              <a:off x="4436622" y="878328"/>
              <a:ext cx="3318752" cy="707886"/>
            </a:xfrm>
            <a:prstGeom prst="rect">
              <a:avLst/>
            </a:prstGeom>
            <a:solidFill>
              <a:schemeClr val="tx1"/>
            </a:solidFill>
          </p:spPr>
          <p:txBody>
            <a:bodyPr wrap="square" rtlCol="0">
              <a:spAutoFit/>
            </a:bodyPr>
            <a:lstStyle/>
            <a:p>
              <a:pPr algn="ctr"/>
              <a:r>
                <a:rPr lang="en-US" sz="2000" dirty="0">
                  <a:solidFill>
                    <a:schemeClr val="bg1"/>
                  </a:solidFill>
                </a:rPr>
                <a:t>Safety &amp; Liveness</a:t>
              </a:r>
              <a:br>
                <a:rPr lang="en-US" sz="2000" dirty="0">
                  <a:solidFill>
                    <a:schemeClr val="bg1"/>
                  </a:solidFill>
                </a:rPr>
              </a:br>
              <a:r>
                <a:rPr lang="en-US" sz="2000" dirty="0">
                  <a:solidFill>
                    <a:schemeClr val="bg1"/>
                  </a:solidFill>
                </a:rPr>
                <a:t>Temporal </a:t>
              </a:r>
              <a:r>
                <a:rPr lang="en-US" sz="2000" dirty="0">
                  <a:solidFill>
                    <a:schemeClr val="bg1">
                      <a:lumMod val="95000"/>
                    </a:schemeClr>
                  </a:solidFill>
                </a:rPr>
                <a:t>Requirements</a:t>
              </a:r>
            </a:p>
          </p:txBody>
        </p:sp>
        <p:cxnSp>
          <p:nvCxnSpPr>
            <p:cNvPr id="41" name="Straight Arrow Connector 40">
              <a:extLst>
                <a:ext uri="{FF2B5EF4-FFF2-40B4-BE49-F238E27FC236}">
                  <a16:creationId xmlns:a16="http://schemas.microsoft.com/office/drawing/2014/main" id="{1C937265-7C52-0622-BF32-F98B7CA06E84}"/>
                </a:ext>
              </a:extLst>
            </p:cNvPr>
            <p:cNvCxnSpPr>
              <a:cxnSpLocks/>
              <a:stCxn id="31" idx="2"/>
              <a:endCxn id="5" idx="0"/>
            </p:cNvCxnSpPr>
            <p:nvPr/>
          </p:nvCxnSpPr>
          <p:spPr>
            <a:xfrm>
              <a:off x="6095998" y="1586214"/>
              <a:ext cx="1" cy="2380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C618320-9317-992C-9742-C822D1326611}"/>
                </a:ext>
              </a:extLst>
            </p:cNvPr>
            <p:cNvCxnSpPr>
              <a:stCxn id="12" idx="0"/>
              <a:endCxn id="5" idx="2"/>
            </p:cNvCxnSpPr>
            <p:nvPr/>
          </p:nvCxnSpPr>
          <p:spPr>
            <a:xfrm flipH="1" flipV="1">
              <a:off x="6095999" y="3235815"/>
              <a:ext cx="1" cy="2045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0098F1E-9B02-D49F-408D-4A8CB7A79559}"/>
                </a:ext>
              </a:extLst>
            </p:cNvPr>
            <p:cNvGrpSpPr/>
            <p:nvPr/>
          </p:nvGrpSpPr>
          <p:grpSpPr>
            <a:xfrm>
              <a:off x="175235" y="4974086"/>
              <a:ext cx="11841530" cy="1367716"/>
              <a:chOff x="175235" y="4974086"/>
              <a:chExt cx="11841530" cy="1367716"/>
            </a:xfrm>
          </p:grpSpPr>
          <p:grpSp>
            <p:nvGrpSpPr>
              <p:cNvPr id="52" name="Group 51">
                <a:extLst>
                  <a:ext uri="{FF2B5EF4-FFF2-40B4-BE49-F238E27FC236}">
                    <a16:creationId xmlns:a16="http://schemas.microsoft.com/office/drawing/2014/main" id="{50E8505E-2079-624A-BB8C-8D3929FCCEC0}"/>
                  </a:ext>
                </a:extLst>
              </p:cNvPr>
              <p:cNvGrpSpPr/>
              <p:nvPr/>
            </p:nvGrpSpPr>
            <p:grpSpPr>
              <a:xfrm>
                <a:off x="11272459" y="5160730"/>
                <a:ext cx="744306" cy="994429"/>
                <a:chOff x="2916822" y="6692577"/>
                <a:chExt cx="744306" cy="994429"/>
              </a:xfrm>
            </p:grpSpPr>
            <p:pic>
              <p:nvPicPr>
                <p:cNvPr id="48" name="Picture 47">
                  <a:extLst>
                    <a:ext uri="{FF2B5EF4-FFF2-40B4-BE49-F238E27FC236}">
                      <a16:creationId xmlns:a16="http://schemas.microsoft.com/office/drawing/2014/main" id="{8878B176-A1D5-6942-9FE6-DDAE49A368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513" y="6692577"/>
                  <a:ext cx="624924" cy="624924"/>
                </a:xfrm>
                <a:prstGeom prst="rect">
                  <a:avLst/>
                </a:prstGeom>
              </p:spPr>
            </p:pic>
            <p:sp>
              <p:nvSpPr>
                <p:cNvPr id="51" name="TextBox 50">
                  <a:extLst>
                    <a:ext uri="{FF2B5EF4-FFF2-40B4-BE49-F238E27FC236}">
                      <a16:creationId xmlns:a16="http://schemas.microsoft.com/office/drawing/2014/main" id="{6D628858-9A96-B14C-AB79-F52EB30CA966}"/>
                    </a:ext>
                  </a:extLst>
                </p:cNvPr>
                <p:cNvSpPr txBox="1"/>
                <p:nvPr/>
              </p:nvSpPr>
              <p:spPr>
                <a:xfrm>
                  <a:off x="2916822" y="7317674"/>
                  <a:ext cx="744306" cy="369332"/>
                </a:xfrm>
                <a:prstGeom prst="rect">
                  <a:avLst/>
                </a:prstGeom>
                <a:noFill/>
              </p:spPr>
              <p:txBody>
                <a:bodyPr wrap="none" rtlCol="0">
                  <a:spAutoFit/>
                </a:bodyPr>
                <a:lstStyle/>
                <a:p>
                  <a:r>
                    <a:rPr lang="en-US" dirty="0"/>
                    <a:t>Fiacre</a:t>
                  </a:r>
                </a:p>
              </p:txBody>
            </p:sp>
          </p:grpSp>
          <p:grpSp>
            <p:nvGrpSpPr>
              <p:cNvPr id="55" name="Group 54">
                <a:extLst>
                  <a:ext uri="{FF2B5EF4-FFF2-40B4-BE49-F238E27FC236}">
                    <a16:creationId xmlns:a16="http://schemas.microsoft.com/office/drawing/2014/main" id="{B3BF8634-48F7-E64B-B38E-B72B890E10AA}"/>
                  </a:ext>
                </a:extLst>
              </p:cNvPr>
              <p:cNvGrpSpPr/>
              <p:nvPr/>
            </p:nvGrpSpPr>
            <p:grpSpPr>
              <a:xfrm>
                <a:off x="10035699" y="5191431"/>
                <a:ext cx="941071" cy="933026"/>
                <a:chOff x="3748341" y="4631567"/>
                <a:chExt cx="941071" cy="933026"/>
              </a:xfrm>
            </p:grpSpPr>
            <p:pic>
              <p:nvPicPr>
                <p:cNvPr id="46" name="Picture 45">
                  <a:extLst>
                    <a:ext uri="{FF2B5EF4-FFF2-40B4-BE49-F238E27FC236}">
                      <a16:creationId xmlns:a16="http://schemas.microsoft.com/office/drawing/2014/main" id="{27A1B9DF-6002-FB4F-AD1A-1D074A04F8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8341" y="4631567"/>
                  <a:ext cx="941071" cy="622322"/>
                </a:xfrm>
                <a:prstGeom prst="rect">
                  <a:avLst/>
                </a:prstGeom>
              </p:spPr>
            </p:pic>
            <p:sp>
              <p:nvSpPr>
                <p:cNvPr id="53" name="TextBox 52">
                  <a:extLst>
                    <a:ext uri="{FF2B5EF4-FFF2-40B4-BE49-F238E27FC236}">
                      <a16:creationId xmlns:a16="http://schemas.microsoft.com/office/drawing/2014/main" id="{B171D87C-8AF4-044E-B761-9CE403F5F29E}"/>
                    </a:ext>
                  </a:extLst>
                </p:cNvPr>
                <p:cNvSpPr txBox="1"/>
                <p:nvPr/>
              </p:nvSpPr>
              <p:spPr>
                <a:xfrm>
                  <a:off x="3897313" y="5195261"/>
                  <a:ext cx="643125" cy="369332"/>
                </a:xfrm>
                <a:prstGeom prst="rect">
                  <a:avLst/>
                </a:prstGeom>
                <a:noFill/>
              </p:spPr>
              <p:txBody>
                <a:bodyPr wrap="none" rtlCol="0">
                  <a:spAutoFit/>
                </a:bodyPr>
                <a:lstStyle/>
                <a:p>
                  <a:r>
                    <a:rPr lang="en-US" dirty="0"/>
                    <a:t>TLA+</a:t>
                  </a:r>
                </a:p>
              </p:txBody>
            </p:sp>
          </p:grpSp>
          <p:grpSp>
            <p:nvGrpSpPr>
              <p:cNvPr id="2068" name="Group 2067">
                <a:extLst>
                  <a:ext uri="{FF2B5EF4-FFF2-40B4-BE49-F238E27FC236}">
                    <a16:creationId xmlns:a16="http://schemas.microsoft.com/office/drawing/2014/main" id="{D74D2642-BA9B-FB4E-90BD-C9DAD0FCDFD4}"/>
                  </a:ext>
                </a:extLst>
              </p:cNvPr>
              <p:cNvGrpSpPr/>
              <p:nvPr/>
            </p:nvGrpSpPr>
            <p:grpSpPr>
              <a:xfrm>
                <a:off x="8812559" y="5222177"/>
                <a:ext cx="927450" cy="871534"/>
                <a:chOff x="5477656" y="6023916"/>
                <a:chExt cx="927450" cy="871534"/>
              </a:xfrm>
            </p:grpSpPr>
            <p:sp>
              <p:nvSpPr>
                <p:cNvPr id="76" name="TextBox 75">
                  <a:extLst>
                    <a:ext uri="{FF2B5EF4-FFF2-40B4-BE49-F238E27FC236}">
                      <a16:creationId xmlns:a16="http://schemas.microsoft.com/office/drawing/2014/main" id="{65BB4B1A-7579-E84F-BEA0-5968F2C8B464}"/>
                    </a:ext>
                  </a:extLst>
                </p:cNvPr>
                <p:cNvSpPr txBox="1"/>
                <p:nvPr/>
              </p:nvSpPr>
              <p:spPr>
                <a:xfrm>
                  <a:off x="5477656" y="6023916"/>
                  <a:ext cx="843501" cy="461665"/>
                </a:xfrm>
                <a:prstGeom prst="rect">
                  <a:avLst/>
                </a:prstGeom>
                <a:noFill/>
                <a:ln>
                  <a:noFill/>
                </a:ln>
              </p:spPr>
              <p:txBody>
                <a:bodyPr wrap="none" rtlCol="0">
                  <a:spAutoFit/>
                </a:bodyPr>
                <a:lstStyle/>
                <a:p>
                  <a:r>
                    <a:rPr lang="en-US" sz="2400" dirty="0"/>
                    <a:t>AEFD</a:t>
                  </a:r>
                </a:p>
              </p:txBody>
            </p:sp>
            <p:pic>
              <p:nvPicPr>
                <p:cNvPr id="2058" name="Picture 2057">
                  <a:extLst>
                    <a:ext uri="{FF2B5EF4-FFF2-40B4-BE49-F238E27FC236}">
                      <a16:creationId xmlns:a16="http://schemas.microsoft.com/office/drawing/2014/main" id="{0079A855-69DE-7F46-A125-5ED8262E71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0012" y="6415026"/>
                  <a:ext cx="915094" cy="480424"/>
                </a:xfrm>
                <a:prstGeom prst="rect">
                  <a:avLst/>
                </a:prstGeom>
              </p:spPr>
            </p:pic>
          </p:grpSp>
          <p:grpSp>
            <p:nvGrpSpPr>
              <p:cNvPr id="16" name="Group 15">
                <a:extLst>
                  <a:ext uri="{FF2B5EF4-FFF2-40B4-BE49-F238E27FC236}">
                    <a16:creationId xmlns:a16="http://schemas.microsoft.com/office/drawing/2014/main" id="{205E045E-6584-1F4D-9B52-F4857883D381}"/>
                  </a:ext>
                </a:extLst>
              </p:cNvPr>
              <p:cNvGrpSpPr/>
              <p:nvPr/>
            </p:nvGrpSpPr>
            <p:grpSpPr>
              <a:xfrm>
                <a:off x="2209622" y="5115597"/>
                <a:ext cx="1803186" cy="1084694"/>
                <a:chOff x="446551" y="5467952"/>
                <a:chExt cx="1803186" cy="1084694"/>
              </a:xfrm>
            </p:grpSpPr>
            <p:pic>
              <p:nvPicPr>
                <p:cNvPr id="2066" name="Graphic 2065">
                  <a:extLst>
                    <a:ext uri="{FF2B5EF4-FFF2-40B4-BE49-F238E27FC236}">
                      <a16:creationId xmlns:a16="http://schemas.microsoft.com/office/drawing/2014/main" id="{2625F903-AA7D-6743-A677-660D18C4FC6B}"/>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7015" b="23817"/>
                <a:stretch/>
              </p:blipFill>
              <p:spPr>
                <a:xfrm>
                  <a:off x="852843" y="5467952"/>
                  <a:ext cx="983848" cy="449822"/>
                </a:xfrm>
                <a:prstGeom prst="rect">
                  <a:avLst/>
                </a:prstGeom>
              </p:spPr>
            </p:pic>
            <p:pic>
              <p:nvPicPr>
                <p:cNvPr id="11" name="Picture 10">
                  <a:extLst>
                    <a:ext uri="{FF2B5EF4-FFF2-40B4-BE49-F238E27FC236}">
                      <a16:creationId xmlns:a16="http://schemas.microsoft.com/office/drawing/2014/main" id="{84D7B4DA-13B3-524D-87D4-7C6495AC1EA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46551" y="5832646"/>
                  <a:ext cx="1803186" cy="720000"/>
                </a:xfrm>
                <a:prstGeom prst="rect">
                  <a:avLst/>
                </a:prstGeom>
              </p:spPr>
            </p:pic>
          </p:grpSp>
          <p:grpSp>
            <p:nvGrpSpPr>
              <p:cNvPr id="24" name="Group 23">
                <a:extLst>
                  <a:ext uri="{FF2B5EF4-FFF2-40B4-BE49-F238E27FC236}">
                    <a16:creationId xmlns:a16="http://schemas.microsoft.com/office/drawing/2014/main" id="{1A1CC027-FE01-B910-2721-259134B265FA}"/>
                  </a:ext>
                </a:extLst>
              </p:cNvPr>
              <p:cNvGrpSpPr/>
              <p:nvPr/>
            </p:nvGrpSpPr>
            <p:grpSpPr>
              <a:xfrm>
                <a:off x="4308498" y="4974086"/>
                <a:ext cx="4208371" cy="1367716"/>
                <a:chOff x="4817608" y="6312652"/>
                <a:chExt cx="4208371" cy="1367716"/>
              </a:xfrm>
            </p:grpSpPr>
            <p:pic>
              <p:nvPicPr>
                <p:cNvPr id="3" name="Picture 2">
                  <a:extLst>
                    <a:ext uri="{FF2B5EF4-FFF2-40B4-BE49-F238E27FC236}">
                      <a16:creationId xmlns:a16="http://schemas.microsoft.com/office/drawing/2014/main" id="{81A0486B-EFD6-394B-96E9-4DBDA59B45F7}"/>
                    </a:ext>
                  </a:extLst>
                </p:cNvPr>
                <p:cNvPicPr>
                  <a:picLocks noChangeAspect="1"/>
                </p:cNvPicPr>
                <p:nvPr/>
              </p:nvPicPr>
              <p:blipFill>
                <a:blip r:embed="rId12"/>
                <a:stretch>
                  <a:fillRect/>
                </a:stretch>
              </p:blipFill>
              <p:spPr>
                <a:xfrm>
                  <a:off x="6486728" y="6312652"/>
                  <a:ext cx="998946" cy="662223"/>
                </a:xfrm>
                <a:prstGeom prst="rect">
                  <a:avLst/>
                </a:prstGeom>
              </p:spPr>
            </p:pic>
            <p:pic>
              <p:nvPicPr>
                <p:cNvPr id="18" name="Picture 17" descr="Logo, company name&#10;&#10;Description automatically generated">
                  <a:extLst>
                    <a:ext uri="{FF2B5EF4-FFF2-40B4-BE49-F238E27FC236}">
                      <a16:creationId xmlns:a16="http://schemas.microsoft.com/office/drawing/2014/main" id="{DA726690-90EA-5D46-8635-BD39FC29AA9C}"/>
                    </a:ext>
                  </a:extLst>
                </p:cNvPr>
                <p:cNvPicPr>
                  <a:picLocks noChangeAspect="1"/>
                </p:cNvPicPr>
                <p:nvPr/>
              </p:nvPicPr>
              <p:blipFill rotWithShape="1">
                <a:blip r:embed="rId13">
                  <a:clrChange>
                    <a:clrFrom>
                      <a:srgbClr val="FFFFFF"/>
                    </a:clrFrom>
                    <a:clrTo>
                      <a:srgbClr val="FFFFFF">
                        <a:alpha val="0"/>
                      </a:srgbClr>
                    </a:clrTo>
                  </a:clrChange>
                </a:blip>
                <a:srcRect l="11503" t="20324" r="12491" b="23846"/>
                <a:stretch/>
              </p:blipFill>
              <p:spPr>
                <a:xfrm>
                  <a:off x="7885989" y="6960368"/>
                  <a:ext cx="1139990" cy="720000"/>
                </a:xfrm>
                <a:prstGeom prst="rect">
                  <a:avLst/>
                </a:prstGeom>
              </p:spPr>
            </p:pic>
            <p:pic>
              <p:nvPicPr>
                <p:cNvPr id="29" name="Picture 28">
                  <a:extLst>
                    <a:ext uri="{FF2B5EF4-FFF2-40B4-BE49-F238E27FC236}">
                      <a16:creationId xmlns:a16="http://schemas.microsoft.com/office/drawing/2014/main" id="{F9AB9FD3-8657-CA40-9DA8-999E938F3D1A}"/>
                    </a:ext>
                  </a:extLst>
                </p:cNvPr>
                <p:cNvPicPr>
                  <a:picLocks noChangeAspect="1"/>
                </p:cNvPicPr>
                <p:nvPr/>
              </p:nvPicPr>
              <p:blipFill>
                <a:blip r:embed="rId14"/>
                <a:stretch>
                  <a:fillRect/>
                </a:stretch>
              </p:blipFill>
              <p:spPr>
                <a:xfrm>
                  <a:off x="6267667" y="7050368"/>
                  <a:ext cx="1518264" cy="540000"/>
                </a:xfrm>
                <a:prstGeom prst="rect">
                  <a:avLst/>
                </a:prstGeom>
              </p:spPr>
            </p:pic>
            <p:sp>
              <p:nvSpPr>
                <p:cNvPr id="17" name="TextBox 16">
                  <a:extLst>
                    <a:ext uri="{FF2B5EF4-FFF2-40B4-BE49-F238E27FC236}">
                      <a16:creationId xmlns:a16="http://schemas.microsoft.com/office/drawing/2014/main" id="{726D7286-217B-E949-2019-47686D3423F5}"/>
                    </a:ext>
                  </a:extLst>
                </p:cNvPr>
                <p:cNvSpPr txBox="1"/>
                <p:nvPr/>
              </p:nvSpPr>
              <p:spPr>
                <a:xfrm>
                  <a:off x="7485674" y="6488046"/>
                  <a:ext cx="1064715" cy="369332"/>
                </a:xfrm>
                <a:prstGeom prst="rect">
                  <a:avLst/>
                </a:prstGeom>
                <a:noFill/>
              </p:spPr>
              <p:txBody>
                <a:bodyPr wrap="none" rtlCol="0">
                  <a:spAutoFit/>
                </a:bodyPr>
                <a:lstStyle/>
                <a:p>
                  <a:r>
                    <a:rPr lang="en-US" dirty="0">
                      <a:hlinkClick r:id="rId15"/>
                    </a:rPr>
                    <a:t>EMI-UML</a:t>
                  </a:r>
                  <a:endParaRPr lang="en-US" dirty="0"/>
                </a:p>
              </p:txBody>
            </p:sp>
            <p:sp>
              <p:nvSpPr>
                <p:cNvPr id="44" name="TextBox 43">
                  <a:extLst>
                    <a:ext uri="{FF2B5EF4-FFF2-40B4-BE49-F238E27FC236}">
                      <a16:creationId xmlns:a16="http://schemas.microsoft.com/office/drawing/2014/main" id="{3856E748-F8E8-0D50-4B07-C1368A80647D}"/>
                    </a:ext>
                  </a:extLst>
                </p:cNvPr>
                <p:cNvSpPr txBox="1"/>
                <p:nvPr/>
              </p:nvSpPr>
              <p:spPr>
                <a:xfrm>
                  <a:off x="5366615" y="6506466"/>
                  <a:ext cx="1119217" cy="369332"/>
                </a:xfrm>
                <a:prstGeom prst="rect">
                  <a:avLst/>
                </a:prstGeom>
                <a:noFill/>
              </p:spPr>
              <p:txBody>
                <a:bodyPr wrap="none" rtlCol="0">
                  <a:spAutoFit/>
                </a:bodyPr>
                <a:lstStyle/>
                <a:p>
                  <a:r>
                    <a:rPr lang="en-US" dirty="0">
                      <a:hlinkClick r:id="rId16"/>
                    </a:rPr>
                    <a:t>AnimUML</a:t>
                  </a:r>
                  <a:endParaRPr lang="en-US" dirty="0"/>
                </a:p>
              </p:txBody>
            </p:sp>
            <p:pic>
              <p:nvPicPr>
                <p:cNvPr id="23" name="Picture 22" descr="Logo&#10;&#10;Description automatically generated">
                  <a:extLst>
                    <a:ext uri="{FF2B5EF4-FFF2-40B4-BE49-F238E27FC236}">
                      <a16:creationId xmlns:a16="http://schemas.microsoft.com/office/drawing/2014/main" id="{5DB80B1B-8471-19FE-129C-F80592AF1D67}"/>
                    </a:ext>
                  </a:extLst>
                </p:cNvPr>
                <p:cNvPicPr>
                  <a:picLocks noChangeAspect="1"/>
                </p:cNvPicPr>
                <p:nvPr/>
              </p:nvPicPr>
              <p:blipFill>
                <a:blip r:embed="rId17"/>
                <a:stretch>
                  <a:fillRect/>
                </a:stretch>
              </p:blipFill>
              <p:spPr>
                <a:xfrm>
                  <a:off x="4817608" y="7050368"/>
                  <a:ext cx="1350001" cy="540000"/>
                </a:xfrm>
                <a:prstGeom prst="rect">
                  <a:avLst/>
                </a:prstGeom>
              </p:spPr>
            </p:pic>
          </p:grpSp>
          <p:grpSp>
            <p:nvGrpSpPr>
              <p:cNvPr id="7" name="Group 6">
                <a:extLst>
                  <a:ext uri="{FF2B5EF4-FFF2-40B4-BE49-F238E27FC236}">
                    <a16:creationId xmlns:a16="http://schemas.microsoft.com/office/drawing/2014/main" id="{04C6799B-941B-17AE-605A-07774436DCCF}"/>
                  </a:ext>
                </a:extLst>
              </p:cNvPr>
              <p:cNvGrpSpPr/>
              <p:nvPr/>
            </p:nvGrpSpPr>
            <p:grpSpPr>
              <a:xfrm>
                <a:off x="175235" y="5074309"/>
                <a:ext cx="1738697" cy="1055463"/>
                <a:chOff x="175235" y="5074309"/>
                <a:chExt cx="1738697" cy="1055463"/>
              </a:xfrm>
            </p:grpSpPr>
            <p:pic>
              <p:nvPicPr>
                <p:cNvPr id="4" name="Picture 3" descr="Logo&#10;&#10;Description automatically generated">
                  <a:extLst>
                    <a:ext uri="{FF2B5EF4-FFF2-40B4-BE49-F238E27FC236}">
                      <a16:creationId xmlns:a16="http://schemas.microsoft.com/office/drawing/2014/main" id="{EBDFD27D-2ABC-1DF7-ACC6-34E92A0F8C31}"/>
                    </a:ext>
                  </a:extLst>
                </p:cNvPr>
                <p:cNvPicPr>
                  <a:picLocks noChangeAspect="1"/>
                </p:cNvPicPr>
                <p:nvPr/>
              </p:nvPicPr>
              <p:blipFill>
                <a:blip r:embed="rId18"/>
                <a:stretch>
                  <a:fillRect/>
                </a:stretch>
              </p:blipFill>
              <p:spPr>
                <a:xfrm>
                  <a:off x="175235" y="5511801"/>
                  <a:ext cx="1738697" cy="617971"/>
                </a:xfrm>
                <a:prstGeom prst="rect">
                  <a:avLst/>
                </a:prstGeom>
              </p:spPr>
            </p:pic>
            <p:pic>
              <p:nvPicPr>
                <p:cNvPr id="6" name="Picture 5" descr="Logo&#10;&#10;Description automatically generated">
                  <a:extLst>
                    <a:ext uri="{FF2B5EF4-FFF2-40B4-BE49-F238E27FC236}">
                      <a16:creationId xmlns:a16="http://schemas.microsoft.com/office/drawing/2014/main" id="{6533D578-5066-2427-9C0C-BC9ECF049AE3}"/>
                    </a:ext>
                  </a:extLst>
                </p:cNvPr>
                <p:cNvPicPr>
                  <a:picLocks noChangeAspect="1"/>
                </p:cNvPicPr>
                <p:nvPr/>
              </p:nvPicPr>
              <p:blipFill>
                <a:blip r:embed="rId19"/>
                <a:stretch>
                  <a:fillRect/>
                </a:stretch>
              </p:blipFill>
              <p:spPr>
                <a:xfrm>
                  <a:off x="463873" y="5074309"/>
                  <a:ext cx="1027999" cy="497891"/>
                </a:xfrm>
                <a:prstGeom prst="rect">
                  <a:avLst/>
                </a:prstGeom>
              </p:spPr>
            </p:pic>
          </p:grpSp>
        </p:grpSp>
      </p:grpSp>
      <p:grpSp>
        <p:nvGrpSpPr>
          <p:cNvPr id="27" name="Group 26">
            <a:extLst>
              <a:ext uri="{FF2B5EF4-FFF2-40B4-BE49-F238E27FC236}">
                <a16:creationId xmlns:a16="http://schemas.microsoft.com/office/drawing/2014/main" id="{3A7D7D03-F0F7-478C-44AD-740E62BD74F7}"/>
              </a:ext>
            </a:extLst>
          </p:cNvPr>
          <p:cNvGrpSpPr/>
          <p:nvPr/>
        </p:nvGrpSpPr>
        <p:grpSpPr>
          <a:xfrm>
            <a:off x="3029436" y="1127753"/>
            <a:ext cx="1022331" cy="1740553"/>
            <a:chOff x="504414" y="1749917"/>
            <a:chExt cx="1022331" cy="1740553"/>
          </a:xfrm>
        </p:grpSpPr>
        <p:pic>
          <p:nvPicPr>
            <p:cNvPr id="13" name="Picture 12">
              <a:extLst>
                <a:ext uri="{FF2B5EF4-FFF2-40B4-BE49-F238E27FC236}">
                  <a16:creationId xmlns:a16="http://schemas.microsoft.com/office/drawing/2014/main" id="{CEC44FAE-4EA0-B856-2A6D-AF2C51E48C3A}"/>
                </a:ext>
              </a:extLst>
            </p:cNvPr>
            <p:cNvPicPr>
              <a:picLocks noChangeAspect="1"/>
            </p:cNvPicPr>
            <p:nvPr/>
          </p:nvPicPr>
          <p:blipFill>
            <a:blip r:embed="rId20"/>
            <a:stretch>
              <a:fillRect/>
            </a:stretch>
          </p:blipFill>
          <p:spPr>
            <a:xfrm>
              <a:off x="572681" y="1749917"/>
              <a:ext cx="885796" cy="924771"/>
            </a:xfrm>
            <a:prstGeom prst="rect">
              <a:avLst/>
            </a:prstGeom>
          </p:spPr>
        </p:pic>
        <p:sp>
          <p:nvSpPr>
            <p:cNvPr id="25" name="TextBox 24">
              <a:extLst>
                <a:ext uri="{FF2B5EF4-FFF2-40B4-BE49-F238E27FC236}">
                  <a16:creationId xmlns:a16="http://schemas.microsoft.com/office/drawing/2014/main" id="{A7C72F11-B02F-A9FD-AC87-99FD40EBDEA9}"/>
                </a:ext>
              </a:extLst>
            </p:cNvPr>
            <p:cNvSpPr txBox="1"/>
            <p:nvPr/>
          </p:nvSpPr>
          <p:spPr>
            <a:xfrm>
              <a:off x="504414" y="2659473"/>
              <a:ext cx="1022331" cy="830997"/>
            </a:xfrm>
            <a:prstGeom prst="rect">
              <a:avLst/>
            </a:prstGeom>
            <a:noFill/>
          </p:spPr>
          <p:txBody>
            <a:bodyPr wrap="none" rtlCol="0">
              <a:spAutoFit/>
            </a:bodyPr>
            <a:lstStyle/>
            <a:p>
              <a:r>
                <a:rPr lang="en-US" sz="1600" dirty="0"/>
                <a:t>Matthias</a:t>
              </a:r>
              <a:br>
                <a:rPr lang="en-US" sz="1600" dirty="0"/>
              </a:br>
              <a:r>
                <a:rPr lang="en-US" sz="1600" dirty="0"/>
                <a:t>PASQUIER</a:t>
              </a:r>
            </a:p>
            <a:p>
              <a:r>
                <a:rPr lang="en-US" sz="1600" dirty="0">
                  <a:solidFill>
                    <a:schemeClr val="accent6"/>
                  </a:solidFill>
                </a:rPr>
                <a:t>2024</a:t>
              </a:r>
            </a:p>
          </p:txBody>
        </p:sp>
      </p:grpSp>
      <p:grpSp>
        <p:nvGrpSpPr>
          <p:cNvPr id="33" name="Group 32">
            <a:extLst>
              <a:ext uri="{FF2B5EF4-FFF2-40B4-BE49-F238E27FC236}">
                <a16:creationId xmlns:a16="http://schemas.microsoft.com/office/drawing/2014/main" id="{23A5F14E-68A2-0AB9-0422-60B4E6ABFA0D}"/>
              </a:ext>
            </a:extLst>
          </p:cNvPr>
          <p:cNvGrpSpPr/>
          <p:nvPr/>
        </p:nvGrpSpPr>
        <p:grpSpPr>
          <a:xfrm>
            <a:off x="640185" y="1208577"/>
            <a:ext cx="1157343" cy="1620450"/>
            <a:chOff x="3077059" y="2181842"/>
            <a:chExt cx="1157343" cy="1620450"/>
          </a:xfrm>
        </p:grpSpPr>
        <p:pic>
          <p:nvPicPr>
            <p:cNvPr id="15" name="Picture 14">
              <a:extLst>
                <a:ext uri="{FF2B5EF4-FFF2-40B4-BE49-F238E27FC236}">
                  <a16:creationId xmlns:a16="http://schemas.microsoft.com/office/drawing/2014/main" id="{CB310FA2-FD4C-64AF-07DF-DCA0E6DCB27D}"/>
                </a:ext>
              </a:extLst>
            </p:cNvPr>
            <p:cNvPicPr>
              <a:picLocks noChangeAspect="1"/>
            </p:cNvPicPr>
            <p:nvPr/>
          </p:nvPicPr>
          <p:blipFill>
            <a:blip r:embed="rId21"/>
            <a:stretch>
              <a:fillRect/>
            </a:stretch>
          </p:blipFill>
          <p:spPr>
            <a:xfrm>
              <a:off x="3221916" y="2181842"/>
              <a:ext cx="867620" cy="874346"/>
            </a:xfrm>
            <a:prstGeom prst="rect">
              <a:avLst/>
            </a:prstGeom>
          </p:spPr>
        </p:pic>
        <p:sp>
          <p:nvSpPr>
            <p:cNvPr id="32" name="TextBox 31">
              <a:extLst>
                <a:ext uri="{FF2B5EF4-FFF2-40B4-BE49-F238E27FC236}">
                  <a16:creationId xmlns:a16="http://schemas.microsoft.com/office/drawing/2014/main" id="{4C819311-E3B6-F3CD-617C-A081192C765C}"/>
                </a:ext>
              </a:extLst>
            </p:cNvPr>
            <p:cNvSpPr txBox="1"/>
            <p:nvPr/>
          </p:nvSpPr>
          <p:spPr>
            <a:xfrm>
              <a:off x="3077059" y="2971295"/>
              <a:ext cx="1157343" cy="830997"/>
            </a:xfrm>
            <a:prstGeom prst="rect">
              <a:avLst/>
            </a:prstGeom>
            <a:noFill/>
          </p:spPr>
          <p:txBody>
            <a:bodyPr wrap="square">
              <a:spAutoFit/>
            </a:bodyPr>
            <a:lstStyle/>
            <a:p>
              <a:r>
                <a:rPr lang="en-US" sz="1600" dirty="0"/>
                <a:t>Emilien</a:t>
              </a:r>
              <a:br>
                <a:rPr lang="en-US" sz="1600" dirty="0"/>
              </a:br>
              <a:r>
                <a:rPr lang="en-US" sz="1600" dirty="0"/>
                <a:t>FOURNIER</a:t>
              </a:r>
            </a:p>
            <a:p>
              <a:r>
                <a:rPr lang="en-US" sz="1600" dirty="0">
                  <a:solidFill>
                    <a:schemeClr val="accent6"/>
                  </a:solidFill>
                </a:rPr>
                <a:t>2022</a:t>
              </a:r>
            </a:p>
          </p:txBody>
        </p:sp>
      </p:grpSp>
      <p:grpSp>
        <p:nvGrpSpPr>
          <p:cNvPr id="37" name="Group 36">
            <a:extLst>
              <a:ext uri="{FF2B5EF4-FFF2-40B4-BE49-F238E27FC236}">
                <a16:creationId xmlns:a16="http://schemas.microsoft.com/office/drawing/2014/main" id="{6D5D4B40-038F-C832-133E-EF27C5FD4D66}"/>
              </a:ext>
            </a:extLst>
          </p:cNvPr>
          <p:cNvGrpSpPr/>
          <p:nvPr/>
        </p:nvGrpSpPr>
        <p:grpSpPr>
          <a:xfrm>
            <a:off x="3042419" y="2840548"/>
            <a:ext cx="1117105" cy="1706086"/>
            <a:chOff x="2514859" y="1159990"/>
            <a:chExt cx="1117105" cy="1706086"/>
          </a:xfrm>
        </p:grpSpPr>
        <p:pic>
          <p:nvPicPr>
            <p:cNvPr id="19" name="Picture 18">
              <a:extLst>
                <a:ext uri="{FF2B5EF4-FFF2-40B4-BE49-F238E27FC236}">
                  <a16:creationId xmlns:a16="http://schemas.microsoft.com/office/drawing/2014/main" id="{EE829B1E-6859-DAA6-AE42-7E91202226A1}"/>
                </a:ext>
              </a:extLst>
            </p:cNvPr>
            <p:cNvPicPr>
              <a:picLocks noChangeAspect="1"/>
            </p:cNvPicPr>
            <p:nvPr/>
          </p:nvPicPr>
          <p:blipFill>
            <a:blip r:embed="rId22"/>
            <a:stretch>
              <a:fillRect/>
            </a:stretch>
          </p:blipFill>
          <p:spPr>
            <a:xfrm>
              <a:off x="2582360" y="1159990"/>
              <a:ext cx="871355" cy="924771"/>
            </a:xfrm>
            <a:prstGeom prst="rect">
              <a:avLst/>
            </a:prstGeom>
          </p:spPr>
        </p:pic>
        <p:sp>
          <p:nvSpPr>
            <p:cNvPr id="36" name="TextBox 35">
              <a:extLst>
                <a:ext uri="{FF2B5EF4-FFF2-40B4-BE49-F238E27FC236}">
                  <a16:creationId xmlns:a16="http://schemas.microsoft.com/office/drawing/2014/main" id="{2B2ACA05-8BA6-05CA-31E8-0F38247A23A3}"/>
                </a:ext>
              </a:extLst>
            </p:cNvPr>
            <p:cNvSpPr txBox="1"/>
            <p:nvPr/>
          </p:nvSpPr>
          <p:spPr>
            <a:xfrm>
              <a:off x="2514859" y="2035079"/>
              <a:ext cx="1117105" cy="830997"/>
            </a:xfrm>
            <a:prstGeom prst="rect">
              <a:avLst/>
            </a:prstGeom>
            <a:noFill/>
          </p:spPr>
          <p:txBody>
            <a:bodyPr wrap="square">
              <a:spAutoFit/>
            </a:bodyPr>
            <a:lstStyle/>
            <a:p>
              <a:r>
                <a:rPr lang="en-US" sz="1600" dirty="0"/>
                <a:t>Valentin</a:t>
              </a:r>
              <a:br>
                <a:rPr lang="en-US" sz="1600" dirty="0"/>
              </a:br>
              <a:r>
                <a:rPr lang="en-US" sz="1600" dirty="0"/>
                <a:t>BESNARD</a:t>
              </a:r>
            </a:p>
            <a:p>
              <a:r>
                <a:rPr lang="en-US" sz="1600" dirty="0">
                  <a:solidFill>
                    <a:schemeClr val="accent6"/>
                  </a:solidFill>
                </a:rPr>
                <a:t>2020</a:t>
              </a:r>
            </a:p>
          </p:txBody>
        </p:sp>
      </p:grpSp>
      <p:grpSp>
        <p:nvGrpSpPr>
          <p:cNvPr id="40" name="Group 39">
            <a:extLst>
              <a:ext uri="{FF2B5EF4-FFF2-40B4-BE49-F238E27FC236}">
                <a16:creationId xmlns:a16="http://schemas.microsoft.com/office/drawing/2014/main" id="{6C4DBB20-45CA-D4B1-3CE9-36F76F017B8A}"/>
              </a:ext>
            </a:extLst>
          </p:cNvPr>
          <p:cNvGrpSpPr/>
          <p:nvPr/>
        </p:nvGrpSpPr>
        <p:grpSpPr>
          <a:xfrm>
            <a:off x="657009" y="2875673"/>
            <a:ext cx="1021299" cy="1635836"/>
            <a:chOff x="1440439" y="617145"/>
            <a:chExt cx="1021299" cy="1635836"/>
          </a:xfrm>
        </p:grpSpPr>
        <p:pic>
          <p:nvPicPr>
            <p:cNvPr id="2" name="Picture 1">
              <a:extLst>
                <a:ext uri="{FF2B5EF4-FFF2-40B4-BE49-F238E27FC236}">
                  <a16:creationId xmlns:a16="http://schemas.microsoft.com/office/drawing/2014/main" id="{66DA84CC-E283-85C3-1F8C-703D6639107D}"/>
                </a:ext>
              </a:extLst>
            </p:cNvPr>
            <p:cNvPicPr>
              <a:picLocks noChangeAspect="1"/>
            </p:cNvPicPr>
            <p:nvPr/>
          </p:nvPicPr>
          <p:blipFill>
            <a:blip r:embed="rId23"/>
            <a:stretch>
              <a:fillRect/>
            </a:stretch>
          </p:blipFill>
          <p:spPr>
            <a:xfrm>
              <a:off x="1520515" y="617145"/>
              <a:ext cx="861148" cy="874346"/>
            </a:xfrm>
            <a:prstGeom prst="rect">
              <a:avLst/>
            </a:prstGeom>
          </p:spPr>
        </p:pic>
        <p:sp>
          <p:nvSpPr>
            <p:cNvPr id="39" name="TextBox 38">
              <a:extLst>
                <a:ext uri="{FF2B5EF4-FFF2-40B4-BE49-F238E27FC236}">
                  <a16:creationId xmlns:a16="http://schemas.microsoft.com/office/drawing/2014/main" id="{0C1E4FA5-23EA-E5F6-F631-A1E6D6CB479D}"/>
                </a:ext>
              </a:extLst>
            </p:cNvPr>
            <p:cNvSpPr txBox="1"/>
            <p:nvPr/>
          </p:nvSpPr>
          <p:spPr>
            <a:xfrm>
              <a:off x="1440439" y="1421984"/>
              <a:ext cx="1021299" cy="830997"/>
            </a:xfrm>
            <a:prstGeom prst="rect">
              <a:avLst/>
            </a:prstGeom>
            <a:noFill/>
          </p:spPr>
          <p:txBody>
            <a:bodyPr wrap="square">
              <a:spAutoFit/>
            </a:bodyPr>
            <a:lstStyle/>
            <a:p>
              <a:r>
                <a:rPr lang="en-US" sz="1600" dirty="0"/>
                <a:t>Luka</a:t>
              </a:r>
              <a:br>
                <a:rPr lang="en-US" sz="1600" dirty="0"/>
              </a:br>
              <a:r>
                <a:rPr lang="en-US" sz="1600" dirty="0"/>
                <a:t>LE ROUX</a:t>
              </a:r>
            </a:p>
            <a:p>
              <a:r>
                <a:rPr lang="en-US" sz="1600" dirty="0">
                  <a:solidFill>
                    <a:schemeClr val="accent6"/>
                  </a:solidFill>
                </a:rPr>
                <a:t>2018</a:t>
              </a:r>
            </a:p>
          </p:txBody>
        </p:sp>
      </p:grpSp>
      <p:grpSp>
        <p:nvGrpSpPr>
          <p:cNvPr id="45" name="Group 44">
            <a:extLst>
              <a:ext uri="{FF2B5EF4-FFF2-40B4-BE49-F238E27FC236}">
                <a16:creationId xmlns:a16="http://schemas.microsoft.com/office/drawing/2014/main" id="{EAA94F63-6B28-D74A-CFB4-A29D026D170A}"/>
              </a:ext>
            </a:extLst>
          </p:cNvPr>
          <p:cNvGrpSpPr/>
          <p:nvPr/>
        </p:nvGrpSpPr>
        <p:grpSpPr>
          <a:xfrm>
            <a:off x="1924875" y="2876547"/>
            <a:ext cx="870977" cy="1634089"/>
            <a:chOff x="1025194" y="2933802"/>
            <a:chExt cx="870977" cy="1634089"/>
          </a:xfrm>
        </p:grpSpPr>
        <p:pic>
          <p:nvPicPr>
            <p:cNvPr id="22" name="Picture 21">
              <a:extLst>
                <a:ext uri="{FF2B5EF4-FFF2-40B4-BE49-F238E27FC236}">
                  <a16:creationId xmlns:a16="http://schemas.microsoft.com/office/drawing/2014/main" id="{F605ADB4-02E8-025E-6F93-988A3E26CA3F}"/>
                </a:ext>
              </a:extLst>
            </p:cNvPr>
            <p:cNvPicPr>
              <a:picLocks noChangeAspect="1"/>
            </p:cNvPicPr>
            <p:nvPr/>
          </p:nvPicPr>
          <p:blipFill>
            <a:blip r:embed="rId24"/>
            <a:stretch>
              <a:fillRect/>
            </a:stretch>
          </p:blipFill>
          <p:spPr>
            <a:xfrm>
              <a:off x="1025194" y="2933802"/>
              <a:ext cx="870977" cy="877862"/>
            </a:xfrm>
            <a:prstGeom prst="rect">
              <a:avLst/>
            </a:prstGeom>
          </p:spPr>
        </p:pic>
        <p:sp>
          <p:nvSpPr>
            <p:cNvPr id="43" name="TextBox 42">
              <a:extLst>
                <a:ext uri="{FF2B5EF4-FFF2-40B4-BE49-F238E27FC236}">
                  <a16:creationId xmlns:a16="http://schemas.microsoft.com/office/drawing/2014/main" id="{F4E176A2-807A-33AC-B438-0C68FE0BE7B1}"/>
                </a:ext>
              </a:extLst>
            </p:cNvPr>
            <p:cNvSpPr txBox="1"/>
            <p:nvPr/>
          </p:nvSpPr>
          <p:spPr>
            <a:xfrm>
              <a:off x="1033060" y="3736894"/>
              <a:ext cx="819135" cy="830997"/>
            </a:xfrm>
            <a:prstGeom prst="rect">
              <a:avLst/>
            </a:prstGeom>
            <a:noFill/>
          </p:spPr>
          <p:txBody>
            <a:bodyPr wrap="none" rtlCol="0">
              <a:spAutoFit/>
            </a:bodyPr>
            <a:lstStyle/>
            <a:p>
              <a:r>
                <a:rPr lang="en-US" sz="1600" dirty="0"/>
                <a:t>Vincent</a:t>
              </a:r>
              <a:br>
                <a:rPr lang="en-US" sz="1600" dirty="0"/>
              </a:br>
              <a:r>
                <a:rPr lang="en-US" sz="1600" dirty="0"/>
                <a:t>LEILDE</a:t>
              </a:r>
              <a:br>
                <a:rPr lang="en-US" sz="1600" dirty="0"/>
              </a:br>
              <a:r>
                <a:rPr lang="en-US" sz="1600" dirty="0">
                  <a:solidFill>
                    <a:schemeClr val="accent6"/>
                  </a:solidFill>
                </a:rPr>
                <a:t>2019</a:t>
              </a:r>
            </a:p>
          </p:txBody>
        </p:sp>
      </p:grpSp>
      <p:grpSp>
        <p:nvGrpSpPr>
          <p:cNvPr id="50" name="Group 49">
            <a:extLst>
              <a:ext uri="{FF2B5EF4-FFF2-40B4-BE49-F238E27FC236}">
                <a16:creationId xmlns:a16="http://schemas.microsoft.com/office/drawing/2014/main" id="{C60C61FB-2164-DE8B-E018-B77C1CA08EB7}"/>
              </a:ext>
            </a:extLst>
          </p:cNvPr>
          <p:cNvGrpSpPr/>
          <p:nvPr/>
        </p:nvGrpSpPr>
        <p:grpSpPr>
          <a:xfrm>
            <a:off x="1952486" y="1208120"/>
            <a:ext cx="910877" cy="1621364"/>
            <a:chOff x="2356085" y="3154949"/>
            <a:chExt cx="910877" cy="1621364"/>
          </a:xfrm>
        </p:grpSpPr>
        <p:pic>
          <p:nvPicPr>
            <p:cNvPr id="21" name="Picture 20">
              <a:extLst>
                <a:ext uri="{FF2B5EF4-FFF2-40B4-BE49-F238E27FC236}">
                  <a16:creationId xmlns:a16="http://schemas.microsoft.com/office/drawing/2014/main" id="{FE9BE8BA-413B-EAB0-4D3C-66D2787DA648}"/>
                </a:ext>
              </a:extLst>
            </p:cNvPr>
            <p:cNvPicPr>
              <a:picLocks noChangeAspect="1"/>
            </p:cNvPicPr>
            <p:nvPr/>
          </p:nvPicPr>
          <p:blipFill>
            <a:blip r:embed="rId25"/>
            <a:stretch>
              <a:fillRect/>
            </a:stretch>
          </p:blipFill>
          <p:spPr>
            <a:xfrm>
              <a:off x="2356085" y="3154949"/>
              <a:ext cx="910877" cy="882074"/>
            </a:xfrm>
            <a:prstGeom prst="rect">
              <a:avLst/>
            </a:prstGeom>
          </p:spPr>
        </p:pic>
        <p:sp>
          <p:nvSpPr>
            <p:cNvPr id="49" name="TextBox 48">
              <a:extLst>
                <a:ext uri="{FF2B5EF4-FFF2-40B4-BE49-F238E27FC236}">
                  <a16:creationId xmlns:a16="http://schemas.microsoft.com/office/drawing/2014/main" id="{5ED8EF84-A9F6-FDFF-BC6D-FEC3D0102625}"/>
                </a:ext>
              </a:extLst>
            </p:cNvPr>
            <p:cNvSpPr txBox="1"/>
            <p:nvPr/>
          </p:nvSpPr>
          <p:spPr>
            <a:xfrm>
              <a:off x="2420294" y="3945316"/>
              <a:ext cx="782458" cy="830997"/>
            </a:xfrm>
            <a:prstGeom prst="rect">
              <a:avLst/>
            </a:prstGeom>
            <a:noFill/>
          </p:spPr>
          <p:txBody>
            <a:bodyPr wrap="none" rtlCol="0">
              <a:spAutoFit/>
            </a:bodyPr>
            <a:lstStyle/>
            <a:p>
              <a:r>
                <a:rPr lang="en-US" sz="1600" dirty="0"/>
                <a:t>Nicolas</a:t>
              </a:r>
              <a:br>
                <a:rPr lang="en-US" sz="1600" dirty="0"/>
              </a:br>
              <a:r>
                <a:rPr lang="en-US" sz="1600" dirty="0"/>
                <a:t>SUN</a:t>
              </a:r>
            </a:p>
            <a:p>
              <a:r>
                <a:rPr lang="en-US" sz="1600" dirty="0">
                  <a:solidFill>
                    <a:schemeClr val="accent6"/>
                  </a:solidFill>
                </a:rPr>
                <a:t>2022</a:t>
              </a:r>
            </a:p>
          </p:txBody>
        </p:sp>
      </p:grpSp>
      <p:pic>
        <p:nvPicPr>
          <p:cNvPr id="54" name="Picture 53">
            <a:extLst>
              <a:ext uri="{FF2B5EF4-FFF2-40B4-BE49-F238E27FC236}">
                <a16:creationId xmlns:a16="http://schemas.microsoft.com/office/drawing/2014/main" id="{30927FC6-3401-16A7-DEBA-C2CCC524D7F1}"/>
              </a:ext>
            </a:extLst>
          </p:cNvPr>
          <p:cNvPicPr>
            <a:picLocks noChangeAspect="1"/>
          </p:cNvPicPr>
          <p:nvPr/>
        </p:nvPicPr>
        <p:blipFill>
          <a:blip r:embed="rId26"/>
          <a:stretch>
            <a:fillRect/>
          </a:stretch>
        </p:blipFill>
        <p:spPr>
          <a:xfrm>
            <a:off x="9091186" y="145904"/>
            <a:ext cx="861148" cy="864828"/>
          </a:xfrm>
          <a:prstGeom prst="rect">
            <a:avLst/>
          </a:prstGeom>
        </p:spPr>
      </p:pic>
      <p:pic>
        <p:nvPicPr>
          <p:cNvPr id="60" name="Picture 59">
            <a:extLst>
              <a:ext uri="{FF2B5EF4-FFF2-40B4-BE49-F238E27FC236}">
                <a16:creationId xmlns:a16="http://schemas.microsoft.com/office/drawing/2014/main" id="{9514DD8E-799A-4FFC-E2E9-BCB654506ACA}"/>
              </a:ext>
            </a:extLst>
          </p:cNvPr>
          <p:cNvPicPr>
            <a:picLocks noChangeAspect="1"/>
          </p:cNvPicPr>
          <p:nvPr/>
        </p:nvPicPr>
        <p:blipFill>
          <a:blip r:embed="rId27"/>
          <a:stretch>
            <a:fillRect/>
          </a:stretch>
        </p:blipFill>
        <p:spPr>
          <a:xfrm>
            <a:off x="9952334" y="139228"/>
            <a:ext cx="861148" cy="874500"/>
          </a:xfrm>
          <a:prstGeom prst="rect">
            <a:avLst/>
          </a:prstGeom>
        </p:spPr>
      </p:pic>
      <p:pic>
        <p:nvPicPr>
          <p:cNvPr id="61" name="Picture 60">
            <a:extLst>
              <a:ext uri="{FF2B5EF4-FFF2-40B4-BE49-F238E27FC236}">
                <a16:creationId xmlns:a16="http://schemas.microsoft.com/office/drawing/2014/main" id="{A4DF70D3-411D-0123-9D2F-ED83D7231332}"/>
              </a:ext>
            </a:extLst>
          </p:cNvPr>
          <p:cNvPicPr>
            <a:picLocks noChangeAspect="1"/>
          </p:cNvPicPr>
          <p:nvPr/>
        </p:nvPicPr>
        <p:blipFill>
          <a:blip r:embed="rId28"/>
          <a:stretch>
            <a:fillRect/>
          </a:stretch>
        </p:blipFill>
        <p:spPr>
          <a:xfrm>
            <a:off x="10917493" y="589464"/>
            <a:ext cx="910877" cy="925335"/>
          </a:xfrm>
          <a:prstGeom prst="rect">
            <a:avLst/>
          </a:prstGeom>
        </p:spPr>
      </p:pic>
      <p:sp>
        <p:nvSpPr>
          <p:cNvPr id="63" name="TextBox 62">
            <a:extLst>
              <a:ext uri="{FF2B5EF4-FFF2-40B4-BE49-F238E27FC236}">
                <a16:creationId xmlns:a16="http://schemas.microsoft.com/office/drawing/2014/main" id="{CFA08CC6-5ABA-0C44-56AE-78552BA9AABD}"/>
              </a:ext>
            </a:extLst>
          </p:cNvPr>
          <p:cNvSpPr txBox="1"/>
          <p:nvPr/>
        </p:nvSpPr>
        <p:spPr>
          <a:xfrm>
            <a:off x="9131239" y="993232"/>
            <a:ext cx="813043" cy="261610"/>
          </a:xfrm>
          <a:prstGeom prst="rect">
            <a:avLst/>
          </a:prstGeom>
          <a:noFill/>
        </p:spPr>
        <p:txBody>
          <a:bodyPr wrap="none" rtlCol="0">
            <a:spAutoFit/>
          </a:bodyPr>
          <a:lstStyle/>
          <a:p>
            <a:r>
              <a:rPr lang="en-US" sz="1100" dirty="0"/>
              <a:t>J.C. ROGER</a:t>
            </a:r>
          </a:p>
        </p:txBody>
      </p:sp>
      <p:sp>
        <p:nvSpPr>
          <p:cNvPr id="64" name="TextBox 63">
            <a:extLst>
              <a:ext uri="{FF2B5EF4-FFF2-40B4-BE49-F238E27FC236}">
                <a16:creationId xmlns:a16="http://schemas.microsoft.com/office/drawing/2014/main" id="{ED33A9B3-CA1C-7C6E-2630-75DE36D5711C}"/>
              </a:ext>
            </a:extLst>
          </p:cNvPr>
          <p:cNvSpPr txBox="1"/>
          <p:nvPr/>
        </p:nvSpPr>
        <p:spPr>
          <a:xfrm>
            <a:off x="10004135" y="989644"/>
            <a:ext cx="837089" cy="261610"/>
          </a:xfrm>
          <a:prstGeom prst="rect">
            <a:avLst/>
          </a:prstGeom>
          <a:noFill/>
        </p:spPr>
        <p:txBody>
          <a:bodyPr wrap="none" rtlCol="0">
            <a:spAutoFit/>
          </a:bodyPr>
          <a:lstStyle/>
          <a:p>
            <a:r>
              <a:rPr lang="en-US" sz="1100" dirty="0"/>
              <a:t>B. DROUOT</a:t>
            </a:r>
          </a:p>
        </p:txBody>
      </p:sp>
      <p:sp>
        <p:nvSpPr>
          <p:cNvPr id="65" name="TextBox 64">
            <a:extLst>
              <a:ext uri="{FF2B5EF4-FFF2-40B4-BE49-F238E27FC236}">
                <a16:creationId xmlns:a16="http://schemas.microsoft.com/office/drawing/2014/main" id="{6A85382B-941B-65D5-D9EF-43BB4D9BBBCA}"/>
              </a:ext>
            </a:extLst>
          </p:cNvPr>
          <p:cNvSpPr txBox="1"/>
          <p:nvPr/>
        </p:nvSpPr>
        <p:spPr>
          <a:xfrm>
            <a:off x="10865797" y="1475990"/>
            <a:ext cx="1040670" cy="261610"/>
          </a:xfrm>
          <a:prstGeom prst="rect">
            <a:avLst/>
          </a:prstGeom>
          <a:noFill/>
        </p:spPr>
        <p:txBody>
          <a:bodyPr wrap="none" rtlCol="0">
            <a:spAutoFit/>
          </a:bodyPr>
          <a:lstStyle/>
          <a:p>
            <a:r>
              <a:rPr lang="en-US" sz="1100" dirty="0"/>
              <a:t>T. BOLLENGIER</a:t>
            </a:r>
          </a:p>
        </p:txBody>
      </p:sp>
      <p:grpSp>
        <p:nvGrpSpPr>
          <p:cNvPr id="81" name="Group 80">
            <a:extLst>
              <a:ext uri="{FF2B5EF4-FFF2-40B4-BE49-F238E27FC236}">
                <a16:creationId xmlns:a16="http://schemas.microsoft.com/office/drawing/2014/main" id="{00824EE7-C3ED-44AE-DF0C-5E103444E4EC}"/>
              </a:ext>
            </a:extLst>
          </p:cNvPr>
          <p:cNvGrpSpPr/>
          <p:nvPr/>
        </p:nvGrpSpPr>
        <p:grpSpPr>
          <a:xfrm>
            <a:off x="9944282" y="1207561"/>
            <a:ext cx="1030107" cy="1113972"/>
            <a:chOff x="8063803" y="402777"/>
            <a:chExt cx="1030107" cy="1113972"/>
          </a:xfrm>
        </p:grpSpPr>
        <p:pic>
          <p:nvPicPr>
            <p:cNvPr id="59" name="Picture 58">
              <a:extLst>
                <a:ext uri="{FF2B5EF4-FFF2-40B4-BE49-F238E27FC236}">
                  <a16:creationId xmlns:a16="http://schemas.microsoft.com/office/drawing/2014/main" id="{5234CBCC-4860-DDDD-A437-16958F4761BA}"/>
                </a:ext>
              </a:extLst>
            </p:cNvPr>
            <p:cNvPicPr>
              <a:picLocks noChangeAspect="1"/>
            </p:cNvPicPr>
            <p:nvPr/>
          </p:nvPicPr>
          <p:blipFill>
            <a:blip r:embed="rId29"/>
            <a:stretch>
              <a:fillRect/>
            </a:stretch>
          </p:blipFill>
          <p:spPr>
            <a:xfrm>
              <a:off x="8170185" y="421596"/>
              <a:ext cx="861148" cy="861148"/>
            </a:xfrm>
            <a:prstGeom prst="rect">
              <a:avLst/>
            </a:prstGeom>
          </p:spPr>
        </p:pic>
        <p:sp>
          <p:nvSpPr>
            <p:cNvPr id="62" name="TextBox 61">
              <a:extLst>
                <a:ext uri="{FF2B5EF4-FFF2-40B4-BE49-F238E27FC236}">
                  <a16:creationId xmlns:a16="http://schemas.microsoft.com/office/drawing/2014/main" id="{0A433DB4-2B12-0B1B-D424-A080D3157063}"/>
                </a:ext>
              </a:extLst>
            </p:cNvPr>
            <p:cNvSpPr txBox="1"/>
            <p:nvPr/>
          </p:nvSpPr>
          <p:spPr>
            <a:xfrm>
              <a:off x="8205786" y="1255139"/>
              <a:ext cx="716863" cy="261610"/>
            </a:xfrm>
            <a:prstGeom prst="rect">
              <a:avLst/>
            </a:prstGeom>
            <a:noFill/>
          </p:spPr>
          <p:txBody>
            <a:bodyPr wrap="none" rtlCol="0">
              <a:spAutoFit/>
            </a:bodyPr>
            <a:lstStyle/>
            <a:p>
              <a:r>
                <a:rPr lang="en-US" sz="1100" dirty="0"/>
                <a:t>F. GOLRA</a:t>
              </a:r>
            </a:p>
          </p:txBody>
        </p:sp>
        <p:sp>
          <p:nvSpPr>
            <p:cNvPr id="66" name="Frame 9">
              <a:extLst>
                <a:ext uri="{FF2B5EF4-FFF2-40B4-BE49-F238E27FC236}">
                  <a16:creationId xmlns:a16="http://schemas.microsoft.com/office/drawing/2014/main" id="{B0CEE6F1-AFCD-10B3-F7EE-4C24225725A2}"/>
                </a:ext>
              </a:extLst>
            </p:cNvPr>
            <p:cNvSpPr/>
            <p:nvPr/>
          </p:nvSpPr>
          <p:spPr>
            <a:xfrm>
              <a:off x="8063803" y="402777"/>
              <a:ext cx="1030107" cy="898786"/>
            </a:xfrm>
            <a:custGeom>
              <a:avLst/>
              <a:gdLst>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566000 w 1746000"/>
                <a:gd name="connsiteY8" fmla="*/ 180000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31716 w 1746000"/>
                <a:gd name="connsiteY5" fmla="*/ 246782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431716 w 1746000"/>
                <a:gd name="connsiteY9" fmla="*/ 246782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9470 h 1449470"/>
                <a:gd name="connsiteX1" fmla="*/ 1746000 w 1746000"/>
                <a:gd name="connsiteY1" fmla="*/ 9470 h 1449470"/>
                <a:gd name="connsiteX2" fmla="*/ 1746000 w 1746000"/>
                <a:gd name="connsiteY2" fmla="*/ 1449470 h 1449470"/>
                <a:gd name="connsiteX3" fmla="*/ 0 w 1746000"/>
                <a:gd name="connsiteY3" fmla="*/ 1449470 h 1449470"/>
                <a:gd name="connsiteX4" fmla="*/ 0 w 1746000"/>
                <a:gd name="connsiteY4" fmla="*/ 9470 h 1449470"/>
                <a:gd name="connsiteX5" fmla="*/ 472813 w 1746000"/>
                <a:gd name="connsiteY5" fmla="*/ 245978 h 1449470"/>
                <a:gd name="connsiteX6" fmla="*/ 180000 w 1746000"/>
                <a:gd name="connsiteY6" fmla="*/ 1269470 h 1449470"/>
                <a:gd name="connsiteX7" fmla="*/ 1566000 w 1746000"/>
                <a:gd name="connsiteY7" fmla="*/ 1269470 h 1449470"/>
                <a:gd name="connsiteX8" fmla="*/ 1411887 w 1746000"/>
                <a:gd name="connsiteY8" fmla="*/ 343582 h 1449470"/>
                <a:gd name="connsiteX9" fmla="*/ 472813 w 1746000"/>
                <a:gd name="connsiteY9" fmla="*/ 245978 h 144947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549869 w 1746000"/>
                <a:gd name="connsiteY5" fmla="*/ 185137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549869 w 1746000"/>
                <a:gd name="connsiteY9" fmla="*/ 185137 h 1440000"/>
                <a:gd name="connsiteX0" fmla="*/ 0 w 1746000"/>
                <a:gd name="connsiteY0" fmla="*/ 7620 h 1447620"/>
                <a:gd name="connsiteX1" fmla="*/ 1746000 w 1746000"/>
                <a:gd name="connsiteY1" fmla="*/ 7620 h 1447620"/>
                <a:gd name="connsiteX2" fmla="*/ 1746000 w 1746000"/>
                <a:gd name="connsiteY2" fmla="*/ 1447620 h 1447620"/>
                <a:gd name="connsiteX3" fmla="*/ 0 w 1746000"/>
                <a:gd name="connsiteY3" fmla="*/ 1447620 h 1447620"/>
                <a:gd name="connsiteX4" fmla="*/ 0 w 1746000"/>
                <a:gd name="connsiteY4" fmla="*/ 7620 h 1447620"/>
                <a:gd name="connsiteX5" fmla="*/ 549869 w 1746000"/>
                <a:gd name="connsiteY5" fmla="*/ 192757 h 1447620"/>
                <a:gd name="connsiteX6" fmla="*/ 180000 w 1746000"/>
                <a:gd name="connsiteY6" fmla="*/ 1267620 h 1447620"/>
                <a:gd name="connsiteX7" fmla="*/ 1566000 w 1746000"/>
                <a:gd name="connsiteY7" fmla="*/ 1267620 h 1447620"/>
                <a:gd name="connsiteX8" fmla="*/ 1411887 w 1746000"/>
                <a:gd name="connsiteY8" fmla="*/ 341732 h 1447620"/>
                <a:gd name="connsiteX9" fmla="*/ 549869 w 1746000"/>
                <a:gd name="connsiteY9" fmla="*/ 192757 h 1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6000" h="1447620">
                  <a:moveTo>
                    <a:pt x="0" y="7620"/>
                  </a:moveTo>
                  <a:lnTo>
                    <a:pt x="1746000" y="7620"/>
                  </a:lnTo>
                  <a:lnTo>
                    <a:pt x="1746000" y="1447620"/>
                  </a:lnTo>
                  <a:lnTo>
                    <a:pt x="0" y="1447620"/>
                  </a:lnTo>
                  <a:lnTo>
                    <a:pt x="0" y="7620"/>
                  </a:lnTo>
                  <a:close/>
                  <a:moveTo>
                    <a:pt x="549869" y="192757"/>
                  </a:moveTo>
                  <a:cubicBezTo>
                    <a:pt x="221097" y="533922"/>
                    <a:pt x="61847" y="880222"/>
                    <a:pt x="180000" y="1267620"/>
                  </a:cubicBezTo>
                  <a:cubicBezTo>
                    <a:pt x="708782" y="1519337"/>
                    <a:pt x="1222153" y="1416595"/>
                    <a:pt x="1566000" y="1267620"/>
                  </a:cubicBezTo>
                  <a:cubicBezTo>
                    <a:pt x="1629358" y="941867"/>
                    <a:pt x="1667028" y="708582"/>
                    <a:pt x="1411887" y="341732"/>
                  </a:cubicBezTo>
                  <a:cubicBezTo>
                    <a:pt x="1278661" y="96864"/>
                    <a:pt x="842344" y="-204510"/>
                    <a:pt x="549869" y="1927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Box 66">
            <a:extLst>
              <a:ext uri="{FF2B5EF4-FFF2-40B4-BE49-F238E27FC236}">
                <a16:creationId xmlns:a16="http://schemas.microsoft.com/office/drawing/2014/main" id="{6C516952-E2C8-0A7A-7A52-01A1F1C74F9E}"/>
              </a:ext>
            </a:extLst>
          </p:cNvPr>
          <p:cNvSpPr txBox="1"/>
          <p:nvPr/>
        </p:nvSpPr>
        <p:spPr>
          <a:xfrm>
            <a:off x="42867" y="380588"/>
            <a:ext cx="3986989" cy="584775"/>
          </a:xfrm>
          <a:prstGeom prst="rect">
            <a:avLst/>
          </a:prstGeom>
          <a:noFill/>
        </p:spPr>
        <p:txBody>
          <a:bodyPr wrap="none" rtlCol="0">
            <a:spAutoFit/>
          </a:bodyPr>
          <a:lstStyle/>
          <a:p>
            <a:r>
              <a:rPr lang="en-US" sz="3200" dirty="0"/>
              <a:t>OBP2 Research Vehicle</a:t>
            </a:r>
            <a:endParaRPr lang="en-US" sz="3200" b="1" dirty="0">
              <a:solidFill>
                <a:schemeClr val="accent1"/>
              </a:solidFill>
            </a:endParaRPr>
          </a:p>
        </p:txBody>
      </p:sp>
      <p:sp>
        <p:nvSpPr>
          <p:cNvPr id="68" name="Rectangle 67">
            <a:extLst>
              <a:ext uri="{FF2B5EF4-FFF2-40B4-BE49-F238E27FC236}">
                <a16:creationId xmlns:a16="http://schemas.microsoft.com/office/drawing/2014/main" id="{C373966F-799C-8D36-D010-2E365683C762}"/>
              </a:ext>
            </a:extLst>
          </p:cNvPr>
          <p:cNvSpPr/>
          <p:nvPr/>
        </p:nvSpPr>
        <p:spPr>
          <a:xfrm>
            <a:off x="61796" y="4562342"/>
            <a:ext cx="4097728" cy="1856811"/>
          </a:xfrm>
          <a:prstGeom prst="rect">
            <a:avLst/>
          </a:prstGeom>
          <a:solidFill>
            <a:schemeClr val="accent4">
              <a:lumMod val="20000"/>
              <a:lumOff val="80000"/>
              <a:alpha val="23000"/>
            </a:schemeClr>
          </a:solidFill>
          <a:ln w="31750">
            <a:solidFill>
              <a:schemeClr val="accent1">
                <a:shade val="50000"/>
              </a:schemeClr>
            </a:solidFill>
            <a:prstDash val="dash"/>
            <a:extLst>
              <a:ext uri="{C807C97D-BFC1-408E-A445-0C87EB9F89A2}">
                <ask:lineSketchStyleProps xmlns:ask="http://schemas.microsoft.com/office/drawing/2018/sketchyshapes" sd="981765707">
                  <a:custGeom>
                    <a:avLst/>
                    <a:gdLst>
                      <a:gd name="connsiteX0" fmla="*/ 0 w 4097728"/>
                      <a:gd name="connsiteY0" fmla="*/ 0 h 2137954"/>
                      <a:gd name="connsiteX1" fmla="*/ 503435 w 4097728"/>
                      <a:gd name="connsiteY1" fmla="*/ 0 h 2137954"/>
                      <a:gd name="connsiteX2" fmla="*/ 965893 w 4097728"/>
                      <a:gd name="connsiteY2" fmla="*/ 0 h 2137954"/>
                      <a:gd name="connsiteX3" fmla="*/ 1633237 w 4097728"/>
                      <a:gd name="connsiteY3" fmla="*/ 0 h 2137954"/>
                      <a:gd name="connsiteX4" fmla="*/ 2177650 w 4097728"/>
                      <a:gd name="connsiteY4" fmla="*/ 0 h 2137954"/>
                      <a:gd name="connsiteX5" fmla="*/ 2804017 w 4097728"/>
                      <a:gd name="connsiteY5" fmla="*/ 0 h 2137954"/>
                      <a:gd name="connsiteX6" fmla="*/ 3266475 w 4097728"/>
                      <a:gd name="connsiteY6" fmla="*/ 0 h 2137954"/>
                      <a:gd name="connsiteX7" fmla="*/ 4097728 w 4097728"/>
                      <a:gd name="connsiteY7" fmla="*/ 0 h 2137954"/>
                      <a:gd name="connsiteX8" fmla="*/ 4097728 w 4097728"/>
                      <a:gd name="connsiteY8" fmla="*/ 534489 h 2137954"/>
                      <a:gd name="connsiteX9" fmla="*/ 4097728 w 4097728"/>
                      <a:gd name="connsiteY9" fmla="*/ 1111736 h 2137954"/>
                      <a:gd name="connsiteX10" fmla="*/ 4097728 w 4097728"/>
                      <a:gd name="connsiteY10" fmla="*/ 1646225 h 2137954"/>
                      <a:gd name="connsiteX11" fmla="*/ 4097728 w 4097728"/>
                      <a:gd name="connsiteY11" fmla="*/ 2137954 h 2137954"/>
                      <a:gd name="connsiteX12" fmla="*/ 3430384 w 4097728"/>
                      <a:gd name="connsiteY12" fmla="*/ 2137954 h 2137954"/>
                      <a:gd name="connsiteX13" fmla="*/ 2763039 w 4097728"/>
                      <a:gd name="connsiteY13" fmla="*/ 2137954 h 2137954"/>
                      <a:gd name="connsiteX14" fmla="*/ 2095695 w 4097728"/>
                      <a:gd name="connsiteY14" fmla="*/ 2137954 h 2137954"/>
                      <a:gd name="connsiteX15" fmla="*/ 1633237 w 4097728"/>
                      <a:gd name="connsiteY15" fmla="*/ 2137954 h 2137954"/>
                      <a:gd name="connsiteX16" fmla="*/ 1170779 w 4097728"/>
                      <a:gd name="connsiteY16" fmla="*/ 2137954 h 2137954"/>
                      <a:gd name="connsiteX17" fmla="*/ 708322 w 4097728"/>
                      <a:gd name="connsiteY17" fmla="*/ 2137954 h 2137954"/>
                      <a:gd name="connsiteX18" fmla="*/ 0 w 4097728"/>
                      <a:gd name="connsiteY18" fmla="*/ 2137954 h 2137954"/>
                      <a:gd name="connsiteX19" fmla="*/ 0 w 4097728"/>
                      <a:gd name="connsiteY19" fmla="*/ 1667604 h 2137954"/>
                      <a:gd name="connsiteX20" fmla="*/ 0 w 4097728"/>
                      <a:gd name="connsiteY20" fmla="*/ 1111736 h 2137954"/>
                      <a:gd name="connsiteX21" fmla="*/ 0 w 4097728"/>
                      <a:gd name="connsiteY21" fmla="*/ 620007 h 2137954"/>
                      <a:gd name="connsiteX22" fmla="*/ 0 w 4097728"/>
                      <a:gd name="connsiteY22" fmla="*/ 0 h 213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7728" h="2137954" fill="none" extrusionOk="0">
                        <a:moveTo>
                          <a:pt x="0" y="0"/>
                        </a:moveTo>
                        <a:cubicBezTo>
                          <a:pt x="135578" y="-11870"/>
                          <a:pt x="317875" y="4606"/>
                          <a:pt x="503435" y="0"/>
                        </a:cubicBezTo>
                        <a:cubicBezTo>
                          <a:pt x="688995" y="-4606"/>
                          <a:pt x="870312" y="23381"/>
                          <a:pt x="965893" y="0"/>
                        </a:cubicBezTo>
                        <a:cubicBezTo>
                          <a:pt x="1061474" y="-23381"/>
                          <a:pt x="1471757" y="20197"/>
                          <a:pt x="1633237" y="0"/>
                        </a:cubicBezTo>
                        <a:cubicBezTo>
                          <a:pt x="1794717" y="-20197"/>
                          <a:pt x="1907798" y="45258"/>
                          <a:pt x="2177650" y="0"/>
                        </a:cubicBezTo>
                        <a:cubicBezTo>
                          <a:pt x="2447502" y="-45258"/>
                          <a:pt x="2553244" y="8812"/>
                          <a:pt x="2804017" y="0"/>
                        </a:cubicBezTo>
                        <a:cubicBezTo>
                          <a:pt x="3054790" y="-8812"/>
                          <a:pt x="3131428" y="44783"/>
                          <a:pt x="3266475" y="0"/>
                        </a:cubicBezTo>
                        <a:cubicBezTo>
                          <a:pt x="3401522" y="-44783"/>
                          <a:pt x="3920738" y="71712"/>
                          <a:pt x="4097728" y="0"/>
                        </a:cubicBezTo>
                        <a:cubicBezTo>
                          <a:pt x="4123962" y="172517"/>
                          <a:pt x="4076697" y="293781"/>
                          <a:pt x="4097728" y="534489"/>
                        </a:cubicBezTo>
                        <a:cubicBezTo>
                          <a:pt x="4118759" y="775197"/>
                          <a:pt x="4094806" y="829085"/>
                          <a:pt x="4097728" y="1111736"/>
                        </a:cubicBezTo>
                        <a:cubicBezTo>
                          <a:pt x="4100650" y="1394387"/>
                          <a:pt x="4048381" y="1461663"/>
                          <a:pt x="4097728" y="1646225"/>
                        </a:cubicBezTo>
                        <a:cubicBezTo>
                          <a:pt x="4147075" y="1830787"/>
                          <a:pt x="4079349" y="1941358"/>
                          <a:pt x="4097728" y="2137954"/>
                        </a:cubicBezTo>
                        <a:cubicBezTo>
                          <a:pt x="3959800" y="2152977"/>
                          <a:pt x="3755634" y="2125990"/>
                          <a:pt x="3430384" y="2137954"/>
                        </a:cubicBezTo>
                        <a:cubicBezTo>
                          <a:pt x="3105134" y="2149918"/>
                          <a:pt x="2917066" y="2099617"/>
                          <a:pt x="2763039" y="2137954"/>
                        </a:cubicBezTo>
                        <a:cubicBezTo>
                          <a:pt x="2609012" y="2176291"/>
                          <a:pt x="2285223" y="2065258"/>
                          <a:pt x="2095695" y="2137954"/>
                        </a:cubicBezTo>
                        <a:cubicBezTo>
                          <a:pt x="1906167" y="2210650"/>
                          <a:pt x="1739329" y="2086470"/>
                          <a:pt x="1633237" y="2137954"/>
                        </a:cubicBezTo>
                        <a:cubicBezTo>
                          <a:pt x="1527145" y="2189438"/>
                          <a:pt x="1282896" y="2135083"/>
                          <a:pt x="1170779" y="2137954"/>
                        </a:cubicBezTo>
                        <a:cubicBezTo>
                          <a:pt x="1058662" y="2140825"/>
                          <a:pt x="906903" y="2108711"/>
                          <a:pt x="708322" y="2137954"/>
                        </a:cubicBezTo>
                        <a:cubicBezTo>
                          <a:pt x="509741" y="2167197"/>
                          <a:pt x="246274" y="2063219"/>
                          <a:pt x="0" y="2137954"/>
                        </a:cubicBezTo>
                        <a:cubicBezTo>
                          <a:pt x="-14444" y="1972269"/>
                          <a:pt x="28969" y="1834227"/>
                          <a:pt x="0" y="1667604"/>
                        </a:cubicBezTo>
                        <a:cubicBezTo>
                          <a:pt x="-28969" y="1500981"/>
                          <a:pt x="63029" y="1336602"/>
                          <a:pt x="0" y="1111736"/>
                        </a:cubicBezTo>
                        <a:cubicBezTo>
                          <a:pt x="-63029" y="886870"/>
                          <a:pt x="3127" y="818049"/>
                          <a:pt x="0" y="620007"/>
                        </a:cubicBezTo>
                        <a:cubicBezTo>
                          <a:pt x="-3127" y="421965"/>
                          <a:pt x="48082" y="235989"/>
                          <a:pt x="0" y="0"/>
                        </a:cubicBezTo>
                        <a:close/>
                      </a:path>
                      <a:path w="4097728" h="2137954" stroke="0" extrusionOk="0">
                        <a:moveTo>
                          <a:pt x="0" y="0"/>
                        </a:moveTo>
                        <a:cubicBezTo>
                          <a:pt x="224931" y="-65683"/>
                          <a:pt x="374465" y="33584"/>
                          <a:pt x="667344" y="0"/>
                        </a:cubicBezTo>
                        <a:cubicBezTo>
                          <a:pt x="960223" y="-33584"/>
                          <a:pt x="1073776" y="18861"/>
                          <a:pt x="1252734" y="0"/>
                        </a:cubicBezTo>
                        <a:cubicBezTo>
                          <a:pt x="1431692" y="-18861"/>
                          <a:pt x="1517733" y="56004"/>
                          <a:pt x="1756169" y="0"/>
                        </a:cubicBezTo>
                        <a:cubicBezTo>
                          <a:pt x="1994606" y="-56004"/>
                          <a:pt x="2218511" y="19416"/>
                          <a:pt x="2341559" y="0"/>
                        </a:cubicBezTo>
                        <a:cubicBezTo>
                          <a:pt x="2464607" y="-19416"/>
                          <a:pt x="2710867" y="45505"/>
                          <a:pt x="3008903" y="0"/>
                        </a:cubicBezTo>
                        <a:cubicBezTo>
                          <a:pt x="3306939" y="-45505"/>
                          <a:pt x="3324626" y="888"/>
                          <a:pt x="3512338" y="0"/>
                        </a:cubicBezTo>
                        <a:cubicBezTo>
                          <a:pt x="3700051" y="-888"/>
                          <a:pt x="3848368" y="11404"/>
                          <a:pt x="4097728" y="0"/>
                        </a:cubicBezTo>
                        <a:cubicBezTo>
                          <a:pt x="4108949" y="207853"/>
                          <a:pt x="4048981" y="346920"/>
                          <a:pt x="4097728" y="534489"/>
                        </a:cubicBezTo>
                        <a:cubicBezTo>
                          <a:pt x="4146475" y="722058"/>
                          <a:pt x="4054233" y="915353"/>
                          <a:pt x="4097728" y="1047597"/>
                        </a:cubicBezTo>
                        <a:cubicBezTo>
                          <a:pt x="4141223" y="1179841"/>
                          <a:pt x="4040758" y="1473226"/>
                          <a:pt x="4097728" y="1603466"/>
                        </a:cubicBezTo>
                        <a:cubicBezTo>
                          <a:pt x="4154698" y="1733706"/>
                          <a:pt x="4072805" y="1948985"/>
                          <a:pt x="4097728" y="2137954"/>
                        </a:cubicBezTo>
                        <a:cubicBezTo>
                          <a:pt x="3907233" y="2172997"/>
                          <a:pt x="3770524" y="2110649"/>
                          <a:pt x="3553316" y="2137954"/>
                        </a:cubicBezTo>
                        <a:cubicBezTo>
                          <a:pt x="3336108" y="2165259"/>
                          <a:pt x="3157926" y="2079814"/>
                          <a:pt x="3049880" y="2137954"/>
                        </a:cubicBezTo>
                        <a:cubicBezTo>
                          <a:pt x="2941834" y="2196094"/>
                          <a:pt x="2706066" y="2132515"/>
                          <a:pt x="2505468" y="2137954"/>
                        </a:cubicBezTo>
                        <a:cubicBezTo>
                          <a:pt x="2304870" y="2143393"/>
                          <a:pt x="2008578" y="2104687"/>
                          <a:pt x="1879101" y="2137954"/>
                        </a:cubicBezTo>
                        <a:cubicBezTo>
                          <a:pt x="1749624" y="2171221"/>
                          <a:pt x="1418276" y="2117683"/>
                          <a:pt x="1211757" y="2137954"/>
                        </a:cubicBezTo>
                        <a:cubicBezTo>
                          <a:pt x="1005238" y="2158225"/>
                          <a:pt x="813964" y="2105594"/>
                          <a:pt x="585390" y="2137954"/>
                        </a:cubicBezTo>
                        <a:cubicBezTo>
                          <a:pt x="356816" y="2170314"/>
                          <a:pt x="242423" y="2133553"/>
                          <a:pt x="0" y="2137954"/>
                        </a:cubicBezTo>
                        <a:cubicBezTo>
                          <a:pt x="-25247" y="1948981"/>
                          <a:pt x="45254" y="1900242"/>
                          <a:pt x="0" y="1667604"/>
                        </a:cubicBezTo>
                        <a:cubicBezTo>
                          <a:pt x="-45254" y="1434966"/>
                          <a:pt x="48381" y="1375530"/>
                          <a:pt x="0" y="1197254"/>
                        </a:cubicBezTo>
                        <a:cubicBezTo>
                          <a:pt x="-48381" y="1018978"/>
                          <a:pt x="58397" y="838435"/>
                          <a:pt x="0" y="705525"/>
                        </a:cubicBezTo>
                        <a:cubicBezTo>
                          <a:pt x="-58397" y="572615"/>
                          <a:pt x="7244" y="28004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b="1" dirty="0">
                <a:solidFill>
                  <a:schemeClr val="tx1"/>
                </a:solidFill>
              </a:rPr>
              <a:t>Commercial Products [ </a:t>
            </a:r>
            <a:r>
              <a:rPr lang="en-US" i="1" dirty="0" err="1">
                <a:solidFill>
                  <a:schemeClr val="tx1"/>
                </a:solidFill>
              </a:rPr>
              <a:t>PragmaDEV</a:t>
            </a:r>
            <a:r>
              <a:rPr lang="en-US" i="1" dirty="0">
                <a:solidFill>
                  <a:schemeClr val="tx1"/>
                </a:solidFill>
              </a:rPr>
              <a:t> </a:t>
            </a:r>
            <a:r>
              <a:rPr lang="en-US" b="1" dirty="0">
                <a:solidFill>
                  <a:schemeClr val="tx1"/>
                </a:solidFill>
              </a:rPr>
              <a:t>]</a:t>
            </a:r>
          </a:p>
        </p:txBody>
      </p:sp>
      <p:sp>
        <p:nvSpPr>
          <p:cNvPr id="70" name="Rectangle 69">
            <a:extLst>
              <a:ext uri="{FF2B5EF4-FFF2-40B4-BE49-F238E27FC236}">
                <a16:creationId xmlns:a16="http://schemas.microsoft.com/office/drawing/2014/main" id="{BB82383B-6625-506A-C591-BE5BC366F8AC}"/>
              </a:ext>
            </a:extLst>
          </p:cNvPr>
          <p:cNvSpPr/>
          <p:nvPr/>
        </p:nvSpPr>
        <p:spPr>
          <a:xfrm>
            <a:off x="4228113" y="4546634"/>
            <a:ext cx="5586886" cy="1867323"/>
          </a:xfrm>
          <a:prstGeom prst="rect">
            <a:avLst/>
          </a:prstGeom>
          <a:solidFill>
            <a:schemeClr val="accent4">
              <a:lumMod val="20000"/>
              <a:lumOff val="80000"/>
              <a:alpha val="23000"/>
            </a:schemeClr>
          </a:solidFill>
          <a:ln>
            <a:solidFill>
              <a:schemeClr val="accent1">
                <a:shade val="50000"/>
              </a:schemeClr>
            </a:solidFill>
            <a:prstDash val="dash"/>
            <a:extLst>
              <a:ext uri="{C807C97D-BFC1-408E-A445-0C87EB9F89A2}">
                <ask:lineSketchStyleProps xmlns:ask="http://schemas.microsoft.com/office/drawing/2018/sketchyshapes" sd="1219033472">
                  <a:custGeom>
                    <a:avLst/>
                    <a:gdLst>
                      <a:gd name="connsiteX0" fmla="*/ 0 w 5586886"/>
                      <a:gd name="connsiteY0" fmla="*/ 0 h 2150058"/>
                      <a:gd name="connsiteX1" fmla="*/ 670426 w 5586886"/>
                      <a:gd name="connsiteY1" fmla="*/ 0 h 2150058"/>
                      <a:gd name="connsiteX2" fmla="*/ 1340853 w 5586886"/>
                      <a:gd name="connsiteY2" fmla="*/ 0 h 2150058"/>
                      <a:gd name="connsiteX3" fmla="*/ 1899541 w 5586886"/>
                      <a:gd name="connsiteY3" fmla="*/ 0 h 2150058"/>
                      <a:gd name="connsiteX4" fmla="*/ 2514099 w 5586886"/>
                      <a:gd name="connsiteY4" fmla="*/ 0 h 2150058"/>
                      <a:gd name="connsiteX5" fmla="*/ 3016918 w 5586886"/>
                      <a:gd name="connsiteY5" fmla="*/ 0 h 2150058"/>
                      <a:gd name="connsiteX6" fmla="*/ 3575607 w 5586886"/>
                      <a:gd name="connsiteY6" fmla="*/ 0 h 2150058"/>
                      <a:gd name="connsiteX7" fmla="*/ 4246033 w 5586886"/>
                      <a:gd name="connsiteY7" fmla="*/ 0 h 2150058"/>
                      <a:gd name="connsiteX8" fmla="*/ 4692984 w 5586886"/>
                      <a:gd name="connsiteY8" fmla="*/ 0 h 2150058"/>
                      <a:gd name="connsiteX9" fmla="*/ 5586886 w 5586886"/>
                      <a:gd name="connsiteY9" fmla="*/ 0 h 2150058"/>
                      <a:gd name="connsiteX10" fmla="*/ 5586886 w 5586886"/>
                      <a:gd name="connsiteY10" fmla="*/ 494513 h 2150058"/>
                      <a:gd name="connsiteX11" fmla="*/ 5586886 w 5586886"/>
                      <a:gd name="connsiteY11" fmla="*/ 1010527 h 2150058"/>
                      <a:gd name="connsiteX12" fmla="*/ 5586886 w 5586886"/>
                      <a:gd name="connsiteY12" fmla="*/ 1548042 h 2150058"/>
                      <a:gd name="connsiteX13" fmla="*/ 5586886 w 5586886"/>
                      <a:gd name="connsiteY13" fmla="*/ 2150058 h 2150058"/>
                      <a:gd name="connsiteX14" fmla="*/ 4916460 w 5586886"/>
                      <a:gd name="connsiteY14" fmla="*/ 2150058 h 2150058"/>
                      <a:gd name="connsiteX15" fmla="*/ 4357771 w 5586886"/>
                      <a:gd name="connsiteY15" fmla="*/ 2150058 h 2150058"/>
                      <a:gd name="connsiteX16" fmla="*/ 3799082 w 5586886"/>
                      <a:gd name="connsiteY16" fmla="*/ 2150058 h 2150058"/>
                      <a:gd name="connsiteX17" fmla="*/ 3240394 w 5586886"/>
                      <a:gd name="connsiteY17" fmla="*/ 2150058 h 2150058"/>
                      <a:gd name="connsiteX18" fmla="*/ 2681705 w 5586886"/>
                      <a:gd name="connsiteY18" fmla="*/ 2150058 h 2150058"/>
                      <a:gd name="connsiteX19" fmla="*/ 2178886 w 5586886"/>
                      <a:gd name="connsiteY19" fmla="*/ 2150058 h 2150058"/>
                      <a:gd name="connsiteX20" fmla="*/ 1564328 w 5586886"/>
                      <a:gd name="connsiteY20" fmla="*/ 2150058 h 2150058"/>
                      <a:gd name="connsiteX21" fmla="*/ 1005639 w 5586886"/>
                      <a:gd name="connsiteY21" fmla="*/ 2150058 h 2150058"/>
                      <a:gd name="connsiteX22" fmla="*/ 0 w 5586886"/>
                      <a:gd name="connsiteY22" fmla="*/ 2150058 h 2150058"/>
                      <a:gd name="connsiteX23" fmla="*/ 0 w 5586886"/>
                      <a:gd name="connsiteY23" fmla="*/ 1569542 h 2150058"/>
                      <a:gd name="connsiteX24" fmla="*/ 0 w 5586886"/>
                      <a:gd name="connsiteY24" fmla="*/ 989027 h 2150058"/>
                      <a:gd name="connsiteX25" fmla="*/ 0 w 5586886"/>
                      <a:gd name="connsiteY25" fmla="*/ 0 h 21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86886" h="2150058" fill="none" extrusionOk="0">
                        <a:moveTo>
                          <a:pt x="0" y="0"/>
                        </a:moveTo>
                        <a:cubicBezTo>
                          <a:pt x="267526" y="-42392"/>
                          <a:pt x="418271" y="23325"/>
                          <a:pt x="670426" y="0"/>
                        </a:cubicBezTo>
                        <a:cubicBezTo>
                          <a:pt x="922581" y="-23325"/>
                          <a:pt x="1049253" y="2245"/>
                          <a:pt x="1340853" y="0"/>
                        </a:cubicBezTo>
                        <a:cubicBezTo>
                          <a:pt x="1632453" y="-2245"/>
                          <a:pt x="1646822" y="27204"/>
                          <a:pt x="1899541" y="0"/>
                        </a:cubicBezTo>
                        <a:cubicBezTo>
                          <a:pt x="2152260" y="-27204"/>
                          <a:pt x="2345681" y="16460"/>
                          <a:pt x="2514099" y="0"/>
                        </a:cubicBezTo>
                        <a:cubicBezTo>
                          <a:pt x="2682517" y="-16460"/>
                          <a:pt x="2777930" y="37083"/>
                          <a:pt x="3016918" y="0"/>
                        </a:cubicBezTo>
                        <a:cubicBezTo>
                          <a:pt x="3255906" y="-37083"/>
                          <a:pt x="3367957" y="64266"/>
                          <a:pt x="3575607" y="0"/>
                        </a:cubicBezTo>
                        <a:cubicBezTo>
                          <a:pt x="3783257" y="-64266"/>
                          <a:pt x="4020954" y="9234"/>
                          <a:pt x="4246033" y="0"/>
                        </a:cubicBezTo>
                        <a:cubicBezTo>
                          <a:pt x="4471112" y="-9234"/>
                          <a:pt x="4527022" y="987"/>
                          <a:pt x="4692984" y="0"/>
                        </a:cubicBezTo>
                        <a:cubicBezTo>
                          <a:pt x="4858946" y="-987"/>
                          <a:pt x="5242687" y="24366"/>
                          <a:pt x="5586886" y="0"/>
                        </a:cubicBezTo>
                        <a:cubicBezTo>
                          <a:pt x="5637208" y="147708"/>
                          <a:pt x="5555825" y="387273"/>
                          <a:pt x="5586886" y="494513"/>
                        </a:cubicBezTo>
                        <a:cubicBezTo>
                          <a:pt x="5617947" y="601753"/>
                          <a:pt x="5566013" y="761870"/>
                          <a:pt x="5586886" y="1010527"/>
                        </a:cubicBezTo>
                        <a:cubicBezTo>
                          <a:pt x="5607759" y="1259184"/>
                          <a:pt x="5528653" y="1346910"/>
                          <a:pt x="5586886" y="1548042"/>
                        </a:cubicBezTo>
                        <a:cubicBezTo>
                          <a:pt x="5645119" y="1749175"/>
                          <a:pt x="5567912" y="1880417"/>
                          <a:pt x="5586886" y="2150058"/>
                        </a:cubicBezTo>
                        <a:cubicBezTo>
                          <a:pt x="5339020" y="2201553"/>
                          <a:pt x="5090586" y="2093792"/>
                          <a:pt x="4916460" y="2150058"/>
                        </a:cubicBezTo>
                        <a:cubicBezTo>
                          <a:pt x="4742334" y="2206324"/>
                          <a:pt x="4533967" y="2139926"/>
                          <a:pt x="4357771" y="2150058"/>
                        </a:cubicBezTo>
                        <a:cubicBezTo>
                          <a:pt x="4181575" y="2160190"/>
                          <a:pt x="4063313" y="2089507"/>
                          <a:pt x="3799082" y="2150058"/>
                        </a:cubicBezTo>
                        <a:cubicBezTo>
                          <a:pt x="3534851" y="2210609"/>
                          <a:pt x="3454816" y="2110597"/>
                          <a:pt x="3240394" y="2150058"/>
                        </a:cubicBezTo>
                        <a:cubicBezTo>
                          <a:pt x="3025972" y="2189519"/>
                          <a:pt x="2847317" y="2090149"/>
                          <a:pt x="2681705" y="2150058"/>
                        </a:cubicBezTo>
                        <a:cubicBezTo>
                          <a:pt x="2516093" y="2209967"/>
                          <a:pt x="2321526" y="2105211"/>
                          <a:pt x="2178886" y="2150058"/>
                        </a:cubicBezTo>
                        <a:cubicBezTo>
                          <a:pt x="2036246" y="2194905"/>
                          <a:pt x="1744065" y="2124806"/>
                          <a:pt x="1564328" y="2150058"/>
                        </a:cubicBezTo>
                        <a:cubicBezTo>
                          <a:pt x="1384591" y="2175310"/>
                          <a:pt x="1227893" y="2105492"/>
                          <a:pt x="1005639" y="2150058"/>
                        </a:cubicBezTo>
                        <a:cubicBezTo>
                          <a:pt x="783385" y="2194624"/>
                          <a:pt x="426002" y="2037986"/>
                          <a:pt x="0" y="2150058"/>
                        </a:cubicBezTo>
                        <a:cubicBezTo>
                          <a:pt x="-28465" y="1922014"/>
                          <a:pt x="59485" y="1736559"/>
                          <a:pt x="0" y="1569542"/>
                        </a:cubicBezTo>
                        <a:cubicBezTo>
                          <a:pt x="-59485" y="1402525"/>
                          <a:pt x="8106" y="1180504"/>
                          <a:pt x="0" y="989027"/>
                        </a:cubicBezTo>
                        <a:cubicBezTo>
                          <a:pt x="-8106" y="797551"/>
                          <a:pt x="11220" y="481318"/>
                          <a:pt x="0" y="0"/>
                        </a:cubicBezTo>
                        <a:close/>
                      </a:path>
                      <a:path w="5586886" h="2150058" stroke="0" extrusionOk="0">
                        <a:moveTo>
                          <a:pt x="0" y="0"/>
                        </a:moveTo>
                        <a:cubicBezTo>
                          <a:pt x="193672" y="-24997"/>
                          <a:pt x="310806" y="36904"/>
                          <a:pt x="502820" y="0"/>
                        </a:cubicBezTo>
                        <a:cubicBezTo>
                          <a:pt x="694834" y="-36904"/>
                          <a:pt x="802210" y="28567"/>
                          <a:pt x="893902" y="0"/>
                        </a:cubicBezTo>
                        <a:cubicBezTo>
                          <a:pt x="985594" y="-28567"/>
                          <a:pt x="1354347" y="3608"/>
                          <a:pt x="1564328" y="0"/>
                        </a:cubicBezTo>
                        <a:cubicBezTo>
                          <a:pt x="1774309" y="-3608"/>
                          <a:pt x="1887840" y="9916"/>
                          <a:pt x="2067148" y="0"/>
                        </a:cubicBezTo>
                        <a:cubicBezTo>
                          <a:pt x="2246456" y="-9916"/>
                          <a:pt x="2461888" y="33788"/>
                          <a:pt x="2569968" y="0"/>
                        </a:cubicBezTo>
                        <a:cubicBezTo>
                          <a:pt x="2678048" y="-33788"/>
                          <a:pt x="2964092" y="19385"/>
                          <a:pt x="3240394" y="0"/>
                        </a:cubicBezTo>
                        <a:cubicBezTo>
                          <a:pt x="3516696" y="-19385"/>
                          <a:pt x="3515403" y="25314"/>
                          <a:pt x="3687345" y="0"/>
                        </a:cubicBezTo>
                        <a:cubicBezTo>
                          <a:pt x="3859287" y="-25314"/>
                          <a:pt x="4091077" y="29362"/>
                          <a:pt x="4357771" y="0"/>
                        </a:cubicBezTo>
                        <a:cubicBezTo>
                          <a:pt x="4624465" y="-29362"/>
                          <a:pt x="4856177" y="61902"/>
                          <a:pt x="5028197" y="0"/>
                        </a:cubicBezTo>
                        <a:cubicBezTo>
                          <a:pt x="5200217" y="-61902"/>
                          <a:pt x="5402688" y="34556"/>
                          <a:pt x="5586886" y="0"/>
                        </a:cubicBezTo>
                        <a:cubicBezTo>
                          <a:pt x="5620648" y="208324"/>
                          <a:pt x="5566668" y="326898"/>
                          <a:pt x="5586886" y="580516"/>
                        </a:cubicBezTo>
                        <a:cubicBezTo>
                          <a:pt x="5607104" y="834134"/>
                          <a:pt x="5573168" y="1007816"/>
                          <a:pt x="5586886" y="1139531"/>
                        </a:cubicBezTo>
                        <a:cubicBezTo>
                          <a:pt x="5600604" y="1271247"/>
                          <a:pt x="5539056" y="1476687"/>
                          <a:pt x="5586886" y="1612544"/>
                        </a:cubicBezTo>
                        <a:cubicBezTo>
                          <a:pt x="5634716" y="1748401"/>
                          <a:pt x="5531609" y="1884774"/>
                          <a:pt x="5586886" y="2150058"/>
                        </a:cubicBezTo>
                        <a:cubicBezTo>
                          <a:pt x="5446062" y="2180063"/>
                          <a:pt x="5188195" y="2101988"/>
                          <a:pt x="5028197" y="2150058"/>
                        </a:cubicBezTo>
                        <a:cubicBezTo>
                          <a:pt x="4868199" y="2198128"/>
                          <a:pt x="4710270" y="2133906"/>
                          <a:pt x="4469509" y="2150058"/>
                        </a:cubicBezTo>
                        <a:cubicBezTo>
                          <a:pt x="4228748" y="2166210"/>
                          <a:pt x="3978196" y="2071558"/>
                          <a:pt x="3799082" y="2150058"/>
                        </a:cubicBezTo>
                        <a:cubicBezTo>
                          <a:pt x="3619968" y="2228558"/>
                          <a:pt x="3383330" y="2088492"/>
                          <a:pt x="3240394" y="2150058"/>
                        </a:cubicBezTo>
                        <a:cubicBezTo>
                          <a:pt x="3097458" y="2211624"/>
                          <a:pt x="2938867" y="2110681"/>
                          <a:pt x="2849312" y="2150058"/>
                        </a:cubicBezTo>
                        <a:cubicBezTo>
                          <a:pt x="2759757" y="2189435"/>
                          <a:pt x="2560015" y="2108658"/>
                          <a:pt x="2402361" y="2150058"/>
                        </a:cubicBezTo>
                        <a:cubicBezTo>
                          <a:pt x="2244707" y="2191458"/>
                          <a:pt x="2032551" y="2072406"/>
                          <a:pt x="1731935" y="2150058"/>
                        </a:cubicBezTo>
                        <a:cubicBezTo>
                          <a:pt x="1431319" y="2227710"/>
                          <a:pt x="1362537" y="2096681"/>
                          <a:pt x="1173246" y="2150058"/>
                        </a:cubicBezTo>
                        <a:cubicBezTo>
                          <a:pt x="983955" y="2203435"/>
                          <a:pt x="847736" y="2098187"/>
                          <a:pt x="726295" y="2150058"/>
                        </a:cubicBezTo>
                        <a:cubicBezTo>
                          <a:pt x="604854" y="2201929"/>
                          <a:pt x="291569" y="2075397"/>
                          <a:pt x="0" y="2150058"/>
                        </a:cubicBezTo>
                        <a:cubicBezTo>
                          <a:pt x="-39485" y="1997158"/>
                          <a:pt x="5194" y="1899213"/>
                          <a:pt x="0" y="1677045"/>
                        </a:cubicBezTo>
                        <a:cubicBezTo>
                          <a:pt x="-5194" y="1454877"/>
                          <a:pt x="30397" y="1440249"/>
                          <a:pt x="0" y="1204032"/>
                        </a:cubicBezTo>
                        <a:cubicBezTo>
                          <a:pt x="-30397" y="967815"/>
                          <a:pt x="15737" y="777396"/>
                          <a:pt x="0" y="645017"/>
                        </a:cubicBezTo>
                        <a:cubicBezTo>
                          <a:pt x="-15737" y="512639"/>
                          <a:pt x="5706" y="15479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b="1" dirty="0">
                <a:solidFill>
                  <a:schemeClr val="tx1"/>
                </a:solidFill>
              </a:rPr>
              <a:t>Academic Prototypes [ </a:t>
            </a:r>
            <a:r>
              <a:rPr lang="en-US" i="1" dirty="0">
                <a:solidFill>
                  <a:schemeClr val="tx1"/>
                </a:solidFill>
              </a:rPr>
              <a:t>in-house </a:t>
            </a:r>
            <a:r>
              <a:rPr lang="en-US" b="1" dirty="0">
                <a:solidFill>
                  <a:schemeClr val="tx1"/>
                </a:solidFill>
              </a:rPr>
              <a:t>]</a:t>
            </a:r>
          </a:p>
        </p:txBody>
      </p:sp>
      <p:sp>
        <p:nvSpPr>
          <p:cNvPr id="71" name="Rectangle 70">
            <a:extLst>
              <a:ext uri="{FF2B5EF4-FFF2-40B4-BE49-F238E27FC236}">
                <a16:creationId xmlns:a16="http://schemas.microsoft.com/office/drawing/2014/main" id="{18162297-45CE-F97D-6387-0324E6E47D62}"/>
              </a:ext>
            </a:extLst>
          </p:cNvPr>
          <p:cNvSpPr/>
          <p:nvPr/>
        </p:nvSpPr>
        <p:spPr>
          <a:xfrm>
            <a:off x="9895384" y="4546612"/>
            <a:ext cx="2234820" cy="1867597"/>
          </a:xfrm>
          <a:prstGeom prst="rect">
            <a:avLst/>
          </a:prstGeom>
          <a:solidFill>
            <a:schemeClr val="accent4">
              <a:lumMod val="20000"/>
              <a:lumOff val="80000"/>
              <a:alpha val="23000"/>
            </a:schemeClr>
          </a:solidFill>
          <a:ln w="38100">
            <a:solidFill>
              <a:schemeClr val="accent1">
                <a:shade val="50000"/>
              </a:schemeClr>
            </a:solidFill>
            <a:prstDash val="dash"/>
            <a:extLst>
              <a:ext uri="{C807C97D-BFC1-408E-A445-0C87EB9F89A2}">
                <ask:lineSketchStyleProps xmlns:ask="http://schemas.microsoft.com/office/drawing/2018/sketchyshapes" sd="3978248048">
                  <a:custGeom>
                    <a:avLst/>
                    <a:gdLst>
                      <a:gd name="connsiteX0" fmla="*/ 0 w 2234820"/>
                      <a:gd name="connsiteY0" fmla="*/ 0 h 2150373"/>
                      <a:gd name="connsiteX1" fmla="*/ 581053 w 2234820"/>
                      <a:gd name="connsiteY1" fmla="*/ 0 h 2150373"/>
                      <a:gd name="connsiteX2" fmla="*/ 1072714 w 2234820"/>
                      <a:gd name="connsiteY2" fmla="*/ 0 h 2150373"/>
                      <a:gd name="connsiteX3" fmla="*/ 1631419 w 2234820"/>
                      <a:gd name="connsiteY3" fmla="*/ 0 h 2150373"/>
                      <a:gd name="connsiteX4" fmla="*/ 2234820 w 2234820"/>
                      <a:gd name="connsiteY4" fmla="*/ 0 h 2150373"/>
                      <a:gd name="connsiteX5" fmla="*/ 2234820 w 2234820"/>
                      <a:gd name="connsiteY5" fmla="*/ 473082 h 2150373"/>
                      <a:gd name="connsiteX6" fmla="*/ 2234820 w 2234820"/>
                      <a:gd name="connsiteY6" fmla="*/ 946164 h 2150373"/>
                      <a:gd name="connsiteX7" fmla="*/ 2234820 w 2234820"/>
                      <a:gd name="connsiteY7" fmla="*/ 1462254 h 2150373"/>
                      <a:gd name="connsiteX8" fmla="*/ 2234820 w 2234820"/>
                      <a:gd name="connsiteY8" fmla="*/ 2150373 h 2150373"/>
                      <a:gd name="connsiteX9" fmla="*/ 1720811 w 2234820"/>
                      <a:gd name="connsiteY9" fmla="*/ 2150373 h 2150373"/>
                      <a:gd name="connsiteX10" fmla="*/ 1139758 w 2234820"/>
                      <a:gd name="connsiteY10" fmla="*/ 2150373 h 2150373"/>
                      <a:gd name="connsiteX11" fmla="*/ 648098 w 2234820"/>
                      <a:gd name="connsiteY11" fmla="*/ 2150373 h 2150373"/>
                      <a:gd name="connsiteX12" fmla="*/ 0 w 2234820"/>
                      <a:gd name="connsiteY12" fmla="*/ 2150373 h 2150373"/>
                      <a:gd name="connsiteX13" fmla="*/ 0 w 2234820"/>
                      <a:gd name="connsiteY13" fmla="*/ 1655787 h 2150373"/>
                      <a:gd name="connsiteX14" fmla="*/ 0 w 2234820"/>
                      <a:gd name="connsiteY14" fmla="*/ 1096690 h 2150373"/>
                      <a:gd name="connsiteX15" fmla="*/ 0 w 2234820"/>
                      <a:gd name="connsiteY15" fmla="*/ 537593 h 2150373"/>
                      <a:gd name="connsiteX16" fmla="*/ 0 w 2234820"/>
                      <a:gd name="connsiteY16" fmla="*/ 0 h 215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4820" h="2150373" fill="none" extrusionOk="0">
                        <a:moveTo>
                          <a:pt x="0" y="0"/>
                        </a:moveTo>
                        <a:cubicBezTo>
                          <a:pt x="243199" y="-62145"/>
                          <a:pt x="367732" y="25209"/>
                          <a:pt x="581053" y="0"/>
                        </a:cubicBezTo>
                        <a:cubicBezTo>
                          <a:pt x="794374" y="-25209"/>
                          <a:pt x="960846" y="44969"/>
                          <a:pt x="1072714" y="0"/>
                        </a:cubicBezTo>
                        <a:cubicBezTo>
                          <a:pt x="1184582" y="-44969"/>
                          <a:pt x="1457318" y="4762"/>
                          <a:pt x="1631419" y="0"/>
                        </a:cubicBezTo>
                        <a:cubicBezTo>
                          <a:pt x="1805521" y="-4762"/>
                          <a:pt x="1994543" y="9417"/>
                          <a:pt x="2234820" y="0"/>
                        </a:cubicBezTo>
                        <a:cubicBezTo>
                          <a:pt x="2277499" y="229866"/>
                          <a:pt x="2228329" y="287619"/>
                          <a:pt x="2234820" y="473082"/>
                        </a:cubicBezTo>
                        <a:cubicBezTo>
                          <a:pt x="2241311" y="658545"/>
                          <a:pt x="2197626" y="805745"/>
                          <a:pt x="2234820" y="946164"/>
                        </a:cubicBezTo>
                        <a:cubicBezTo>
                          <a:pt x="2272014" y="1086583"/>
                          <a:pt x="2205521" y="1284243"/>
                          <a:pt x="2234820" y="1462254"/>
                        </a:cubicBezTo>
                        <a:cubicBezTo>
                          <a:pt x="2264119" y="1640265"/>
                          <a:pt x="2228969" y="1878058"/>
                          <a:pt x="2234820" y="2150373"/>
                        </a:cubicBezTo>
                        <a:cubicBezTo>
                          <a:pt x="2063157" y="2156967"/>
                          <a:pt x="1862288" y="2140629"/>
                          <a:pt x="1720811" y="2150373"/>
                        </a:cubicBezTo>
                        <a:cubicBezTo>
                          <a:pt x="1579334" y="2160117"/>
                          <a:pt x="1370565" y="2107120"/>
                          <a:pt x="1139758" y="2150373"/>
                        </a:cubicBezTo>
                        <a:cubicBezTo>
                          <a:pt x="908951" y="2193626"/>
                          <a:pt x="843223" y="2100115"/>
                          <a:pt x="648098" y="2150373"/>
                        </a:cubicBezTo>
                        <a:cubicBezTo>
                          <a:pt x="452973" y="2200631"/>
                          <a:pt x="218516" y="2111725"/>
                          <a:pt x="0" y="2150373"/>
                        </a:cubicBezTo>
                        <a:cubicBezTo>
                          <a:pt x="-28169" y="1988709"/>
                          <a:pt x="54060" y="1889195"/>
                          <a:pt x="0" y="1655787"/>
                        </a:cubicBezTo>
                        <a:cubicBezTo>
                          <a:pt x="-54060" y="1422379"/>
                          <a:pt x="59224" y="1221545"/>
                          <a:pt x="0" y="1096690"/>
                        </a:cubicBezTo>
                        <a:cubicBezTo>
                          <a:pt x="-59224" y="971835"/>
                          <a:pt x="33593" y="697419"/>
                          <a:pt x="0" y="537593"/>
                        </a:cubicBezTo>
                        <a:cubicBezTo>
                          <a:pt x="-33593" y="377767"/>
                          <a:pt x="42158" y="229002"/>
                          <a:pt x="0" y="0"/>
                        </a:cubicBezTo>
                        <a:close/>
                      </a:path>
                      <a:path w="2234820" h="2150373" stroke="0" extrusionOk="0">
                        <a:moveTo>
                          <a:pt x="0" y="0"/>
                        </a:moveTo>
                        <a:cubicBezTo>
                          <a:pt x="198997" y="-39967"/>
                          <a:pt x="307512" y="29410"/>
                          <a:pt x="558705" y="0"/>
                        </a:cubicBezTo>
                        <a:cubicBezTo>
                          <a:pt x="809898" y="-29410"/>
                          <a:pt x="957091" y="64802"/>
                          <a:pt x="1117410" y="0"/>
                        </a:cubicBezTo>
                        <a:cubicBezTo>
                          <a:pt x="1277730" y="-64802"/>
                          <a:pt x="1492881" y="13751"/>
                          <a:pt x="1720811" y="0"/>
                        </a:cubicBezTo>
                        <a:cubicBezTo>
                          <a:pt x="1948741" y="-13751"/>
                          <a:pt x="1982814" y="55129"/>
                          <a:pt x="2234820" y="0"/>
                        </a:cubicBezTo>
                        <a:cubicBezTo>
                          <a:pt x="2239269" y="245794"/>
                          <a:pt x="2205279" y="362022"/>
                          <a:pt x="2234820" y="494586"/>
                        </a:cubicBezTo>
                        <a:cubicBezTo>
                          <a:pt x="2264361" y="627150"/>
                          <a:pt x="2181844" y="742178"/>
                          <a:pt x="2234820" y="989172"/>
                        </a:cubicBezTo>
                        <a:cubicBezTo>
                          <a:pt x="2287796" y="1236166"/>
                          <a:pt x="2195200" y="1293971"/>
                          <a:pt x="2234820" y="1526765"/>
                        </a:cubicBezTo>
                        <a:cubicBezTo>
                          <a:pt x="2274440" y="1759559"/>
                          <a:pt x="2188530" y="1960898"/>
                          <a:pt x="2234820" y="2150373"/>
                        </a:cubicBezTo>
                        <a:cubicBezTo>
                          <a:pt x="2093374" y="2219168"/>
                          <a:pt x="1860581" y="2129645"/>
                          <a:pt x="1631419" y="2150373"/>
                        </a:cubicBezTo>
                        <a:cubicBezTo>
                          <a:pt x="1402257" y="2171101"/>
                          <a:pt x="1234907" y="2088209"/>
                          <a:pt x="1050365" y="2150373"/>
                        </a:cubicBezTo>
                        <a:cubicBezTo>
                          <a:pt x="865823" y="2212537"/>
                          <a:pt x="322466" y="2093020"/>
                          <a:pt x="0" y="2150373"/>
                        </a:cubicBezTo>
                        <a:cubicBezTo>
                          <a:pt x="-50890" y="2006446"/>
                          <a:pt x="50889" y="1743751"/>
                          <a:pt x="0" y="1634283"/>
                        </a:cubicBezTo>
                        <a:cubicBezTo>
                          <a:pt x="-50889" y="1524815"/>
                          <a:pt x="30127" y="1358206"/>
                          <a:pt x="0" y="1118194"/>
                        </a:cubicBezTo>
                        <a:cubicBezTo>
                          <a:pt x="-30127" y="878182"/>
                          <a:pt x="9155" y="808170"/>
                          <a:pt x="0" y="645112"/>
                        </a:cubicBezTo>
                        <a:cubicBezTo>
                          <a:pt x="-9155" y="482054"/>
                          <a:pt x="73603" y="24174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b="1" dirty="0">
                <a:solidFill>
                  <a:schemeClr val="tx1"/>
                </a:solidFill>
              </a:rPr>
              <a:t>Reuse [ </a:t>
            </a:r>
            <a:r>
              <a:rPr lang="en-US" dirty="0">
                <a:solidFill>
                  <a:schemeClr val="tx1"/>
                </a:solidFill>
              </a:rPr>
              <a:t>OTS </a:t>
            </a:r>
            <a:r>
              <a:rPr lang="en-US" b="1" dirty="0">
                <a:solidFill>
                  <a:schemeClr val="tx1"/>
                </a:solidFill>
              </a:rPr>
              <a:t>]</a:t>
            </a:r>
          </a:p>
        </p:txBody>
      </p:sp>
      <p:sp>
        <p:nvSpPr>
          <p:cNvPr id="77" name="TextBox 76">
            <a:extLst>
              <a:ext uri="{FF2B5EF4-FFF2-40B4-BE49-F238E27FC236}">
                <a16:creationId xmlns:a16="http://schemas.microsoft.com/office/drawing/2014/main" id="{D7AB970B-2CE6-4E2D-149C-5CC86A33EF6E}"/>
              </a:ext>
            </a:extLst>
          </p:cNvPr>
          <p:cNvSpPr txBox="1"/>
          <p:nvPr/>
        </p:nvSpPr>
        <p:spPr>
          <a:xfrm>
            <a:off x="52628" y="904961"/>
            <a:ext cx="1191352" cy="369332"/>
          </a:xfrm>
          <a:prstGeom prst="rect">
            <a:avLst/>
          </a:prstGeom>
          <a:noFill/>
        </p:spPr>
        <p:txBody>
          <a:bodyPr wrap="none" rtlCol="0">
            <a:spAutoFit/>
          </a:bodyPr>
          <a:lstStyle/>
          <a:p>
            <a:r>
              <a:rPr lang="en-US" dirty="0"/>
              <a:t>2015-2025</a:t>
            </a:r>
          </a:p>
        </p:txBody>
      </p:sp>
      <p:grpSp>
        <p:nvGrpSpPr>
          <p:cNvPr id="78" name="Group 77">
            <a:extLst>
              <a:ext uri="{FF2B5EF4-FFF2-40B4-BE49-F238E27FC236}">
                <a16:creationId xmlns:a16="http://schemas.microsoft.com/office/drawing/2014/main" id="{88C8503E-1D9F-AA47-306A-6356EC482A1D}"/>
              </a:ext>
            </a:extLst>
          </p:cNvPr>
          <p:cNvGrpSpPr/>
          <p:nvPr/>
        </p:nvGrpSpPr>
        <p:grpSpPr>
          <a:xfrm>
            <a:off x="9008739" y="1266216"/>
            <a:ext cx="1030985" cy="1066449"/>
            <a:chOff x="1440439" y="617145"/>
            <a:chExt cx="1030985" cy="1066449"/>
          </a:xfrm>
        </p:grpSpPr>
        <p:pic>
          <p:nvPicPr>
            <p:cNvPr id="79" name="Picture 78">
              <a:extLst>
                <a:ext uri="{FF2B5EF4-FFF2-40B4-BE49-F238E27FC236}">
                  <a16:creationId xmlns:a16="http://schemas.microsoft.com/office/drawing/2014/main" id="{3ADBE938-106F-92DD-14A3-BC29A9ADE0E4}"/>
                </a:ext>
              </a:extLst>
            </p:cNvPr>
            <p:cNvPicPr>
              <a:picLocks noChangeAspect="1"/>
            </p:cNvPicPr>
            <p:nvPr/>
          </p:nvPicPr>
          <p:blipFill>
            <a:blip r:embed="rId23"/>
            <a:stretch>
              <a:fillRect/>
            </a:stretch>
          </p:blipFill>
          <p:spPr>
            <a:xfrm>
              <a:off x="1520515" y="617145"/>
              <a:ext cx="861148" cy="874346"/>
            </a:xfrm>
            <a:prstGeom prst="rect">
              <a:avLst/>
            </a:prstGeom>
          </p:spPr>
        </p:pic>
        <p:sp>
          <p:nvSpPr>
            <p:cNvPr id="80" name="TextBox 79">
              <a:extLst>
                <a:ext uri="{FF2B5EF4-FFF2-40B4-BE49-F238E27FC236}">
                  <a16:creationId xmlns:a16="http://schemas.microsoft.com/office/drawing/2014/main" id="{44D32F77-08B2-CD85-9152-13C711DAB251}"/>
                </a:ext>
              </a:extLst>
            </p:cNvPr>
            <p:cNvSpPr txBox="1"/>
            <p:nvPr/>
          </p:nvSpPr>
          <p:spPr>
            <a:xfrm>
              <a:off x="1440439" y="1421984"/>
              <a:ext cx="1030985" cy="261610"/>
            </a:xfrm>
            <a:prstGeom prst="rect">
              <a:avLst/>
            </a:prstGeom>
            <a:noFill/>
          </p:spPr>
          <p:txBody>
            <a:bodyPr wrap="square">
              <a:spAutoFit/>
            </a:bodyPr>
            <a:lstStyle/>
            <a:p>
              <a:r>
                <a:rPr lang="en-US" sz="1100" dirty="0"/>
                <a:t>L.LE ROUX</a:t>
              </a:r>
            </a:p>
          </p:txBody>
        </p:sp>
      </p:grpSp>
      <p:pic>
        <p:nvPicPr>
          <p:cNvPr id="28" name="Picture 27">
            <a:extLst>
              <a:ext uri="{FF2B5EF4-FFF2-40B4-BE49-F238E27FC236}">
                <a16:creationId xmlns:a16="http://schemas.microsoft.com/office/drawing/2014/main" id="{451FB743-E2C4-267B-CAD2-34DACAC2DAD7}"/>
              </a:ext>
            </a:extLst>
          </p:cNvPr>
          <p:cNvPicPr>
            <a:picLocks noChangeAspect="1"/>
          </p:cNvPicPr>
          <p:nvPr/>
        </p:nvPicPr>
        <p:blipFill>
          <a:blip r:embed="rId30"/>
          <a:stretch>
            <a:fillRect/>
          </a:stretch>
        </p:blipFill>
        <p:spPr>
          <a:xfrm>
            <a:off x="11419627" y="3154158"/>
            <a:ext cx="437327" cy="450447"/>
          </a:xfrm>
          <a:prstGeom prst="rect">
            <a:avLst/>
          </a:prstGeom>
        </p:spPr>
      </p:pic>
      <p:pic>
        <p:nvPicPr>
          <p:cNvPr id="34" name="Picture 33">
            <a:extLst>
              <a:ext uri="{FF2B5EF4-FFF2-40B4-BE49-F238E27FC236}">
                <a16:creationId xmlns:a16="http://schemas.microsoft.com/office/drawing/2014/main" id="{7B1A36D4-CBF5-BA0F-A0CF-38C3199FDAD4}"/>
              </a:ext>
            </a:extLst>
          </p:cNvPr>
          <p:cNvPicPr>
            <a:picLocks noChangeAspect="1"/>
          </p:cNvPicPr>
          <p:nvPr/>
        </p:nvPicPr>
        <p:blipFill>
          <a:blip r:embed="rId31"/>
          <a:stretch>
            <a:fillRect/>
          </a:stretch>
        </p:blipFill>
        <p:spPr>
          <a:xfrm>
            <a:off x="5063908" y="13334"/>
            <a:ext cx="1825627" cy="699824"/>
          </a:xfrm>
          <a:prstGeom prst="rect">
            <a:avLst/>
          </a:prstGeom>
        </p:spPr>
      </p:pic>
      <p:sp>
        <p:nvSpPr>
          <p:cNvPr id="8" name="Date Placeholder 7">
            <a:extLst>
              <a:ext uri="{FF2B5EF4-FFF2-40B4-BE49-F238E27FC236}">
                <a16:creationId xmlns:a16="http://schemas.microsoft.com/office/drawing/2014/main" id="{37763547-32C7-8268-5FCB-F47903099B7B}"/>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35" name="Footer Placeholder 34">
            <a:extLst>
              <a:ext uri="{FF2B5EF4-FFF2-40B4-BE49-F238E27FC236}">
                <a16:creationId xmlns:a16="http://schemas.microsoft.com/office/drawing/2014/main" id="{3694175F-DD8B-E0B5-7E9A-053FCBA8B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38" name="Slide Number Placeholder 37">
            <a:extLst>
              <a:ext uri="{FF2B5EF4-FFF2-40B4-BE49-F238E27FC236}">
                <a16:creationId xmlns:a16="http://schemas.microsoft.com/office/drawing/2014/main" id="{4AAE6D7F-D38E-E32E-9FE8-067276F5AE73}"/>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26</a:t>
            </a:fld>
            <a:endParaRPr lang="en-US" dirty="0"/>
          </a:p>
        </p:txBody>
      </p:sp>
    </p:spTree>
    <p:extLst>
      <p:ext uri="{BB962C8B-B14F-4D97-AF65-F5344CB8AC3E}">
        <p14:creationId xmlns:p14="http://schemas.microsoft.com/office/powerpoint/2010/main" val="9948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B491967-3DEC-656B-F0C6-E0518CDCB592}"/>
              </a:ext>
            </a:extLst>
          </p:cNvPr>
          <p:cNvSpPr/>
          <p:nvPr/>
        </p:nvSpPr>
        <p:spPr>
          <a:xfrm>
            <a:off x="2956331" y="115579"/>
            <a:ext cx="3419978"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i="1" dirty="0">
                <a:solidFill>
                  <a:srgbClr val="00B050"/>
                </a:solidFill>
              </a:rPr>
              <a:t>Bare-metal STM32 - ARM A9</a:t>
            </a:r>
          </a:p>
        </p:txBody>
      </p:sp>
      <p:cxnSp>
        <p:nvCxnSpPr>
          <p:cNvPr id="48" name="Straight Connector 47">
            <a:extLst>
              <a:ext uri="{FF2B5EF4-FFF2-40B4-BE49-F238E27FC236}">
                <a16:creationId xmlns:a16="http://schemas.microsoft.com/office/drawing/2014/main" id="{F616A2B9-6B52-9436-6A21-6F61BBED2D31}"/>
              </a:ext>
            </a:extLst>
          </p:cNvPr>
          <p:cNvCxnSpPr>
            <a:cxnSpLocks/>
            <a:endCxn id="4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D6229DD-8884-FFC4-2851-F7F3E42D4446}"/>
              </a:ext>
            </a:extLst>
          </p:cNvPr>
          <p:cNvPicPr>
            <a:picLocks noChangeAspect="1"/>
          </p:cNvPicPr>
          <p:nvPr/>
        </p:nvPicPr>
        <p:blipFill>
          <a:blip r:embed="rId2"/>
          <a:stretch>
            <a:fillRect/>
          </a:stretch>
        </p:blipFill>
        <p:spPr>
          <a:xfrm>
            <a:off x="186285" y="2628153"/>
            <a:ext cx="3230965" cy="4114950"/>
          </a:xfrm>
          <a:prstGeom prst="rect">
            <a:avLst/>
          </a:prstGeom>
          <a:ln>
            <a:solidFill>
              <a:schemeClr val="tx1"/>
            </a:solidFill>
            <a:prstDash val="dash"/>
          </a:ln>
        </p:spPr>
      </p:pic>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US" dirty="0">
                <a:solidFill>
                  <a:schemeClr val="tx1"/>
                </a:solidFill>
              </a:rPr>
              <a:t>Model-checker</a:t>
            </a:r>
          </a:p>
        </p:txBody>
      </p:sp>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UML</a:t>
            </a:r>
            <a:br>
              <a:rPr lang="en-US" sz="1600" dirty="0">
                <a:solidFill>
                  <a:schemeClr val="tx1"/>
                </a:solidFill>
              </a:rPr>
            </a:br>
            <a:r>
              <a:rPr lang="en-US" sz="1600" dirty="0">
                <a:solidFill>
                  <a:schemeClr val="tx1"/>
                </a:solidFill>
              </a:rPr>
              <a:t>Specification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EMI</a:t>
            </a:r>
            <a:br>
              <a:rPr lang="en-US" dirty="0">
                <a:solidFill>
                  <a:schemeClr val="tx1"/>
                </a:solidFill>
              </a:rPr>
            </a:br>
            <a:r>
              <a:rPr lang="en-US"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8" name="Snip Single Corner of Rectangle 7">
            <a:extLst>
              <a:ext uri="{FF2B5EF4-FFF2-40B4-BE49-F238E27FC236}">
                <a16:creationId xmlns:a16="http://schemas.microsoft.com/office/drawing/2014/main" id="{EB1B2CA1-F749-E423-C34B-7BCF17CA26C4}"/>
              </a:ext>
            </a:extLst>
          </p:cNvPr>
          <p:cNvSpPr>
            <a:spLocks noChangeAspect="1"/>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Temporal Logic</a:t>
            </a:r>
            <a:br>
              <a:rPr lang="en-US" sz="1400" dirty="0">
                <a:solidFill>
                  <a:schemeClr val="tx1"/>
                </a:solidFill>
              </a:rPr>
            </a:br>
            <a:r>
              <a:rPr lang="en-US" sz="1400"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Emptiness</a:t>
            </a:r>
            <a:br>
              <a:rPr lang="en-US" dirty="0">
                <a:solidFill>
                  <a:schemeClr val="tx1"/>
                </a:solidFill>
              </a:rPr>
            </a:br>
            <a:r>
              <a:rPr lang="en-US"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TL</a:t>
            </a:r>
          </a:p>
          <a:p>
            <a:pPr algn="ctr"/>
            <a:r>
              <a:rPr lang="en-US"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4" idx="1"/>
          </p:cNvCxnSpPr>
          <p:nvPr/>
        </p:nvCxnSpPr>
        <p:spPr>
          <a:xfrm flipV="1">
            <a:off x="3739243"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US"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cxnSpLocks/>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US" sz="1050" dirty="0"/>
              <a:t>interprets</a:t>
            </a:r>
          </a:p>
        </p:txBody>
      </p:sp>
      <p:cxnSp>
        <p:nvCxnSpPr>
          <p:cNvPr id="28" name="Straight Connector 27">
            <a:extLst>
              <a:ext uri="{FF2B5EF4-FFF2-40B4-BE49-F238E27FC236}">
                <a16:creationId xmlns:a16="http://schemas.microsoft.com/office/drawing/2014/main" id="{BC4B7E4B-5190-DB95-4368-FB7881448651}"/>
              </a:ext>
            </a:extLst>
          </p:cNvPr>
          <p:cNvCxnSpPr>
            <a:cxnSpLocks/>
          </p:cNvCxnSpPr>
          <p:nvPr/>
        </p:nvCxnSpPr>
        <p:spPr>
          <a:xfrm flipH="1">
            <a:off x="186285" y="483326"/>
            <a:ext cx="2824704" cy="21448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532D7-537E-D2C3-4CE8-A9B2BF5B4687}"/>
              </a:ext>
            </a:extLst>
          </p:cNvPr>
          <p:cNvCxnSpPr>
            <a:cxnSpLocks/>
          </p:cNvCxnSpPr>
          <p:nvPr/>
        </p:nvCxnSpPr>
        <p:spPr>
          <a:xfrm flipH="1">
            <a:off x="3417250" y="2058352"/>
            <a:ext cx="1480776" cy="468475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EA4C8C0F-F24D-B4D7-0DB7-6335F1D5261F}"/>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rPr>
              <a:t>Sequencer</a:t>
            </a:r>
          </a:p>
        </p:txBody>
      </p:sp>
      <p:grpSp>
        <p:nvGrpSpPr>
          <p:cNvPr id="59" name="Group 58">
            <a:extLst>
              <a:ext uri="{FF2B5EF4-FFF2-40B4-BE49-F238E27FC236}">
                <a16:creationId xmlns:a16="http://schemas.microsoft.com/office/drawing/2014/main" id="{DCBC5A33-0E6E-29B9-612F-3A0D6FC0437A}"/>
              </a:ext>
            </a:extLst>
          </p:cNvPr>
          <p:cNvGrpSpPr/>
          <p:nvPr/>
        </p:nvGrpSpPr>
        <p:grpSpPr>
          <a:xfrm>
            <a:off x="10750627" y="5171938"/>
            <a:ext cx="1255088" cy="1202063"/>
            <a:chOff x="10750627" y="5171938"/>
            <a:chExt cx="1255088" cy="1202063"/>
          </a:xfrm>
        </p:grpSpPr>
        <p:pic>
          <p:nvPicPr>
            <p:cNvPr id="50" name="Picture 49">
              <a:extLst>
                <a:ext uri="{FF2B5EF4-FFF2-40B4-BE49-F238E27FC236}">
                  <a16:creationId xmlns:a16="http://schemas.microsoft.com/office/drawing/2014/main" id="{B9F8557B-05B3-89E3-0CED-2B37F6C55A14}"/>
                </a:ext>
              </a:extLst>
            </p:cNvPr>
            <p:cNvPicPr>
              <a:picLocks noChangeAspect="1"/>
            </p:cNvPicPr>
            <p:nvPr/>
          </p:nvPicPr>
          <p:blipFill>
            <a:blip r:embed="rId3"/>
            <a:stretch>
              <a:fillRect/>
            </a:stretch>
          </p:blipFill>
          <p:spPr>
            <a:xfrm>
              <a:off x="10824509" y="5171938"/>
              <a:ext cx="1036230" cy="679574"/>
            </a:xfrm>
            <a:prstGeom prst="rect">
              <a:avLst/>
            </a:prstGeom>
          </p:spPr>
        </p:pic>
        <p:pic>
          <p:nvPicPr>
            <p:cNvPr id="51" name="Picture 50">
              <a:extLst>
                <a:ext uri="{FF2B5EF4-FFF2-40B4-BE49-F238E27FC236}">
                  <a16:creationId xmlns:a16="http://schemas.microsoft.com/office/drawing/2014/main" id="{72C92F9B-A782-762E-C7FD-327112E4034A}"/>
                </a:ext>
              </a:extLst>
            </p:cNvPr>
            <p:cNvPicPr>
              <a:picLocks noChangeAspect="1"/>
            </p:cNvPicPr>
            <p:nvPr/>
          </p:nvPicPr>
          <p:blipFill>
            <a:blip r:embed="rId4"/>
            <a:stretch>
              <a:fillRect/>
            </a:stretch>
          </p:blipFill>
          <p:spPr>
            <a:xfrm>
              <a:off x="10750627" y="5882317"/>
              <a:ext cx="1255088" cy="491684"/>
            </a:xfrm>
            <a:prstGeom prst="rect">
              <a:avLst/>
            </a:prstGeom>
          </p:spPr>
        </p:pic>
      </p:grpSp>
      <p:pic>
        <p:nvPicPr>
          <p:cNvPr id="52" name="Picture 51">
            <a:extLst>
              <a:ext uri="{FF2B5EF4-FFF2-40B4-BE49-F238E27FC236}">
                <a16:creationId xmlns:a16="http://schemas.microsoft.com/office/drawing/2014/main" id="{EF772720-AC02-D99C-1F26-0482522627F5}"/>
              </a:ext>
            </a:extLst>
          </p:cNvPr>
          <p:cNvPicPr>
            <a:picLocks noChangeAspect="1"/>
          </p:cNvPicPr>
          <p:nvPr/>
        </p:nvPicPr>
        <p:blipFill>
          <a:blip r:embed="rId5"/>
          <a:stretch>
            <a:fillRect/>
          </a:stretch>
        </p:blipFill>
        <p:spPr>
          <a:xfrm>
            <a:off x="10780110" y="63771"/>
            <a:ext cx="1356823" cy="1440000"/>
          </a:xfrm>
          <a:prstGeom prst="rect">
            <a:avLst/>
          </a:prstGeom>
        </p:spPr>
      </p:pic>
      <p:sp>
        <p:nvSpPr>
          <p:cNvPr id="53" name="TextBox 52">
            <a:extLst>
              <a:ext uri="{FF2B5EF4-FFF2-40B4-BE49-F238E27FC236}">
                <a16:creationId xmlns:a16="http://schemas.microsoft.com/office/drawing/2014/main" id="{30346722-5039-72E8-283B-609F6D049EB0}"/>
              </a:ext>
            </a:extLst>
          </p:cNvPr>
          <p:cNvSpPr txBox="1"/>
          <p:nvPr/>
        </p:nvSpPr>
        <p:spPr>
          <a:xfrm>
            <a:off x="10780110" y="1533659"/>
            <a:ext cx="1389611" cy="646331"/>
          </a:xfrm>
          <a:prstGeom prst="rect">
            <a:avLst/>
          </a:prstGeom>
          <a:noFill/>
        </p:spPr>
        <p:txBody>
          <a:bodyPr wrap="none" rtlCol="0">
            <a:spAutoFit/>
          </a:bodyPr>
          <a:lstStyle/>
          <a:p>
            <a:r>
              <a:rPr lang="en-US" dirty="0"/>
              <a:t>PhD Valentin</a:t>
            </a:r>
            <a:br>
              <a:rPr lang="en-US" dirty="0"/>
            </a:br>
            <a:r>
              <a:rPr lang="en-US" dirty="0"/>
              <a:t>BESNARD</a:t>
            </a:r>
          </a:p>
        </p:txBody>
      </p:sp>
      <p:sp>
        <p:nvSpPr>
          <p:cNvPr id="55" name="TextBox 54">
            <a:extLst>
              <a:ext uri="{FF2B5EF4-FFF2-40B4-BE49-F238E27FC236}">
                <a16:creationId xmlns:a16="http://schemas.microsoft.com/office/drawing/2014/main" id="{906FA814-48AD-E121-08B4-31DC9EFC8F64}"/>
              </a:ext>
            </a:extLst>
          </p:cNvPr>
          <p:cNvSpPr txBox="1"/>
          <p:nvPr/>
        </p:nvSpPr>
        <p:spPr>
          <a:xfrm>
            <a:off x="7677727" y="2164363"/>
            <a:ext cx="4277634" cy="1200329"/>
          </a:xfrm>
          <a:prstGeom prst="rect">
            <a:avLst/>
          </a:prstGeom>
          <a:noFill/>
        </p:spPr>
        <p:txBody>
          <a:bodyPr wrap="square">
            <a:spAutoFit/>
          </a:bodyPr>
          <a:lstStyle/>
          <a:p>
            <a:r>
              <a:rPr lang="en-US" sz="2400" b="1" i="0" dirty="0">
                <a:solidFill>
                  <a:srgbClr val="111111"/>
                </a:solidFill>
                <a:effectLst/>
                <a:latin typeface="Helvetica Neue" panose="02000503000000020004" pitchFamily="2" charset="0"/>
              </a:rPr>
              <a:t>Unified LTL Verification and Embedded Execution of UML Models, </a:t>
            </a:r>
            <a:endParaRPr lang="en-US" sz="2400" dirty="0">
              <a:solidFill>
                <a:schemeClr val="accent1"/>
              </a:solidFill>
              <a:latin typeface="Courier New" panose="02070309020205020404" pitchFamily="49" charset="0"/>
              <a:cs typeface="Courier New" panose="02070309020205020404" pitchFamily="49" charset="0"/>
            </a:endParaRPr>
          </a:p>
        </p:txBody>
      </p:sp>
      <p:pic>
        <p:nvPicPr>
          <p:cNvPr id="56" name="Picture 55">
            <a:extLst>
              <a:ext uri="{FF2B5EF4-FFF2-40B4-BE49-F238E27FC236}">
                <a16:creationId xmlns:a16="http://schemas.microsoft.com/office/drawing/2014/main" id="{2D7425C9-576C-526F-A2C7-9B6BECDAE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10" name="TextBox 9">
            <a:extLst>
              <a:ext uri="{FF2B5EF4-FFF2-40B4-BE49-F238E27FC236}">
                <a16:creationId xmlns:a16="http://schemas.microsoft.com/office/drawing/2014/main" id="{6CD97D1F-D221-58F2-A5EF-A07C39AD8E40}"/>
              </a:ext>
            </a:extLst>
          </p:cNvPr>
          <p:cNvSpPr txBox="1"/>
          <p:nvPr/>
        </p:nvSpPr>
        <p:spPr>
          <a:xfrm>
            <a:off x="9816544" y="2933512"/>
            <a:ext cx="2219681" cy="461665"/>
          </a:xfrm>
          <a:prstGeom prst="rect">
            <a:avLst/>
          </a:prstGeom>
          <a:solidFill>
            <a:srgbClr val="E7E6E6"/>
          </a:solidFill>
        </p:spPr>
        <p:txBody>
          <a:bodyPr wrap="square">
            <a:spAutoFit/>
          </a:bodyPr>
          <a:lstStyle/>
          <a:p>
            <a:r>
              <a:rPr lang="en-US" sz="2400" dirty="0">
                <a:solidFill>
                  <a:schemeClr val="accent1"/>
                </a:solidFill>
                <a:effectLst/>
                <a:latin typeface="Courier New" panose="02070309020205020404" pitchFamily="49" charset="0"/>
                <a:cs typeface="Courier New" panose="02070309020205020404" pitchFamily="49" charset="0"/>
              </a:rPr>
              <a:t>[MODELS’18]</a:t>
            </a:r>
            <a:endParaRPr lang="en-US" sz="2400" dirty="0"/>
          </a:p>
        </p:txBody>
      </p:sp>
      <p:grpSp>
        <p:nvGrpSpPr>
          <p:cNvPr id="11" name="Group 10">
            <a:extLst>
              <a:ext uri="{FF2B5EF4-FFF2-40B4-BE49-F238E27FC236}">
                <a16:creationId xmlns:a16="http://schemas.microsoft.com/office/drawing/2014/main" id="{E83AB2B3-9851-5321-941B-DB74F90088FA}"/>
              </a:ext>
            </a:extLst>
          </p:cNvPr>
          <p:cNvGrpSpPr/>
          <p:nvPr/>
        </p:nvGrpSpPr>
        <p:grpSpPr>
          <a:xfrm>
            <a:off x="5468173" y="1480678"/>
            <a:ext cx="710963" cy="710963"/>
            <a:chOff x="7881256" y="1994261"/>
            <a:chExt cx="710963" cy="710963"/>
          </a:xfrm>
        </p:grpSpPr>
        <p:sp>
          <p:nvSpPr>
            <p:cNvPr id="13" name="Rounded Rectangle 12">
              <a:extLst>
                <a:ext uri="{FF2B5EF4-FFF2-40B4-BE49-F238E27FC236}">
                  <a16:creationId xmlns:a16="http://schemas.microsoft.com/office/drawing/2014/main" id="{7C604320-C53E-4D62-8F8B-01541B4528AA}"/>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cxnSp>
          <p:nvCxnSpPr>
            <p:cNvPr id="20" name="Straight Arrow Connector 19">
              <a:extLst>
                <a:ext uri="{FF2B5EF4-FFF2-40B4-BE49-F238E27FC236}">
                  <a16:creationId xmlns:a16="http://schemas.microsoft.com/office/drawing/2014/main" id="{3EE4E7FE-493A-9825-2895-5428DED69B4F}"/>
                </a:ext>
              </a:extLst>
            </p:cNvPr>
            <p:cNvCxnSpPr>
              <a:cxnSpLocks/>
              <a:stCxn id="13" idx="1"/>
              <a:endCxn id="13" idx="0"/>
            </p:cNvCxnSpPr>
            <p:nvPr/>
          </p:nvCxnSpPr>
          <p:spPr>
            <a:xfrm flipV="1">
              <a:off x="7881256" y="1994261"/>
              <a:ext cx="355482" cy="3554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ECE536FC-48B7-4505-75DC-6295F1B891EA}"/>
                </a:ext>
              </a:extLst>
            </p:cNvPr>
            <p:cNvCxnSpPr>
              <a:cxnSpLocks/>
              <a:stCxn id="13" idx="1"/>
              <a:endCxn id="13" idx="2"/>
            </p:cNvCxnSpPr>
            <p:nvPr/>
          </p:nvCxnSpPr>
          <p:spPr>
            <a:xfrm>
              <a:off x="7881256" y="2349743"/>
              <a:ext cx="355482" cy="35548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1CC84562-2D26-4F30-BD72-FAF4FE60C6D7}"/>
              </a:ext>
            </a:extLst>
          </p:cNvPr>
          <p:cNvSpPr txBox="1"/>
          <p:nvPr/>
        </p:nvSpPr>
        <p:spPr>
          <a:xfrm>
            <a:off x="2450454" y="6033184"/>
            <a:ext cx="2279791" cy="646331"/>
          </a:xfrm>
          <a:prstGeom prst="rect">
            <a:avLst/>
          </a:prstGeom>
          <a:solidFill>
            <a:srgbClr val="E7E6E6"/>
          </a:solidFill>
        </p:spPr>
        <p:txBody>
          <a:bodyPr wrap="none" rtlCol="0">
            <a:spAutoFit/>
          </a:bodyPr>
          <a:lstStyle/>
          <a:p>
            <a:r>
              <a:rPr lang="en-US" dirty="0">
                <a:solidFill>
                  <a:schemeClr val="accent5">
                    <a:lumMod val="75000"/>
                  </a:schemeClr>
                </a:solidFill>
              </a:rPr>
              <a:t>✔︎Formalization in</a:t>
            </a:r>
          </a:p>
          <a:p>
            <a:r>
              <a:rPr lang="en-US" dirty="0">
                <a:solidFill>
                  <a:srgbClr val="FF0000"/>
                </a:solidFill>
              </a:rPr>
              <a:t>L∃∀N</a:t>
            </a:r>
            <a:r>
              <a:rPr lang="en-US" dirty="0">
                <a:solidFill>
                  <a:schemeClr val="accent5">
                    <a:lumMod val="75000"/>
                  </a:schemeClr>
                </a:solidFill>
              </a:rPr>
              <a:t> Theorem Prover</a:t>
            </a:r>
          </a:p>
        </p:txBody>
      </p:sp>
      <p:sp>
        <p:nvSpPr>
          <p:cNvPr id="2" name="Date Placeholder 1">
            <a:extLst>
              <a:ext uri="{FF2B5EF4-FFF2-40B4-BE49-F238E27FC236}">
                <a16:creationId xmlns:a16="http://schemas.microsoft.com/office/drawing/2014/main" id="{0DE16649-0923-BBA6-CA7D-26D530B26EE3}"/>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9" name="Footer Placeholder 8">
            <a:extLst>
              <a:ext uri="{FF2B5EF4-FFF2-40B4-BE49-F238E27FC236}">
                <a16:creationId xmlns:a16="http://schemas.microsoft.com/office/drawing/2014/main" id="{6433AC4A-E61B-3C4F-7448-995FE4E421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pic>
        <p:nvPicPr>
          <p:cNvPr id="33" name="Picture 32">
            <a:extLst>
              <a:ext uri="{FF2B5EF4-FFF2-40B4-BE49-F238E27FC236}">
                <a16:creationId xmlns:a16="http://schemas.microsoft.com/office/drawing/2014/main" id="{F8CA38F7-8168-4C4A-3D08-DB056BEB586D}"/>
              </a:ext>
            </a:extLst>
          </p:cNvPr>
          <p:cNvPicPr>
            <a:picLocks noChangeAspect="1"/>
          </p:cNvPicPr>
          <p:nvPr/>
        </p:nvPicPr>
        <p:blipFill>
          <a:blip r:embed="rId7">
            <a:clrChange>
              <a:clrFrom>
                <a:srgbClr val="FFFFFF"/>
              </a:clrFrom>
              <a:clrTo>
                <a:srgbClr val="FFFFFF">
                  <a:alpha val="0"/>
                </a:srgbClr>
              </a:clrTo>
            </a:clrChange>
          </a:blip>
          <a:srcRect b="9618"/>
          <a:stretch>
            <a:fillRect/>
          </a:stretch>
        </p:blipFill>
        <p:spPr>
          <a:xfrm rot="2702838">
            <a:off x="10345815" y="3515469"/>
            <a:ext cx="1651934" cy="1770514"/>
          </a:xfrm>
          <a:prstGeom prst="rect">
            <a:avLst/>
          </a:prstGeom>
        </p:spPr>
      </p:pic>
      <p:sp>
        <p:nvSpPr>
          <p:cNvPr id="27" name="Slide Number Placeholder 26">
            <a:extLst>
              <a:ext uri="{FF2B5EF4-FFF2-40B4-BE49-F238E27FC236}">
                <a16:creationId xmlns:a16="http://schemas.microsoft.com/office/drawing/2014/main" id="{17B5EFFC-252B-4A08-6279-DBCC2DF813BA}"/>
              </a:ext>
            </a:extLst>
          </p:cNvPr>
          <p:cNvSpPr>
            <a:spLocks noGrp="1"/>
          </p:cNvSpPr>
          <p:nvPr>
            <p:ph type="sldNum" sz="quarter" idx="12"/>
          </p:nvPr>
        </p:nvSpPr>
        <p:spPr/>
        <p:txBody>
          <a:bodyPr/>
          <a:lstStyle/>
          <a:p>
            <a:fld id="{CCEE0668-B501-FE49-91F1-336E620E148C}" type="slidenum">
              <a:rPr lang="en-US" smtClean="0"/>
              <a:t>27</a:t>
            </a:fld>
            <a:endParaRPr lang="en-US" dirty="0"/>
          </a:p>
        </p:txBody>
      </p:sp>
    </p:spTree>
    <p:extLst>
      <p:ext uri="{BB962C8B-B14F-4D97-AF65-F5344CB8AC3E}">
        <p14:creationId xmlns:p14="http://schemas.microsoft.com/office/powerpoint/2010/main" val="56687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F4364A6-A38A-42D8-65E4-F846E8CA48D2}"/>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i="1" dirty="0">
                <a:solidFill>
                  <a:srgbClr val="00B050"/>
                </a:solidFill>
              </a:rPr>
              <a:t>Bare-metal STM32 - ARM A9</a:t>
            </a:r>
          </a:p>
        </p:txBody>
      </p:sp>
      <p:cxnSp>
        <p:nvCxnSpPr>
          <p:cNvPr id="71" name="Straight Connector 70">
            <a:extLst>
              <a:ext uri="{FF2B5EF4-FFF2-40B4-BE49-F238E27FC236}">
                <a16:creationId xmlns:a16="http://schemas.microsoft.com/office/drawing/2014/main" id="{98398519-303C-2D88-12AE-4657EA5D3C48}"/>
              </a:ext>
            </a:extLst>
          </p:cNvPr>
          <p:cNvCxnSpPr>
            <a:cxnSpLocks/>
            <a:endCxn id="70"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US"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PUSM</a:t>
            </a:r>
            <a:br>
              <a:rPr lang="en-US" sz="1600" dirty="0">
                <a:solidFill>
                  <a:schemeClr val="tx1"/>
                </a:solidFill>
              </a:rPr>
            </a:br>
            <a:r>
              <a:rPr lang="en-US" sz="1600"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Emptiness</a:t>
            </a:r>
            <a:br>
              <a:rPr lang="en-US" dirty="0">
                <a:solidFill>
                  <a:schemeClr val="tx1"/>
                </a:solidFill>
              </a:rPr>
            </a:br>
            <a:r>
              <a:rPr lang="en-US"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201856"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PUSM EMI</a:t>
            </a:r>
          </a:p>
          <a:p>
            <a:pPr algn="ctr"/>
            <a:r>
              <a:rPr lang="en-US"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9822" y="4942387"/>
            <a:ext cx="703143"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US"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Scheduling</a:t>
            </a:r>
            <a:br>
              <a:rPr lang="en-US" dirty="0">
                <a:solidFill>
                  <a:schemeClr val="tx1"/>
                </a:solidFill>
              </a:rPr>
            </a:br>
            <a:r>
              <a:rPr lang="en-US"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UML</a:t>
            </a:r>
            <a:br>
              <a:rPr lang="en-US" sz="1600" dirty="0">
                <a:solidFill>
                  <a:schemeClr val="tx1"/>
                </a:solidFill>
              </a:rPr>
            </a:br>
            <a:r>
              <a:rPr lang="en-US" sz="1600"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EMI</a:t>
            </a:r>
            <a:br>
              <a:rPr lang="en-US" dirty="0">
                <a:solidFill>
                  <a:schemeClr val="tx1"/>
                </a:solidFill>
              </a:rPr>
            </a:br>
            <a:r>
              <a:rPr lang="en-US"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US"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US" sz="1050" dirty="0"/>
              <a:t>interprets</a:t>
            </a:r>
          </a:p>
        </p:txBody>
      </p:sp>
      <p:sp>
        <p:nvSpPr>
          <p:cNvPr id="70" name="Rounded Rectangle 69">
            <a:extLst>
              <a:ext uri="{FF2B5EF4-FFF2-40B4-BE49-F238E27FC236}">
                <a16:creationId xmlns:a16="http://schemas.microsoft.com/office/drawing/2014/main" id="{E35FF916-611A-8E74-6DC5-087301E8037F}"/>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rPr>
              <a:t>Sequencer</a:t>
            </a:r>
          </a:p>
        </p:txBody>
      </p:sp>
      <p:pic>
        <p:nvPicPr>
          <p:cNvPr id="75" name="Picture 74">
            <a:extLst>
              <a:ext uri="{FF2B5EF4-FFF2-40B4-BE49-F238E27FC236}">
                <a16:creationId xmlns:a16="http://schemas.microsoft.com/office/drawing/2014/main" id="{9B61B381-8379-8DF5-4E2A-2E8F04D245F0}"/>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76" name="TextBox 75">
            <a:extLst>
              <a:ext uri="{FF2B5EF4-FFF2-40B4-BE49-F238E27FC236}">
                <a16:creationId xmlns:a16="http://schemas.microsoft.com/office/drawing/2014/main" id="{24645425-086C-1E2D-E786-6BF1BB276FCE}"/>
              </a:ext>
            </a:extLst>
          </p:cNvPr>
          <p:cNvSpPr txBox="1"/>
          <p:nvPr/>
        </p:nvSpPr>
        <p:spPr>
          <a:xfrm>
            <a:off x="10780110" y="1533659"/>
            <a:ext cx="1389611" cy="646331"/>
          </a:xfrm>
          <a:prstGeom prst="rect">
            <a:avLst/>
          </a:prstGeom>
          <a:noFill/>
        </p:spPr>
        <p:txBody>
          <a:bodyPr wrap="none" rtlCol="0">
            <a:spAutoFit/>
          </a:bodyPr>
          <a:lstStyle/>
          <a:p>
            <a:r>
              <a:rPr lang="en-US" dirty="0"/>
              <a:t>PhD Valentin</a:t>
            </a:r>
            <a:br>
              <a:rPr lang="en-US" dirty="0"/>
            </a:br>
            <a:r>
              <a:rPr lang="en-US" dirty="0"/>
              <a:t>BESNARD</a:t>
            </a:r>
          </a:p>
        </p:txBody>
      </p:sp>
      <p:pic>
        <p:nvPicPr>
          <p:cNvPr id="81" name="Picture 80">
            <a:extLst>
              <a:ext uri="{FF2B5EF4-FFF2-40B4-BE49-F238E27FC236}">
                <a16:creationId xmlns:a16="http://schemas.microsoft.com/office/drawing/2014/main" id="{97D07890-9ABC-C890-DFFB-57CAB7EB6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85" name="TextBox 84">
            <a:extLst>
              <a:ext uri="{FF2B5EF4-FFF2-40B4-BE49-F238E27FC236}">
                <a16:creationId xmlns:a16="http://schemas.microsoft.com/office/drawing/2014/main" id="{072EEF6E-F9F7-3BFB-870B-1D6D5B6A67F3}"/>
              </a:ext>
            </a:extLst>
          </p:cNvPr>
          <p:cNvSpPr txBox="1"/>
          <p:nvPr/>
        </p:nvSpPr>
        <p:spPr>
          <a:xfrm>
            <a:off x="307836" y="4865394"/>
            <a:ext cx="4315716" cy="1292662"/>
          </a:xfrm>
          <a:prstGeom prst="rect">
            <a:avLst/>
          </a:prstGeom>
          <a:noFill/>
        </p:spPr>
        <p:txBody>
          <a:bodyPr wrap="square">
            <a:spAutoFit/>
          </a:bodyPr>
          <a:lstStyle/>
          <a:p>
            <a:r>
              <a:rPr lang="en-US" b="1" i="0" dirty="0">
                <a:solidFill>
                  <a:srgbClr val="111111"/>
                </a:solidFill>
                <a:effectLst/>
                <a:latin typeface="Helvetica Neue" panose="02000503000000020004" pitchFamily="2" charset="0"/>
              </a:rPr>
              <a:t>Unified verification and monitoring of executable UML specifications. </a:t>
            </a:r>
          </a:p>
          <a:p>
            <a:r>
              <a:rPr lang="en-US" b="1" i="0" dirty="0">
                <a:solidFill>
                  <a:srgbClr val="111111"/>
                </a:solidFill>
                <a:effectLst/>
                <a:latin typeface="Helvetica Neue" panose="02000503000000020004" pitchFamily="2" charset="0"/>
              </a:rPr>
              <a:t>A transformation-free approach.</a:t>
            </a:r>
            <a:br>
              <a:rPr lang="en-US" b="1" i="0" dirty="0">
                <a:solidFill>
                  <a:srgbClr val="111111"/>
                </a:solidFill>
                <a:effectLst/>
                <a:latin typeface="Helvetica Neue" panose="02000503000000020004" pitchFamily="2" charset="0"/>
              </a:rPr>
            </a:br>
            <a:r>
              <a:rPr lang="en-US"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US"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US" i="1" dirty="0">
                <a:solidFill>
                  <a:srgbClr val="111111"/>
                </a:solidFill>
                <a:latin typeface="Courier New" panose="02070309020205020404" pitchFamily="49" charset="0"/>
                <a:cs typeface="Courier New" panose="02070309020205020404" pitchFamily="49" charset="0"/>
              </a:rPr>
              <a:t>.</a:t>
            </a:r>
            <a:endParaRPr lang="en-US" i="1" dirty="0">
              <a:latin typeface="Courier New" panose="02070309020205020404" pitchFamily="49" charset="0"/>
              <a:cs typeface="Courier New" panose="02070309020205020404" pitchFamily="49" charset="0"/>
            </a:endParaRPr>
          </a:p>
        </p:txBody>
      </p:sp>
      <p:grpSp>
        <p:nvGrpSpPr>
          <p:cNvPr id="86" name="Group 85">
            <a:extLst>
              <a:ext uri="{FF2B5EF4-FFF2-40B4-BE49-F238E27FC236}">
                <a16:creationId xmlns:a16="http://schemas.microsoft.com/office/drawing/2014/main" id="{10B24E1D-82E5-9CFF-C1FC-A119B67A213C}"/>
              </a:ext>
            </a:extLst>
          </p:cNvPr>
          <p:cNvGrpSpPr/>
          <p:nvPr/>
        </p:nvGrpSpPr>
        <p:grpSpPr>
          <a:xfrm>
            <a:off x="10750627" y="5171938"/>
            <a:ext cx="1255088" cy="1202063"/>
            <a:chOff x="10750627" y="5171938"/>
            <a:chExt cx="1255088" cy="1202063"/>
          </a:xfrm>
        </p:grpSpPr>
        <p:pic>
          <p:nvPicPr>
            <p:cNvPr id="87" name="Picture 86">
              <a:extLst>
                <a:ext uri="{FF2B5EF4-FFF2-40B4-BE49-F238E27FC236}">
                  <a16:creationId xmlns:a16="http://schemas.microsoft.com/office/drawing/2014/main" id="{81244ABD-FE41-0B26-B086-1CEDED4E9702}"/>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88" name="Picture 87">
              <a:extLst>
                <a:ext uri="{FF2B5EF4-FFF2-40B4-BE49-F238E27FC236}">
                  <a16:creationId xmlns:a16="http://schemas.microsoft.com/office/drawing/2014/main" id="{1C51B5B7-9648-8B5C-0BA3-C3F58B42D07D}"/>
                </a:ext>
              </a:extLst>
            </p:cNvPr>
            <p:cNvPicPr>
              <a:picLocks noChangeAspect="1"/>
            </p:cNvPicPr>
            <p:nvPr/>
          </p:nvPicPr>
          <p:blipFill>
            <a:blip r:embed="rId5"/>
            <a:stretch>
              <a:fillRect/>
            </a:stretch>
          </p:blipFill>
          <p:spPr>
            <a:xfrm>
              <a:off x="10750627" y="5882317"/>
              <a:ext cx="1255088" cy="491684"/>
            </a:xfrm>
            <a:prstGeom prst="rect">
              <a:avLst/>
            </a:prstGeom>
          </p:spPr>
        </p:pic>
      </p:grpSp>
      <p:grpSp>
        <p:nvGrpSpPr>
          <p:cNvPr id="2" name="Group 1">
            <a:extLst>
              <a:ext uri="{FF2B5EF4-FFF2-40B4-BE49-F238E27FC236}">
                <a16:creationId xmlns:a16="http://schemas.microsoft.com/office/drawing/2014/main" id="{4A88805F-3FA4-ED66-3478-18C0F5B3AB0C}"/>
              </a:ext>
            </a:extLst>
          </p:cNvPr>
          <p:cNvGrpSpPr/>
          <p:nvPr/>
        </p:nvGrpSpPr>
        <p:grpSpPr>
          <a:xfrm>
            <a:off x="5468173" y="1480678"/>
            <a:ext cx="710963" cy="710963"/>
            <a:chOff x="7881256" y="1994261"/>
            <a:chExt cx="710963" cy="710963"/>
          </a:xfrm>
          <a:solidFill>
            <a:schemeClr val="accent5">
              <a:lumMod val="40000"/>
              <a:lumOff val="60000"/>
            </a:schemeClr>
          </a:solidFill>
        </p:grpSpPr>
        <p:sp>
          <p:nvSpPr>
            <p:cNvPr id="3" name="Rounded Rectangle 2">
              <a:extLst>
                <a:ext uri="{FF2B5EF4-FFF2-40B4-BE49-F238E27FC236}">
                  <a16:creationId xmlns:a16="http://schemas.microsoft.com/office/drawing/2014/main" id="{BA56EB39-64B0-4A0B-C310-36F5A388CDA2}"/>
                </a:ext>
              </a:extLst>
            </p:cNvPr>
            <p:cNvSpPr/>
            <p:nvPr/>
          </p:nvSpPr>
          <p:spPr>
            <a:xfrm>
              <a:off x="7881256" y="1994261"/>
              <a:ext cx="710963" cy="71096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cxnSp>
          <p:nvCxnSpPr>
            <p:cNvPr id="4" name="Straight Arrow Connector 3">
              <a:extLst>
                <a:ext uri="{FF2B5EF4-FFF2-40B4-BE49-F238E27FC236}">
                  <a16:creationId xmlns:a16="http://schemas.microsoft.com/office/drawing/2014/main" id="{DACF4D04-6FC2-BB78-D126-6F8E52B1F0A4}"/>
                </a:ext>
              </a:extLst>
            </p:cNvPr>
            <p:cNvCxnSpPr>
              <a:cxnSpLocks/>
              <a:stCxn id="3" idx="1"/>
              <a:endCxn id="3" idx="0"/>
            </p:cNvCxnSpPr>
            <p:nvPr/>
          </p:nvCxnSpPr>
          <p:spPr>
            <a:xfrm flipV="1">
              <a:off x="7881256" y="1994261"/>
              <a:ext cx="355482" cy="355482"/>
            </a:xfrm>
            <a:prstGeom prst="straightConnector1">
              <a:avLst/>
            </a:prstGeom>
            <a:grpFill/>
            <a:ln w="3810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246D2813-710C-F38A-32DC-6445457BE9A5}"/>
                </a:ext>
              </a:extLst>
            </p:cNvPr>
            <p:cNvCxnSpPr>
              <a:cxnSpLocks/>
              <a:stCxn id="3" idx="1"/>
              <a:endCxn id="3" idx="2"/>
            </p:cNvCxnSpPr>
            <p:nvPr/>
          </p:nvCxnSpPr>
          <p:spPr>
            <a:xfrm>
              <a:off x="7881256" y="2349743"/>
              <a:ext cx="355482" cy="355481"/>
            </a:xfrm>
            <a:prstGeom prst="straightConnector1">
              <a:avLst/>
            </a:prstGeom>
            <a:grpFill/>
            <a:ln w="38100">
              <a:prstDash val="sysDot"/>
              <a:tailEnd type="triangle"/>
            </a:ln>
          </p:spPr>
          <p:style>
            <a:lnRef idx="1">
              <a:schemeClr val="dk1"/>
            </a:lnRef>
            <a:fillRef idx="0">
              <a:schemeClr val="dk1"/>
            </a:fillRef>
            <a:effectRef idx="0">
              <a:schemeClr val="dk1"/>
            </a:effectRef>
            <a:fontRef idx="minor">
              <a:schemeClr val="tx1"/>
            </a:fontRef>
          </p:style>
        </p:cxnSp>
      </p:grpSp>
      <p:sp>
        <p:nvSpPr>
          <p:cNvPr id="7" name="TextBox 6">
            <a:extLst>
              <a:ext uri="{FF2B5EF4-FFF2-40B4-BE49-F238E27FC236}">
                <a16:creationId xmlns:a16="http://schemas.microsoft.com/office/drawing/2014/main" id="{DC58DA99-93B3-DBB7-E78C-D1D9B3D7F56B}"/>
              </a:ext>
            </a:extLst>
          </p:cNvPr>
          <p:cNvSpPr txBox="1"/>
          <p:nvPr/>
        </p:nvSpPr>
        <p:spPr>
          <a:xfrm>
            <a:off x="2450454" y="6033184"/>
            <a:ext cx="2279791" cy="646331"/>
          </a:xfrm>
          <a:prstGeom prst="rect">
            <a:avLst/>
          </a:prstGeom>
          <a:solidFill>
            <a:srgbClr val="E7E6E6"/>
          </a:solidFill>
        </p:spPr>
        <p:txBody>
          <a:bodyPr wrap="none" rtlCol="0">
            <a:spAutoFit/>
          </a:bodyPr>
          <a:lstStyle/>
          <a:p>
            <a:r>
              <a:rPr lang="en-US" dirty="0">
                <a:solidFill>
                  <a:schemeClr val="accent5">
                    <a:lumMod val="75000"/>
                  </a:schemeClr>
                </a:solidFill>
              </a:rPr>
              <a:t>✔︎Formalization in</a:t>
            </a:r>
          </a:p>
          <a:p>
            <a:r>
              <a:rPr lang="en-US" dirty="0">
                <a:solidFill>
                  <a:srgbClr val="FF0000"/>
                </a:solidFill>
              </a:rPr>
              <a:t>L∃∀N</a:t>
            </a:r>
            <a:r>
              <a:rPr lang="en-US" dirty="0">
                <a:solidFill>
                  <a:schemeClr val="accent5">
                    <a:lumMod val="75000"/>
                  </a:schemeClr>
                </a:solidFill>
              </a:rPr>
              <a:t> Theorem Prover</a:t>
            </a:r>
          </a:p>
        </p:txBody>
      </p:sp>
      <p:sp>
        <p:nvSpPr>
          <p:cNvPr id="6" name="Date Placeholder 5">
            <a:extLst>
              <a:ext uri="{FF2B5EF4-FFF2-40B4-BE49-F238E27FC236}">
                <a16:creationId xmlns:a16="http://schemas.microsoft.com/office/drawing/2014/main" id="{3DE9047C-F2A8-41F0-7EF9-9A2D2A2E5F6B}"/>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9" name="Footer Placeholder 8">
            <a:extLst>
              <a:ext uri="{FF2B5EF4-FFF2-40B4-BE49-F238E27FC236}">
                <a16:creationId xmlns:a16="http://schemas.microsoft.com/office/drawing/2014/main" id="{A6B2167A-22CE-8885-76A7-0957FFF120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pic>
        <p:nvPicPr>
          <p:cNvPr id="10" name="Picture 9">
            <a:extLst>
              <a:ext uri="{FF2B5EF4-FFF2-40B4-BE49-F238E27FC236}">
                <a16:creationId xmlns:a16="http://schemas.microsoft.com/office/drawing/2014/main" id="{01ECBB3A-918E-EAF5-AEFF-4BE221C1D839}"/>
              </a:ext>
            </a:extLst>
          </p:cNvPr>
          <p:cNvPicPr>
            <a:picLocks noChangeAspect="1"/>
          </p:cNvPicPr>
          <p:nvPr/>
        </p:nvPicPr>
        <p:blipFill>
          <a:blip r:embed="rId6">
            <a:clrChange>
              <a:clrFrom>
                <a:srgbClr val="FFFFFF"/>
              </a:clrFrom>
              <a:clrTo>
                <a:srgbClr val="FFFFFF">
                  <a:alpha val="0"/>
                </a:srgbClr>
              </a:clrTo>
            </a:clrChange>
          </a:blip>
          <a:srcRect b="9618"/>
          <a:stretch>
            <a:fillRect/>
          </a:stretch>
        </p:blipFill>
        <p:spPr>
          <a:xfrm rot="2702838">
            <a:off x="10345815" y="3515469"/>
            <a:ext cx="1651934" cy="1770514"/>
          </a:xfrm>
          <a:prstGeom prst="rect">
            <a:avLst/>
          </a:prstGeom>
        </p:spPr>
      </p:pic>
      <p:sp>
        <p:nvSpPr>
          <p:cNvPr id="11" name="Slide Number Placeholder 10">
            <a:extLst>
              <a:ext uri="{FF2B5EF4-FFF2-40B4-BE49-F238E27FC236}">
                <a16:creationId xmlns:a16="http://schemas.microsoft.com/office/drawing/2014/main" id="{B8BD915D-84D8-5BC1-B2F0-2E9F52872EAF}"/>
              </a:ext>
            </a:extLst>
          </p:cNvPr>
          <p:cNvSpPr>
            <a:spLocks noGrp="1"/>
          </p:cNvSpPr>
          <p:nvPr>
            <p:ph type="sldNum" sz="quarter" idx="12"/>
          </p:nvPr>
        </p:nvSpPr>
        <p:spPr/>
        <p:txBody>
          <a:bodyPr/>
          <a:lstStyle/>
          <a:p>
            <a:fld id="{CCEE0668-B501-FE49-91F1-336E620E148C}" type="slidenum">
              <a:rPr lang="en-US" smtClean="0"/>
              <a:t>28</a:t>
            </a:fld>
            <a:endParaRPr lang="en-US" dirty="0"/>
          </a:p>
        </p:txBody>
      </p:sp>
    </p:spTree>
    <p:extLst>
      <p:ext uri="{BB962C8B-B14F-4D97-AF65-F5344CB8AC3E}">
        <p14:creationId xmlns:p14="http://schemas.microsoft.com/office/powerpoint/2010/main" val="2957012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E4ED6C1-2D83-5B02-ED5F-C064CB21D592}"/>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i="1" dirty="0">
                <a:solidFill>
                  <a:srgbClr val="00B050"/>
                </a:solidFill>
              </a:rPr>
              <a:t>Bare-metal STM32 - ARM A9</a:t>
            </a:r>
          </a:p>
        </p:txBody>
      </p:sp>
      <p:cxnSp>
        <p:nvCxnSpPr>
          <p:cNvPr id="20" name="Straight Connector 19">
            <a:extLst>
              <a:ext uri="{FF2B5EF4-FFF2-40B4-BE49-F238E27FC236}">
                <a16:creationId xmlns:a16="http://schemas.microsoft.com/office/drawing/2014/main" id="{2A27615E-4678-4D6D-6B32-B61BFABDFFFE}"/>
              </a:ext>
            </a:extLst>
          </p:cNvPr>
          <p:cNvCxnSpPr>
            <a:cxnSpLocks/>
            <a:endCxn id="13"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US"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PUSM</a:t>
            </a:r>
            <a:br>
              <a:rPr lang="en-US" sz="1600" dirty="0">
                <a:solidFill>
                  <a:schemeClr val="tx1"/>
                </a:solidFill>
              </a:rPr>
            </a:br>
            <a:r>
              <a:rPr lang="en-US" sz="1600"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Emptiness</a:t>
            </a:r>
            <a:br>
              <a:rPr lang="en-US" dirty="0">
                <a:solidFill>
                  <a:schemeClr val="tx1"/>
                </a:solidFill>
              </a:rPr>
            </a:br>
            <a:r>
              <a:rPr lang="en-US"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PUSM EMI</a:t>
            </a:r>
          </a:p>
          <a:p>
            <a:pPr algn="ctr"/>
            <a:r>
              <a:rPr lang="en-US"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US"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Scheduling</a:t>
            </a:r>
            <a:br>
              <a:rPr lang="en-US" sz="1600" dirty="0">
                <a:solidFill>
                  <a:schemeClr val="tx1"/>
                </a:solidFill>
              </a:rPr>
            </a:br>
            <a:r>
              <a:rPr lang="en-US" sz="1600"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UML</a:t>
            </a:r>
            <a:br>
              <a:rPr lang="en-US" sz="1600" dirty="0">
                <a:solidFill>
                  <a:schemeClr val="tx1"/>
                </a:solidFill>
              </a:rPr>
            </a:br>
            <a:r>
              <a:rPr lang="en-US" sz="1600"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EMI</a:t>
            </a:r>
            <a:br>
              <a:rPr lang="en-US" dirty="0">
                <a:solidFill>
                  <a:schemeClr val="tx1"/>
                </a:solidFill>
              </a:rPr>
            </a:br>
            <a:r>
              <a:rPr lang="en-US"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US"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US" sz="1050" dirty="0"/>
              <a:t>interprets</a:t>
            </a:r>
          </a:p>
        </p:txBody>
      </p: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UML</a:t>
            </a:r>
            <a:br>
              <a:rPr lang="en-US" dirty="0">
                <a:solidFill>
                  <a:schemeClr val="tx1"/>
                </a:solidFill>
              </a:rPr>
            </a:br>
            <a:r>
              <a:rPr lang="en-US"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EMI</a:t>
            </a:r>
            <a:br>
              <a:rPr lang="en-US" dirty="0">
                <a:solidFill>
                  <a:schemeClr val="tx1"/>
                </a:solidFill>
              </a:rPr>
            </a:br>
            <a:r>
              <a:rPr lang="en-US"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endParaRPr lang="en-US"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US" sz="1050" dirty="0"/>
              <a:t>interprets</a:t>
            </a:r>
          </a:p>
        </p:txBody>
      </p:sp>
      <p:sp>
        <p:nvSpPr>
          <p:cNvPr id="13" name="Rounded Rectangle 12">
            <a:extLst>
              <a:ext uri="{FF2B5EF4-FFF2-40B4-BE49-F238E27FC236}">
                <a16:creationId xmlns:a16="http://schemas.microsoft.com/office/drawing/2014/main" id="{BF1B76F7-9989-E34A-EEE5-CB8BCDF7BBCD}"/>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rPr>
              <a:t>Sequencer</a:t>
            </a:r>
          </a:p>
        </p:txBody>
      </p:sp>
      <p:pic>
        <p:nvPicPr>
          <p:cNvPr id="29" name="Picture 28">
            <a:extLst>
              <a:ext uri="{FF2B5EF4-FFF2-40B4-BE49-F238E27FC236}">
                <a16:creationId xmlns:a16="http://schemas.microsoft.com/office/drawing/2014/main" id="{F04CECB9-C227-737C-85FD-2BF440FAE437}"/>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30" name="TextBox 29">
            <a:extLst>
              <a:ext uri="{FF2B5EF4-FFF2-40B4-BE49-F238E27FC236}">
                <a16:creationId xmlns:a16="http://schemas.microsoft.com/office/drawing/2014/main" id="{548092E2-27A8-3331-2771-0F38A87C8565}"/>
              </a:ext>
            </a:extLst>
          </p:cNvPr>
          <p:cNvSpPr txBox="1"/>
          <p:nvPr/>
        </p:nvSpPr>
        <p:spPr>
          <a:xfrm>
            <a:off x="10780110" y="1533659"/>
            <a:ext cx="1389611" cy="646331"/>
          </a:xfrm>
          <a:prstGeom prst="rect">
            <a:avLst/>
          </a:prstGeom>
          <a:noFill/>
        </p:spPr>
        <p:txBody>
          <a:bodyPr wrap="none" rtlCol="0">
            <a:spAutoFit/>
          </a:bodyPr>
          <a:lstStyle/>
          <a:p>
            <a:r>
              <a:rPr lang="en-US" dirty="0"/>
              <a:t>PhD Valentin</a:t>
            </a:r>
            <a:br>
              <a:rPr lang="en-US" dirty="0"/>
            </a:br>
            <a:r>
              <a:rPr lang="en-US" dirty="0"/>
              <a:t>BESNARD</a:t>
            </a:r>
          </a:p>
        </p:txBody>
      </p:sp>
      <p:pic>
        <p:nvPicPr>
          <p:cNvPr id="37" name="Picture 36">
            <a:extLst>
              <a:ext uri="{FF2B5EF4-FFF2-40B4-BE49-F238E27FC236}">
                <a16:creationId xmlns:a16="http://schemas.microsoft.com/office/drawing/2014/main" id="{B9CF1923-8A70-2260-1F31-9586BF9A3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grpSp>
        <p:nvGrpSpPr>
          <p:cNvPr id="48" name="Group 47">
            <a:extLst>
              <a:ext uri="{FF2B5EF4-FFF2-40B4-BE49-F238E27FC236}">
                <a16:creationId xmlns:a16="http://schemas.microsoft.com/office/drawing/2014/main" id="{40D55B56-D0EE-0A2E-1AE3-4F219E6E06DF}"/>
              </a:ext>
            </a:extLst>
          </p:cNvPr>
          <p:cNvGrpSpPr/>
          <p:nvPr/>
        </p:nvGrpSpPr>
        <p:grpSpPr>
          <a:xfrm>
            <a:off x="10750627" y="5171938"/>
            <a:ext cx="1255088" cy="1202063"/>
            <a:chOff x="10750627" y="5171938"/>
            <a:chExt cx="1255088" cy="1202063"/>
          </a:xfrm>
        </p:grpSpPr>
        <p:pic>
          <p:nvPicPr>
            <p:cNvPr id="49" name="Picture 48">
              <a:extLst>
                <a:ext uri="{FF2B5EF4-FFF2-40B4-BE49-F238E27FC236}">
                  <a16:creationId xmlns:a16="http://schemas.microsoft.com/office/drawing/2014/main" id="{B907A655-E4B4-19B1-F5E1-CD69FEE1665A}"/>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50" name="Picture 49">
              <a:extLst>
                <a:ext uri="{FF2B5EF4-FFF2-40B4-BE49-F238E27FC236}">
                  <a16:creationId xmlns:a16="http://schemas.microsoft.com/office/drawing/2014/main" id="{73A7F184-2AA3-62EC-8A82-B3BD42C9AF15}"/>
                </a:ext>
              </a:extLst>
            </p:cNvPr>
            <p:cNvPicPr>
              <a:picLocks noChangeAspect="1"/>
            </p:cNvPicPr>
            <p:nvPr/>
          </p:nvPicPr>
          <p:blipFill>
            <a:blip r:embed="rId5"/>
            <a:stretch>
              <a:fillRect/>
            </a:stretch>
          </p:blipFill>
          <p:spPr>
            <a:xfrm>
              <a:off x="10750627" y="5882317"/>
              <a:ext cx="1255088" cy="491684"/>
            </a:xfrm>
            <a:prstGeom prst="rect">
              <a:avLst/>
            </a:prstGeom>
          </p:spPr>
        </p:pic>
      </p:grpSp>
      <p:sp>
        <p:nvSpPr>
          <p:cNvPr id="11" name="TextBox 10">
            <a:extLst>
              <a:ext uri="{FF2B5EF4-FFF2-40B4-BE49-F238E27FC236}">
                <a16:creationId xmlns:a16="http://schemas.microsoft.com/office/drawing/2014/main" id="{B324CED8-A66A-C6C2-FA25-74635B1E9009}"/>
              </a:ext>
            </a:extLst>
          </p:cNvPr>
          <p:cNvSpPr txBox="1"/>
          <p:nvPr/>
        </p:nvSpPr>
        <p:spPr>
          <a:xfrm>
            <a:off x="307836" y="4865394"/>
            <a:ext cx="4315716" cy="1292662"/>
          </a:xfrm>
          <a:prstGeom prst="rect">
            <a:avLst/>
          </a:prstGeom>
          <a:noFill/>
        </p:spPr>
        <p:txBody>
          <a:bodyPr wrap="square">
            <a:spAutoFit/>
          </a:bodyPr>
          <a:lstStyle/>
          <a:p>
            <a:r>
              <a:rPr lang="en-US" b="1" i="0" dirty="0">
                <a:solidFill>
                  <a:srgbClr val="111111"/>
                </a:solidFill>
                <a:effectLst/>
                <a:latin typeface="Helvetica Neue" panose="02000503000000020004" pitchFamily="2" charset="0"/>
              </a:rPr>
              <a:t>Unified verification and monitoring of executable UML specifications. </a:t>
            </a:r>
          </a:p>
          <a:p>
            <a:r>
              <a:rPr lang="en-US" b="1" i="0" dirty="0">
                <a:solidFill>
                  <a:srgbClr val="111111"/>
                </a:solidFill>
                <a:effectLst/>
                <a:latin typeface="Helvetica Neue" panose="02000503000000020004" pitchFamily="2" charset="0"/>
              </a:rPr>
              <a:t>A transformation-free approach.</a:t>
            </a:r>
            <a:br>
              <a:rPr lang="en-US" b="1" i="0" dirty="0">
                <a:solidFill>
                  <a:srgbClr val="111111"/>
                </a:solidFill>
                <a:effectLst/>
                <a:latin typeface="Helvetica Neue" panose="02000503000000020004" pitchFamily="2" charset="0"/>
              </a:rPr>
            </a:br>
            <a:r>
              <a:rPr lang="en-US"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US"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US" i="1" dirty="0">
                <a:solidFill>
                  <a:srgbClr val="111111"/>
                </a:solidFill>
                <a:latin typeface="Courier New" panose="02070309020205020404" pitchFamily="49" charset="0"/>
                <a:cs typeface="Courier New" panose="02070309020205020404" pitchFamily="49" charset="0"/>
              </a:rPr>
              <a:t>.</a:t>
            </a:r>
            <a:endParaRPr lang="en-US" i="1" dirty="0">
              <a:latin typeface="Courier New" panose="02070309020205020404" pitchFamily="49" charset="0"/>
              <a:cs typeface="Courier New" panose="02070309020205020404" pitchFamily="49" charset="0"/>
            </a:endParaRPr>
          </a:p>
        </p:txBody>
      </p:sp>
      <p:grpSp>
        <p:nvGrpSpPr>
          <p:cNvPr id="21" name="Group 20">
            <a:extLst>
              <a:ext uri="{FF2B5EF4-FFF2-40B4-BE49-F238E27FC236}">
                <a16:creationId xmlns:a16="http://schemas.microsoft.com/office/drawing/2014/main" id="{3C3FE5A5-5F2A-E4A1-49B6-CEC129E71462}"/>
              </a:ext>
            </a:extLst>
          </p:cNvPr>
          <p:cNvGrpSpPr/>
          <p:nvPr/>
        </p:nvGrpSpPr>
        <p:grpSpPr>
          <a:xfrm>
            <a:off x="5468173" y="1480678"/>
            <a:ext cx="710963" cy="710963"/>
            <a:chOff x="7881256" y="1994261"/>
            <a:chExt cx="710963" cy="710963"/>
          </a:xfrm>
          <a:solidFill>
            <a:schemeClr val="accent5">
              <a:lumMod val="40000"/>
              <a:lumOff val="60000"/>
            </a:schemeClr>
          </a:solidFill>
        </p:grpSpPr>
        <p:sp>
          <p:nvSpPr>
            <p:cNvPr id="27" name="Rounded Rectangle 26">
              <a:extLst>
                <a:ext uri="{FF2B5EF4-FFF2-40B4-BE49-F238E27FC236}">
                  <a16:creationId xmlns:a16="http://schemas.microsoft.com/office/drawing/2014/main" id="{81D01866-49A3-AB16-7BD1-CDF7F7DFB550}"/>
                </a:ext>
              </a:extLst>
            </p:cNvPr>
            <p:cNvSpPr/>
            <p:nvPr/>
          </p:nvSpPr>
          <p:spPr>
            <a:xfrm>
              <a:off x="7881256" y="1994261"/>
              <a:ext cx="710963" cy="71096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cxnSp>
          <p:nvCxnSpPr>
            <p:cNvPr id="28" name="Straight Arrow Connector 27">
              <a:extLst>
                <a:ext uri="{FF2B5EF4-FFF2-40B4-BE49-F238E27FC236}">
                  <a16:creationId xmlns:a16="http://schemas.microsoft.com/office/drawing/2014/main" id="{5848F6FC-6501-F32C-8113-3773644AC9D6}"/>
                </a:ext>
              </a:extLst>
            </p:cNvPr>
            <p:cNvCxnSpPr>
              <a:cxnSpLocks/>
              <a:stCxn id="27" idx="1"/>
              <a:endCxn id="27" idx="0"/>
            </p:cNvCxnSpPr>
            <p:nvPr/>
          </p:nvCxnSpPr>
          <p:spPr>
            <a:xfrm flipV="1">
              <a:off x="7881256" y="1994261"/>
              <a:ext cx="355482" cy="355482"/>
            </a:xfrm>
            <a:prstGeom prst="straightConnector1">
              <a:avLst/>
            </a:prstGeom>
            <a:grpFill/>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CD177597-4415-B321-D376-19AFCF9D83AE}"/>
                </a:ext>
              </a:extLst>
            </p:cNvPr>
            <p:cNvCxnSpPr>
              <a:cxnSpLocks/>
              <a:stCxn id="27" idx="1"/>
              <a:endCxn id="27" idx="2"/>
            </p:cNvCxnSpPr>
            <p:nvPr/>
          </p:nvCxnSpPr>
          <p:spPr>
            <a:xfrm>
              <a:off x="7881256" y="2349743"/>
              <a:ext cx="355482" cy="355481"/>
            </a:xfrm>
            <a:prstGeom prst="straightConnector1">
              <a:avLst/>
            </a:prstGeom>
            <a:grpFill/>
            <a:ln w="38100">
              <a:prstDash val="solid"/>
              <a:tailEnd type="triangle"/>
            </a:ln>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CE1CAFB5-3951-8269-36CA-7D425ABD890B}"/>
              </a:ext>
            </a:extLst>
          </p:cNvPr>
          <p:cNvSpPr txBox="1"/>
          <p:nvPr/>
        </p:nvSpPr>
        <p:spPr>
          <a:xfrm>
            <a:off x="2450454" y="6033184"/>
            <a:ext cx="2279791" cy="646331"/>
          </a:xfrm>
          <a:prstGeom prst="rect">
            <a:avLst/>
          </a:prstGeom>
          <a:solidFill>
            <a:srgbClr val="E7E6E6"/>
          </a:solidFill>
        </p:spPr>
        <p:txBody>
          <a:bodyPr wrap="none" rtlCol="0">
            <a:spAutoFit/>
          </a:bodyPr>
          <a:lstStyle/>
          <a:p>
            <a:r>
              <a:rPr lang="en-US" dirty="0">
                <a:solidFill>
                  <a:schemeClr val="accent5">
                    <a:lumMod val="75000"/>
                  </a:schemeClr>
                </a:solidFill>
              </a:rPr>
              <a:t>✔︎Formalization in</a:t>
            </a:r>
          </a:p>
          <a:p>
            <a:r>
              <a:rPr lang="en-US" dirty="0">
                <a:solidFill>
                  <a:srgbClr val="FF0000"/>
                </a:solidFill>
              </a:rPr>
              <a:t>L∃∀N</a:t>
            </a:r>
            <a:r>
              <a:rPr lang="en-US" dirty="0">
                <a:solidFill>
                  <a:schemeClr val="accent5">
                    <a:lumMod val="75000"/>
                  </a:schemeClr>
                </a:solidFill>
              </a:rPr>
              <a:t> Theorem Prover</a:t>
            </a:r>
          </a:p>
        </p:txBody>
      </p:sp>
      <p:grpSp>
        <p:nvGrpSpPr>
          <p:cNvPr id="47" name="Group 46">
            <a:extLst>
              <a:ext uri="{FF2B5EF4-FFF2-40B4-BE49-F238E27FC236}">
                <a16:creationId xmlns:a16="http://schemas.microsoft.com/office/drawing/2014/main" id="{8190E129-2729-0D5B-6EDB-18D43AB649B6}"/>
              </a:ext>
            </a:extLst>
          </p:cNvPr>
          <p:cNvGrpSpPr/>
          <p:nvPr/>
        </p:nvGrpSpPr>
        <p:grpSpPr>
          <a:xfrm>
            <a:off x="8150649" y="2503156"/>
            <a:ext cx="3667698" cy="1047632"/>
            <a:chOff x="8403772" y="2506842"/>
            <a:chExt cx="3667698" cy="1047632"/>
          </a:xfrm>
        </p:grpSpPr>
        <p:sp>
          <p:nvSpPr>
            <p:cNvPr id="32" name="Rounded Rectangle 31">
              <a:extLst>
                <a:ext uri="{FF2B5EF4-FFF2-40B4-BE49-F238E27FC236}">
                  <a16:creationId xmlns:a16="http://schemas.microsoft.com/office/drawing/2014/main" id="{FE2B2A78-2687-8D41-71C7-C959EEA55475}"/>
                </a:ext>
              </a:extLst>
            </p:cNvPr>
            <p:cNvSpPr/>
            <p:nvPr/>
          </p:nvSpPr>
          <p:spPr>
            <a:xfrm>
              <a:off x="8403772" y="2506842"/>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endParaRPr lang="en-US" sz="5400" dirty="0"/>
            </a:p>
          </p:txBody>
        </p:sp>
        <p:sp>
          <p:nvSpPr>
            <p:cNvPr id="36" name="Rectangle 35">
              <a:extLst>
                <a:ext uri="{FF2B5EF4-FFF2-40B4-BE49-F238E27FC236}">
                  <a16:creationId xmlns:a16="http://schemas.microsoft.com/office/drawing/2014/main" id="{958A2558-4FBE-DB57-5E52-82A60ECF98A6}"/>
                </a:ext>
              </a:extLst>
            </p:cNvPr>
            <p:cNvSpPr/>
            <p:nvPr/>
          </p:nvSpPr>
          <p:spPr>
            <a:xfrm>
              <a:off x="8633460" y="310598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46" name="TextBox 45">
              <a:extLst>
                <a:ext uri="{FF2B5EF4-FFF2-40B4-BE49-F238E27FC236}">
                  <a16:creationId xmlns:a16="http://schemas.microsoft.com/office/drawing/2014/main" id="{E50584AD-21AF-E80E-6E0F-8C8C638DE7A2}"/>
                </a:ext>
              </a:extLst>
            </p:cNvPr>
            <p:cNvSpPr txBox="1"/>
            <p:nvPr/>
          </p:nvSpPr>
          <p:spPr>
            <a:xfrm>
              <a:off x="9333220" y="2506842"/>
              <a:ext cx="2738250" cy="923330"/>
            </a:xfrm>
            <a:prstGeom prst="rect">
              <a:avLst/>
            </a:prstGeom>
            <a:noFill/>
          </p:spPr>
          <p:txBody>
            <a:bodyPr wrap="none" rtlCol="0">
              <a:spAutoFit/>
            </a:bodyPr>
            <a:lstStyle/>
            <a:p>
              <a:r>
                <a:rPr lang="en-US" b="1" dirty="0">
                  <a:solidFill>
                    <a:schemeClr val="accent1"/>
                  </a:solidFill>
                </a:rPr>
                <a:t>Language-agnostic</a:t>
              </a:r>
              <a:br>
                <a:rPr lang="en-US" b="1" dirty="0">
                  <a:solidFill>
                    <a:schemeClr val="accent1"/>
                  </a:solidFill>
                </a:rPr>
              </a:br>
              <a:r>
                <a:rPr lang="en-US" b="1" dirty="0">
                  <a:solidFill>
                    <a:schemeClr val="accent1"/>
                  </a:solidFill>
                </a:rPr>
                <a:t>asynchronous composition</a:t>
              </a:r>
              <a:br>
                <a:rPr lang="en-US" b="1" dirty="0">
                  <a:solidFill>
                    <a:schemeClr val="accent1"/>
                  </a:solidFill>
                </a:rPr>
              </a:br>
              <a:r>
                <a:rPr lang="en-US" b="1" dirty="0">
                  <a:solidFill>
                    <a:schemeClr val="accent1"/>
                  </a:solidFill>
                </a:rPr>
                <a:t>operator</a:t>
              </a:r>
            </a:p>
          </p:txBody>
        </p:sp>
      </p:grpSp>
      <p:sp>
        <p:nvSpPr>
          <p:cNvPr id="51" name="Date Placeholder 50">
            <a:extLst>
              <a:ext uri="{FF2B5EF4-FFF2-40B4-BE49-F238E27FC236}">
                <a16:creationId xmlns:a16="http://schemas.microsoft.com/office/drawing/2014/main" id="{A4C51022-92A8-1A78-331D-0B2198636D25}"/>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52" name="Footer Placeholder 51">
            <a:extLst>
              <a:ext uri="{FF2B5EF4-FFF2-40B4-BE49-F238E27FC236}">
                <a16:creationId xmlns:a16="http://schemas.microsoft.com/office/drawing/2014/main" id="{EABA846E-706E-2088-D239-82801AA526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pic>
        <p:nvPicPr>
          <p:cNvPr id="44" name="Picture 43">
            <a:extLst>
              <a:ext uri="{FF2B5EF4-FFF2-40B4-BE49-F238E27FC236}">
                <a16:creationId xmlns:a16="http://schemas.microsoft.com/office/drawing/2014/main" id="{237170AE-527A-0D6F-6935-81555DB952A6}"/>
              </a:ext>
            </a:extLst>
          </p:cNvPr>
          <p:cNvPicPr>
            <a:picLocks noChangeAspect="1"/>
          </p:cNvPicPr>
          <p:nvPr/>
        </p:nvPicPr>
        <p:blipFill>
          <a:blip r:embed="rId6">
            <a:clrChange>
              <a:clrFrom>
                <a:srgbClr val="FFFFFF"/>
              </a:clrFrom>
              <a:clrTo>
                <a:srgbClr val="FFFFFF">
                  <a:alpha val="0"/>
                </a:srgbClr>
              </a:clrTo>
            </a:clrChange>
          </a:blip>
          <a:srcRect b="9618"/>
          <a:stretch>
            <a:fillRect/>
          </a:stretch>
        </p:blipFill>
        <p:spPr>
          <a:xfrm rot="2702838">
            <a:off x="10345815" y="3515469"/>
            <a:ext cx="1651934" cy="1770514"/>
          </a:xfrm>
          <a:prstGeom prst="rect">
            <a:avLst/>
          </a:prstGeom>
        </p:spPr>
      </p:pic>
      <p:sp>
        <p:nvSpPr>
          <p:cNvPr id="53" name="Slide Number Placeholder 52">
            <a:extLst>
              <a:ext uri="{FF2B5EF4-FFF2-40B4-BE49-F238E27FC236}">
                <a16:creationId xmlns:a16="http://schemas.microsoft.com/office/drawing/2014/main" id="{72B3AE4C-7D37-3F61-4C71-8B4B6344842F}"/>
              </a:ext>
            </a:extLst>
          </p:cNvPr>
          <p:cNvSpPr>
            <a:spLocks noGrp="1"/>
          </p:cNvSpPr>
          <p:nvPr>
            <p:ph type="sldNum" sz="quarter" idx="12"/>
          </p:nvPr>
        </p:nvSpPr>
        <p:spPr/>
        <p:txBody>
          <a:bodyPr/>
          <a:lstStyle/>
          <a:p>
            <a:fld id="{CCEE0668-B501-FE49-91F1-336E620E148C}" type="slidenum">
              <a:rPr lang="en-US" smtClean="0"/>
              <a:t>29</a:t>
            </a:fld>
            <a:endParaRPr lang="en-US" dirty="0"/>
          </a:p>
        </p:txBody>
      </p:sp>
    </p:spTree>
    <p:extLst>
      <p:ext uri="{BB962C8B-B14F-4D97-AF65-F5344CB8AC3E}">
        <p14:creationId xmlns:p14="http://schemas.microsoft.com/office/powerpoint/2010/main" val="335576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98DDBB-E15D-2CDF-8AFF-C6680C30FD4A}"/>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9035444" y="-36252"/>
            <a:ext cx="3067685" cy="4601528"/>
          </a:xfrm>
          <a:prstGeom prst="rect">
            <a:avLst/>
          </a:prstGeom>
        </p:spPr>
      </p:pic>
      <p:sp>
        <p:nvSpPr>
          <p:cNvPr id="4" name="Title 3">
            <a:extLst>
              <a:ext uri="{FF2B5EF4-FFF2-40B4-BE49-F238E27FC236}">
                <a16:creationId xmlns:a16="http://schemas.microsoft.com/office/drawing/2014/main" id="{12844B81-1922-C7F8-25AF-8FEC5CEB6D32}"/>
              </a:ext>
            </a:extLst>
          </p:cNvPr>
          <p:cNvSpPr>
            <a:spLocks noGrp="1"/>
          </p:cNvSpPr>
          <p:nvPr>
            <p:ph type="title"/>
          </p:nvPr>
        </p:nvSpPr>
        <p:spPr/>
        <p:txBody>
          <a:bodyPr/>
          <a:lstStyle/>
          <a:p>
            <a:r>
              <a:rPr lang="en-US" dirty="0"/>
              <a:t>Our Journey Today</a:t>
            </a:r>
          </a:p>
        </p:txBody>
      </p:sp>
      <p:sp>
        <p:nvSpPr>
          <p:cNvPr id="3" name="Content Placeholder 2">
            <a:extLst>
              <a:ext uri="{FF2B5EF4-FFF2-40B4-BE49-F238E27FC236}">
                <a16:creationId xmlns:a16="http://schemas.microsoft.com/office/drawing/2014/main" id="{CEA13114-B0F7-D4BA-A59C-E87B13D2EDDE}"/>
              </a:ext>
            </a:extLst>
          </p:cNvPr>
          <p:cNvSpPr>
            <a:spLocks noGrp="1"/>
          </p:cNvSpPr>
          <p:nvPr>
            <p:ph idx="1"/>
          </p:nvPr>
        </p:nvSpPr>
        <p:spPr>
          <a:xfrm>
            <a:off x="399288" y="1847850"/>
            <a:ext cx="10515600" cy="4351338"/>
          </a:xfrm>
        </p:spPr>
        <p:txBody>
          <a:bodyPr/>
          <a:lstStyle/>
          <a:p>
            <a:pPr marL="514350" indent="-514350">
              <a:lnSpc>
                <a:spcPct val="150000"/>
              </a:lnSpc>
              <a:buFont typeface="+mj-lt"/>
              <a:buAutoNum type="arabicPeriod"/>
            </a:pPr>
            <a:r>
              <a:rPr lang="en-US"/>
              <a:t>The </a:t>
            </a:r>
            <a:r>
              <a:rPr lang="en-US" dirty="0"/>
              <a:t>Vantage Point</a:t>
            </a:r>
          </a:p>
          <a:p>
            <a:pPr marL="514350" indent="-514350">
              <a:lnSpc>
                <a:spcPct val="150000"/>
              </a:lnSpc>
              <a:buFont typeface="+mj-lt"/>
              <a:buAutoNum type="arabicPeriod"/>
            </a:pPr>
            <a:r>
              <a:rPr lang="en-US" dirty="0"/>
              <a:t>The </a:t>
            </a:r>
            <a:r>
              <a:rPr lang="en-US" u="sng" dirty="0"/>
              <a:t>Hidden Semantics </a:t>
            </a:r>
            <a:r>
              <a:rPr lang="en-US" dirty="0"/>
              <a:t>and the </a:t>
            </a:r>
            <a:r>
              <a:rPr lang="en-US" u="sng" dirty="0"/>
              <a:t>Inaccessible Monitors</a:t>
            </a:r>
            <a:r>
              <a:rPr lang="en-US" dirty="0"/>
              <a:t>.</a:t>
            </a:r>
          </a:p>
          <a:p>
            <a:pPr marL="514350" indent="-514350">
              <a:lnSpc>
                <a:spcPct val="150000"/>
              </a:lnSpc>
              <a:buFont typeface="+mj-lt"/>
              <a:buAutoNum type="arabicPeriod"/>
            </a:pPr>
            <a:r>
              <a:rPr lang="en-US" dirty="0" err="1"/>
              <a:t>G∀min</a:t>
            </a:r>
            <a:r>
              <a:rPr lang="en-US" dirty="0"/>
              <a:t>∃: When </a:t>
            </a:r>
            <a:r>
              <a:rPr lang="en-US" u="sng" dirty="0"/>
              <a:t>Semantics Reveals Itself, Monitors Engage</a:t>
            </a:r>
            <a:r>
              <a:rPr lang="en-US" dirty="0"/>
              <a:t>.</a:t>
            </a:r>
          </a:p>
          <a:p>
            <a:pPr marL="514350" indent="-514350">
              <a:lnSpc>
                <a:spcPct val="150000"/>
              </a:lnSpc>
              <a:buFont typeface="+mj-lt"/>
              <a:buAutoNum type="arabicPeriod"/>
            </a:pPr>
            <a:r>
              <a:rPr lang="en-US" dirty="0"/>
              <a:t>Multiverse Debugging to Breath Life in your Specification</a:t>
            </a:r>
          </a:p>
          <a:p>
            <a:pPr marL="514350" indent="-514350">
              <a:lnSpc>
                <a:spcPct val="150000"/>
              </a:lnSpc>
              <a:buFont typeface="+mj-lt"/>
              <a:buAutoNum type="arabicPeriod"/>
            </a:pPr>
            <a:r>
              <a:rPr lang="en-US" dirty="0"/>
              <a:t>Sum-up and Ways Forward</a:t>
            </a:r>
          </a:p>
        </p:txBody>
      </p:sp>
      <p:sp>
        <p:nvSpPr>
          <p:cNvPr id="2" name="Date Placeholder 1">
            <a:extLst>
              <a:ext uri="{FF2B5EF4-FFF2-40B4-BE49-F238E27FC236}">
                <a16:creationId xmlns:a16="http://schemas.microsoft.com/office/drawing/2014/main" id="{C30D8FF4-AB7C-1DD3-9688-EA4AF8EA1FBD}"/>
              </a:ext>
            </a:extLst>
          </p:cNvPr>
          <p:cNvSpPr>
            <a:spLocks noGrp="1"/>
          </p:cNvSpPr>
          <p:nvPr>
            <p:ph type="dt" sz="half" idx="10"/>
          </p:nvPr>
        </p:nvSpPr>
        <p:spPr/>
        <p:txBody>
          <a:bodyPr/>
          <a:lstStyle/>
          <a:p>
            <a:r>
              <a:rPr lang="en-US" dirty="0"/>
              <a:t>12/09/2025</a:t>
            </a:r>
          </a:p>
        </p:txBody>
      </p:sp>
      <p:sp>
        <p:nvSpPr>
          <p:cNvPr id="5" name="Footer Placeholder 4">
            <a:extLst>
              <a:ext uri="{FF2B5EF4-FFF2-40B4-BE49-F238E27FC236}">
                <a16:creationId xmlns:a16="http://schemas.microsoft.com/office/drawing/2014/main" id="{B3872F32-4853-2F4E-F4A1-FB4C52390538}"/>
              </a:ext>
            </a:extLst>
          </p:cNvPr>
          <p:cNvSpPr>
            <a:spLocks noGrp="1"/>
          </p:cNvSpPr>
          <p:nvPr>
            <p:ph type="ftr" sz="quarter" idx="11"/>
          </p:nvPr>
        </p:nvSpPr>
        <p:spPr/>
        <p:txBody>
          <a:bodyPr/>
          <a:lstStyle/>
          <a:p>
            <a:r>
              <a:rPr lang="en-US" dirty="0"/>
              <a:t>FDL 2025</a:t>
            </a:r>
          </a:p>
        </p:txBody>
      </p:sp>
      <p:sp>
        <p:nvSpPr>
          <p:cNvPr id="6" name="Slide Number Placeholder 5">
            <a:extLst>
              <a:ext uri="{FF2B5EF4-FFF2-40B4-BE49-F238E27FC236}">
                <a16:creationId xmlns:a16="http://schemas.microsoft.com/office/drawing/2014/main" id="{8E4F720B-3FBC-5E9A-6974-810DA78B9FF8}"/>
              </a:ext>
            </a:extLst>
          </p:cNvPr>
          <p:cNvSpPr>
            <a:spLocks noGrp="1"/>
          </p:cNvSpPr>
          <p:nvPr>
            <p:ph type="sldNum" sz="quarter" idx="12"/>
          </p:nvPr>
        </p:nvSpPr>
        <p:spPr/>
        <p:txBody>
          <a:bodyPr/>
          <a:lstStyle/>
          <a:p>
            <a:fld id="{CCEE0668-B501-FE49-91F1-336E620E148C}" type="slidenum">
              <a:rPr lang="en-US" smtClean="0"/>
              <a:t>3</a:t>
            </a:fld>
            <a:endParaRPr lang="en-US" dirty="0"/>
          </a:p>
        </p:txBody>
      </p:sp>
      <p:pic>
        <p:nvPicPr>
          <p:cNvPr id="9" name="Picture 8" descr="A black and white logo&#10;&#10;AI-generated content may be incorrect.">
            <a:extLst>
              <a:ext uri="{FF2B5EF4-FFF2-40B4-BE49-F238E27FC236}">
                <a16:creationId xmlns:a16="http://schemas.microsoft.com/office/drawing/2014/main" id="{BA02C537-2B4F-1EAB-2CE8-806B4EF11BCD}"/>
              </a:ext>
            </a:extLst>
          </p:cNvPr>
          <p:cNvPicPr>
            <a:picLocks noChangeAspect="1"/>
          </p:cNvPicPr>
          <p:nvPr/>
        </p:nvPicPr>
        <p:blipFill>
          <a:blip r:embed="rId3">
            <a:duotone>
              <a:prstClr val="black"/>
              <a:schemeClr val="accent5">
                <a:tint val="45000"/>
                <a:satMod val="400000"/>
              </a:schemeClr>
            </a:duotone>
          </a:blip>
          <a:stretch>
            <a:fillRect/>
          </a:stretch>
        </p:blipFill>
        <p:spPr>
          <a:xfrm>
            <a:off x="11103991" y="2586280"/>
            <a:ext cx="877824" cy="540900"/>
          </a:xfrm>
          <a:prstGeom prst="rect">
            <a:avLst/>
          </a:prstGeom>
        </p:spPr>
      </p:pic>
      <p:sp>
        <p:nvSpPr>
          <p:cNvPr id="10" name="Freeform 9">
            <a:extLst>
              <a:ext uri="{FF2B5EF4-FFF2-40B4-BE49-F238E27FC236}">
                <a16:creationId xmlns:a16="http://schemas.microsoft.com/office/drawing/2014/main" id="{6F3C238E-861D-C4B8-8FDC-91E3B5918669}"/>
              </a:ext>
            </a:extLst>
          </p:cNvPr>
          <p:cNvSpPr/>
          <p:nvPr/>
        </p:nvSpPr>
        <p:spPr>
          <a:xfrm>
            <a:off x="5267895" y="2469002"/>
            <a:ext cx="7909176" cy="5304041"/>
          </a:xfrm>
          <a:custGeom>
            <a:avLst/>
            <a:gdLst>
              <a:gd name="connsiteX0" fmla="*/ 6913675 w 7865241"/>
              <a:gd name="connsiteY0" fmla="*/ 321916 h 4452964"/>
              <a:gd name="connsiteX1" fmla="*/ 5656375 w 7865241"/>
              <a:gd name="connsiteY1" fmla="*/ 302866 h 4452964"/>
              <a:gd name="connsiteX2" fmla="*/ 5484925 w 7865241"/>
              <a:gd name="connsiteY2" fmla="*/ 1064866 h 4452964"/>
              <a:gd name="connsiteX3" fmla="*/ 4665775 w 7865241"/>
              <a:gd name="connsiteY3" fmla="*/ 1198216 h 4452964"/>
              <a:gd name="connsiteX4" fmla="*/ 4380025 w 7865241"/>
              <a:gd name="connsiteY4" fmla="*/ 2036416 h 4452964"/>
              <a:gd name="connsiteX5" fmla="*/ 2094025 w 7865241"/>
              <a:gd name="connsiteY5" fmla="*/ 2226916 h 4452964"/>
              <a:gd name="connsiteX6" fmla="*/ 93775 w 7865241"/>
              <a:gd name="connsiteY6" fmla="*/ 4093816 h 4452964"/>
              <a:gd name="connsiteX7" fmla="*/ 5237275 w 7865241"/>
              <a:gd name="connsiteY7" fmla="*/ 4150966 h 4452964"/>
              <a:gd name="connsiteX8" fmla="*/ 7809025 w 7865241"/>
              <a:gd name="connsiteY8" fmla="*/ 4170016 h 4452964"/>
              <a:gd name="connsiteX9" fmla="*/ 6913675 w 7865241"/>
              <a:gd name="connsiteY9" fmla="*/ 321916 h 4452964"/>
              <a:gd name="connsiteX0" fmla="*/ 7218475 w 7909176"/>
              <a:gd name="connsiteY0" fmla="*/ 414343 h 4257526"/>
              <a:gd name="connsiteX1" fmla="*/ 5656375 w 7909176"/>
              <a:gd name="connsiteY1" fmla="*/ 128593 h 4257526"/>
              <a:gd name="connsiteX2" fmla="*/ 5484925 w 7909176"/>
              <a:gd name="connsiteY2" fmla="*/ 890593 h 4257526"/>
              <a:gd name="connsiteX3" fmla="*/ 4665775 w 7909176"/>
              <a:gd name="connsiteY3" fmla="*/ 1023943 h 4257526"/>
              <a:gd name="connsiteX4" fmla="*/ 4380025 w 7909176"/>
              <a:gd name="connsiteY4" fmla="*/ 1862143 h 4257526"/>
              <a:gd name="connsiteX5" fmla="*/ 2094025 w 7909176"/>
              <a:gd name="connsiteY5" fmla="*/ 2052643 h 4257526"/>
              <a:gd name="connsiteX6" fmla="*/ 93775 w 7909176"/>
              <a:gd name="connsiteY6" fmla="*/ 3919543 h 4257526"/>
              <a:gd name="connsiteX7" fmla="*/ 5237275 w 7909176"/>
              <a:gd name="connsiteY7" fmla="*/ 3976693 h 4257526"/>
              <a:gd name="connsiteX8" fmla="*/ 7809025 w 7909176"/>
              <a:gd name="connsiteY8" fmla="*/ 3995743 h 4257526"/>
              <a:gd name="connsiteX9" fmla="*/ 7218475 w 7909176"/>
              <a:gd name="connsiteY9" fmla="*/ 414343 h 425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9176" h="4257526">
                <a:moveTo>
                  <a:pt x="7218475" y="414343"/>
                </a:moveTo>
                <a:cubicBezTo>
                  <a:pt x="6859700" y="-230182"/>
                  <a:pt x="5945300" y="49218"/>
                  <a:pt x="5656375" y="128593"/>
                </a:cubicBezTo>
                <a:cubicBezTo>
                  <a:pt x="5367450" y="207968"/>
                  <a:pt x="5650025" y="741368"/>
                  <a:pt x="5484925" y="890593"/>
                </a:cubicBezTo>
                <a:cubicBezTo>
                  <a:pt x="5319825" y="1039818"/>
                  <a:pt x="4849925" y="862018"/>
                  <a:pt x="4665775" y="1023943"/>
                </a:cubicBezTo>
                <a:cubicBezTo>
                  <a:pt x="4481625" y="1185868"/>
                  <a:pt x="4808650" y="1690693"/>
                  <a:pt x="4380025" y="1862143"/>
                </a:cubicBezTo>
                <a:cubicBezTo>
                  <a:pt x="3951400" y="2033593"/>
                  <a:pt x="2808400" y="1709743"/>
                  <a:pt x="2094025" y="2052643"/>
                </a:cubicBezTo>
                <a:cubicBezTo>
                  <a:pt x="1379650" y="2395543"/>
                  <a:pt x="-430100" y="3598868"/>
                  <a:pt x="93775" y="3919543"/>
                </a:cubicBezTo>
                <a:cubicBezTo>
                  <a:pt x="617650" y="4240218"/>
                  <a:pt x="5237275" y="3976693"/>
                  <a:pt x="5237275" y="3976693"/>
                </a:cubicBezTo>
                <a:cubicBezTo>
                  <a:pt x="6523150" y="3989393"/>
                  <a:pt x="7478825" y="4589468"/>
                  <a:pt x="7809025" y="3995743"/>
                </a:cubicBezTo>
                <a:cubicBezTo>
                  <a:pt x="8139225" y="3402018"/>
                  <a:pt x="7577250" y="1058868"/>
                  <a:pt x="7218475" y="414343"/>
                </a:cubicBezTo>
                <a:close/>
              </a:path>
            </a:pathLst>
          </a:custGeom>
          <a:solidFill>
            <a:srgbClr val="0096FF">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1855549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7F5CD5-35F8-A491-A960-4B89BD58DF34}"/>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i="1" dirty="0">
                <a:solidFill>
                  <a:srgbClr val="00B050"/>
                </a:solidFill>
              </a:rPr>
              <a:t>Bare-metal STM32 - ARM A9</a:t>
            </a:r>
          </a:p>
        </p:txBody>
      </p:sp>
      <p:cxnSp>
        <p:nvCxnSpPr>
          <p:cNvPr id="29" name="Straight Connector 28">
            <a:extLst>
              <a:ext uri="{FF2B5EF4-FFF2-40B4-BE49-F238E27FC236}">
                <a16:creationId xmlns:a16="http://schemas.microsoft.com/office/drawing/2014/main" id="{A4CA1AC8-4484-F277-608B-B79A0A98369A}"/>
              </a:ext>
            </a:extLst>
          </p:cNvPr>
          <p:cNvCxnSpPr>
            <a:cxnSpLocks/>
            <a:endCxn id="28"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3419829"/>
            <a:ext cx="3600995" cy="32991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US"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PUSM</a:t>
            </a:r>
            <a:br>
              <a:rPr lang="en-US" sz="1600" dirty="0">
                <a:solidFill>
                  <a:schemeClr val="tx1"/>
                </a:solidFill>
              </a:rPr>
            </a:br>
            <a:r>
              <a:rPr lang="en-US" sz="1600"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Emptiness</a:t>
            </a:r>
            <a:br>
              <a:rPr lang="en-US" dirty="0">
                <a:solidFill>
                  <a:schemeClr val="tx1"/>
                </a:solidFill>
              </a:rPr>
            </a:br>
            <a:r>
              <a:rPr lang="en-US"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PUSM EMI</a:t>
            </a:r>
          </a:p>
          <a:p>
            <a:pPr algn="ctr"/>
            <a:r>
              <a:rPr lang="en-US"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US"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Scheduling</a:t>
            </a:r>
            <a:br>
              <a:rPr lang="en-US" dirty="0">
                <a:solidFill>
                  <a:schemeClr val="tx1"/>
                </a:solidFill>
              </a:rPr>
            </a:br>
            <a:r>
              <a:rPr lang="en-US"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UML</a:t>
            </a:r>
            <a:br>
              <a:rPr lang="en-US" sz="1600" dirty="0">
                <a:solidFill>
                  <a:schemeClr val="tx1"/>
                </a:solidFill>
              </a:rPr>
            </a:br>
            <a:r>
              <a:rPr lang="en-US" sz="1600"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EMI</a:t>
            </a:r>
            <a:br>
              <a:rPr lang="en-US" dirty="0">
                <a:solidFill>
                  <a:schemeClr val="tx1"/>
                </a:solidFill>
              </a:rPr>
            </a:br>
            <a:r>
              <a:rPr lang="en-US"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US"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US" sz="1050" dirty="0"/>
              <a:t>interprets</a:t>
            </a:r>
          </a:p>
        </p:txBody>
      </p: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UML</a:t>
            </a:r>
            <a:br>
              <a:rPr lang="en-US" dirty="0">
                <a:solidFill>
                  <a:schemeClr val="tx1"/>
                </a:solidFill>
              </a:rPr>
            </a:br>
            <a:r>
              <a:rPr lang="en-US"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EMI</a:t>
            </a:r>
            <a:br>
              <a:rPr lang="en-US" dirty="0">
                <a:solidFill>
                  <a:schemeClr val="tx1"/>
                </a:solidFill>
              </a:rPr>
            </a:br>
            <a:r>
              <a:rPr lang="en-US"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endParaRPr lang="en-US"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US" sz="1050" dirty="0"/>
              <a:t>interprets</a:t>
            </a:r>
          </a:p>
        </p:txBody>
      </p:sp>
      <p:sp>
        <p:nvSpPr>
          <p:cNvPr id="11" name="Rounded Rectangle 10">
            <a:extLst>
              <a:ext uri="{FF2B5EF4-FFF2-40B4-BE49-F238E27FC236}">
                <a16:creationId xmlns:a16="http://schemas.microsoft.com/office/drawing/2014/main" id="{3516A609-601F-1F6E-D5F9-EBDB799FC0EE}"/>
              </a:ext>
            </a:extLst>
          </p:cNvPr>
          <p:cNvSpPr/>
          <p:nvPr/>
        </p:nvSpPr>
        <p:spPr>
          <a:xfrm>
            <a:off x="5361759" y="3662191"/>
            <a:ext cx="907868" cy="4020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Filter</a:t>
            </a:r>
          </a:p>
        </p:txBody>
      </p:sp>
      <p:sp>
        <p:nvSpPr>
          <p:cNvPr id="13" name="Rectangle 12">
            <a:extLst>
              <a:ext uri="{FF2B5EF4-FFF2-40B4-BE49-F238E27FC236}">
                <a16:creationId xmlns:a16="http://schemas.microsoft.com/office/drawing/2014/main" id="{ECD1B8D1-0DF1-7E3D-1AA3-68795073B603}"/>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20" name="Snip Single Corner of Rectangle 19">
            <a:extLst>
              <a:ext uri="{FF2B5EF4-FFF2-40B4-BE49-F238E27FC236}">
                <a16:creationId xmlns:a16="http://schemas.microsoft.com/office/drawing/2014/main" id="{DB2E0AF2-4498-46A9-2777-DBB9B58D2E92}"/>
              </a:ext>
            </a:extLst>
          </p:cNvPr>
          <p:cNvSpPr/>
          <p:nvPr/>
        </p:nvSpPr>
        <p:spPr>
          <a:xfrm>
            <a:off x="9032965" y="3562749"/>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Filtering</a:t>
            </a:r>
            <a:br>
              <a:rPr lang="en-US" dirty="0">
                <a:solidFill>
                  <a:schemeClr val="tx1"/>
                </a:solidFill>
              </a:rPr>
            </a:br>
            <a:r>
              <a:rPr lang="en-US" dirty="0">
                <a:solidFill>
                  <a:schemeClr val="tx1"/>
                </a:solidFill>
              </a:rPr>
              <a:t>Policy</a:t>
            </a:r>
          </a:p>
        </p:txBody>
      </p:sp>
      <p:cxnSp>
        <p:nvCxnSpPr>
          <p:cNvPr id="21" name="Straight Arrow Connector 20">
            <a:extLst>
              <a:ext uri="{FF2B5EF4-FFF2-40B4-BE49-F238E27FC236}">
                <a16:creationId xmlns:a16="http://schemas.microsoft.com/office/drawing/2014/main" id="{012C3B75-0193-95EB-EE1F-8759A88FB32D}"/>
              </a:ext>
            </a:extLst>
          </p:cNvPr>
          <p:cNvCxnSpPr>
            <a:cxnSpLocks/>
            <a:stCxn id="11" idx="3"/>
            <a:endCxn id="20" idx="2"/>
          </p:cNvCxnSpPr>
          <p:nvPr/>
        </p:nvCxnSpPr>
        <p:spPr>
          <a:xfrm>
            <a:off x="6269627" y="3863195"/>
            <a:ext cx="27633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AF8339E-2651-0362-DBD9-CC75D84FE999}"/>
              </a:ext>
            </a:extLst>
          </p:cNvPr>
          <p:cNvSpPr txBox="1"/>
          <p:nvPr/>
        </p:nvSpPr>
        <p:spPr>
          <a:xfrm>
            <a:off x="8280836" y="3601584"/>
            <a:ext cx="752129" cy="261610"/>
          </a:xfrm>
          <a:prstGeom prst="rect">
            <a:avLst/>
          </a:prstGeom>
          <a:noFill/>
        </p:spPr>
        <p:txBody>
          <a:bodyPr wrap="none" rtlCol="0">
            <a:spAutoFit/>
          </a:bodyPr>
          <a:lstStyle/>
          <a:p>
            <a:r>
              <a:rPr lang="en-US" sz="1050" dirty="0"/>
              <a:t>interprets</a:t>
            </a:r>
          </a:p>
        </p:txBody>
      </p:sp>
      <p:sp>
        <p:nvSpPr>
          <p:cNvPr id="28" name="Rounded Rectangle 27">
            <a:extLst>
              <a:ext uri="{FF2B5EF4-FFF2-40B4-BE49-F238E27FC236}">
                <a16:creationId xmlns:a16="http://schemas.microsoft.com/office/drawing/2014/main" id="{7A7D06F5-8B19-6731-F950-92B4BC56CF70}"/>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rPr>
              <a:t>Sequencer</a:t>
            </a:r>
          </a:p>
        </p:txBody>
      </p:sp>
      <p:pic>
        <p:nvPicPr>
          <p:cNvPr id="36" name="Picture 35">
            <a:extLst>
              <a:ext uri="{FF2B5EF4-FFF2-40B4-BE49-F238E27FC236}">
                <a16:creationId xmlns:a16="http://schemas.microsoft.com/office/drawing/2014/main" id="{DB7DCF38-1837-BA3D-5B21-9349AC32CB03}"/>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37" name="TextBox 36">
            <a:extLst>
              <a:ext uri="{FF2B5EF4-FFF2-40B4-BE49-F238E27FC236}">
                <a16:creationId xmlns:a16="http://schemas.microsoft.com/office/drawing/2014/main" id="{1682187E-CF86-4204-EF4F-1C7A245BD871}"/>
              </a:ext>
            </a:extLst>
          </p:cNvPr>
          <p:cNvSpPr txBox="1"/>
          <p:nvPr/>
        </p:nvSpPr>
        <p:spPr>
          <a:xfrm>
            <a:off x="10780110" y="1533659"/>
            <a:ext cx="1389611" cy="646331"/>
          </a:xfrm>
          <a:prstGeom prst="rect">
            <a:avLst/>
          </a:prstGeom>
          <a:noFill/>
        </p:spPr>
        <p:txBody>
          <a:bodyPr wrap="none" rtlCol="0">
            <a:spAutoFit/>
          </a:bodyPr>
          <a:lstStyle/>
          <a:p>
            <a:r>
              <a:rPr lang="en-US" dirty="0"/>
              <a:t>PhD Valentin</a:t>
            </a:r>
            <a:br>
              <a:rPr lang="en-US" dirty="0"/>
            </a:br>
            <a:r>
              <a:rPr lang="en-US" dirty="0"/>
              <a:t>BESNARD</a:t>
            </a:r>
          </a:p>
        </p:txBody>
      </p:sp>
      <p:pic>
        <p:nvPicPr>
          <p:cNvPr id="48" name="Picture 47">
            <a:extLst>
              <a:ext uri="{FF2B5EF4-FFF2-40B4-BE49-F238E27FC236}">
                <a16:creationId xmlns:a16="http://schemas.microsoft.com/office/drawing/2014/main" id="{EDB66355-3180-D6B1-2BF0-D86D86FC2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grpSp>
        <p:nvGrpSpPr>
          <p:cNvPr id="51" name="Group 50">
            <a:extLst>
              <a:ext uri="{FF2B5EF4-FFF2-40B4-BE49-F238E27FC236}">
                <a16:creationId xmlns:a16="http://schemas.microsoft.com/office/drawing/2014/main" id="{F04AC135-A000-CBAE-8BCC-763A4F1BE48F}"/>
              </a:ext>
            </a:extLst>
          </p:cNvPr>
          <p:cNvGrpSpPr/>
          <p:nvPr/>
        </p:nvGrpSpPr>
        <p:grpSpPr>
          <a:xfrm>
            <a:off x="10750627" y="5171938"/>
            <a:ext cx="1255088" cy="1202063"/>
            <a:chOff x="10750627" y="5171938"/>
            <a:chExt cx="1255088" cy="1202063"/>
          </a:xfrm>
        </p:grpSpPr>
        <p:pic>
          <p:nvPicPr>
            <p:cNvPr id="52" name="Picture 51">
              <a:extLst>
                <a:ext uri="{FF2B5EF4-FFF2-40B4-BE49-F238E27FC236}">
                  <a16:creationId xmlns:a16="http://schemas.microsoft.com/office/drawing/2014/main" id="{B72DB6C1-BE5E-7A74-23E0-196ED11C3817}"/>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53" name="Picture 52">
              <a:extLst>
                <a:ext uri="{FF2B5EF4-FFF2-40B4-BE49-F238E27FC236}">
                  <a16:creationId xmlns:a16="http://schemas.microsoft.com/office/drawing/2014/main" id="{8A62CCD9-ACF6-1231-18EC-1556D7BF3515}"/>
                </a:ext>
              </a:extLst>
            </p:cNvPr>
            <p:cNvPicPr>
              <a:picLocks noChangeAspect="1"/>
            </p:cNvPicPr>
            <p:nvPr/>
          </p:nvPicPr>
          <p:blipFill>
            <a:blip r:embed="rId5"/>
            <a:stretch>
              <a:fillRect/>
            </a:stretch>
          </p:blipFill>
          <p:spPr>
            <a:xfrm>
              <a:off x="10750627" y="5882317"/>
              <a:ext cx="1255088" cy="491684"/>
            </a:xfrm>
            <a:prstGeom prst="rect">
              <a:avLst/>
            </a:prstGeom>
          </p:spPr>
        </p:pic>
      </p:grpSp>
      <p:sp>
        <p:nvSpPr>
          <p:cNvPr id="27" name="TextBox 26">
            <a:extLst>
              <a:ext uri="{FF2B5EF4-FFF2-40B4-BE49-F238E27FC236}">
                <a16:creationId xmlns:a16="http://schemas.microsoft.com/office/drawing/2014/main" id="{855A9C56-899D-812A-D897-FCC752AAF40C}"/>
              </a:ext>
            </a:extLst>
          </p:cNvPr>
          <p:cNvSpPr txBox="1"/>
          <p:nvPr/>
        </p:nvSpPr>
        <p:spPr>
          <a:xfrm>
            <a:off x="307836" y="4865394"/>
            <a:ext cx="4315716" cy="1292662"/>
          </a:xfrm>
          <a:prstGeom prst="rect">
            <a:avLst/>
          </a:prstGeom>
          <a:noFill/>
        </p:spPr>
        <p:txBody>
          <a:bodyPr wrap="square">
            <a:spAutoFit/>
          </a:bodyPr>
          <a:lstStyle/>
          <a:p>
            <a:r>
              <a:rPr lang="en-US" b="1" i="0" dirty="0">
                <a:solidFill>
                  <a:srgbClr val="111111"/>
                </a:solidFill>
                <a:effectLst/>
                <a:latin typeface="Helvetica Neue" panose="02000503000000020004" pitchFamily="2" charset="0"/>
              </a:rPr>
              <a:t>Unified verification and monitoring of executable UML specifications. </a:t>
            </a:r>
          </a:p>
          <a:p>
            <a:r>
              <a:rPr lang="en-US" b="1" i="0" dirty="0">
                <a:solidFill>
                  <a:srgbClr val="111111"/>
                </a:solidFill>
                <a:effectLst/>
                <a:latin typeface="Helvetica Neue" panose="02000503000000020004" pitchFamily="2" charset="0"/>
              </a:rPr>
              <a:t>A transformation-free approach.</a:t>
            </a:r>
            <a:br>
              <a:rPr lang="en-US" b="1" i="0" dirty="0">
                <a:solidFill>
                  <a:srgbClr val="111111"/>
                </a:solidFill>
                <a:effectLst/>
                <a:latin typeface="Helvetica Neue" panose="02000503000000020004" pitchFamily="2" charset="0"/>
              </a:rPr>
            </a:br>
            <a:r>
              <a:rPr lang="en-US"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US"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US" i="1" dirty="0">
                <a:solidFill>
                  <a:srgbClr val="111111"/>
                </a:solidFill>
                <a:latin typeface="Courier New" panose="02070309020205020404" pitchFamily="49" charset="0"/>
                <a:cs typeface="Courier New" panose="02070309020205020404" pitchFamily="49" charset="0"/>
              </a:rPr>
              <a:t>.</a:t>
            </a:r>
            <a:endParaRPr lang="en-US" i="1" dirty="0">
              <a:latin typeface="Courier New" panose="02070309020205020404" pitchFamily="49" charset="0"/>
              <a:cs typeface="Courier New" panose="02070309020205020404" pitchFamily="49" charset="0"/>
            </a:endParaRPr>
          </a:p>
        </p:txBody>
      </p:sp>
      <p:grpSp>
        <p:nvGrpSpPr>
          <p:cNvPr id="31" name="Group 30">
            <a:extLst>
              <a:ext uri="{FF2B5EF4-FFF2-40B4-BE49-F238E27FC236}">
                <a16:creationId xmlns:a16="http://schemas.microsoft.com/office/drawing/2014/main" id="{4B5033AA-89BA-2BB8-C0BF-7BFAB21B5D42}"/>
              </a:ext>
            </a:extLst>
          </p:cNvPr>
          <p:cNvGrpSpPr/>
          <p:nvPr/>
        </p:nvGrpSpPr>
        <p:grpSpPr>
          <a:xfrm>
            <a:off x="5468173" y="1480678"/>
            <a:ext cx="710963" cy="710963"/>
            <a:chOff x="7881256" y="1994261"/>
            <a:chExt cx="710963" cy="710963"/>
          </a:xfrm>
          <a:solidFill>
            <a:schemeClr val="accent5">
              <a:lumMod val="40000"/>
              <a:lumOff val="60000"/>
            </a:schemeClr>
          </a:solidFill>
        </p:grpSpPr>
        <p:sp>
          <p:nvSpPr>
            <p:cNvPr id="32" name="Rounded Rectangle 31">
              <a:extLst>
                <a:ext uri="{FF2B5EF4-FFF2-40B4-BE49-F238E27FC236}">
                  <a16:creationId xmlns:a16="http://schemas.microsoft.com/office/drawing/2014/main" id="{6BB551C4-5728-08D5-D91E-D27A95481B47}"/>
                </a:ext>
              </a:extLst>
            </p:cNvPr>
            <p:cNvSpPr/>
            <p:nvPr/>
          </p:nvSpPr>
          <p:spPr>
            <a:xfrm>
              <a:off x="7881256" y="1994261"/>
              <a:ext cx="710963" cy="71096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cxnSp>
          <p:nvCxnSpPr>
            <p:cNvPr id="38" name="Straight Arrow Connector 37">
              <a:extLst>
                <a:ext uri="{FF2B5EF4-FFF2-40B4-BE49-F238E27FC236}">
                  <a16:creationId xmlns:a16="http://schemas.microsoft.com/office/drawing/2014/main" id="{04EF459C-33F3-C677-AC97-FF0BE46C1927}"/>
                </a:ext>
              </a:extLst>
            </p:cNvPr>
            <p:cNvCxnSpPr>
              <a:cxnSpLocks/>
              <a:stCxn id="32" idx="1"/>
              <a:endCxn id="32" idx="0"/>
            </p:cNvCxnSpPr>
            <p:nvPr/>
          </p:nvCxnSpPr>
          <p:spPr>
            <a:xfrm flipV="1">
              <a:off x="7881256" y="1994261"/>
              <a:ext cx="355482" cy="355482"/>
            </a:xfrm>
            <a:prstGeom prst="straightConnector1">
              <a:avLst/>
            </a:prstGeom>
            <a:grpFill/>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C66175D-DEDD-A948-F137-FC423E666C2A}"/>
                </a:ext>
              </a:extLst>
            </p:cNvPr>
            <p:cNvCxnSpPr>
              <a:cxnSpLocks/>
              <a:stCxn id="32" idx="1"/>
              <a:endCxn id="32" idx="2"/>
            </p:cNvCxnSpPr>
            <p:nvPr/>
          </p:nvCxnSpPr>
          <p:spPr>
            <a:xfrm>
              <a:off x="7881256" y="2349743"/>
              <a:ext cx="355482" cy="355481"/>
            </a:xfrm>
            <a:prstGeom prst="straightConnector1">
              <a:avLst/>
            </a:prstGeom>
            <a:grpFill/>
            <a:ln w="38100">
              <a:prstDash val="solid"/>
              <a:tailEnd type="triangle"/>
            </a:ln>
          </p:spPr>
          <p:style>
            <a:lnRef idx="1">
              <a:schemeClr val="dk1"/>
            </a:lnRef>
            <a:fillRef idx="0">
              <a:schemeClr val="dk1"/>
            </a:fillRef>
            <a:effectRef idx="0">
              <a:schemeClr val="dk1"/>
            </a:effectRef>
            <a:fontRef idx="minor">
              <a:schemeClr val="tx1"/>
            </a:fontRef>
          </p:style>
        </p:cxnSp>
      </p:grpSp>
      <p:sp>
        <p:nvSpPr>
          <p:cNvPr id="54" name="TextBox 53">
            <a:extLst>
              <a:ext uri="{FF2B5EF4-FFF2-40B4-BE49-F238E27FC236}">
                <a16:creationId xmlns:a16="http://schemas.microsoft.com/office/drawing/2014/main" id="{59B5C87B-9D76-848F-97C8-AA5F04BB40FC}"/>
              </a:ext>
            </a:extLst>
          </p:cNvPr>
          <p:cNvSpPr txBox="1"/>
          <p:nvPr/>
        </p:nvSpPr>
        <p:spPr>
          <a:xfrm>
            <a:off x="2450454" y="6033184"/>
            <a:ext cx="2279791" cy="646331"/>
          </a:xfrm>
          <a:prstGeom prst="rect">
            <a:avLst/>
          </a:prstGeom>
          <a:solidFill>
            <a:srgbClr val="E7E6E6"/>
          </a:solidFill>
        </p:spPr>
        <p:txBody>
          <a:bodyPr wrap="none" rtlCol="0">
            <a:spAutoFit/>
          </a:bodyPr>
          <a:lstStyle/>
          <a:p>
            <a:r>
              <a:rPr lang="en-US" dirty="0">
                <a:solidFill>
                  <a:schemeClr val="accent5">
                    <a:lumMod val="75000"/>
                  </a:schemeClr>
                </a:solidFill>
              </a:rPr>
              <a:t>✔︎Formalization in</a:t>
            </a:r>
          </a:p>
          <a:p>
            <a:r>
              <a:rPr lang="en-US" dirty="0">
                <a:solidFill>
                  <a:srgbClr val="FF0000"/>
                </a:solidFill>
              </a:rPr>
              <a:t>L∃∀N</a:t>
            </a:r>
            <a:r>
              <a:rPr lang="en-US" dirty="0">
                <a:solidFill>
                  <a:schemeClr val="accent5">
                    <a:lumMod val="75000"/>
                  </a:schemeClr>
                </a:solidFill>
              </a:rPr>
              <a:t> Theorem Prover</a:t>
            </a:r>
          </a:p>
        </p:txBody>
      </p:sp>
      <p:sp>
        <p:nvSpPr>
          <p:cNvPr id="46" name="Date Placeholder 45">
            <a:extLst>
              <a:ext uri="{FF2B5EF4-FFF2-40B4-BE49-F238E27FC236}">
                <a16:creationId xmlns:a16="http://schemas.microsoft.com/office/drawing/2014/main" id="{0B9D39C8-8908-598E-04A4-53D72E3E9565}"/>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47" name="Footer Placeholder 46">
            <a:extLst>
              <a:ext uri="{FF2B5EF4-FFF2-40B4-BE49-F238E27FC236}">
                <a16:creationId xmlns:a16="http://schemas.microsoft.com/office/drawing/2014/main" id="{1974E0D1-F432-CD00-E9DD-31868E56C1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pic>
        <p:nvPicPr>
          <p:cNvPr id="49" name="Picture 48">
            <a:extLst>
              <a:ext uri="{FF2B5EF4-FFF2-40B4-BE49-F238E27FC236}">
                <a16:creationId xmlns:a16="http://schemas.microsoft.com/office/drawing/2014/main" id="{47F3CD84-BEAB-4782-6DC8-0F73690C093B}"/>
              </a:ext>
            </a:extLst>
          </p:cNvPr>
          <p:cNvPicPr>
            <a:picLocks noChangeAspect="1"/>
          </p:cNvPicPr>
          <p:nvPr/>
        </p:nvPicPr>
        <p:blipFill>
          <a:blip r:embed="rId6">
            <a:clrChange>
              <a:clrFrom>
                <a:srgbClr val="FFFFFF"/>
              </a:clrFrom>
              <a:clrTo>
                <a:srgbClr val="FFFFFF">
                  <a:alpha val="0"/>
                </a:srgbClr>
              </a:clrTo>
            </a:clrChange>
          </a:blip>
          <a:srcRect b="9618"/>
          <a:stretch>
            <a:fillRect/>
          </a:stretch>
        </p:blipFill>
        <p:spPr>
          <a:xfrm rot="2702838">
            <a:off x="10345815" y="3515469"/>
            <a:ext cx="1651934" cy="1770514"/>
          </a:xfrm>
          <a:prstGeom prst="rect">
            <a:avLst/>
          </a:prstGeom>
        </p:spPr>
      </p:pic>
      <p:sp>
        <p:nvSpPr>
          <p:cNvPr id="50" name="Slide Number Placeholder 49">
            <a:extLst>
              <a:ext uri="{FF2B5EF4-FFF2-40B4-BE49-F238E27FC236}">
                <a16:creationId xmlns:a16="http://schemas.microsoft.com/office/drawing/2014/main" id="{62571A77-A33B-CF9A-D3EF-65340E1878DE}"/>
              </a:ext>
            </a:extLst>
          </p:cNvPr>
          <p:cNvSpPr>
            <a:spLocks noGrp="1"/>
          </p:cNvSpPr>
          <p:nvPr>
            <p:ph type="sldNum" sz="quarter" idx="12"/>
          </p:nvPr>
        </p:nvSpPr>
        <p:spPr/>
        <p:txBody>
          <a:bodyPr/>
          <a:lstStyle/>
          <a:p>
            <a:fld id="{CCEE0668-B501-FE49-91F1-336E620E148C}" type="slidenum">
              <a:rPr lang="en-US" smtClean="0"/>
              <a:t>30</a:t>
            </a:fld>
            <a:endParaRPr lang="en-US" dirty="0"/>
          </a:p>
        </p:txBody>
      </p:sp>
    </p:spTree>
    <p:extLst>
      <p:ext uri="{BB962C8B-B14F-4D97-AF65-F5344CB8AC3E}">
        <p14:creationId xmlns:p14="http://schemas.microsoft.com/office/powerpoint/2010/main" val="3704068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6DA6BF77-6C3C-EF28-9374-3DB2C8783EF9}"/>
              </a:ext>
            </a:extLst>
          </p:cNvPr>
          <p:cNvSpPr/>
          <p:nvPr/>
        </p:nvSpPr>
        <p:spPr>
          <a:xfrm>
            <a:off x="4915988" y="3419829"/>
            <a:ext cx="3600995" cy="32991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US" dirty="0">
                <a:solidFill>
                  <a:schemeClr val="tx1"/>
                </a:solidFill>
              </a:rPr>
              <a:t>Model-checker</a:t>
            </a:r>
          </a:p>
        </p:txBody>
      </p:sp>
      <p:sp>
        <p:nvSpPr>
          <p:cNvPr id="80" name="Rectangle 79">
            <a:extLst>
              <a:ext uri="{FF2B5EF4-FFF2-40B4-BE49-F238E27FC236}">
                <a16:creationId xmlns:a16="http://schemas.microsoft.com/office/drawing/2014/main" id="{93AC4B7D-7E8D-8C9B-A9D4-17BE02D28611}"/>
              </a:ext>
            </a:extLst>
          </p:cNvPr>
          <p:cNvSpPr/>
          <p:nvPr/>
        </p:nvSpPr>
        <p:spPr>
          <a:xfrm>
            <a:off x="6362835" y="115579"/>
            <a:ext cx="4232278" cy="3191612"/>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i="1" dirty="0">
              <a:solidFill>
                <a:srgbClr val="00B050"/>
              </a:solidFill>
            </a:endParaRPr>
          </a:p>
        </p:txBody>
      </p:sp>
      <p:sp>
        <p:nvSpPr>
          <p:cNvPr id="79" name="Rectangle 78">
            <a:extLst>
              <a:ext uri="{FF2B5EF4-FFF2-40B4-BE49-F238E27FC236}">
                <a16:creationId xmlns:a16="http://schemas.microsoft.com/office/drawing/2014/main" id="{34A1A3E8-F6F9-B010-74B2-D3B5D5D65D1F}"/>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i="1" dirty="0">
                <a:solidFill>
                  <a:srgbClr val="00B050"/>
                </a:solidFill>
              </a:rPr>
              <a:t>Bare-metal STM32 - ARM A9</a:t>
            </a:r>
          </a:p>
        </p:txBody>
      </p:sp>
      <p:cxnSp>
        <p:nvCxnSpPr>
          <p:cNvPr id="78" name="Straight Connector 77">
            <a:extLst>
              <a:ext uri="{FF2B5EF4-FFF2-40B4-BE49-F238E27FC236}">
                <a16:creationId xmlns:a16="http://schemas.microsoft.com/office/drawing/2014/main" id="{7BAF4CEE-2A55-E0B7-5A1F-A5AAF5D33F31}"/>
              </a:ext>
            </a:extLst>
          </p:cNvPr>
          <p:cNvCxnSpPr>
            <a:cxnSpLocks/>
            <a:endCxn id="7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PUSM</a:t>
            </a:r>
            <a:br>
              <a:rPr lang="en-US" sz="1600" dirty="0">
                <a:solidFill>
                  <a:schemeClr val="tx1"/>
                </a:solidFill>
              </a:rPr>
            </a:br>
            <a:r>
              <a:rPr lang="en-US" sz="1600"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Emptiness</a:t>
            </a:r>
            <a:br>
              <a:rPr lang="en-US" dirty="0">
                <a:solidFill>
                  <a:schemeClr val="tx1"/>
                </a:solidFill>
              </a:rPr>
            </a:br>
            <a:r>
              <a:rPr lang="en-US"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PUSM EMI</a:t>
            </a:r>
          </a:p>
          <a:p>
            <a:pPr algn="ctr"/>
            <a:r>
              <a:rPr lang="en-US"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US"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Scheduling</a:t>
            </a:r>
            <a:br>
              <a:rPr lang="en-US" dirty="0">
                <a:solidFill>
                  <a:schemeClr val="tx1"/>
                </a:solidFill>
              </a:rPr>
            </a:br>
            <a:r>
              <a:rPr lang="en-US"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UML</a:t>
            </a:r>
            <a:br>
              <a:rPr lang="en-US" sz="1600" dirty="0">
                <a:solidFill>
                  <a:schemeClr val="tx1"/>
                </a:solidFill>
              </a:rPr>
            </a:br>
            <a:r>
              <a:rPr lang="en-US" sz="1600"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EMI</a:t>
            </a:r>
            <a:br>
              <a:rPr lang="en-US" dirty="0">
                <a:solidFill>
                  <a:schemeClr val="tx1"/>
                </a:solidFill>
              </a:rPr>
            </a:br>
            <a:r>
              <a:rPr lang="en-US"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US"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US" sz="1050" dirty="0"/>
              <a:t>interprets</a:t>
            </a:r>
          </a:p>
        </p:txBody>
      </p:sp>
      <p:sp>
        <p:nvSpPr>
          <p:cNvPr id="67" name="Rounded Rectangle 66">
            <a:extLst>
              <a:ext uri="{FF2B5EF4-FFF2-40B4-BE49-F238E27FC236}">
                <a16:creationId xmlns:a16="http://schemas.microsoft.com/office/drawing/2014/main" id="{B491E1F0-F805-BDD2-7982-A2AF195E9FD9}"/>
              </a:ext>
            </a:extLst>
          </p:cNvPr>
          <p:cNvSpPr/>
          <p:nvPr/>
        </p:nvSpPr>
        <p:spPr>
          <a:xfrm>
            <a:off x="8382592" y="494232"/>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tx1"/>
                </a:solidFill>
              </a:rPr>
              <a:t>Sequencer</a:t>
            </a:r>
          </a:p>
        </p:txBody>
      </p:sp>
      <p:cxnSp>
        <p:nvCxnSpPr>
          <p:cNvPr id="68" name="Straight Connector 67">
            <a:extLst>
              <a:ext uri="{FF2B5EF4-FFF2-40B4-BE49-F238E27FC236}">
                <a16:creationId xmlns:a16="http://schemas.microsoft.com/office/drawing/2014/main" id="{E4158F33-3569-A3C4-9E8F-EFDA7847A995}"/>
              </a:ext>
            </a:extLst>
          </p:cNvPr>
          <p:cNvCxnSpPr>
            <a:cxnSpLocks/>
            <a:stCxn id="31" idx="3"/>
            <a:endCxn id="70" idx="1"/>
          </p:cNvCxnSpPr>
          <p:nvPr/>
        </p:nvCxnSpPr>
        <p:spPr>
          <a:xfrm>
            <a:off x="7965076" y="1839514"/>
            <a:ext cx="472216" cy="4659"/>
          </a:xfrm>
          <a:prstGeom prst="line">
            <a:avLst/>
          </a:prstGeom>
          <a:ln w="38100"/>
        </p:spPr>
        <p:style>
          <a:lnRef idx="1">
            <a:schemeClr val="dk1"/>
          </a:lnRef>
          <a:fillRef idx="0">
            <a:schemeClr val="dk1"/>
          </a:fillRef>
          <a:effectRef idx="0">
            <a:schemeClr val="dk1"/>
          </a:effectRef>
          <a:fontRef idx="minor">
            <a:schemeClr val="tx1"/>
          </a:fontRef>
        </p:style>
      </p:cxn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UML</a:t>
            </a:r>
            <a:br>
              <a:rPr lang="en-US" dirty="0">
                <a:solidFill>
                  <a:schemeClr val="tx1"/>
                </a:solidFill>
              </a:rPr>
            </a:br>
            <a:r>
              <a:rPr lang="en-US"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EMI</a:t>
            </a:r>
            <a:br>
              <a:rPr lang="en-US" dirty="0">
                <a:solidFill>
                  <a:schemeClr val="tx1"/>
                </a:solidFill>
              </a:rPr>
            </a:br>
            <a:r>
              <a:rPr lang="en-US"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endParaRPr lang="en-US"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US" sz="1050" dirty="0"/>
              <a:t>interprets</a:t>
            </a:r>
          </a:p>
        </p:txBody>
      </p:sp>
      <p:sp>
        <p:nvSpPr>
          <p:cNvPr id="29" name="Snip Single Corner of Rectangle 28">
            <a:extLst>
              <a:ext uri="{FF2B5EF4-FFF2-40B4-BE49-F238E27FC236}">
                <a16:creationId xmlns:a16="http://schemas.microsoft.com/office/drawing/2014/main" id="{034E4673-F265-BC4B-4920-D62C2EA7873A}"/>
              </a:ext>
            </a:extLst>
          </p:cNvPr>
          <p:cNvSpPr/>
          <p:nvPr/>
        </p:nvSpPr>
        <p:spPr>
          <a:xfrm>
            <a:off x="9032965" y="268424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PUSM Monitor</a:t>
            </a:r>
            <a:br>
              <a:rPr lang="en-US" sz="1400" dirty="0">
                <a:solidFill>
                  <a:schemeClr val="tx1"/>
                </a:solidFill>
              </a:rPr>
            </a:br>
            <a:r>
              <a:rPr lang="en-US" sz="1400" dirty="0">
                <a:solidFill>
                  <a:schemeClr val="tx1"/>
                </a:solidFill>
              </a:rPr>
              <a:t>Specification</a:t>
            </a:r>
          </a:p>
        </p:txBody>
      </p:sp>
      <p:sp>
        <p:nvSpPr>
          <p:cNvPr id="30" name="Rounded Rectangle 29">
            <a:extLst>
              <a:ext uri="{FF2B5EF4-FFF2-40B4-BE49-F238E27FC236}">
                <a16:creationId xmlns:a16="http://schemas.microsoft.com/office/drawing/2014/main" id="{F02ABDD4-2572-CB19-F3F4-E8B5F4AE95C5}"/>
              </a:ext>
            </a:extLst>
          </p:cNvPr>
          <p:cNvSpPr/>
          <p:nvPr/>
        </p:nvSpPr>
        <p:spPr>
          <a:xfrm>
            <a:off x="6616879" y="1533249"/>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t>
            </a:r>
          </a:p>
        </p:txBody>
      </p:sp>
      <p:sp>
        <p:nvSpPr>
          <p:cNvPr id="31" name="Rectangle 30">
            <a:extLst>
              <a:ext uri="{FF2B5EF4-FFF2-40B4-BE49-F238E27FC236}">
                <a16:creationId xmlns:a16="http://schemas.microsoft.com/office/drawing/2014/main" id="{01A2C91E-325B-5108-9B11-0E7585528D00}"/>
              </a:ext>
            </a:extLst>
          </p:cNvPr>
          <p:cNvSpPr/>
          <p:nvPr/>
        </p:nvSpPr>
        <p:spPr>
          <a:xfrm>
            <a:off x="7516585" y="161526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32" name="Rounded Rectangle 31">
            <a:extLst>
              <a:ext uri="{FF2B5EF4-FFF2-40B4-BE49-F238E27FC236}">
                <a16:creationId xmlns:a16="http://schemas.microsoft.com/office/drawing/2014/main" id="{CD1EE765-AA6D-D41B-7D78-61393F16063A}"/>
              </a:ext>
            </a:extLst>
          </p:cNvPr>
          <p:cNvSpPr/>
          <p:nvPr/>
        </p:nvSpPr>
        <p:spPr>
          <a:xfrm>
            <a:off x="6489468" y="2684244"/>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PUSM EMI</a:t>
            </a:r>
            <a:br>
              <a:rPr lang="en-US" sz="1600" dirty="0">
                <a:solidFill>
                  <a:schemeClr val="tx1"/>
                </a:solidFill>
              </a:rPr>
            </a:br>
            <a:r>
              <a:rPr lang="en-US" sz="1600" dirty="0">
                <a:solidFill>
                  <a:schemeClr val="tx1"/>
                </a:solidFill>
              </a:rPr>
              <a:t>Semantics</a:t>
            </a:r>
          </a:p>
        </p:txBody>
      </p:sp>
      <p:sp>
        <p:nvSpPr>
          <p:cNvPr id="36" name="Rectangle 35">
            <a:extLst>
              <a:ext uri="{FF2B5EF4-FFF2-40B4-BE49-F238E27FC236}">
                <a16:creationId xmlns:a16="http://schemas.microsoft.com/office/drawing/2014/main" id="{3C8C1C4F-577E-6396-F7B5-498944016317}"/>
              </a:ext>
            </a:extLst>
          </p:cNvPr>
          <p:cNvSpPr/>
          <p:nvPr/>
        </p:nvSpPr>
        <p:spPr>
          <a:xfrm>
            <a:off x="6846568" y="223464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37" name="Straight Connector 36">
            <a:extLst>
              <a:ext uri="{FF2B5EF4-FFF2-40B4-BE49-F238E27FC236}">
                <a16:creationId xmlns:a16="http://schemas.microsoft.com/office/drawing/2014/main" id="{7FE39053-4E60-B9FF-7ED8-8175B7A192B2}"/>
              </a:ext>
            </a:extLst>
          </p:cNvPr>
          <p:cNvCxnSpPr>
            <a:cxnSpLocks/>
            <a:stCxn id="30" idx="2"/>
            <a:endCxn id="36" idx="0"/>
          </p:cNvCxnSpPr>
          <p:nvPr/>
        </p:nvCxnSpPr>
        <p:spPr>
          <a:xfrm>
            <a:off x="7070813" y="2134140"/>
            <a:ext cx="1" cy="1005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7AF76FA-F34A-F05C-143F-525A4C3A290C}"/>
              </a:ext>
            </a:extLst>
          </p:cNvPr>
          <p:cNvCxnSpPr>
            <a:cxnSpLocks/>
            <a:stCxn id="32" idx="3"/>
            <a:endCxn id="29" idx="2"/>
          </p:cNvCxnSpPr>
          <p:nvPr/>
        </p:nvCxnSpPr>
        <p:spPr>
          <a:xfrm>
            <a:off x="7689073" y="2984690"/>
            <a:ext cx="13438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AF720B2-D268-8751-7086-1E0A3EC28BB5}"/>
              </a:ext>
            </a:extLst>
          </p:cNvPr>
          <p:cNvSpPr txBox="1"/>
          <p:nvPr/>
        </p:nvSpPr>
        <p:spPr>
          <a:xfrm>
            <a:off x="8329821" y="2740639"/>
            <a:ext cx="752129" cy="261610"/>
          </a:xfrm>
          <a:prstGeom prst="rect">
            <a:avLst/>
          </a:prstGeom>
          <a:noFill/>
        </p:spPr>
        <p:txBody>
          <a:bodyPr wrap="none" rtlCol="0">
            <a:spAutoFit/>
          </a:bodyPr>
          <a:lstStyle/>
          <a:p>
            <a:r>
              <a:rPr lang="en-US" sz="1050" dirty="0"/>
              <a:t>interprets</a:t>
            </a:r>
          </a:p>
        </p:txBody>
      </p:sp>
      <p:cxnSp>
        <p:nvCxnSpPr>
          <p:cNvPr id="47" name="Straight Connector 46">
            <a:extLst>
              <a:ext uri="{FF2B5EF4-FFF2-40B4-BE49-F238E27FC236}">
                <a16:creationId xmlns:a16="http://schemas.microsoft.com/office/drawing/2014/main" id="{4F55125A-8580-E9DD-0B06-6503DDE81878}"/>
              </a:ext>
            </a:extLst>
          </p:cNvPr>
          <p:cNvCxnSpPr>
            <a:cxnSpLocks/>
            <a:endCxn id="30" idx="1"/>
          </p:cNvCxnSpPr>
          <p:nvPr/>
        </p:nvCxnSpPr>
        <p:spPr>
          <a:xfrm flipV="1">
            <a:off x="6108790" y="1833695"/>
            <a:ext cx="508089" cy="4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ounded Rectangle 69">
            <a:extLst>
              <a:ext uri="{FF2B5EF4-FFF2-40B4-BE49-F238E27FC236}">
                <a16:creationId xmlns:a16="http://schemas.microsoft.com/office/drawing/2014/main" id="{85AE4FCE-09CA-E88C-4F00-419159B1A2F4}"/>
              </a:ext>
            </a:extLst>
          </p:cNvPr>
          <p:cNvSpPr/>
          <p:nvPr/>
        </p:nvSpPr>
        <p:spPr>
          <a:xfrm>
            <a:off x="8437292" y="1543727"/>
            <a:ext cx="1347107"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Acceptance</a:t>
            </a:r>
            <a:br>
              <a:rPr lang="en-US" sz="1600" dirty="0"/>
            </a:br>
            <a:r>
              <a:rPr lang="en-US" sz="1600" dirty="0"/>
              <a:t>Asserter</a:t>
            </a:r>
          </a:p>
        </p:txBody>
      </p:sp>
      <p:sp>
        <p:nvSpPr>
          <p:cNvPr id="77" name="Rounded Rectangle 76">
            <a:extLst>
              <a:ext uri="{FF2B5EF4-FFF2-40B4-BE49-F238E27FC236}">
                <a16:creationId xmlns:a16="http://schemas.microsoft.com/office/drawing/2014/main" id="{5BF26E2A-0528-F530-32FF-2A16B3BCF74B}"/>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rPr>
              <a:t>Sequencer</a:t>
            </a:r>
          </a:p>
        </p:txBody>
      </p:sp>
      <p:sp>
        <p:nvSpPr>
          <p:cNvPr id="82" name="Rounded Rectangle 81">
            <a:extLst>
              <a:ext uri="{FF2B5EF4-FFF2-40B4-BE49-F238E27FC236}">
                <a16:creationId xmlns:a16="http://schemas.microsoft.com/office/drawing/2014/main" id="{04D2C9EE-88CB-0D7E-0821-C985B533FCAD}"/>
              </a:ext>
            </a:extLst>
          </p:cNvPr>
          <p:cNvSpPr/>
          <p:nvPr/>
        </p:nvSpPr>
        <p:spPr>
          <a:xfrm>
            <a:off x="5361759" y="3662191"/>
            <a:ext cx="907868" cy="40200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Filter</a:t>
            </a:r>
          </a:p>
        </p:txBody>
      </p:sp>
      <p:sp>
        <p:nvSpPr>
          <p:cNvPr id="83" name="Rectangle 82">
            <a:extLst>
              <a:ext uri="{FF2B5EF4-FFF2-40B4-BE49-F238E27FC236}">
                <a16:creationId xmlns:a16="http://schemas.microsoft.com/office/drawing/2014/main" id="{FF1967CF-0080-9CD0-F320-9AC4896F8D86}"/>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84" name="Snip Single Corner of Rectangle 83">
            <a:extLst>
              <a:ext uri="{FF2B5EF4-FFF2-40B4-BE49-F238E27FC236}">
                <a16:creationId xmlns:a16="http://schemas.microsoft.com/office/drawing/2014/main" id="{D98375A8-E4F5-D030-B37C-30724F407A74}"/>
              </a:ext>
            </a:extLst>
          </p:cNvPr>
          <p:cNvSpPr/>
          <p:nvPr/>
        </p:nvSpPr>
        <p:spPr>
          <a:xfrm>
            <a:off x="9032965" y="3562749"/>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Filtering</a:t>
            </a:r>
            <a:br>
              <a:rPr lang="en-US" dirty="0">
                <a:solidFill>
                  <a:schemeClr val="tx1"/>
                </a:solidFill>
              </a:rPr>
            </a:br>
            <a:r>
              <a:rPr lang="en-US" dirty="0">
                <a:solidFill>
                  <a:schemeClr val="tx1"/>
                </a:solidFill>
              </a:rPr>
              <a:t>Policy</a:t>
            </a:r>
          </a:p>
        </p:txBody>
      </p:sp>
      <p:pic>
        <p:nvPicPr>
          <p:cNvPr id="87" name="Picture 86">
            <a:extLst>
              <a:ext uri="{FF2B5EF4-FFF2-40B4-BE49-F238E27FC236}">
                <a16:creationId xmlns:a16="http://schemas.microsoft.com/office/drawing/2014/main" id="{B2DDEC79-3A02-9DCE-E46D-3E09EB1301AC}"/>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88" name="TextBox 87">
            <a:extLst>
              <a:ext uri="{FF2B5EF4-FFF2-40B4-BE49-F238E27FC236}">
                <a16:creationId xmlns:a16="http://schemas.microsoft.com/office/drawing/2014/main" id="{2B437F44-CF59-D604-3151-3C52C5DA05A4}"/>
              </a:ext>
            </a:extLst>
          </p:cNvPr>
          <p:cNvSpPr txBox="1"/>
          <p:nvPr/>
        </p:nvSpPr>
        <p:spPr>
          <a:xfrm>
            <a:off x="10780110" y="1533659"/>
            <a:ext cx="1389611" cy="646331"/>
          </a:xfrm>
          <a:prstGeom prst="rect">
            <a:avLst/>
          </a:prstGeom>
          <a:noFill/>
        </p:spPr>
        <p:txBody>
          <a:bodyPr wrap="none" rtlCol="0">
            <a:spAutoFit/>
          </a:bodyPr>
          <a:lstStyle/>
          <a:p>
            <a:r>
              <a:rPr lang="en-US" dirty="0"/>
              <a:t>PhD Valentin</a:t>
            </a:r>
            <a:br>
              <a:rPr lang="en-US" dirty="0"/>
            </a:br>
            <a:r>
              <a:rPr lang="en-US" dirty="0"/>
              <a:t>BESNARD</a:t>
            </a:r>
          </a:p>
        </p:txBody>
      </p:sp>
      <p:cxnSp>
        <p:nvCxnSpPr>
          <p:cNvPr id="92" name="Straight Connector 91">
            <a:extLst>
              <a:ext uri="{FF2B5EF4-FFF2-40B4-BE49-F238E27FC236}">
                <a16:creationId xmlns:a16="http://schemas.microsoft.com/office/drawing/2014/main" id="{7E45C5FE-EF54-A587-BC27-78E23415CA2C}"/>
              </a:ext>
            </a:extLst>
          </p:cNvPr>
          <p:cNvCxnSpPr>
            <a:cxnSpLocks/>
            <a:stCxn id="67" idx="2"/>
            <a:endCxn id="70" idx="0"/>
          </p:cNvCxnSpPr>
          <p:nvPr/>
        </p:nvCxnSpPr>
        <p:spPr>
          <a:xfrm>
            <a:off x="9110846" y="1095123"/>
            <a:ext cx="0" cy="448604"/>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96CD3404-52E5-5D77-A6CE-2C32CBF3CBA4}"/>
              </a:ext>
            </a:extLst>
          </p:cNvPr>
          <p:cNvCxnSpPr>
            <a:cxnSpLocks/>
          </p:cNvCxnSpPr>
          <p:nvPr/>
        </p:nvCxnSpPr>
        <p:spPr>
          <a:xfrm>
            <a:off x="6269627" y="3863195"/>
            <a:ext cx="27633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B6346D58-D9FC-35E1-175C-2234D204155F}"/>
              </a:ext>
            </a:extLst>
          </p:cNvPr>
          <p:cNvSpPr txBox="1"/>
          <p:nvPr/>
        </p:nvSpPr>
        <p:spPr>
          <a:xfrm>
            <a:off x="8280836" y="3601584"/>
            <a:ext cx="752129" cy="261610"/>
          </a:xfrm>
          <a:prstGeom prst="rect">
            <a:avLst/>
          </a:prstGeom>
          <a:noFill/>
        </p:spPr>
        <p:txBody>
          <a:bodyPr wrap="none" rtlCol="0">
            <a:spAutoFit/>
          </a:bodyPr>
          <a:lstStyle/>
          <a:p>
            <a:r>
              <a:rPr lang="en-US" sz="1050" dirty="0"/>
              <a:t>interprets</a:t>
            </a:r>
          </a:p>
        </p:txBody>
      </p:sp>
      <p:pic>
        <p:nvPicPr>
          <p:cNvPr id="100" name="Picture 99">
            <a:extLst>
              <a:ext uri="{FF2B5EF4-FFF2-40B4-BE49-F238E27FC236}">
                <a16:creationId xmlns:a16="http://schemas.microsoft.com/office/drawing/2014/main" id="{772D2886-403A-50F3-419F-B21DBCA10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grpSp>
        <p:nvGrpSpPr>
          <p:cNvPr id="103" name="Group 102">
            <a:extLst>
              <a:ext uri="{FF2B5EF4-FFF2-40B4-BE49-F238E27FC236}">
                <a16:creationId xmlns:a16="http://schemas.microsoft.com/office/drawing/2014/main" id="{4D561D0F-5706-67F7-26ED-FFD54772BF63}"/>
              </a:ext>
            </a:extLst>
          </p:cNvPr>
          <p:cNvGrpSpPr/>
          <p:nvPr/>
        </p:nvGrpSpPr>
        <p:grpSpPr>
          <a:xfrm>
            <a:off x="10750627" y="5171938"/>
            <a:ext cx="1255088" cy="1202063"/>
            <a:chOff x="10750627" y="5171938"/>
            <a:chExt cx="1255088" cy="1202063"/>
          </a:xfrm>
        </p:grpSpPr>
        <p:pic>
          <p:nvPicPr>
            <p:cNvPr id="104" name="Picture 103">
              <a:extLst>
                <a:ext uri="{FF2B5EF4-FFF2-40B4-BE49-F238E27FC236}">
                  <a16:creationId xmlns:a16="http://schemas.microsoft.com/office/drawing/2014/main" id="{F6FEE00E-A486-93CA-C6F0-E9C6AD874F76}"/>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105" name="Picture 104">
              <a:extLst>
                <a:ext uri="{FF2B5EF4-FFF2-40B4-BE49-F238E27FC236}">
                  <a16:creationId xmlns:a16="http://schemas.microsoft.com/office/drawing/2014/main" id="{5E901981-8108-5F67-BF9A-44C312A362FA}"/>
                </a:ext>
              </a:extLst>
            </p:cNvPr>
            <p:cNvPicPr>
              <a:picLocks noChangeAspect="1"/>
            </p:cNvPicPr>
            <p:nvPr/>
          </p:nvPicPr>
          <p:blipFill>
            <a:blip r:embed="rId5"/>
            <a:stretch>
              <a:fillRect/>
            </a:stretch>
          </p:blipFill>
          <p:spPr>
            <a:xfrm>
              <a:off x="10750627" y="5882317"/>
              <a:ext cx="1255088" cy="491684"/>
            </a:xfrm>
            <a:prstGeom prst="rect">
              <a:avLst/>
            </a:prstGeom>
          </p:spPr>
        </p:pic>
      </p:grpSp>
      <p:sp>
        <p:nvSpPr>
          <p:cNvPr id="20" name="TextBox 19">
            <a:extLst>
              <a:ext uri="{FF2B5EF4-FFF2-40B4-BE49-F238E27FC236}">
                <a16:creationId xmlns:a16="http://schemas.microsoft.com/office/drawing/2014/main" id="{40C983A4-2E8D-26CA-2D10-D134E84BCE39}"/>
              </a:ext>
            </a:extLst>
          </p:cNvPr>
          <p:cNvSpPr txBox="1"/>
          <p:nvPr/>
        </p:nvSpPr>
        <p:spPr>
          <a:xfrm>
            <a:off x="307836" y="4030793"/>
            <a:ext cx="4895573" cy="738664"/>
          </a:xfrm>
          <a:prstGeom prst="rect">
            <a:avLst/>
          </a:prstGeom>
          <a:noFill/>
        </p:spPr>
        <p:txBody>
          <a:bodyPr wrap="square">
            <a:spAutoFit/>
          </a:bodyPr>
          <a:lstStyle/>
          <a:p>
            <a:r>
              <a:rPr lang="en-US" b="1" i="0" dirty="0">
                <a:solidFill>
                  <a:srgbClr val="111111"/>
                </a:solidFill>
                <a:effectLst/>
                <a:latin typeface="Helvetica Neue" panose="02000503000000020004" pitchFamily="2" charset="0"/>
              </a:rPr>
              <a:t>Verifying and Monitoring UML Models with Observer Automata. </a:t>
            </a:r>
            <a:r>
              <a:rPr lang="en-US" sz="2400" dirty="0">
                <a:solidFill>
                  <a:schemeClr val="accent1"/>
                </a:solidFill>
                <a:effectLst/>
                <a:highlight>
                  <a:srgbClr val="E7E6E6"/>
                </a:highlight>
                <a:latin typeface="Courier New" panose="02070309020205020404" pitchFamily="49" charset="0"/>
                <a:cs typeface="Courier New" panose="02070309020205020404" pitchFamily="49" charset="0"/>
              </a:rPr>
              <a:t>[MODELS’19]</a:t>
            </a:r>
            <a:r>
              <a:rPr lang="en-US" i="1" dirty="0">
                <a:solidFill>
                  <a:srgbClr val="111111"/>
                </a:solidFill>
                <a:effectLst/>
                <a:latin typeface="Helvetica Neue" panose="02000503000000020004" pitchFamily="2" charset="0"/>
              </a:rPr>
              <a:t>.</a:t>
            </a:r>
            <a:endParaRPr lang="en-US" i="1" dirty="0"/>
          </a:p>
        </p:txBody>
      </p:sp>
      <p:sp>
        <p:nvSpPr>
          <p:cNvPr id="13" name="TextBox 12">
            <a:extLst>
              <a:ext uri="{FF2B5EF4-FFF2-40B4-BE49-F238E27FC236}">
                <a16:creationId xmlns:a16="http://schemas.microsoft.com/office/drawing/2014/main" id="{3E7D36AC-745E-F169-ADF6-317464389700}"/>
              </a:ext>
            </a:extLst>
          </p:cNvPr>
          <p:cNvSpPr txBox="1"/>
          <p:nvPr/>
        </p:nvSpPr>
        <p:spPr>
          <a:xfrm>
            <a:off x="307836" y="4865394"/>
            <a:ext cx="4315716" cy="1292662"/>
          </a:xfrm>
          <a:prstGeom prst="rect">
            <a:avLst/>
          </a:prstGeom>
          <a:noFill/>
        </p:spPr>
        <p:txBody>
          <a:bodyPr wrap="square">
            <a:spAutoFit/>
          </a:bodyPr>
          <a:lstStyle/>
          <a:p>
            <a:r>
              <a:rPr lang="en-US" b="1" i="0" dirty="0">
                <a:solidFill>
                  <a:srgbClr val="111111"/>
                </a:solidFill>
                <a:effectLst/>
                <a:latin typeface="Helvetica Neue" panose="02000503000000020004" pitchFamily="2" charset="0"/>
              </a:rPr>
              <a:t>Unified verification and monitoring of executable UML specifications. </a:t>
            </a:r>
          </a:p>
          <a:p>
            <a:r>
              <a:rPr lang="en-US" b="1" i="0" dirty="0">
                <a:solidFill>
                  <a:srgbClr val="111111"/>
                </a:solidFill>
                <a:effectLst/>
                <a:latin typeface="Helvetica Neue" panose="02000503000000020004" pitchFamily="2" charset="0"/>
              </a:rPr>
              <a:t>A transformation-free approach.</a:t>
            </a:r>
            <a:br>
              <a:rPr lang="en-US" b="1" i="0" dirty="0">
                <a:solidFill>
                  <a:srgbClr val="111111"/>
                </a:solidFill>
                <a:effectLst/>
                <a:latin typeface="Helvetica Neue" panose="02000503000000020004" pitchFamily="2" charset="0"/>
              </a:rPr>
            </a:br>
            <a:r>
              <a:rPr lang="en-US"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US"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US" i="1" dirty="0">
                <a:solidFill>
                  <a:srgbClr val="111111"/>
                </a:solidFill>
                <a:latin typeface="Courier New" panose="02070309020205020404" pitchFamily="49" charset="0"/>
                <a:cs typeface="Courier New" panose="02070309020205020404" pitchFamily="49" charset="0"/>
              </a:rPr>
              <a:t>.</a:t>
            </a:r>
            <a:endParaRPr lang="en-US" i="1" dirty="0">
              <a:latin typeface="Courier New" panose="02070309020205020404" pitchFamily="49" charset="0"/>
              <a:cs typeface="Courier New" panose="02070309020205020404" pitchFamily="49" charset="0"/>
            </a:endParaRPr>
          </a:p>
        </p:txBody>
      </p:sp>
      <p:grpSp>
        <p:nvGrpSpPr>
          <p:cNvPr id="49" name="Group 48">
            <a:extLst>
              <a:ext uri="{FF2B5EF4-FFF2-40B4-BE49-F238E27FC236}">
                <a16:creationId xmlns:a16="http://schemas.microsoft.com/office/drawing/2014/main" id="{78D82620-D94A-512C-89B5-3CD7441EAFA6}"/>
              </a:ext>
            </a:extLst>
          </p:cNvPr>
          <p:cNvGrpSpPr/>
          <p:nvPr/>
        </p:nvGrpSpPr>
        <p:grpSpPr>
          <a:xfrm>
            <a:off x="5468173" y="1480678"/>
            <a:ext cx="710963" cy="710963"/>
            <a:chOff x="5468173" y="1480678"/>
            <a:chExt cx="710963" cy="710963"/>
          </a:xfrm>
          <a:solidFill>
            <a:schemeClr val="accent5">
              <a:lumMod val="40000"/>
              <a:lumOff val="60000"/>
            </a:schemeClr>
          </a:solidFill>
        </p:grpSpPr>
        <p:sp>
          <p:nvSpPr>
            <p:cNvPr id="22" name="Rounded Rectangle 21">
              <a:extLst>
                <a:ext uri="{FF2B5EF4-FFF2-40B4-BE49-F238E27FC236}">
                  <a16:creationId xmlns:a16="http://schemas.microsoft.com/office/drawing/2014/main" id="{7F8428A5-E5AD-0BFC-450A-CB086EA421B1}"/>
                </a:ext>
              </a:extLst>
            </p:cNvPr>
            <p:cNvSpPr/>
            <p:nvPr/>
          </p:nvSpPr>
          <p:spPr>
            <a:xfrm>
              <a:off x="5468173" y="1480678"/>
              <a:ext cx="710963" cy="71096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cxnSp>
          <p:nvCxnSpPr>
            <p:cNvPr id="24" name="Straight Arrow Connector 23">
              <a:extLst>
                <a:ext uri="{FF2B5EF4-FFF2-40B4-BE49-F238E27FC236}">
                  <a16:creationId xmlns:a16="http://schemas.microsoft.com/office/drawing/2014/main" id="{962BE666-30C0-F7EE-7FC0-43300763BA02}"/>
                </a:ext>
              </a:extLst>
            </p:cNvPr>
            <p:cNvCxnSpPr>
              <a:cxnSpLocks/>
              <a:stCxn id="22" idx="1"/>
              <a:endCxn id="22" idx="0"/>
            </p:cNvCxnSpPr>
            <p:nvPr/>
          </p:nvCxnSpPr>
          <p:spPr>
            <a:xfrm flipV="1">
              <a:off x="5468173" y="1480678"/>
              <a:ext cx="355482" cy="355482"/>
            </a:xfrm>
            <a:prstGeom prst="straightConnector1">
              <a:avLst/>
            </a:prstGeom>
            <a:grpFill/>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6DF32296-7FBB-AA7C-3AAA-E0C0CFA3CC34}"/>
                </a:ext>
              </a:extLst>
            </p:cNvPr>
            <p:cNvCxnSpPr>
              <a:cxnSpLocks/>
              <a:stCxn id="22" idx="1"/>
              <a:endCxn id="22" idx="2"/>
            </p:cNvCxnSpPr>
            <p:nvPr/>
          </p:nvCxnSpPr>
          <p:spPr>
            <a:xfrm>
              <a:off x="5468173" y="1836160"/>
              <a:ext cx="355482" cy="355481"/>
            </a:xfrm>
            <a:prstGeom prst="straightConnector1">
              <a:avLst/>
            </a:prstGeom>
            <a:grpFill/>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42FE7AB-5E82-A962-3C5C-A679F8561C95}"/>
                </a:ext>
              </a:extLst>
            </p:cNvPr>
            <p:cNvCxnSpPr>
              <a:cxnSpLocks/>
              <a:stCxn id="22" idx="1"/>
              <a:endCxn id="22" idx="3"/>
            </p:cNvCxnSpPr>
            <p:nvPr/>
          </p:nvCxnSpPr>
          <p:spPr>
            <a:xfrm>
              <a:off x="5468173" y="1836160"/>
              <a:ext cx="710963" cy="0"/>
            </a:xfrm>
            <a:prstGeom prst="straightConnector1">
              <a:avLst/>
            </a:prstGeom>
            <a:grpFill/>
            <a:ln w="38100">
              <a:tailEnd type="triangle"/>
            </a:ln>
          </p:spPr>
          <p:style>
            <a:lnRef idx="1">
              <a:schemeClr val="dk1"/>
            </a:lnRef>
            <a:fillRef idx="0">
              <a:schemeClr val="dk1"/>
            </a:fillRef>
            <a:effectRef idx="0">
              <a:schemeClr val="dk1"/>
            </a:effectRef>
            <a:fontRef idx="minor">
              <a:schemeClr val="tx1"/>
            </a:fontRef>
          </p:style>
        </p:cxnSp>
      </p:grpSp>
      <p:sp>
        <p:nvSpPr>
          <p:cNvPr id="51" name="TextBox 50">
            <a:extLst>
              <a:ext uri="{FF2B5EF4-FFF2-40B4-BE49-F238E27FC236}">
                <a16:creationId xmlns:a16="http://schemas.microsoft.com/office/drawing/2014/main" id="{4DBD1ED6-5249-9470-09E8-181167AE32E8}"/>
              </a:ext>
            </a:extLst>
          </p:cNvPr>
          <p:cNvSpPr txBox="1"/>
          <p:nvPr/>
        </p:nvSpPr>
        <p:spPr>
          <a:xfrm>
            <a:off x="2450454" y="6033184"/>
            <a:ext cx="2279791" cy="646331"/>
          </a:xfrm>
          <a:prstGeom prst="rect">
            <a:avLst/>
          </a:prstGeom>
          <a:solidFill>
            <a:srgbClr val="E7E6E6"/>
          </a:solidFill>
        </p:spPr>
        <p:txBody>
          <a:bodyPr wrap="none" rtlCol="0">
            <a:spAutoFit/>
          </a:bodyPr>
          <a:lstStyle/>
          <a:p>
            <a:r>
              <a:rPr lang="en-US" dirty="0">
                <a:solidFill>
                  <a:schemeClr val="accent5">
                    <a:lumMod val="75000"/>
                  </a:schemeClr>
                </a:solidFill>
              </a:rPr>
              <a:t>✔︎Formalization in</a:t>
            </a:r>
          </a:p>
          <a:p>
            <a:r>
              <a:rPr lang="en-US" dirty="0">
                <a:solidFill>
                  <a:srgbClr val="FF0000"/>
                </a:solidFill>
              </a:rPr>
              <a:t>L∃∀N</a:t>
            </a:r>
            <a:r>
              <a:rPr lang="en-US" dirty="0">
                <a:solidFill>
                  <a:schemeClr val="accent5">
                    <a:lumMod val="75000"/>
                  </a:schemeClr>
                </a:solidFill>
              </a:rPr>
              <a:t> Theorem Prover</a:t>
            </a:r>
          </a:p>
        </p:txBody>
      </p:sp>
      <p:sp>
        <p:nvSpPr>
          <p:cNvPr id="11" name="Date Placeholder 10">
            <a:extLst>
              <a:ext uri="{FF2B5EF4-FFF2-40B4-BE49-F238E27FC236}">
                <a16:creationId xmlns:a16="http://schemas.microsoft.com/office/drawing/2014/main" id="{F32F7E72-3497-46E5-1ACA-714C5986CB6B}"/>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21" name="Footer Placeholder 20">
            <a:extLst>
              <a:ext uri="{FF2B5EF4-FFF2-40B4-BE49-F238E27FC236}">
                <a16:creationId xmlns:a16="http://schemas.microsoft.com/office/drawing/2014/main" id="{C942427B-6434-EAF4-8AEC-EF4F22AD5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pic>
        <p:nvPicPr>
          <p:cNvPr id="46" name="Picture 45">
            <a:extLst>
              <a:ext uri="{FF2B5EF4-FFF2-40B4-BE49-F238E27FC236}">
                <a16:creationId xmlns:a16="http://schemas.microsoft.com/office/drawing/2014/main" id="{D372FBA1-82FE-20CC-0902-0B2015980DF0}"/>
              </a:ext>
            </a:extLst>
          </p:cNvPr>
          <p:cNvPicPr>
            <a:picLocks noChangeAspect="1"/>
          </p:cNvPicPr>
          <p:nvPr/>
        </p:nvPicPr>
        <p:blipFill>
          <a:blip r:embed="rId6">
            <a:clrChange>
              <a:clrFrom>
                <a:srgbClr val="FFFFFF"/>
              </a:clrFrom>
              <a:clrTo>
                <a:srgbClr val="FFFFFF">
                  <a:alpha val="0"/>
                </a:srgbClr>
              </a:clrTo>
            </a:clrChange>
          </a:blip>
          <a:srcRect b="9618"/>
          <a:stretch>
            <a:fillRect/>
          </a:stretch>
        </p:blipFill>
        <p:spPr>
          <a:xfrm rot="2702838">
            <a:off x="10345815" y="3515469"/>
            <a:ext cx="1651934" cy="1770514"/>
          </a:xfrm>
          <a:prstGeom prst="rect">
            <a:avLst/>
          </a:prstGeom>
        </p:spPr>
      </p:pic>
      <p:sp>
        <p:nvSpPr>
          <p:cNvPr id="48" name="Slide Number Placeholder 47">
            <a:extLst>
              <a:ext uri="{FF2B5EF4-FFF2-40B4-BE49-F238E27FC236}">
                <a16:creationId xmlns:a16="http://schemas.microsoft.com/office/drawing/2014/main" id="{F29E8A41-452C-7802-1AE3-89E4E0354935}"/>
              </a:ext>
            </a:extLst>
          </p:cNvPr>
          <p:cNvSpPr>
            <a:spLocks noGrp="1"/>
          </p:cNvSpPr>
          <p:nvPr>
            <p:ph type="sldNum" sz="quarter" idx="12"/>
          </p:nvPr>
        </p:nvSpPr>
        <p:spPr/>
        <p:txBody>
          <a:bodyPr/>
          <a:lstStyle/>
          <a:p>
            <a:fld id="{CCEE0668-B501-FE49-91F1-336E620E148C}" type="slidenum">
              <a:rPr lang="en-US" smtClean="0"/>
              <a:t>31</a:t>
            </a:fld>
            <a:endParaRPr lang="en-US" dirty="0"/>
          </a:p>
        </p:txBody>
      </p:sp>
    </p:spTree>
    <p:extLst>
      <p:ext uri="{BB962C8B-B14F-4D97-AF65-F5344CB8AC3E}">
        <p14:creationId xmlns:p14="http://schemas.microsoft.com/office/powerpoint/2010/main" val="2514056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2546E5-C275-C396-705C-4CDEF48563D8}"/>
              </a:ext>
            </a:extLst>
          </p:cNvPr>
          <p:cNvPicPr>
            <a:picLocks noChangeAspect="1"/>
          </p:cNvPicPr>
          <p:nvPr/>
        </p:nvPicPr>
        <p:blipFill>
          <a:blip r:embed="rId2"/>
          <a:stretch>
            <a:fillRect/>
          </a:stretch>
        </p:blipFill>
        <p:spPr>
          <a:xfrm>
            <a:off x="4191727" y="3009418"/>
            <a:ext cx="4114800" cy="3848582"/>
          </a:xfrm>
          <a:prstGeom prst="rect">
            <a:avLst/>
          </a:prstGeom>
        </p:spPr>
      </p:pic>
      <p:pic>
        <p:nvPicPr>
          <p:cNvPr id="8" name="Picture 7">
            <a:extLst>
              <a:ext uri="{FF2B5EF4-FFF2-40B4-BE49-F238E27FC236}">
                <a16:creationId xmlns:a16="http://schemas.microsoft.com/office/drawing/2014/main" id="{800A5389-F2FD-0EC6-B013-790406D70040}"/>
              </a:ext>
            </a:extLst>
          </p:cNvPr>
          <p:cNvPicPr>
            <a:picLocks noChangeAspect="1"/>
          </p:cNvPicPr>
          <p:nvPr/>
        </p:nvPicPr>
        <p:blipFill>
          <a:blip r:embed="rId3"/>
          <a:srcRect r="20775"/>
          <a:stretch>
            <a:fillRect/>
          </a:stretch>
        </p:blipFill>
        <p:spPr>
          <a:xfrm>
            <a:off x="97971" y="798571"/>
            <a:ext cx="6157686" cy="1659557"/>
          </a:xfrm>
          <a:prstGeom prst="rect">
            <a:avLst/>
          </a:prstGeom>
        </p:spPr>
      </p:pic>
      <p:sp>
        <p:nvSpPr>
          <p:cNvPr id="2" name="Date Placeholder 1">
            <a:extLst>
              <a:ext uri="{FF2B5EF4-FFF2-40B4-BE49-F238E27FC236}">
                <a16:creationId xmlns:a16="http://schemas.microsoft.com/office/drawing/2014/main" id="{DA9B129F-45A5-0FF7-9621-AC122EE47134}"/>
              </a:ext>
            </a:extLst>
          </p:cNvPr>
          <p:cNvSpPr>
            <a:spLocks noGrp="1"/>
          </p:cNvSpPr>
          <p:nvPr>
            <p:ph type="dt" sz="half" idx="10"/>
          </p:nvPr>
        </p:nvSpPr>
        <p:spPr/>
        <p:txBody>
          <a:bodyPr/>
          <a:lstStyle/>
          <a:p>
            <a:r>
              <a:rPr lang="en-US" dirty="0"/>
              <a:t>12/09/2025</a:t>
            </a:r>
          </a:p>
        </p:txBody>
      </p:sp>
      <p:sp>
        <p:nvSpPr>
          <p:cNvPr id="3" name="Footer Placeholder 2">
            <a:extLst>
              <a:ext uri="{FF2B5EF4-FFF2-40B4-BE49-F238E27FC236}">
                <a16:creationId xmlns:a16="http://schemas.microsoft.com/office/drawing/2014/main" id="{E7644B64-6DC9-1CDC-B4D6-1384F202281C}"/>
              </a:ext>
            </a:extLst>
          </p:cNvPr>
          <p:cNvSpPr>
            <a:spLocks noGrp="1"/>
          </p:cNvSpPr>
          <p:nvPr>
            <p:ph type="ftr" sz="quarter" idx="11"/>
          </p:nvPr>
        </p:nvSpPr>
        <p:spPr/>
        <p:txBody>
          <a:bodyPr/>
          <a:lstStyle/>
          <a:p>
            <a:r>
              <a:rPr lang="en-US" dirty="0"/>
              <a:t>FDL 2025</a:t>
            </a:r>
          </a:p>
        </p:txBody>
      </p:sp>
      <p:sp>
        <p:nvSpPr>
          <p:cNvPr id="4" name="Slide Number Placeholder 3">
            <a:extLst>
              <a:ext uri="{FF2B5EF4-FFF2-40B4-BE49-F238E27FC236}">
                <a16:creationId xmlns:a16="http://schemas.microsoft.com/office/drawing/2014/main" id="{E9BBAC9E-C05F-59FA-982E-D420037ACF6E}"/>
              </a:ext>
            </a:extLst>
          </p:cNvPr>
          <p:cNvSpPr>
            <a:spLocks noGrp="1"/>
          </p:cNvSpPr>
          <p:nvPr>
            <p:ph type="sldNum" sz="quarter" idx="12"/>
          </p:nvPr>
        </p:nvSpPr>
        <p:spPr/>
        <p:txBody>
          <a:bodyPr/>
          <a:lstStyle/>
          <a:p>
            <a:fld id="{CCEE0668-B501-FE49-91F1-336E620E148C}" type="slidenum">
              <a:rPr lang="en-US" smtClean="0"/>
              <a:t>32</a:t>
            </a:fld>
            <a:endParaRPr lang="en-US" dirty="0"/>
          </a:p>
        </p:txBody>
      </p:sp>
      <p:pic>
        <p:nvPicPr>
          <p:cNvPr id="13" name="Picture 12">
            <a:extLst>
              <a:ext uri="{FF2B5EF4-FFF2-40B4-BE49-F238E27FC236}">
                <a16:creationId xmlns:a16="http://schemas.microsoft.com/office/drawing/2014/main" id="{C0207687-970F-E7C2-E9A6-58C362FE71EC}"/>
              </a:ext>
            </a:extLst>
          </p:cNvPr>
          <p:cNvPicPr>
            <a:picLocks noChangeAspect="1"/>
          </p:cNvPicPr>
          <p:nvPr/>
        </p:nvPicPr>
        <p:blipFill>
          <a:blip r:embed="rId4"/>
          <a:stretch>
            <a:fillRect/>
          </a:stretch>
        </p:blipFill>
        <p:spPr>
          <a:xfrm>
            <a:off x="129478" y="3339436"/>
            <a:ext cx="4649351" cy="3507405"/>
          </a:xfrm>
          <a:prstGeom prst="rect">
            <a:avLst/>
          </a:prstGeom>
        </p:spPr>
      </p:pic>
      <p:pic>
        <p:nvPicPr>
          <p:cNvPr id="9" name="Picture 8">
            <a:extLst>
              <a:ext uri="{FF2B5EF4-FFF2-40B4-BE49-F238E27FC236}">
                <a16:creationId xmlns:a16="http://schemas.microsoft.com/office/drawing/2014/main" id="{E3B1FB04-7948-AC3B-E638-9C66A3A5EE7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971" y="2410639"/>
            <a:ext cx="7772400" cy="775516"/>
          </a:xfrm>
          <a:prstGeom prst="rect">
            <a:avLst/>
          </a:prstGeom>
        </p:spPr>
      </p:pic>
      <p:pic>
        <p:nvPicPr>
          <p:cNvPr id="5" name="Picture 4">
            <a:extLst>
              <a:ext uri="{FF2B5EF4-FFF2-40B4-BE49-F238E27FC236}">
                <a16:creationId xmlns:a16="http://schemas.microsoft.com/office/drawing/2014/main" id="{D9980D82-D837-9CA7-E9E1-944C03D4FFC6}"/>
              </a:ext>
            </a:extLst>
          </p:cNvPr>
          <p:cNvPicPr>
            <a:picLocks noChangeAspect="1"/>
          </p:cNvPicPr>
          <p:nvPr/>
        </p:nvPicPr>
        <p:blipFill>
          <a:blip r:embed="rId6"/>
          <a:stretch>
            <a:fillRect/>
          </a:stretch>
        </p:blipFill>
        <p:spPr>
          <a:xfrm>
            <a:off x="7014028" y="5515427"/>
            <a:ext cx="5109361" cy="1258045"/>
          </a:xfrm>
          <a:prstGeom prst="rect">
            <a:avLst/>
          </a:prstGeom>
        </p:spPr>
      </p:pic>
      <p:pic>
        <p:nvPicPr>
          <p:cNvPr id="14" name="Picture 13">
            <a:extLst>
              <a:ext uri="{FF2B5EF4-FFF2-40B4-BE49-F238E27FC236}">
                <a16:creationId xmlns:a16="http://schemas.microsoft.com/office/drawing/2014/main" id="{EE9F7B42-5136-BDE0-F7AB-3C7262ABF22A}"/>
              </a:ext>
            </a:extLst>
          </p:cNvPr>
          <p:cNvPicPr>
            <a:picLocks noChangeAspect="1"/>
          </p:cNvPicPr>
          <p:nvPr/>
        </p:nvPicPr>
        <p:blipFill>
          <a:blip r:embed="rId7"/>
          <a:stretch>
            <a:fillRect/>
          </a:stretch>
        </p:blipFill>
        <p:spPr>
          <a:xfrm>
            <a:off x="4593774" y="18677"/>
            <a:ext cx="4627336" cy="1999267"/>
          </a:xfrm>
          <a:prstGeom prst="rect">
            <a:avLst/>
          </a:prstGeom>
        </p:spPr>
      </p:pic>
      <p:sp>
        <p:nvSpPr>
          <p:cNvPr id="15" name="TextBox 14">
            <a:extLst>
              <a:ext uri="{FF2B5EF4-FFF2-40B4-BE49-F238E27FC236}">
                <a16:creationId xmlns:a16="http://schemas.microsoft.com/office/drawing/2014/main" id="{0ED60A08-1805-E749-BBED-45E34A4918DB}"/>
              </a:ext>
            </a:extLst>
          </p:cNvPr>
          <p:cNvSpPr txBox="1"/>
          <p:nvPr/>
        </p:nvSpPr>
        <p:spPr>
          <a:xfrm>
            <a:off x="4747521" y="1250662"/>
            <a:ext cx="4338422" cy="738664"/>
          </a:xfrm>
          <a:prstGeom prst="rect">
            <a:avLst/>
          </a:prstGeom>
          <a:solidFill>
            <a:schemeClr val="bg1">
              <a:lumMod val="95000"/>
            </a:schemeClr>
          </a:solidFill>
        </p:spPr>
        <p:txBody>
          <a:bodyPr wrap="square" rtlCol="0">
            <a:spAutoFit/>
          </a:bodyPr>
          <a:lstStyle/>
          <a:p>
            <a:r>
              <a:rPr lang="en-US" dirty="0" err="1"/>
              <a:t>Gemoc</a:t>
            </a:r>
            <a:r>
              <a:rPr lang="en-US" dirty="0"/>
              <a:t> Studio Debugger.</a:t>
            </a:r>
            <a:br>
              <a:rPr lang="en-US" dirty="0"/>
            </a:br>
            <a:r>
              <a:rPr lang="en-US" sz="1200" dirty="0" err="1">
                <a:solidFill>
                  <a:srgbClr val="000000"/>
                </a:solidFill>
                <a:latin typeface="Helvetica" pitchFamily="2" charset="0"/>
              </a:rPr>
              <a:t>Bousse</a:t>
            </a:r>
            <a:r>
              <a:rPr lang="en-US" sz="1200" dirty="0">
                <a:solidFill>
                  <a:srgbClr val="000000"/>
                </a:solidFill>
                <a:latin typeface="Helvetica" pitchFamily="2" charset="0"/>
              </a:rPr>
              <a:t> et al., « Execution Framework of the GEMOC Studio (Tool Demo) », 2016</a:t>
            </a:r>
            <a:endParaRPr lang="en-US" sz="1200" dirty="0"/>
          </a:p>
        </p:txBody>
      </p:sp>
      <p:pic>
        <p:nvPicPr>
          <p:cNvPr id="17" name="Picture 16">
            <a:extLst>
              <a:ext uri="{FF2B5EF4-FFF2-40B4-BE49-F238E27FC236}">
                <a16:creationId xmlns:a16="http://schemas.microsoft.com/office/drawing/2014/main" id="{28211E2F-F05E-8AD6-7DF5-F622013F108A}"/>
              </a:ext>
            </a:extLst>
          </p:cNvPr>
          <p:cNvPicPr>
            <a:picLocks noChangeAspect="1"/>
          </p:cNvPicPr>
          <p:nvPr/>
        </p:nvPicPr>
        <p:blipFill>
          <a:blip r:embed="rId8"/>
          <a:stretch>
            <a:fillRect/>
          </a:stretch>
        </p:blipFill>
        <p:spPr>
          <a:xfrm>
            <a:off x="6774168" y="2127394"/>
            <a:ext cx="5349221" cy="3303505"/>
          </a:xfrm>
          <a:prstGeom prst="rect">
            <a:avLst/>
          </a:prstGeom>
        </p:spPr>
      </p:pic>
      <p:sp>
        <p:nvSpPr>
          <p:cNvPr id="16" name="TextBox 15">
            <a:extLst>
              <a:ext uri="{FF2B5EF4-FFF2-40B4-BE49-F238E27FC236}">
                <a16:creationId xmlns:a16="http://schemas.microsoft.com/office/drawing/2014/main" id="{FE392000-CB38-9F21-D057-A432DF337992}"/>
              </a:ext>
            </a:extLst>
          </p:cNvPr>
          <p:cNvSpPr txBox="1"/>
          <p:nvPr/>
        </p:nvSpPr>
        <p:spPr>
          <a:xfrm>
            <a:off x="7368338" y="2191740"/>
            <a:ext cx="2680542" cy="369332"/>
          </a:xfrm>
          <a:prstGeom prst="rect">
            <a:avLst/>
          </a:prstGeom>
          <a:solidFill>
            <a:schemeClr val="bg1">
              <a:lumMod val="95000"/>
            </a:schemeClr>
          </a:solidFill>
        </p:spPr>
        <p:txBody>
          <a:bodyPr wrap="none" rtlCol="0">
            <a:spAutoFit/>
          </a:bodyPr>
          <a:lstStyle/>
          <a:p>
            <a:r>
              <a:rPr lang="en-US" dirty="0"/>
              <a:t>OBP2 Debugger [</a:t>
            </a:r>
            <a:r>
              <a:rPr lang="en-US" sz="1200" dirty="0">
                <a:solidFill>
                  <a:schemeClr val="accent1"/>
                </a:solidFill>
                <a:highlight>
                  <a:srgbClr val="E7E6E6"/>
                </a:highlight>
                <a:latin typeface="Courier New" panose="02070309020205020404" pitchFamily="49" charset="0"/>
                <a:cs typeface="Courier New" panose="02070309020205020404" pitchFamily="49" charset="0"/>
              </a:rPr>
              <a:t>SoSyM’21</a:t>
            </a:r>
            <a:r>
              <a:rPr lang="en-US" dirty="0"/>
              <a:t>]</a:t>
            </a:r>
          </a:p>
        </p:txBody>
      </p:sp>
      <p:pic>
        <p:nvPicPr>
          <p:cNvPr id="11" name="Picture 10">
            <a:extLst>
              <a:ext uri="{FF2B5EF4-FFF2-40B4-BE49-F238E27FC236}">
                <a16:creationId xmlns:a16="http://schemas.microsoft.com/office/drawing/2014/main" id="{C99E9136-EB87-BDEF-CAAB-C1A449B5897E}"/>
              </a:ext>
            </a:extLst>
          </p:cNvPr>
          <p:cNvPicPr>
            <a:picLocks noChangeAspect="1"/>
          </p:cNvPicPr>
          <p:nvPr/>
        </p:nvPicPr>
        <p:blipFill>
          <a:blip r:embed="rId9">
            <a:clrChange>
              <a:clrFrom>
                <a:srgbClr val="FFFFFF"/>
              </a:clrFrom>
              <a:clrTo>
                <a:srgbClr val="FFFFFF">
                  <a:alpha val="0"/>
                </a:srgbClr>
              </a:clrTo>
            </a:clrChange>
            <a:alphaModFix amt="20000"/>
          </a:blip>
          <a:srcRect b="9618"/>
          <a:stretch>
            <a:fillRect/>
          </a:stretch>
        </p:blipFill>
        <p:spPr>
          <a:xfrm rot="2702838">
            <a:off x="10345815" y="3515469"/>
            <a:ext cx="1651934" cy="1770514"/>
          </a:xfrm>
          <a:prstGeom prst="rect">
            <a:avLst/>
          </a:prstGeom>
        </p:spPr>
      </p:pic>
      <p:pic>
        <p:nvPicPr>
          <p:cNvPr id="20" name="Picture 19">
            <a:extLst>
              <a:ext uri="{FF2B5EF4-FFF2-40B4-BE49-F238E27FC236}">
                <a16:creationId xmlns:a16="http://schemas.microsoft.com/office/drawing/2014/main" id="{BDDF48CC-72AD-5233-0287-9079A92DDF77}"/>
              </a:ext>
            </a:extLst>
          </p:cNvPr>
          <p:cNvPicPr>
            <a:picLocks noChangeAspect="1"/>
          </p:cNvPicPr>
          <p:nvPr/>
        </p:nvPicPr>
        <p:blipFill>
          <a:blip r:embed="rId10"/>
          <a:stretch>
            <a:fillRect/>
          </a:stretch>
        </p:blipFill>
        <p:spPr>
          <a:xfrm>
            <a:off x="10780110" y="63771"/>
            <a:ext cx="1356823" cy="1440000"/>
          </a:xfrm>
          <a:prstGeom prst="rect">
            <a:avLst/>
          </a:prstGeom>
        </p:spPr>
      </p:pic>
      <p:sp>
        <p:nvSpPr>
          <p:cNvPr id="21" name="TextBox 20">
            <a:extLst>
              <a:ext uri="{FF2B5EF4-FFF2-40B4-BE49-F238E27FC236}">
                <a16:creationId xmlns:a16="http://schemas.microsoft.com/office/drawing/2014/main" id="{29B13ED1-028C-13EB-1521-81F911205357}"/>
              </a:ext>
            </a:extLst>
          </p:cNvPr>
          <p:cNvSpPr txBox="1"/>
          <p:nvPr/>
        </p:nvSpPr>
        <p:spPr>
          <a:xfrm>
            <a:off x="10780110" y="1533659"/>
            <a:ext cx="1389611" cy="646331"/>
          </a:xfrm>
          <a:prstGeom prst="rect">
            <a:avLst/>
          </a:prstGeom>
          <a:noFill/>
        </p:spPr>
        <p:txBody>
          <a:bodyPr wrap="none" rtlCol="0">
            <a:spAutoFit/>
          </a:bodyPr>
          <a:lstStyle/>
          <a:p>
            <a:r>
              <a:rPr lang="en-US" dirty="0"/>
              <a:t>PhD Valentin</a:t>
            </a:r>
            <a:br>
              <a:rPr lang="en-US" dirty="0"/>
            </a:br>
            <a:r>
              <a:rPr lang="en-US" dirty="0"/>
              <a:t>BESNARD</a:t>
            </a:r>
          </a:p>
        </p:txBody>
      </p:sp>
    </p:spTree>
    <p:extLst>
      <p:ext uri="{BB962C8B-B14F-4D97-AF65-F5344CB8AC3E}">
        <p14:creationId xmlns:p14="http://schemas.microsoft.com/office/powerpoint/2010/main" val="90086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0C4A2-241F-D7E2-95D6-3C3CA007A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32F5C4-35CF-A7E9-8EC4-E2221C7F8DBF}"/>
              </a:ext>
            </a:extLst>
          </p:cNvPr>
          <p:cNvSpPr>
            <a:spLocks noGrp="1"/>
          </p:cNvSpPr>
          <p:nvPr>
            <p:ph type="title"/>
          </p:nvPr>
        </p:nvSpPr>
        <p:spPr>
          <a:xfrm>
            <a:off x="3859545" y="500062"/>
            <a:ext cx="4268190" cy="1325563"/>
          </a:xfrm>
        </p:spPr>
        <p:txBody>
          <a:bodyPr/>
          <a:lstStyle/>
          <a:p>
            <a:r>
              <a:rPr lang="en-US" dirty="0"/>
              <a:t>Close air support</a:t>
            </a:r>
          </a:p>
        </p:txBody>
      </p:sp>
      <p:sp>
        <p:nvSpPr>
          <p:cNvPr id="3" name="Content Placeholder 2">
            <a:extLst>
              <a:ext uri="{FF2B5EF4-FFF2-40B4-BE49-F238E27FC236}">
                <a16:creationId xmlns:a16="http://schemas.microsoft.com/office/drawing/2014/main" id="{A950129D-F898-C2E1-6D3F-1A7BD4E53D44}"/>
              </a:ext>
            </a:extLst>
          </p:cNvPr>
          <p:cNvSpPr>
            <a:spLocks noGrp="1"/>
          </p:cNvSpPr>
          <p:nvPr>
            <p:ph idx="1"/>
          </p:nvPr>
        </p:nvSpPr>
        <p:spPr>
          <a:xfrm>
            <a:off x="4785756" y="3107715"/>
            <a:ext cx="3199475" cy="642569"/>
          </a:xfrm>
        </p:spPr>
        <p:txBody>
          <a:bodyPr anchor="ctr"/>
          <a:lstStyle/>
          <a:p>
            <a:pPr marL="0" indent="0" algn="ctr">
              <a:buNone/>
            </a:pPr>
            <a:r>
              <a:rPr lang="en-US" dirty="0">
                <a:solidFill>
                  <a:srgbClr val="FF0000"/>
                </a:solidFill>
              </a:rPr>
              <a:t>Find the problem</a:t>
            </a:r>
          </a:p>
        </p:txBody>
      </p:sp>
      <p:pic>
        <p:nvPicPr>
          <p:cNvPr id="5" name="Picture 4">
            <a:extLst>
              <a:ext uri="{FF2B5EF4-FFF2-40B4-BE49-F238E27FC236}">
                <a16:creationId xmlns:a16="http://schemas.microsoft.com/office/drawing/2014/main" id="{D4C6EBAB-7FCD-20CF-9C05-A6E351C0B33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5248542" cy="6858000"/>
          </a:xfrm>
          <a:prstGeom prst="rect">
            <a:avLst/>
          </a:prstGeom>
        </p:spPr>
      </p:pic>
      <p:pic>
        <p:nvPicPr>
          <p:cNvPr id="6" name="Picture 5">
            <a:extLst>
              <a:ext uri="{FF2B5EF4-FFF2-40B4-BE49-F238E27FC236}">
                <a16:creationId xmlns:a16="http://schemas.microsoft.com/office/drawing/2014/main" id="{890DD9E9-3C97-5421-3A1E-9212EA05913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738737" y="0"/>
            <a:ext cx="5453263" cy="6858000"/>
          </a:xfrm>
          <a:prstGeom prst="rect">
            <a:avLst/>
          </a:prstGeom>
        </p:spPr>
      </p:pic>
      <p:pic>
        <p:nvPicPr>
          <p:cNvPr id="7" name="Picture 6">
            <a:extLst>
              <a:ext uri="{FF2B5EF4-FFF2-40B4-BE49-F238E27FC236}">
                <a16:creationId xmlns:a16="http://schemas.microsoft.com/office/drawing/2014/main" id="{3184D2DA-D454-9A90-039A-69EFCB9C0AF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50" y="-59378"/>
            <a:ext cx="5248542" cy="6922094"/>
          </a:xfrm>
          <a:prstGeom prst="rect">
            <a:avLst/>
          </a:prstGeom>
        </p:spPr>
      </p:pic>
      <p:pic>
        <p:nvPicPr>
          <p:cNvPr id="8" name="Picture 7">
            <a:extLst>
              <a:ext uri="{FF2B5EF4-FFF2-40B4-BE49-F238E27FC236}">
                <a16:creationId xmlns:a16="http://schemas.microsoft.com/office/drawing/2014/main" id="{F459194B-D552-0238-55BB-74B115EEBB9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02526" y="-142507"/>
            <a:ext cx="5552224" cy="7049289"/>
          </a:xfrm>
          <a:prstGeom prst="rect">
            <a:avLst/>
          </a:prstGeom>
        </p:spPr>
      </p:pic>
      <p:sp>
        <p:nvSpPr>
          <p:cNvPr id="4" name="TextBox 3">
            <a:extLst>
              <a:ext uri="{FF2B5EF4-FFF2-40B4-BE49-F238E27FC236}">
                <a16:creationId xmlns:a16="http://schemas.microsoft.com/office/drawing/2014/main" id="{0B2CE85F-93C0-D1D0-C4A7-E25E3E16B2F0}"/>
              </a:ext>
            </a:extLst>
          </p:cNvPr>
          <p:cNvSpPr txBox="1"/>
          <p:nvPr/>
        </p:nvSpPr>
        <p:spPr>
          <a:xfrm>
            <a:off x="10511806" y="0"/>
            <a:ext cx="1683987" cy="369332"/>
          </a:xfrm>
          <a:prstGeom prst="rect">
            <a:avLst/>
          </a:prstGeom>
          <a:noFill/>
        </p:spPr>
        <p:txBody>
          <a:bodyPr wrap="none" rtlCol="0">
            <a:spAutoFit/>
          </a:bodyPr>
          <a:lstStyle/>
          <a:p>
            <a:r>
              <a:rPr lang="en-US" dirty="0">
                <a:highlight>
                  <a:srgbClr val="FFFF00"/>
                </a:highlight>
              </a:rPr>
              <a:t>RAPID </a:t>
            </a:r>
            <a:r>
              <a:rPr lang="en-US" dirty="0" err="1">
                <a:highlight>
                  <a:srgbClr val="FFFF00"/>
                </a:highlight>
              </a:rPr>
              <a:t>VeriMoB</a:t>
            </a:r>
            <a:endParaRPr lang="en-US" dirty="0">
              <a:highlight>
                <a:srgbClr val="FFFF00"/>
              </a:highlight>
            </a:endParaRPr>
          </a:p>
        </p:txBody>
      </p:sp>
      <p:pic>
        <p:nvPicPr>
          <p:cNvPr id="9" name="Picture 8">
            <a:extLst>
              <a:ext uri="{FF2B5EF4-FFF2-40B4-BE49-F238E27FC236}">
                <a16:creationId xmlns:a16="http://schemas.microsoft.com/office/drawing/2014/main" id="{884A35C6-EA73-70EB-4C49-DA5E4B25F835}"/>
              </a:ext>
            </a:extLst>
          </p:cNvPr>
          <p:cNvPicPr>
            <a:picLocks noChangeAspect="1"/>
          </p:cNvPicPr>
          <p:nvPr/>
        </p:nvPicPr>
        <p:blipFill>
          <a:blip r:embed="rId6"/>
          <a:stretch>
            <a:fillRect/>
          </a:stretch>
        </p:blipFill>
        <p:spPr>
          <a:xfrm>
            <a:off x="10993049" y="348545"/>
            <a:ext cx="692090" cy="712853"/>
          </a:xfrm>
          <a:prstGeom prst="rect">
            <a:avLst/>
          </a:prstGeom>
        </p:spPr>
      </p:pic>
      <p:sp>
        <p:nvSpPr>
          <p:cNvPr id="10" name="Date Placeholder 9">
            <a:extLst>
              <a:ext uri="{FF2B5EF4-FFF2-40B4-BE49-F238E27FC236}">
                <a16:creationId xmlns:a16="http://schemas.microsoft.com/office/drawing/2014/main" id="{DE022DAA-8E4A-E76C-4D57-B4039F18B231}"/>
              </a:ext>
            </a:extLst>
          </p:cNvPr>
          <p:cNvSpPr>
            <a:spLocks noGrp="1"/>
          </p:cNvSpPr>
          <p:nvPr>
            <p:ph type="dt" sz="half" idx="10"/>
          </p:nvPr>
        </p:nvSpPr>
        <p:spPr/>
        <p:txBody>
          <a:bodyPr/>
          <a:lstStyle/>
          <a:p>
            <a:r>
              <a:rPr lang="en-US" dirty="0"/>
              <a:t>12/09/2025</a:t>
            </a:r>
          </a:p>
        </p:txBody>
      </p:sp>
      <p:sp>
        <p:nvSpPr>
          <p:cNvPr id="11" name="Footer Placeholder 10">
            <a:extLst>
              <a:ext uri="{FF2B5EF4-FFF2-40B4-BE49-F238E27FC236}">
                <a16:creationId xmlns:a16="http://schemas.microsoft.com/office/drawing/2014/main" id="{5622B5C8-564E-03E2-A99D-F124BCD13904}"/>
              </a:ext>
            </a:extLst>
          </p:cNvPr>
          <p:cNvSpPr>
            <a:spLocks noGrp="1"/>
          </p:cNvSpPr>
          <p:nvPr>
            <p:ph type="ftr" sz="quarter" idx="11"/>
          </p:nvPr>
        </p:nvSpPr>
        <p:spPr/>
        <p:txBody>
          <a:bodyPr/>
          <a:lstStyle/>
          <a:p>
            <a:r>
              <a:rPr lang="en-US" dirty="0"/>
              <a:t>FDL 2025</a:t>
            </a:r>
          </a:p>
        </p:txBody>
      </p:sp>
      <p:sp>
        <p:nvSpPr>
          <p:cNvPr id="12" name="Slide Number Placeholder 11">
            <a:extLst>
              <a:ext uri="{FF2B5EF4-FFF2-40B4-BE49-F238E27FC236}">
                <a16:creationId xmlns:a16="http://schemas.microsoft.com/office/drawing/2014/main" id="{9540CD69-D1A5-A8A5-93D8-8DBD6FD82984}"/>
              </a:ext>
            </a:extLst>
          </p:cNvPr>
          <p:cNvSpPr>
            <a:spLocks noGrp="1"/>
          </p:cNvSpPr>
          <p:nvPr>
            <p:ph type="sldNum" sz="quarter" idx="12"/>
          </p:nvPr>
        </p:nvSpPr>
        <p:spPr/>
        <p:txBody>
          <a:bodyPr/>
          <a:lstStyle/>
          <a:p>
            <a:fld id="{CCEE0668-B501-FE49-91F1-336E620E148C}" type="slidenum">
              <a:rPr lang="en-US" smtClean="0"/>
              <a:t>33</a:t>
            </a:fld>
            <a:endParaRPr lang="en-US" dirty="0"/>
          </a:p>
        </p:txBody>
      </p:sp>
    </p:spTree>
    <p:extLst>
      <p:ext uri="{BB962C8B-B14F-4D97-AF65-F5344CB8AC3E}">
        <p14:creationId xmlns:p14="http://schemas.microsoft.com/office/powerpoint/2010/main" val="176892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C7F83-4083-4D78-FFDF-6E8661121B57}"/>
              </a:ext>
            </a:extLst>
          </p:cNvPr>
          <p:cNvSpPr>
            <a:spLocks noGrp="1"/>
          </p:cNvSpPr>
          <p:nvPr>
            <p:ph type="title"/>
          </p:nvPr>
        </p:nvSpPr>
        <p:spPr>
          <a:xfrm>
            <a:off x="225777" y="677307"/>
            <a:ext cx="11627555" cy="2318698"/>
          </a:xfrm>
        </p:spPr>
        <p:txBody>
          <a:bodyPr>
            <a:normAutofit fontScale="90000"/>
          </a:bodyPr>
          <a:lstStyle/>
          <a:p>
            <a:r>
              <a:rPr lang="en-US" dirty="0">
                <a:solidFill>
                  <a:schemeClr val="accent4"/>
                </a:solidFill>
              </a:rPr>
              <a:t>REQ: </a:t>
            </a:r>
            <a:br>
              <a:rPr lang="en-US" dirty="0"/>
            </a:br>
            <a:r>
              <a:rPr lang="en-US" dirty="0"/>
              <a:t>	The missile should head to the objective only when </a:t>
            </a:r>
            <a:br>
              <a:rPr lang="en-US" dirty="0"/>
            </a:br>
            <a:r>
              <a:rPr lang="en-US" dirty="0"/>
              <a:t>	the objective was designated </a:t>
            </a:r>
            <a:br>
              <a:rPr lang="en-US" dirty="0"/>
            </a:br>
            <a:r>
              <a:rPr lang="en-US" dirty="0"/>
              <a:t>and the missile was fired</a:t>
            </a:r>
          </a:p>
        </p:txBody>
      </p:sp>
      <p:sp>
        <p:nvSpPr>
          <p:cNvPr id="5" name="TextBox 4">
            <a:extLst>
              <a:ext uri="{FF2B5EF4-FFF2-40B4-BE49-F238E27FC236}">
                <a16:creationId xmlns:a16="http://schemas.microsoft.com/office/drawing/2014/main" id="{CF9E93C5-47EE-DC78-1C18-0033B217D0BD}"/>
              </a:ext>
            </a:extLst>
          </p:cNvPr>
          <p:cNvSpPr txBox="1"/>
          <p:nvPr/>
        </p:nvSpPr>
        <p:spPr>
          <a:xfrm>
            <a:off x="2485293" y="3048948"/>
            <a:ext cx="9706707" cy="2308324"/>
          </a:xfrm>
          <a:prstGeom prst="rect">
            <a:avLst/>
          </a:prstGeom>
          <a:noFill/>
        </p:spPr>
        <p:txBody>
          <a:bodyPr wrap="square">
            <a:spAutoFit/>
          </a:bodyPr>
          <a:lstStyle/>
          <a:p>
            <a:r>
              <a:rPr lang="en-US" sz="2400" dirty="0"/>
              <a:t>DO = </a:t>
            </a:r>
            <a:r>
              <a:rPr lang="en-US" sz="2400" dirty="0">
                <a:solidFill>
                  <a:schemeClr val="bg1">
                    <a:lumMod val="65000"/>
                  </a:schemeClr>
                </a:solidFill>
              </a:rPr>
              <a:t>|=:E:cos00:SEM_SYMB_36| </a:t>
            </a:r>
            <a:r>
              <a:rPr lang="en-US" sz="2400" dirty="0">
                <a:solidFill>
                  <a:schemeClr val="accent4"/>
                </a:solidFill>
              </a:rPr>
              <a:t>//'designate objective' was enabled</a:t>
            </a:r>
            <a:endParaRPr lang="en-US" sz="2400" dirty="0">
              <a:solidFill>
                <a:schemeClr val="bg1">
                  <a:lumMod val="65000"/>
                </a:schemeClr>
              </a:solidFill>
            </a:endParaRPr>
          </a:p>
          <a:p>
            <a:r>
              <a:rPr lang="en-US" sz="2400" dirty="0"/>
              <a:t>FM = </a:t>
            </a:r>
            <a:r>
              <a:rPr lang="en-US" sz="2400" dirty="0">
                <a:solidFill>
                  <a:schemeClr val="bg1">
                    <a:lumMod val="65000"/>
                  </a:schemeClr>
                </a:solidFill>
              </a:rPr>
              <a:t>|=:E:cos00:SEM_SYMB_42|</a:t>
            </a:r>
            <a:r>
              <a:rPr lang="en-US" sz="2400" dirty="0"/>
              <a:t> </a:t>
            </a:r>
            <a:r>
              <a:rPr lang="en-US" sz="2400" dirty="0">
                <a:solidFill>
                  <a:schemeClr val="accent4"/>
                </a:solidFill>
              </a:rPr>
              <a:t>//'fire munition' was enabled</a:t>
            </a:r>
            <a:endParaRPr lang="en-US" sz="2400" dirty="0"/>
          </a:p>
          <a:p>
            <a:r>
              <a:rPr lang="en-US" sz="2400" dirty="0" err="1"/>
              <a:t>HtO</a:t>
            </a:r>
            <a:r>
              <a:rPr lang="en-US" sz="2400" dirty="0"/>
              <a:t> = </a:t>
            </a:r>
            <a:r>
              <a:rPr lang="en-US" sz="2400" dirty="0">
                <a:solidFill>
                  <a:schemeClr val="bg1">
                    <a:lumMod val="65000"/>
                  </a:schemeClr>
                </a:solidFill>
              </a:rPr>
              <a:t>|+:A:cos00:SEM_SYMB_55</a:t>
            </a:r>
            <a:r>
              <a:rPr lang="en-US" sz="2400" dirty="0"/>
              <a:t>| </a:t>
            </a:r>
            <a:r>
              <a:rPr lang="en-US" sz="2400" dirty="0">
                <a:solidFill>
                  <a:schemeClr val="accent4"/>
                </a:solidFill>
              </a:rPr>
              <a:t>//'head to objective' is active</a:t>
            </a:r>
          </a:p>
          <a:p>
            <a:endParaRPr lang="en-US" sz="2400" dirty="0"/>
          </a:p>
          <a:p>
            <a:r>
              <a:rPr lang="en-US" sz="2400" dirty="0">
                <a:solidFill>
                  <a:schemeClr val="accent4"/>
                </a:solidFill>
              </a:rPr>
              <a:t>//</a:t>
            </a:r>
            <a:r>
              <a:rPr lang="en-US" sz="2400" dirty="0" err="1">
                <a:solidFill>
                  <a:schemeClr val="accent4"/>
                </a:solidFill>
              </a:rPr>
              <a:t>HtO</a:t>
            </a:r>
            <a:r>
              <a:rPr lang="en-US" sz="2400" dirty="0">
                <a:solidFill>
                  <a:schemeClr val="accent4"/>
                </a:solidFill>
              </a:rPr>
              <a:t> only if both DO and FM</a:t>
            </a:r>
          </a:p>
          <a:p>
            <a:r>
              <a:rPr lang="en-US" sz="2400" b="1" dirty="0"/>
              <a:t>property = </a:t>
            </a:r>
            <a:r>
              <a:rPr lang="en-US" sz="2400" b="1" dirty="0">
                <a:solidFill>
                  <a:srgbClr val="C00000"/>
                </a:solidFill>
              </a:rPr>
              <a:t>&lt;&gt;</a:t>
            </a:r>
            <a:r>
              <a:rPr lang="en-US" sz="2400" b="1" dirty="0" err="1"/>
              <a:t>HtO</a:t>
            </a:r>
            <a:r>
              <a:rPr lang="en-US" sz="2400" b="1" dirty="0"/>
              <a:t> </a:t>
            </a:r>
            <a:r>
              <a:rPr lang="en-US" sz="2400" b="1" dirty="0">
                <a:solidFill>
                  <a:srgbClr val="C00000"/>
                </a:solidFill>
              </a:rPr>
              <a:t>-&gt;</a:t>
            </a:r>
            <a:r>
              <a:rPr lang="en-US" sz="2400" b="1" dirty="0"/>
              <a:t> (</a:t>
            </a:r>
            <a:r>
              <a:rPr lang="en-US" sz="2400" b="1" dirty="0">
                <a:solidFill>
                  <a:srgbClr val="C00000"/>
                </a:solidFill>
              </a:rPr>
              <a:t>!</a:t>
            </a:r>
            <a:r>
              <a:rPr lang="en-US" sz="2400" b="1" dirty="0" err="1"/>
              <a:t>HtO</a:t>
            </a:r>
            <a:r>
              <a:rPr lang="en-US" sz="2400" b="1" dirty="0"/>
              <a:t> </a:t>
            </a:r>
            <a:r>
              <a:rPr lang="en-US" sz="2400" b="1" dirty="0">
                <a:solidFill>
                  <a:srgbClr val="C00000"/>
                </a:solidFill>
              </a:rPr>
              <a:t>U</a:t>
            </a:r>
            <a:r>
              <a:rPr lang="en-US" sz="2400" b="1" dirty="0"/>
              <a:t> DO) </a:t>
            </a:r>
            <a:r>
              <a:rPr lang="en-US" sz="2400" b="1" dirty="0">
                <a:solidFill>
                  <a:srgbClr val="C00000"/>
                </a:solidFill>
              </a:rPr>
              <a:t>&amp;&amp;</a:t>
            </a:r>
            <a:r>
              <a:rPr lang="en-US" sz="2400" b="1" dirty="0"/>
              <a:t> (</a:t>
            </a:r>
            <a:r>
              <a:rPr lang="en-US" sz="2400" b="1" dirty="0">
                <a:solidFill>
                  <a:srgbClr val="C00000"/>
                </a:solidFill>
              </a:rPr>
              <a:t>!</a:t>
            </a:r>
            <a:r>
              <a:rPr lang="en-US" sz="2400" b="1" dirty="0" err="1"/>
              <a:t>HtO</a:t>
            </a:r>
            <a:r>
              <a:rPr lang="en-US" sz="2400" b="1" dirty="0"/>
              <a:t> </a:t>
            </a:r>
            <a:r>
              <a:rPr lang="en-US" sz="2400" b="1" dirty="0">
                <a:solidFill>
                  <a:srgbClr val="C00000"/>
                </a:solidFill>
              </a:rPr>
              <a:t>U</a:t>
            </a:r>
            <a:r>
              <a:rPr lang="en-US" sz="2400" b="1" dirty="0"/>
              <a:t> FM)</a:t>
            </a:r>
          </a:p>
        </p:txBody>
      </p:sp>
      <p:sp>
        <p:nvSpPr>
          <p:cNvPr id="7" name="TextBox 6">
            <a:extLst>
              <a:ext uri="{FF2B5EF4-FFF2-40B4-BE49-F238E27FC236}">
                <a16:creationId xmlns:a16="http://schemas.microsoft.com/office/drawing/2014/main" id="{F4515D04-DFA8-B52F-C16E-C75782C43607}"/>
              </a:ext>
            </a:extLst>
          </p:cNvPr>
          <p:cNvSpPr txBox="1"/>
          <p:nvPr/>
        </p:nvSpPr>
        <p:spPr>
          <a:xfrm>
            <a:off x="10511806" y="0"/>
            <a:ext cx="1683987" cy="369332"/>
          </a:xfrm>
          <a:prstGeom prst="rect">
            <a:avLst/>
          </a:prstGeom>
          <a:noFill/>
        </p:spPr>
        <p:txBody>
          <a:bodyPr wrap="none" rtlCol="0">
            <a:spAutoFit/>
          </a:bodyPr>
          <a:lstStyle/>
          <a:p>
            <a:r>
              <a:rPr lang="en-US" dirty="0">
                <a:highlight>
                  <a:srgbClr val="FFFF00"/>
                </a:highlight>
              </a:rPr>
              <a:t>RAPID </a:t>
            </a:r>
            <a:r>
              <a:rPr lang="en-US" dirty="0" err="1">
                <a:highlight>
                  <a:srgbClr val="FFFF00"/>
                </a:highlight>
              </a:rPr>
              <a:t>VeriMoB</a:t>
            </a:r>
            <a:endParaRPr lang="en-US" dirty="0">
              <a:highlight>
                <a:srgbClr val="FFFF00"/>
              </a:highlight>
            </a:endParaRPr>
          </a:p>
        </p:txBody>
      </p:sp>
      <p:pic>
        <p:nvPicPr>
          <p:cNvPr id="8" name="Picture 7">
            <a:extLst>
              <a:ext uri="{FF2B5EF4-FFF2-40B4-BE49-F238E27FC236}">
                <a16:creationId xmlns:a16="http://schemas.microsoft.com/office/drawing/2014/main" id="{96979E3B-0495-08EF-2BE9-01EC3DE87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3544" y="5346814"/>
            <a:ext cx="2441587" cy="1411543"/>
          </a:xfrm>
          <a:prstGeom prst="rect">
            <a:avLst/>
          </a:prstGeom>
        </p:spPr>
      </p:pic>
      <p:pic>
        <p:nvPicPr>
          <p:cNvPr id="9" name="Picture 8">
            <a:extLst>
              <a:ext uri="{FF2B5EF4-FFF2-40B4-BE49-F238E27FC236}">
                <a16:creationId xmlns:a16="http://schemas.microsoft.com/office/drawing/2014/main" id="{54DF94A7-CDFC-4265-6D76-7C6EFD88ED3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5247172"/>
            <a:ext cx="4034198" cy="1610828"/>
          </a:xfrm>
          <a:prstGeom prst="rect">
            <a:avLst/>
          </a:prstGeom>
        </p:spPr>
      </p:pic>
      <p:pic>
        <p:nvPicPr>
          <p:cNvPr id="10" name="Picture 9">
            <a:extLst>
              <a:ext uri="{FF2B5EF4-FFF2-40B4-BE49-F238E27FC236}">
                <a16:creationId xmlns:a16="http://schemas.microsoft.com/office/drawing/2014/main" id="{D2B11897-B097-3519-4BF2-10B298335C6C}"/>
              </a:ext>
            </a:extLst>
          </p:cNvPr>
          <p:cNvPicPr>
            <a:picLocks noChangeAspect="1"/>
          </p:cNvPicPr>
          <p:nvPr/>
        </p:nvPicPr>
        <p:blipFill>
          <a:blip r:embed="rId4"/>
          <a:stretch>
            <a:fillRect/>
          </a:stretch>
        </p:blipFill>
        <p:spPr>
          <a:xfrm>
            <a:off x="10993049" y="348545"/>
            <a:ext cx="692090" cy="712853"/>
          </a:xfrm>
          <a:prstGeom prst="rect">
            <a:avLst/>
          </a:prstGeom>
        </p:spPr>
      </p:pic>
      <p:sp>
        <p:nvSpPr>
          <p:cNvPr id="3" name="Date Placeholder 2">
            <a:extLst>
              <a:ext uri="{FF2B5EF4-FFF2-40B4-BE49-F238E27FC236}">
                <a16:creationId xmlns:a16="http://schemas.microsoft.com/office/drawing/2014/main" id="{BA9339C3-FC32-0C6E-6556-0E65491258AC}"/>
              </a:ext>
            </a:extLst>
          </p:cNvPr>
          <p:cNvSpPr>
            <a:spLocks noGrp="1"/>
          </p:cNvSpPr>
          <p:nvPr>
            <p:ph type="dt" sz="half" idx="10"/>
          </p:nvPr>
        </p:nvSpPr>
        <p:spPr/>
        <p:txBody>
          <a:bodyPr/>
          <a:lstStyle/>
          <a:p>
            <a:r>
              <a:rPr lang="en-US" dirty="0"/>
              <a:t>12/09/2025</a:t>
            </a:r>
          </a:p>
        </p:txBody>
      </p:sp>
      <p:sp>
        <p:nvSpPr>
          <p:cNvPr id="4" name="Footer Placeholder 3">
            <a:extLst>
              <a:ext uri="{FF2B5EF4-FFF2-40B4-BE49-F238E27FC236}">
                <a16:creationId xmlns:a16="http://schemas.microsoft.com/office/drawing/2014/main" id="{6B8F7382-027C-10B2-940D-1909ED3059C2}"/>
              </a:ext>
            </a:extLst>
          </p:cNvPr>
          <p:cNvSpPr>
            <a:spLocks noGrp="1"/>
          </p:cNvSpPr>
          <p:nvPr>
            <p:ph type="ftr" sz="quarter" idx="11"/>
          </p:nvPr>
        </p:nvSpPr>
        <p:spPr/>
        <p:txBody>
          <a:bodyPr/>
          <a:lstStyle/>
          <a:p>
            <a:r>
              <a:rPr lang="en-US" dirty="0"/>
              <a:t>FDL 2025</a:t>
            </a:r>
          </a:p>
        </p:txBody>
      </p:sp>
      <p:sp>
        <p:nvSpPr>
          <p:cNvPr id="6" name="Slide Number Placeholder 5">
            <a:extLst>
              <a:ext uri="{FF2B5EF4-FFF2-40B4-BE49-F238E27FC236}">
                <a16:creationId xmlns:a16="http://schemas.microsoft.com/office/drawing/2014/main" id="{5014B437-9CF1-4601-ABFC-4CA67EA885F0}"/>
              </a:ext>
            </a:extLst>
          </p:cNvPr>
          <p:cNvSpPr>
            <a:spLocks noGrp="1"/>
          </p:cNvSpPr>
          <p:nvPr>
            <p:ph type="sldNum" sz="quarter" idx="12"/>
          </p:nvPr>
        </p:nvSpPr>
        <p:spPr/>
        <p:txBody>
          <a:bodyPr/>
          <a:lstStyle/>
          <a:p>
            <a:fld id="{CCEE0668-B501-FE49-91F1-336E620E148C}" type="slidenum">
              <a:rPr lang="en-US" smtClean="0"/>
              <a:t>34</a:t>
            </a:fld>
            <a:endParaRPr lang="en-US" dirty="0"/>
          </a:p>
        </p:txBody>
      </p:sp>
    </p:spTree>
    <p:extLst>
      <p:ext uri="{BB962C8B-B14F-4D97-AF65-F5344CB8AC3E}">
        <p14:creationId xmlns:p14="http://schemas.microsoft.com/office/powerpoint/2010/main" val="4042820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72A8BD-89E3-E957-ACFC-8E51E2470FA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0"/>
            <a:ext cx="7061004" cy="6858000"/>
          </a:xfrm>
          <a:prstGeom prst="rect">
            <a:avLst/>
          </a:prstGeom>
        </p:spPr>
      </p:pic>
      <p:pic>
        <p:nvPicPr>
          <p:cNvPr id="5" name="Picture 4">
            <a:extLst>
              <a:ext uri="{FF2B5EF4-FFF2-40B4-BE49-F238E27FC236}">
                <a16:creationId xmlns:a16="http://schemas.microsoft.com/office/drawing/2014/main" id="{FBEB1F8C-51C9-6A8A-28FF-A81F6173B1A8}"/>
              </a:ext>
            </a:extLst>
          </p:cNvPr>
          <p:cNvPicPr>
            <a:picLocks noChangeAspect="1"/>
          </p:cNvPicPr>
          <p:nvPr/>
        </p:nvPicPr>
        <p:blipFill>
          <a:blip r:embed="rId3"/>
          <a:stretch>
            <a:fillRect/>
          </a:stretch>
        </p:blipFill>
        <p:spPr>
          <a:xfrm>
            <a:off x="7747196" y="429069"/>
            <a:ext cx="4444804" cy="2595506"/>
          </a:xfrm>
          <a:prstGeom prst="rect">
            <a:avLst/>
          </a:prstGeom>
        </p:spPr>
      </p:pic>
      <p:pic>
        <p:nvPicPr>
          <p:cNvPr id="6" name="Picture 5">
            <a:extLst>
              <a:ext uri="{FF2B5EF4-FFF2-40B4-BE49-F238E27FC236}">
                <a16:creationId xmlns:a16="http://schemas.microsoft.com/office/drawing/2014/main" id="{78FEB414-E82C-60C3-3586-0916F5BBF8E3}"/>
              </a:ext>
            </a:extLst>
          </p:cNvPr>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rcRect l="26403" t="58744" b="9350"/>
          <a:stretch/>
        </p:blipFill>
        <p:spPr>
          <a:xfrm>
            <a:off x="2446317" y="3429000"/>
            <a:ext cx="3862738" cy="2188029"/>
          </a:xfrm>
          <a:prstGeom prst="rect">
            <a:avLst/>
          </a:prstGeom>
        </p:spPr>
      </p:pic>
      <p:pic>
        <p:nvPicPr>
          <p:cNvPr id="7" name="Picture 6">
            <a:extLst>
              <a:ext uri="{FF2B5EF4-FFF2-40B4-BE49-F238E27FC236}">
                <a16:creationId xmlns:a16="http://schemas.microsoft.com/office/drawing/2014/main" id="{D0CE1C81-2B9E-3474-2E2D-6DBF5CB64247}"/>
              </a:ext>
            </a:extLst>
          </p:cNvPr>
          <p:cNvPicPr>
            <a:picLocks noChangeAspect="1"/>
          </p:cNvPicPr>
          <p:nvPr/>
        </p:nvPicPr>
        <p:blipFill>
          <a:blip r:embed="rId6">
            <a:duotone>
              <a:schemeClr val="accent3">
                <a:shade val="45000"/>
                <a:satMod val="135000"/>
              </a:schemeClr>
              <a:prstClr val="white"/>
            </a:duotone>
          </a:blip>
          <a:srcRect b="1753"/>
          <a:stretch/>
        </p:blipFill>
        <p:spPr>
          <a:xfrm>
            <a:off x="7747196" y="3024575"/>
            <a:ext cx="4152900" cy="2782459"/>
          </a:xfrm>
          <a:prstGeom prst="rect">
            <a:avLst/>
          </a:prstGeom>
        </p:spPr>
      </p:pic>
      <p:sp>
        <p:nvSpPr>
          <p:cNvPr id="8" name="TextBox 7">
            <a:extLst>
              <a:ext uri="{FF2B5EF4-FFF2-40B4-BE49-F238E27FC236}">
                <a16:creationId xmlns:a16="http://schemas.microsoft.com/office/drawing/2014/main" id="{37CF85F0-9E96-A0FD-FFAB-1ADEB2889980}"/>
              </a:ext>
            </a:extLst>
          </p:cNvPr>
          <p:cNvSpPr txBox="1"/>
          <p:nvPr/>
        </p:nvSpPr>
        <p:spPr>
          <a:xfrm>
            <a:off x="10511806" y="0"/>
            <a:ext cx="1683987" cy="369332"/>
          </a:xfrm>
          <a:prstGeom prst="rect">
            <a:avLst/>
          </a:prstGeom>
          <a:noFill/>
        </p:spPr>
        <p:txBody>
          <a:bodyPr wrap="none" rtlCol="0">
            <a:spAutoFit/>
          </a:bodyPr>
          <a:lstStyle/>
          <a:p>
            <a:r>
              <a:rPr lang="en-US" dirty="0">
                <a:highlight>
                  <a:srgbClr val="FFFF00"/>
                </a:highlight>
              </a:rPr>
              <a:t>RAPID </a:t>
            </a:r>
            <a:r>
              <a:rPr lang="en-US" dirty="0" err="1">
                <a:highlight>
                  <a:srgbClr val="FFFF00"/>
                </a:highlight>
              </a:rPr>
              <a:t>VeriMoB</a:t>
            </a:r>
            <a:endParaRPr lang="en-US" dirty="0">
              <a:highlight>
                <a:srgbClr val="FFFF00"/>
              </a:highlight>
            </a:endParaRPr>
          </a:p>
        </p:txBody>
      </p:sp>
      <p:pic>
        <p:nvPicPr>
          <p:cNvPr id="11" name="Picture 10">
            <a:extLst>
              <a:ext uri="{FF2B5EF4-FFF2-40B4-BE49-F238E27FC236}">
                <a16:creationId xmlns:a16="http://schemas.microsoft.com/office/drawing/2014/main" id="{4CB360C5-E065-603F-57CF-1B3AC315B129}"/>
              </a:ext>
            </a:extLst>
          </p:cNvPr>
          <p:cNvPicPr>
            <a:picLocks noChangeAspect="1"/>
          </p:cNvPicPr>
          <p:nvPr/>
        </p:nvPicPr>
        <p:blipFill>
          <a:blip r:embed="rId7"/>
          <a:stretch>
            <a:fillRect/>
          </a:stretch>
        </p:blipFill>
        <p:spPr>
          <a:xfrm>
            <a:off x="10993049" y="348545"/>
            <a:ext cx="692090" cy="712853"/>
          </a:xfrm>
          <a:prstGeom prst="rect">
            <a:avLst/>
          </a:prstGeom>
        </p:spPr>
      </p:pic>
      <p:sp>
        <p:nvSpPr>
          <p:cNvPr id="2" name="Date Placeholder 1">
            <a:extLst>
              <a:ext uri="{FF2B5EF4-FFF2-40B4-BE49-F238E27FC236}">
                <a16:creationId xmlns:a16="http://schemas.microsoft.com/office/drawing/2014/main" id="{7B6F6891-0942-E459-FD2C-4D6EA804C42A}"/>
              </a:ext>
            </a:extLst>
          </p:cNvPr>
          <p:cNvSpPr>
            <a:spLocks noGrp="1"/>
          </p:cNvSpPr>
          <p:nvPr>
            <p:ph type="dt" sz="half" idx="10"/>
          </p:nvPr>
        </p:nvSpPr>
        <p:spPr/>
        <p:txBody>
          <a:bodyPr/>
          <a:lstStyle/>
          <a:p>
            <a:r>
              <a:rPr lang="en-US" dirty="0"/>
              <a:t>12/09/2025</a:t>
            </a:r>
          </a:p>
        </p:txBody>
      </p:sp>
      <p:sp>
        <p:nvSpPr>
          <p:cNvPr id="3" name="Footer Placeholder 2">
            <a:extLst>
              <a:ext uri="{FF2B5EF4-FFF2-40B4-BE49-F238E27FC236}">
                <a16:creationId xmlns:a16="http://schemas.microsoft.com/office/drawing/2014/main" id="{584B333F-7439-5A36-6E97-A5A5D28BABC6}"/>
              </a:ext>
            </a:extLst>
          </p:cNvPr>
          <p:cNvSpPr>
            <a:spLocks noGrp="1"/>
          </p:cNvSpPr>
          <p:nvPr>
            <p:ph type="ftr" sz="quarter" idx="11"/>
          </p:nvPr>
        </p:nvSpPr>
        <p:spPr/>
        <p:txBody>
          <a:bodyPr/>
          <a:lstStyle/>
          <a:p>
            <a:r>
              <a:rPr lang="en-US" dirty="0"/>
              <a:t>FDL 2025</a:t>
            </a:r>
          </a:p>
        </p:txBody>
      </p:sp>
      <p:sp>
        <p:nvSpPr>
          <p:cNvPr id="9" name="Slide Number Placeholder 8">
            <a:extLst>
              <a:ext uri="{FF2B5EF4-FFF2-40B4-BE49-F238E27FC236}">
                <a16:creationId xmlns:a16="http://schemas.microsoft.com/office/drawing/2014/main" id="{1651880B-7237-F633-A6E0-5358203D7889}"/>
              </a:ext>
            </a:extLst>
          </p:cNvPr>
          <p:cNvSpPr>
            <a:spLocks noGrp="1"/>
          </p:cNvSpPr>
          <p:nvPr>
            <p:ph type="sldNum" sz="quarter" idx="12"/>
          </p:nvPr>
        </p:nvSpPr>
        <p:spPr/>
        <p:txBody>
          <a:bodyPr/>
          <a:lstStyle/>
          <a:p>
            <a:fld id="{CCEE0668-B501-FE49-91F1-336E620E148C}" type="slidenum">
              <a:rPr lang="en-US" smtClean="0"/>
              <a:t>35</a:t>
            </a:fld>
            <a:endParaRPr lang="en-US" dirty="0"/>
          </a:p>
        </p:txBody>
      </p:sp>
    </p:spTree>
    <p:extLst>
      <p:ext uri="{BB962C8B-B14F-4D97-AF65-F5344CB8AC3E}">
        <p14:creationId xmlns:p14="http://schemas.microsoft.com/office/powerpoint/2010/main" val="4054225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25CF-4EE4-72D3-7DD2-2825B689159A}"/>
              </a:ext>
            </a:extLst>
          </p:cNvPr>
          <p:cNvSpPr>
            <a:spLocks noGrp="1"/>
          </p:cNvSpPr>
          <p:nvPr>
            <p:ph type="title"/>
          </p:nvPr>
        </p:nvSpPr>
        <p:spPr/>
        <p:txBody>
          <a:bodyPr/>
          <a:lstStyle/>
          <a:p>
            <a:r>
              <a:rPr lang="en-US" dirty="0"/>
              <a:t>Multiverse Debugging</a:t>
            </a:r>
          </a:p>
        </p:txBody>
      </p:sp>
      <p:sp>
        <p:nvSpPr>
          <p:cNvPr id="3" name="Text Placeholder 2">
            <a:extLst>
              <a:ext uri="{FF2B5EF4-FFF2-40B4-BE49-F238E27FC236}">
                <a16:creationId xmlns:a16="http://schemas.microsoft.com/office/drawing/2014/main" id="{386E6E34-B75E-D27D-DBB8-A1355361FC80}"/>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99606AF2-6796-1849-5832-0FB6FD07618C}"/>
              </a:ext>
            </a:extLst>
          </p:cNvPr>
          <p:cNvSpPr>
            <a:spLocks noGrp="1"/>
          </p:cNvSpPr>
          <p:nvPr>
            <p:ph type="dt" sz="half" idx="10"/>
          </p:nvPr>
        </p:nvSpPr>
        <p:spPr/>
        <p:txBody>
          <a:bodyPr/>
          <a:lstStyle/>
          <a:p>
            <a:r>
              <a:rPr lang="en-US" dirty="0"/>
              <a:t>12/09/2025</a:t>
            </a:r>
          </a:p>
        </p:txBody>
      </p:sp>
      <p:sp>
        <p:nvSpPr>
          <p:cNvPr id="5" name="Footer Placeholder 4">
            <a:extLst>
              <a:ext uri="{FF2B5EF4-FFF2-40B4-BE49-F238E27FC236}">
                <a16:creationId xmlns:a16="http://schemas.microsoft.com/office/drawing/2014/main" id="{2D4DE1EA-94C5-D99B-989F-0C2971591379}"/>
              </a:ext>
            </a:extLst>
          </p:cNvPr>
          <p:cNvSpPr>
            <a:spLocks noGrp="1"/>
          </p:cNvSpPr>
          <p:nvPr>
            <p:ph type="ftr" sz="quarter" idx="11"/>
          </p:nvPr>
        </p:nvSpPr>
        <p:spPr/>
        <p:txBody>
          <a:bodyPr/>
          <a:lstStyle/>
          <a:p>
            <a:r>
              <a:rPr lang="en-US" dirty="0"/>
              <a:t>FDL 2025</a:t>
            </a:r>
          </a:p>
        </p:txBody>
      </p:sp>
      <p:sp>
        <p:nvSpPr>
          <p:cNvPr id="6" name="Slide Number Placeholder 5">
            <a:extLst>
              <a:ext uri="{FF2B5EF4-FFF2-40B4-BE49-F238E27FC236}">
                <a16:creationId xmlns:a16="http://schemas.microsoft.com/office/drawing/2014/main" id="{D9A96C74-B347-5E18-EC51-5C6E0DC255EE}"/>
              </a:ext>
            </a:extLst>
          </p:cNvPr>
          <p:cNvSpPr>
            <a:spLocks noGrp="1"/>
          </p:cNvSpPr>
          <p:nvPr>
            <p:ph type="sldNum" sz="quarter" idx="12"/>
          </p:nvPr>
        </p:nvSpPr>
        <p:spPr/>
        <p:txBody>
          <a:bodyPr/>
          <a:lstStyle/>
          <a:p>
            <a:fld id="{CCEE0668-B501-FE49-91F1-336E620E148C}" type="slidenum">
              <a:rPr lang="en-US" smtClean="0"/>
              <a:t>36</a:t>
            </a:fld>
            <a:endParaRPr lang="en-US" dirty="0"/>
          </a:p>
        </p:txBody>
      </p:sp>
      <p:pic>
        <p:nvPicPr>
          <p:cNvPr id="7" name="Picture 6">
            <a:extLst>
              <a:ext uri="{FF2B5EF4-FFF2-40B4-BE49-F238E27FC236}">
                <a16:creationId xmlns:a16="http://schemas.microsoft.com/office/drawing/2014/main" id="{D2040808-9468-5CCA-241C-BC85F049F3B6}"/>
              </a:ext>
            </a:extLst>
          </p:cNvPr>
          <p:cNvPicPr>
            <a:picLocks noChangeAspect="1"/>
          </p:cNvPicPr>
          <p:nvPr/>
        </p:nvPicPr>
        <p:blipFill>
          <a:blip r:embed="rId2"/>
          <a:stretch>
            <a:fillRect/>
          </a:stretch>
        </p:blipFill>
        <p:spPr>
          <a:xfrm>
            <a:off x="10719159" y="63771"/>
            <a:ext cx="1379310" cy="1440000"/>
          </a:xfrm>
          <a:prstGeom prst="rect">
            <a:avLst/>
          </a:prstGeom>
        </p:spPr>
      </p:pic>
      <p:sp>
        <p:nvSpPr>
          <p:cNvPr id="8" name="TextBox 7">
            <a:extLst>
              <a:ext uri="{FF2B5EF4-FFF2-40B4-BE49-F238E27FC236}">
                <a16:creationId xmlns:a16="http://schemas.microsoft.com/office/drawing/2014/main" id="{A5AC9BA7-2A88-453F-439D-325EC53600D7}"/>
              </a:ext>
            </a:extLst>
          </p:cNvPr>
          <p:cNvSpPr txBox="1"/>
          <p:nvPr/>
        </p:nvSpPr>
        <p:spPr>
          <a:xfrm>
            <a:off x="10682782" y="1520303"/>
            <a:ext cx="1452064" cy="646331"/>
          </a:xfrm>
          <a:prstGeom prst="rect">
            <a:avLst/>
          </a:prstGeom>
          <a:noFill/>
        </p:spPr>
        <p:txBody>
          <a:bodyPr wrap="none" rtlCol="0">
            <a:spAutoFit/>
          </a:bodyPr>
          <a:lstStyle/>
          <a:p>
            <a:r>
              <a:rPr lang="en-US" dirty="0"/>
              <a:t>PhD Matthias</a:t>
            </a:r>
            <a:br>
              <a:rPr lang="en-US" dirty="0"/>
            </a:br>
            <a:r>
              <a:rPr lang="en-US" dirty="0"/>
              <a:t>PASQUIER</a:t>
            </a:r>
          </a:p>
        </p:txBody>
      </p:sp>
    </p:spTree>
    <p:extLst>
      <p:ext uri="{BB962C8B-B14F-4D97-AF65-F5344CB8AC3E}">
        <p14:creationId xmlns:p14="http://schemas.microsoft.com/office/powerpoint/2010/main" val="1881799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CD236E5-C9AB-6886-0120-27CE5BCE2877}"/>
              </a:ext>
            </a:extLst>
          </p:cNvPr>
          <p:cNvSpPr txBox="1"/>
          <p:nvPr/>
        </p:nvSpPr>
        <p:spPr>
          <a:xfrm>
            <a:off x="359596" y="81760"/>
            <a:ext cx="5167902" cy="1508105"/>
          </a:xfrm>
          <a:prstGeom prst="rect">
            <a:avLst/>
          </a:prstGeom>
          <a:solidFill>
            <a:schemeClr val="bg1"/>
          </a:solidFill>
        </p:spPr>
        <p:txBody>
          <a:bodyPr wrap="square" rtlCol="0">
            <a:spAutoFit/>
          </a:bodyPr>
          <a:lstStyle/>
          <a:p>
            <a:pPr lvl="0"/>
            <a:r>
              <a:rPr lang="en-US" sz="2000" b="1" u="sng" dirty="0">
                <a:solidFill>
                  <a:schemeClr val="tx1"/>
                </a:solidFill>
              </a:rPr>
              <a:t>Concurrent programming</a:t>
            </a:r>
          </a:p>
          <a:p>
            <a:r>
              <a:rPr lang="en-US" i="1" dirty="0">
                <a:solidFill>
                  <a:srgbClr val="00B050"/>
                </a:solidFill>
              </a:rPr>
              <a:t>How do we get from one to a set of behaviors?</a:t>
            </a:r>
          </a:p>
          <a:p>
            <a:pPr lvl="1"/>
            <a:r>
              <a:rPr lang="en-US" dirty="0">
                <a:solidFill>
                  <a:schemeClr val="tx1"/>
                </a:solidFill>
              </a:rPr>
              <a:t>To find </a:t>
            </a:r>
            <a:r>
              <a:rPr lang="en-US" b="1" dirty="0">
                <a:solidFill>
                  <a:schemeClr val="tx1"/>
                </a:solidFill>
              </a:rPr>
              <a:t>schedule-sensitive bugs</a:t>
            </a:r>
            <a:r>
              <a:rPr lang="en-US" dirty="0">
                <a:solidFill>
                  <a:schemeClr val="tx1"/>
                </a:solidFill>
              </a:rPr>
              <a:t> you might want to take the `scheduler` out during debugging.</a:t>
            </a:r>
          </a:p>
          <a:p>
            <a:pPr lvl="1"/>
            <a:r>
              <a:rPr lang="en-US" dirty="0">
                <a:solidFill>
                  <a:schemeClr val="tx1"/>
                </a:solidFill>
              </a:rPr>
              <a:t>That brings </a:t>
            </a:r>
            <a:r>
              <a:rPr lang="en-US" i="1" dirty="0">
                <a:solidFill>
                  <a:schemeClr val="accent5"/>
                </a:solidFill>
              </a:rPr>
              <a:t>non-determinism.</a:t>
            </a:r>
          </a:p>
        </p:txBody>
      </p:sp>
      <p:sp>
        <p:nvSpPr>
          <p:cNvPr id="16" name="TextBox 15">
            <a:extLst>
              <a:ext uri="{FF2B5EF4-FFF2-40B4-BE49-F238E27FC236}">
                <a16:creationId xmlns:a16="http://schemas.microsoft.com/office/drawing/2014/main" id="{15D4D2CB-2BC5-BC51-815A-BADD1A4178BD}"/>
              </a:ext>
            </a:extLst>
          </p:cNvPr>
          <p:cNvSpPr txBox="1"/>
          <p:nvPr/>
        </p:nvSpPr>
        <p:spPr>
          <a:xfrm>
            <a:off x="6352069" y="103308"/>
            <a:ext cx="5577661" cy="2893100"/>
          </a:xfrm>
          <a:prstGeom prst="rect">
            <a:avLst/>
          </a:prstGeom>
          <a:solidFill>
            <a:schemeClr val="bg1"/>
          </a:solidFill>
        </p:spPr>
        <p:txBody>
          <a:bodyPr wrap="square" rtlCol="0">
            <a:spAutoFit/>
          </a:bodyPr>
          <a:lstStyle/>
          <a:p>
            <a:pPr lvl="0" algn="r"/>
            <a:r>
              <a:rPr lang="en-US" sz="2000" b="1" u="sng" dirty="0"/>
              <a:t>Formal specification</a:t>
            </a:r>
          </a:p>
          <a:p>
            <a:pPr lvl="0"/>
            <a:r>
              <a:rPr lang="en-US" i="1" dirty="0">
                <a:solidFill>
                  <a:srgbClr val="00B050"/>
                </a:solidFill>
              </a:rPr>
              <a:t>Is the specification aligned with the mental model?</a:t>
            </a:r>
          </a:p>
          <a:p>
            <a:r>
              <a:rPr lang="en-US" dirty="0"/>
              <a:t>Formal specification languages are wildly non-deterministic.</a:t>
            </a:r>
          </a:p>
          <a:p>
            <a:r>
              <a:rPr lang="en-US" b="1" dirty="0"/>
              <a:t>Early design phase</a:t>
            </a:r>
            <a:r>
              <a:rPr lang="en-US" dirty="0"/>
              <a:t>: interacting with the `</a:t>
            </a:r>
            <a:r>
              <a:rPr lang="en-US" i="1" dirty="0">
                <a:solidFill>
                  <a:schemeClr val="accent1"/>
                </a:solidFill>
              </a:rPr>
              <a:t>partial specification</a:t>
            </a:r>
            <a:r>
              <a:rPr lang="en-US" dirty="0"/>
              <a:t>`  increases the </a:t>
            </a:r>
            <a:r>
              <a:rPr lang="en-US" b="1" dirty="0"/>
              <a:t>confidence</a:t>
            </a:r>
          </a:p>
          <a:p>
            <a:pPr lvl="1"/>
            <a:r>
              <a:rPr lang="en-US" dirty="0"/>
              <a:t>- in the specification</a:t>
            </a:r>
          </a:p>
          <a:p>
            <a:pPr lvl="1"/>
            <a:r>
              <a:rPr lang="en-US" dirty="0"/>
              <a:t>- in the properties, it needs to satisfy</a:t>
            </a:r>
          </a:p>
          <a:p>
            <a:r>
              <a:rPr lang="en-US" b="1" dirty="0"/>
              <a:t>Later design phase</a:t>
            </a:r>
            <a:r>
              <a:rPr lang="en-US" dirty="0"/>
              <a:t>: if a property is violated, interactive debugging helps with </a:t>
            </a:r>
            <a:r>
              <a:rPr lang="en-US" i="1" dirty="0">
                <a:solidFill>
                  <a:schemeClr val="accent1"/>
                </a:solidFill>
              </a:rPr>
              <a:t>differential diagnosis.</a:t>
            </a:r>
            <a:endParaRPr lang="en-US" dirty="0"/>
          </a:p>
        </p:txBody>
      </p:sp>
      <p:sp>
        <p:nvSpPr>
          <p:cNvPr id="21" name="Left Arrow 20">
            <a:extLst>
              <a:ext uri="{FF2B5EF4-FFF2-40B4-BE49-F238E27FC236}">
                <a16:creationId xmlns:a16="http://schemas.microsoft.com/office/drawing/2014/main" id="{1CB58848-A549-FDF8-B2E1-372B461A3F11}"/>
              </a:ext>
            </a:extLst>
          </p:cNvPr>
          <p:cNvSpPr/>
          <p:nvPr/>
        </p:nvSpPr>
        <p:spPr>
          <a:xfrm>
            <a:off x="7693629" y="4027084"/>
            <a:ext cx="3595955" cy="67172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Temporal Logics</a:t>
            </a:r>
          </a:p>
        </p:txBody>
      </p:sp>
      <p:grpSp>
        <p:nvGrpSpPr>
          <p:cNvPr id="33" name="Group 32">
            <a:extLst>
              <a:ext uri="{FF2B5EF4-FFF2-40B4-BE49-F238E27FC236}">
                <a16:creationId xmlns:a16="http://schemas.microsoft.com/office/drawing/2014/main" id="{49AD9439-CF47-9FA6-8CBA-EE2CC7A8C1DD}"/>
              </a:ext>
            </a:extLst>
          </p:cNvPr>
          <p:cNvGrpSpPr/>
          <p:nvPr/>
        </p:nvGrpSpPr>
        <p:grpSpPr>
          <a:xfrm>
            <a:off x="890107" y="5512514"/>
            <a:ext cx="10399479" cy="1094199"/>
            <a:chOff x="890107" y="5512514"/>
            <a:chExt cx="10399479" cy="1094199"/>
          </a:xfrm>
          <a:solidFill>
            <a:schemeClr val="accent6"/>
          </a:solidFill>
        </p:grpSpPr>
        <p:sp>
          <p:nvSpPr>
            <p:cNvPr id="11" name="Rounded Rectangle 10">
              <a:extLst>
                <a:ext uri="{FF2B5EF4-FFF2-40B4-BE49-F238E27FC236}">
                  <a16:creationId xmlns:a16="http://schemas.microsoft.com/office/drawing/2014/main" id="{34E6C1B4-F4FD-29ED-9E74-AE6DFC79CB75}"/>
                </a:ext>
              </a:extLst>
            </p:cNvPr>
            <p:cNvSpPr/>
            <p:nvPr/>
          </p:nvSpPr>
          <p:spPr>
            <a:xfrm>
              <a:off x="4498368" y="5512514"/>
              <a:ext cx="3195263" cy="1094199"/>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Multiverse</a:t>
              </a:r>
            </a:p>
            <a:p>
              <a:pPr algn="ctr"/>
              <a:r>
                <a:rPr lang="en-US" dirty="0"/>
                <a:t>Debugger </a:t>
              </a:r>
            </a:p>
            <a:p>
              <a:pPr algn="ctr"/>
              <a:r>
                <a:rPr lang="en-US" dirty="0"/>
                <a:t>[Torres et al. ECOOP’19]</a:t>
              </a:r>
            </a:p>
          </p:txBody>
        </p:sp>
        <p:sp>
          <p:nvSpPr>
            <p:cNvPr id="20" name="Right Arrow 19">
              <a:extLst>
                <a:ext uri="{FF2B5EF4-FFF2-40B4-BE49-F238E27FC236}">
                  <a16:creationId xmlns:a16="http://schemas.microsoft.com/office/drawing/2014/main" id="{59F42A9D-95EC-82EE-A15B-8B0FF4C89503}"/>
                </a:ext>
              </a:extLst>
            </p:cNvPr>
            <p:cNvSpPr/>
            <p:nvPr/>
          </p:nvSpPr>
          <p:spPr>
            <a:xfrm>
              <a:off x="890107" y="5713077"/>
              <a:ext cx="3595955" cy="671722"/>
            </a:xfrm>
            <a:prstGeom prst="right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Interactive Debugging</a:t>
              </a:r>
            </a:p>
          </p:txBody>
        </p:sp>
        <p:sp>
          <p:nvSpPr>
            <p:cNvPr id="22" name="Left Arrow 21">
              <a:extLst>
                <a:ext uri="{FF2B5EF4-FFF2-40B4-BE49-F238E27FC236}">
                  <a16:creationId xmlns:a16="http://schemas.microsoft.com/office/drawing/2014/main" id="{83CA1EB4-2733-1DAD-E1FC-FC1C24DB6007}"/>
                </a:ext>
              </a:extLst>
            </p:cNvPr>
            <p:cNvSpPr/>
            <p:nvPr/>
          </p:nvSpPr>
          <p:spPr>
            <a:xfrm>
              <a:off x="7693631" y="5713077"/>
              <a:ext cx="3595955" cy="671722"/>
            </a:xfrm>
            <a:prstGeom prst="left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Reachability Analysis</a:t>
              </a:r>
            </a:p>
          </p:txBody>
        </p:sp>
      </p:grpSp>
      <p:sp>
        <p:nvSpPr>
          <p:cNvPr id="23" name="Left Arrow 22">
            <a:extLst>
              <a:ext uri="{FF2B5EF4-FFF2-40B4-BE49-F238E27FC236}">
                <a16:creationId xmlns:a16="http://schemas.microsoft.com/office/drawing/2014/main" id="{A4FCC307-2413-0837-C22D-EBA7FD68C8C7}"/>
              </a:ext>
            </a:extLst>
          </p:cNvPr>
          <p:cNvSpPr/>
          <p:nvPr/>
        </p:nvSpPr>
        <p:spPr>
          <a:xfrm>
            <a:off x="7693630" y="4740511"/>
            <a:ext cx="3595955" cy="671722"/>
          </a:xfrm>
          <a:prstGeom prst="lef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Under-approximations</a:t>
            </a:r>
          </a:p>
        </p:txBody>
      </p:sp>
      <p:sp>
        <p:nvSpPr>
          <p:cNvPr id="24" name="Rectangle 23">
            <a:extLst>
              <a:ext uri="{FF2B5EF4-FFF2-40B4-BE49-F238E27FC236}">
                <a16:creationId xmlns:a16="http://schemas.microsoft.com/office/drawing/2014/main" id="{FCFE2730-49C1-8795-8A9D-2F8A930EA130}"/>
              </a:ext>
            </a:extLst>
          </p:cNvPr>
          <p:cNvSpPr/>
          <p:nvPr/>
        </p:nvSpPr>
        <p:spPr>
          <a:xfrm>
            <a:off x="4498367" y="4782216"/>
            <a:ext cx="3195263" cy="67172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Reductions</a:t>
            </a:r>
          </a:p>
          <a:p>
            <a:pPr algn="ctr"/>
            <a:r>
              <a:rPr lang="en-US" dirty="0">
                <a:solidFill>
                  <a:schemeClr val="bg1"/>
                </a:solidFill>
              </a:rPr>
              <a:t>[Pasquier et al. MODELS’22]</a:t>
            </a:r>
          </a:p>
        </p:txBody>
      </p:sp>
      <p:sp>
        <p:nvSpPr>
          <p:cNvPr id="25" name="Rectangle 24">
            <a:extLst>
              <a:ext uri="{FF2B5EF4-FFF2-40B4-BE49-F238E27FC236}">
                <a16:creationId xmlns:a16="http://schemas.microsoft.com/office/drawing/2014/main" id="{7AAC11E0-7844-07EF-8CFD-EFAD2F06043E}"/>
              </a:ext>
            </a:extLst>
          </p:cNvPr>
          <p:cNvSpPr/>
          <p:nvPr/>
        </p:nvSpPr>
        <p:spPr>
          <a:xfrm>
            <a:off x="4498366" y="4051918"/>
            <a:ext cx="3195263" cy="67172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Temporal Breakpoints</a:t>
            </a:r>
          </a:p>
          <a:p>
            <a:pPr algn="ctr"/>
            <a:r>
              <a:rPr lang="en-US" dirty="0">
                <a:solidFill>
                  <a:schemeClr val="bg1"/>
                </a:solidFill>
              </a:rPr>
              <a:t>[Pasquier et al. SLE’23]</a:t>
            </a:r>
          </a:p>
        </p:txBody>
      </p:sp>
      <p:sp>
        <p:nvSpPr>
          <p:cNvPr id="27" name="TextBox 26">
            <a:extLst>
              <a:ext uri="{FF2B5EF4-FFF2-40B4-BE49-F238E27FC236}">
                <a16:creationId xmlns:a16="http://schemas.microsoft.com/office/drawing/2014/main" id="{0FFD128A-0D5A-AA61-B2F8-EFABB5769AFC}"/>
              </a:ext>
            </a:extLst>
          </p:cNvPr>
          <p:cNvSpPr txBox="1"/>
          <p:nvPr/>
        </p:nvSpPr>
        <p:spPr>
          <a:xfrm>
            <a:off x="359596" y="2963849"/>
            <a:ext cx="11472806" cy="1015663"/>
          </a:xfrm>
          <a:custGeom>
            <a:avLst/>
            <a:gdLst>
              <a:gd name="connsiteX0" fmla="*/ 0 w 11472806"/>
              <a:gd name="connsiteY0" fmla="*/ 0 h 1015663"/>
              <a:gd name="connsiteX1" fmla="*/ 458912 w 11472806"/>
              <a:gd name="connsiteY1" fmla="*/ 0 h 1015663"/>
              <a:gd name="connsiteX2" fmla="*/ 1032553 w 11472806"/>
              <a:gd name="connsiteY2" fmla="*/ 0 h 1015663"/>
              <a:gd name="connsiteX3" fmla="*/ 1720921 w 11472806"/>
              <a:gd name="connsiteY3" fmla="*/ 0 h 1015663"/>
              <a:gd name="connsiteX4" fmla="*/ 2409289 w 11472806"/>
              <a:gd name="connsiteY4" fmla="*/ 0 h 1015663"/>
              <a:gd name="connsiteX5" fmla="*/ 3097658 w 11472806"/>
              <a:gd name="connsiteY5" fmla="*/ 0 h 1015663"/>
              <a:gd name="connsiteX6" fmla="*/ 3900754 w 11472806"/>
              <a:gd name="connsiteY6" fmla="*/ 0 h 1015663"/>
              <a:gd name="connsiteX7" fmla="*/ 4474394 w 11472806"/>
              <a:gd name="connsiteY7" fmla="*/ 0 h 1015663"/>
              <a:gd name="connsiteX8" fmla="*/ 5162763 w 11472806"/>
              <a:gd name="connsiteY8" fmla="*/ 0 h 1015663"/>
              <a:gd name="connsiteX9" fmla="*/ 5736403 w 11472806"/>
              <a:gd name="connsiteY9" fmla="*/ 0 h 1015663"/>
              <a:gd name="connsiteX10" fmla="*/ 6310043 w 11472806"/>
              <a:gd name="connsiteY10" fmla="*/ 0 h 1015663"/>
              <a:gd name="connsiteX11" fmla="*/ 6883684 w 11472806"/>
              <a:gd name="connsiteY11" fmla="*/ 0 h 1015663"/>
              <a:gd name="connsiteX12" fmla="*/ 7113140 w 11472806"/>
              <a:gd name="connsiteY12" fmla="*/ 0 h 1015663"/>
              <a:gd name="connsiteX13" fmla="*/ 7801508 w 11472806"/>
              <a:gd name="connsiteY13" fmla="*/ 0 h 1015663"/>
              <a:gd name="connsiteX14" fmla="*/ 8030964 w 11472806"/>
              <a:gd name="connsiteY14" fmla="*/ 0 h 1015663"/>
              <a:gd name="connsiteX15" fmla="*/ 8604605 w 11472806"/>
              <a:gd name="connsiteY15" fmla="*/ 0 h 1015663"/>
              <a:gd name="connsiteX16" fmla="*/ 9407701 w 11472806"/>
              <a:gd name="connsiteY16" fmla="*/ 0 h 1015663"/>
              <a:gd name="connsiteX17" fmla="*/ 10210797 w 11472806"/>
              <a:gd name="connsiteY17" fmla="*/ 0 h 1015663"/>
              <a:gd name="connsiteX18" fmla="*/ 10899166 w 11472806"/>
              <a:gd name="connsiteY18" fmla="*/ 0 h 1015663"/>
              <a:gd name="connsiteX19" fmla="*/ 11472806 w 11472806"/>
              <a:gd name="connsiteY19" fmla="*/ 0 h 1015663"/>
              <a:gd name="connsiteX20" fmla="*/ 11472806 w 11472806"/>
              <a:gd name="connsiteY20" fmla="*/ 477362 h 1015663"/>
              <a:gd name="connsiteX21" fmla="*/ 11472806 w 11472806"/>
              <a:gd name="connsiteY21" fmla="*/ 1015663 h 1015663"/>
              <a:gd name="connsiteX22" fmla="*/ 10899166 w 11472806"/>
              <a:gd name="connsiteY22" fmla="*/ 1015663 h 1015663"/>
              <a:gd name="connsiteX23" fmla="*/ 10096069 w 11472806"/>
              <a:gd name="connsiteY23" fmla="*/ 1015663 h 1015663"/>
              <a:gd name="connsiteX24" fmla="*/ 9522429 w 11472806"/>
              <a:gd name="connsiteY24" fmla="*/ 1015663 h 1015663"/>
              <a:gd name="connsiteX25" fmla="*/ 8719333 w 11472806"/>
              <a:gd name="connsiteY25" fmla="*/ 1015663 h 1015663"/>
              <a:gd name="connsiteX26" fmla="*/ 8145692 w 11472806"/>
              <a:gd name="connsiteY26" fmla="*/ 1015663 h 1015663"/>
              <a:gd name="connsiteX27" fmla="*/ 7457324 w 11472806"/>
              <a:gd name="connsiteY27" fmla="*/ 1015663 h 1015663"/>
              <a:gd name="connsiteX28" fmla="*/ 7227868 w 11472806"/>
              <a:gd name="connsiteY28" fmla="*/ 1015663 h 1015663"/>
              <a:gd name="connsiteX29" fmla="*/ 6424771 w 11472806"/>
              <a:gd name="connsiteY29" fmla="*/ 1015663 h 1015663"/>
              <a:gd name="connsiteX30" fmla="*/ 5965859 w 11472806"/>
              <a:gd name="connsiteY30" fmla="*/ 1015663 h 1015663"/>
              <a:gd name="connsiteX31" fmla="*/ 5277491 w 11472806"/>
              <a:gd name="connsiteY31" fmla="*/ 1015663 h 1015663"/>
              <a:gd name="connsiteX32" fmla="*/ 5048035 w 11472806"/>
              <a:gd name="connsiteY32" fmla="*/ 1015663 h 1015663"/>
              <a:gd name="connsiteX33" fmla="*/ 4244938 w 11472806"/>
              <a:gd name="connsiteY33" fmla="*/ 1015663 h 1015663"/>
              <a:gd name="connsiteX34" fmla="*/ 3786026 w 11472806"/>
              <a:gd name="connsiteY34" fmla="*/ 1015663 h 1015663"/>
              <a:gd name="connsiteX35" fmla="*/ 3212386 w 11472806"/>
              <a:gd name="connsiteY35" fmla="*/ 1015663 h 1015663"/>
              <a:gd name="connsiteX36" fmla="*/ 2868201 w 11472806"/>
              <a:gd name="connsiteY36" fmla="*/ 1015663 h 1015663"/>
              <a:gd name="connsiteX37" fmla="*/ 2179833 w 11472806"/>
              <a:gd name="connsiteY37" fmla="*/ 1015663 h 1015663"/>
              <a:gd name="connsiteX38" fmla="*/ 1376737 w 11472806"/>
              <a:gd name="connsiteY38" fmla="*/ 1015663 h 1015663"/>
              <a:gd name="connsiteX39" fmla="*/ 917824 w 11472806"/>
              <a:gd name="connsiteY39" fmla="*/ 1015663 h 1015663"/>
              <a:gd name="connsiteX40" fmla="*/ 0 w 11472806"/>
              <a:gd name="connsiteY40" fmla="*/ 1015663 h 1015663"/>
              <a:gd name="connsiteX41" fmla="*/ 0 w 11472806"/>
              <a:gd name="connsiteY41" fmla="*/ 507832 h 1015663"/>
              <a:gd name="connsiteX42" fmla="*/ 0 w 11472806"/>
              <a:gd name="connsiteY42"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72806" h="1015663" fill="none" extrusionOk="0">
                <a:moveTo>
                  <a:pt x="0" y="0"/>
                </a:moveTo>
                <a:cubicBezTo>
                  <a:pt x="159684" y="-15491"/>
                  <a:pt x="271395" y="34090"/>
                  <a:pt x="458912" y="0"/>
                </a:cubicBezTo>
                <a:cubicBezTo>
                  <a:pt x="646429" y="-34090"/>
                  <a:pt x="916205" y="16703"/>
                  <a:pt x="1032553" y="0"/>
                </a:cubicBezTo>
                <a:cubicBezTo>
                  <a:pt x="1148901" y="-16703"/>
                  <a:pt x="1555833" y="14881"/>
                  <a:pt x="1720921" y="0"/>
                </a:cubicBezTo>
                <a:cubicBezTo>
                  <a:pt x="1886009" y="-14881"/>
                  <a:pt x="2133113" y="22665"/>
                  <a:pt x="2409289" y="0"/>
                </a:cubicBezTo>
                <a:cubicBezTo>
                  <a:pt x="2685465" y="-22665"/>
                  <a:pt x="2946116" y="63279"/>
                  <a:pt x="3097658" y="0"/>
                </a:cubicBezTo>
                <a:cubicBezTo>
                  <a:pt x="3249200" y="-63279"/>
                  <a:pt x="3650563" y="47053"/>
                  <a:pt x="3900754" y="0"/>
                </a:cubicBezTo>
                <a:cubicBezTo>
                  <a:pt x="4150945" y="-47053"/>
                  <a:pt x="4311283" y="803"/>
                  <a:pt x="4474394" y="0"/>
                </a:cubicBezTo>
                <a:cubicBezTo>
                  <a:pt x="4637505" y="-803"/>
                  <a:pt x="4950318" y="78067"/>
                  <a:pt x="5162763" y="0"/>
                </a:cubicBezTo>
                <a:cubicBezTo>
                  <a:pt x="5375208" y="-78067"/>
                  <a:pt x="5580174" y="4239"/>
                  <a:pt x="5736403" y="0"/>
                </a:cubicBezTo>
                <a:cubicBezTo>
                  <a:pt x="5892632" y="-4239"/>
                  <a:pt x="6147413" y="38934"/>
                  <a:pt x="6310043" y="0"/>
                </a:cubicBezTo>
                <a:cubicBezTo>
                  <a:pt x="6472673" y="-38934"/>
                  <a:pt x="6693349" y="6856"/>
                  <a:pt x="6883684" y="0"/>
                </a:cubicBezTo>
                <a:cubicBezTo>
                  <a:pt x="7074019" y="-6856"/>
                  <a:pt x="7060476" y="22916"/>
                  <a:pt x="7113140" y="0"/>
                </a:cubicBezTo>
                <a:cubicBezTo>
                  <a:pt x="7165804" y="-22916"/>
                  <a:pt x="7594299" y="49538"/>
                  <a:pt x="7801508" y="0"/>
                </a:cubicBezTo>
                <a:cubicBezTo>
                  <a:pt x="8008717" y="-49538"/>
                  <a:pt x="7959217" y="3691"/>
                  <a:pt x="8030964" y="0"/>
                </a:cubicBezTo>
                <a:cubicBezTo>
                  <a:pt x="8102711" y="-3691"/>
                  <a:pt x="8372696" y="26019"/>
                  <a:pt x="8604605" y="0"/>
                </a:cubicBezTo>
                <a:cubicBezTo>
                  <a:pt x="8836514" y="-26019"/>
                  <a:pt x="9025804" y="11379"/>
                  <a:pt x="9407701" y="0"/>
                </a:cubicBezTo>
                <a:cubicBezTo>
                  <a:pt x="9789598" y="-11379"/>
                  <a:pt x="9890124" y="56868"/>
                  <a:pt x="10210797" y="0"/>
                </a:cubicBezTo>
                <a:cubicBezTo>
                  <a:pt x="10531470" y="-56868"/>
                  <a:pt x="10588175" y="54358"/>
                  <a:pt x="10899166" y="0"/>
                </a:cubicBezTo>
                <a:cubicBezTo>
                  <a:pt x="11210157" y="-54358"/>
                  <a:pt x="11294062" y="65647"/>
                  <a:pt x="11472806" y="0"/>
                </a:cubicBezTo>
                <a:cubicBezTo>
                  <a:pt x="11489630" y="166834"/>
                  <a:pt x="11470073" y="371514"/>
                  <a:pt x="11472806" y="477362"/>
                </a:cubicBezTo>
                <a:cubicBezTo>
                  <a:pt x="11475539" y="583210"/>
                  <a:pt x="11419728" y="824481"/>
                  <a:pt x="11472806" y="1015663"/>
                </a:cubicBezTo>
                <a:cubicBezTo>
                  <a:pt x="11300494" y="1024275"/>
                  <a:pt x="11065387" y="1013160"/>
                  <a:pt x="10899166" y="1015663"/>
                </a:cubicBezTo>
                <a:cubicBezTo>
                  <a:pt x="10732945" y="1018166"/>
                  <a:pt x="10332080" y="953842"/>
                  <a:pt x="10096069" y="1015663"/>
                </a:cubicBezTo>
                <a:cubicBezTo>
                  <a:pt x="9860058" y="1077484"/>
                  <a:pt x="9713202" y="972338"/>
                  <a:pt x="9522429" y="1015663"/>
                </a:cubicBezTo>
                <a:cubicBezTo>
                  <a:pt x="9331656" y="1058988"/>
                  <a:pt x="8951992" y="973935"/>
                  <a:pt x="8719333" y="1015663"/>
                </a:cubicBezTo>
                <a:cubicBezTo>
                  <a:pt x="8486674" y="1057391"/>
                  <a:pt x="8296621" y="967933"/>
                  <a:pt x="8145692" y="1015663"/>
                </a:cubicBezTo>
                <a:cubicBezTo>
                  <a:pt x="7994763" y="1063393"/>
                  <a:pt x="7667077" y="988913"/>
                  <a:pt x="7457324" y="1015663"/>
                </a:cubicBezTo>
                <a:cubicBezTo>
                  <a:pt x="7247571" y="1042413"/>
                  <a:pt x="7279554" y="998727"/>
                  <a:pt x="7227868" y="1015663"/>
                </a:cubicBezTo>
                <a:cubicBezTo>
                  <a:pt x="7176182" y="1032599"/>
                  <a:pt x="6675198" y="952844"/>
                  <a:pt x="6424771" y="1015663"/>
                </a:cubicBezTo>
                <a:cubicBezTo>
                  <a:pt x="6174344" y="1078482"/>
                  <a:pt x="6186063" y="998994"/>
                  <a:pt x="5965859" y="1015663"/>
                </a:cubicBezTo>
                <a:cubicBezTo>
                  <a:pt x="5745655" y="1032332"/>
                  <a:pt x="5435764" y="944639"/>
                  <a:pt x="5277491" y="1015663"/>
                </a:cubicBezTo>
                <a:cubicBezTo>
                  <a:pt x="5119218" y="1086687"/>
                  <a:pt x="5137196" y="1011871"/>
                  <a:pt x="5048035" y="1015663"/>
                </a:cubicBezTo>
                <a:cubicBezTo>
                  <a:pt x="4958874" y="1019455"/>
                  <a:pt x="4514175" y="962028"/>
                  <a:pt x="4244938" y="1015663"/>
                </a:cubicBezTo>
                <a:cubicBezTo>
                  <a:pt x="3975701" y="1069298"/>
                  <a:pt x="4009566" y="964848"/>
                  <a:pt x="3786026" y="1015663"/>
                </a:cubicBezTo>
                <a:cubicBezTo>
                  <a:pt x="3562486" y="1066478"/>
                  <a:pt x="3488924" y="1000246"/>
                  <a:pt x="3212386" y="1015663"/>
                </a:cubicBezTo>
                <a:cubicBezTo>
                  <a:pt x="2935848" y="1031080"/>
                  <a:pt x="2993285" y="990336"/>
                  <a:pt x="2868201" y="1015663"/>
                </a:cubicBezTo>
                <a:cubicBezTo>
                  <a:pt x="2743117" y="1040990"/>
                  <a:pt x="2401930" y="941132"/>
                  <a:pt x="2179833" y="1015663"/>
                </a:cubicBezTo>
                <a:cubicBezTo>
                  <a:pt x="1957736" y="1090194"/>
                  <a:pt x="1693051" y="1014901"/>
                  <a:pt x="1376737" y="1015663"/>
                </a:cubicBezTo>
                <a:cubicBezTo>
                  <a:pt x="1060423" y="1016425"/>
                  <a:pt x="1099803" y="982687"/>
                  <a:pt x="917824" y="1015663"/>
                </a:cubicBezTo>
                <a:cubicBezTo>
                  <a:pt x="735845" y="1048639"/>
                  <a:pt x="289417" y="917993"/>
                  <a:pt x="0" y="1015663"/>
                </a:cubicBezTo>
                <a:cubicBezTo>
                  <a:pt x="-992" y="811526"/>
                  <a:pt x="56707" y="643909"/>
                  <a:pt x="0" y="507832"/>
                </a:cubicBezTo>
                <a:cubicBezTo>
                  <a:pt x="-56707" y="371755"/>
                  <a:pt x="7570" y="105695"/>
                  <a:pt x="0" y="0"/>
                </a:cubicBezTo>
                <a:close/>
              </a:path>
              <a:path w="11472806" h="1015663" stroke="0" extrusionOk="0">
                <a:moveTo>
                  <a:pt x="0" y="0"/>
                </a:moveTo>
                <a:cubicBezTo>
                  <a:pt x="95528" y="-20624"/>
                  <a:pt x="348220" y="25736"/>
                  <a:pt x="458912" y="0"/>
                </a:cubicBezTo>
                <a:cubicBezTo>
                  <a:pt x="569604" y="-25736"/>
                  <a:pt x="617159" y="23165"/>
                  <a:pt x="688368" y="0"/>
                </a:cubicBezTo>
                <a:cubicBezTo>
                  <a:pt x="759577" y="-23165"/>
                  <a:pt x="1176391" y="76659"/>
                  <a:pt x="1491465" y="0"/>
                </a:cubicBezTo>
                <a:cubicBezTo>
                  <a:pt x="1806539" y="-76659"/>
                  <a:pt x="1733193" y="6342"/>
                  <a:pt x="1950377" y="0"/>
                </a:cubicBezTo>
                <a:cubicBezTo>
                  <a:pt x="2167561" y="-6342"/>
                  <a:pt x="2287170" y="193"/>
                  <a:pt x="2409289" y="0"/>
                </a:cubicBezTo>
                <a:cubicBezTo>
                  <a:pt x="2531408" y="-193"/>
                  <a:pt x="3030421" y="73883"/>
                  <a:pt x="3212386" y="0"/>
                </a:cubicBezTo>
                <a:cubicBezTo>
                  <a:pt x="3394351" y="-73883"/>
                  <a:pt x="3410665" y="22923"/>
                  <a:pt x="3556570" y="0"/>
                </a:cubicBezTo>
                <a:cubicBezTo>
                  <a:pt x="3702475" y="-22923"/>
                  <a:pt x="4035520" y="78824"/>
                  <a:pt x="4359666" y="0"/>
                </a:cubicBezTo>
                <a:cubicBezTo>
                  <a:pt x="4683812" y="-78824"/>
                  <a:pt x="4828414" y="15292"/>
                  <a:pt x="5162763" y="0"/>
                </a:cubicBezTo>
                <a:cubicBezTo>
                  <a:pt x="5497112" y="-15292"/>
                  <a:pt x="5583338" y="25160"/>
                  <a:pt x="5736403" y="0"/>
                </a:cubicBezTo>
                <a:cubicBezTo>
                  <a:pt x="5889468" y="-25160"/>
                  <a:pt x="6194086" y="55689"/>
                  <a:pt x="6539499" y="0"/>
                </a:cubicBezTo>
                <a:cubicBezTo>
                  <a:pt x="6884912" y="-55689"/>
                  <a:pt x="6773982" y="44007"/>
                  <a:pt x="6998412" y="0"/>
                </a:cubicBezTo>
                <a:cubicBezTo>
                  <a:pt x="7222842" y="-44007"/>
                  <a:pt x="7237207" y="36284"/>
                  <a:pt x="7457324" y="0"/>
                </a:cubicBezTo>
                <a:cubicBezTo>
                  <a:pt x="7677441" y="-36284"/>
                  <a:pt x="7896521" y="31310"/>
                  <a:pt x="8145692" y="0"/>
                </a:cubicBezTo>
                <a:cubicBezTo>
                  <a:pt x="8394863" y="-31310"/>
                  <a:pt x="8481791" y="8859"/>
                  <a:pt x="8604605" y="0"/>
                </a:cubicBezTo>
                <a:cubicBezTo>
                  <a:pt x="8727419" y="-8859"/>
                  <a:pt x="9049878" y="15902"/>
                  <a:pt x="9407701" y="0"/>
                </a:cubicBezTo>
                <a:cubicBezTo>
                  <a:pt x="9765524" y="-15902"/>
                  <a:pt x="9895195" y="93445"/>
                  <a:pt x="10210797" y="0"/>
                </a:cubicBezTo>
                <a:cubicBezTo>
                  <a:pt x="10526399" y="-93445"/>
                  <a:pt x="10524579" y="36116"/>
                  <a:pt x="10784438" y="0"/>
                </a:cubicBezTo>
                <a:cubicBezTo>
                  <a:pt x="11044297" y="-36116"/>
                  <a:pt x="11229590" y="66257"/>
                  <a:pt x="11472806" y="0"/>
                </a:cubicBezTo>
                <a:cubicBezTo>
                  <a:pt x="11474628" y="214611"/>
                  <a:pt x="11433223" y="240082"/>
                  <a:pt x="11472806" y="477362"/>
                </a:cubicBezTo>
                <a:cubicBezTo>
                  <a:pt x="11512389" y="714642"/>
                  <a:pt x="11433328" y="897952"/>
                  <a:pt x="11472806" y="1015663"/>
                </a:cubicBezTo>
                <a:cubicBezTo>
                  <a:pt x="11270319" y="1038060"/>
                  <a:pt x="10972746" y="945071"/>
                  <a:pt x="10784438" y="1015663"/>
                </a:cubicBezTo>
                <a:cubicBezTo>
                  <a:pt x="10596130" y="1086255"/>
                  <a:pt x="10582192" y="981423"/>
                  <a:pt x="10440253" y="1015663"/>
                </a:cubicBezTo>
                <a:cubicBezTo>
                  <a:pt x="10298314" y="1049903"/>
                  <a:pt x="10021234" y="1000507"/>
                  <a:pt x="9866613" y="1015663"/>
                </a:cubicBezTo>
                <a:cubicBezTo>
                  <a:pt x="9711992" y="1030819"/>
                  <a:pt x="9720117" y="996700"/>
                  <a:pt x="9637157" y="1015663"/>
                </a:cubicBezTo>
                <a:cubicBezTo>
                  <a:pt x="9554197" y="1034626"/>
                  <a:pt x="9521274" y="998575"/>
                  <a:pt x="9407701" y="1015663"/>
                </a:cubicBezTo>
                <a:cubicBezTo>
                  <a:pt x="9294128" y="1032751"/>
                  <a:pt x="9036457" y="1001084"/>
                  <a:pt x="8834061" y="1015663"/>
                </a:cubicBezTo>
                <a:cubicBezTo>
                  <a:pt x="8631665" y="1030242"/>
                  <a:pt x="8656706" y="979137"/>
                  <a:pt x="8489876" y="1015663"/>
                </a:cubicBezTo>
                <a:cubicBezTo>
                  <a:pt x="8323046" y="1052189"/>
                  <a:pt x="8031386" y="977219"/>
                  <a:pt x="7801508" y="1015663"/>
                </a:cubicBezTo>
                <a:cubicBezTo>
                  <a:pt x="7571630" y="1054107"/>
                  <a:pt x="7542114" y="994202"/>
                  <a:pt x="7457324" y="1015663"/>
                </a:cubicBezTo>
                <a:cubicBezTo>
                  <a:pt x="7372534" y="1037124"/>
                  <a:pt x="6964579" y="989796"/>
                  <a:pt x="6768956" y="1015663"/>
                </a:cubicBezTo>
                <a:cubicBezTo>
                  <a:pt x="6573333" y="1041530"/>
                  <a:pt x="6606967" y="1003989"/>
                  <a:pt x="6539499" y="1015663"/>
                </a:cubicBezTo>
                <a:cubicBezTo>
                  <a:pt x="6472031" y="1027337"/>
                  <a:pt x="6108627" y="998080"/>
                  <a:pt x="5851131" y="1015663"/>
                </a:cubicBezTo>
                <a:cubicBezTo>
                  <a:pt x="5593635" y="1033246"/>
                  <a:pt x="5663763" y="979293"/>
                  <a:pt x="5506947" y="1015663"/>
                </a:cubicBezTo>
                <a:cubicBezTo>
                  <a:pt x="5350131" y="1052033"/>
                  <a:pt x="5331071" y="1001057"/>
                  <a:pt x="5277491" y="1015663"/>
                </a:cubicBezTo>
                <a:cubicBezTo>
                  <a:pt x="5223911" y="1030269"/>
                  <a:pt x="5040269" y="985547"/>
                  <a:pt x="4933307" y="1015663"/>
                </a:cubicBezTo>
                <a:cubicBezTo>
                  <a:pt x="4826345" y="1045779"/>
                  <a:pt x="4546264" y="1011493"/>
                  <a:pt x="4244938" y="1015663"/>
                </a:cubicBezTo>
                <a:cubicBezTo>
                  <a:pt x="3943612" y="1019833"/>
                  <a:pt x="4051126" y="1006568"/>
                  <a:pt x="3900754" y="1015663"/>
                </a:cubicBezTo>
                <a:cubicBezTo>
                  <a:pt x="3750382" y="1024758"/>
                  <a:pt x="3764033" y="994485"/>
                  <a:pt x="3671298" y="1015663"/>
                </a:cubicBezTo>
                <a:cubicBezTo>
                  <a:pt x="3578563" y="1036841"/>
                  <a:pt x="3415347" y="987519"/>
                  <a:pt x="3327114" y="1015663"/>
                </a:cubicBezTo>
                <a:cubicBezTo>
                  <a:pt x="3238881" y="1043807"/>
                  <a:pt x="3040916" y="996734"/>
                  <a:pt x="2868201" y="1015663"/>
                </a:cubicBezTo>
                <a:cubicBezTo>
                  <a:pt x="2695486" y="1034592"/>
                  <a:pt x="2528458" y="976212"/>
                  <a:pt x="2294561" y="1015663"/>
                </a:cubicBezTo>
                <a:cubicBezTo>
                  <a:pt x="2060664" y="1055114"/>
                  <a:pt x="2088140" y="998806"/>
                  <a:pt x="1950377" y="1015663"/>
                </a:cubicBezTo>
                <a:cubicBezTo>
                  <a:pt x="1812614" y="1032520"/>
                  <a:pt x="1370283" y="973622"/>
                  <a:pt x="1147281" y="1015663"/>
                </a:cubicBezTo>
                <a:cubicBezTo>
                  <a:pt x="924279" y="1057704"/>
                  <a:pt x="806985" y="968559"/>
                  <a:pt x="573640" y="1015663"/>
                </a:cubicBezTo>
                <a:cubicBezTo>
                  <a:pt x="340295" y="1062767"/>
                  <a:pt x="263339" y="965932"/>
                  <a:pt x="0" y="1015663"/>
                </a:cubicBezTo>
                <a:cubicBezTo>
                  <a:pt x="-48380" y="798893"/>
                  <a:pt x="2981" y="639766"/>
                  <a:pt x="0" y="497675"/>
                </a:cubicBezTo>
                <a:cubicBezTo>
                  <a:pt x="-2981" y="355584"/>
                  <a:pt x="10238" y="212632"/>
                  <a:pt x="0" y="0"/>
                </a:cubicBezTo>
                <a:close/>
              </a:path>
            </a:pathLst>
          </a:custGeom>
          <a:solidFill>
            <a:schemeClr val="bg1"/>
          </a:solidFill>
          <a:ln w="254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r>
              <a:rPr lang="en-US" sz="2000" b="1" dirty="0"/>
              <a:t>Temporal logics (TL) allow reasoning on sets of behaviors.</a:t>
            </a:r>
            <a:endParaRPr lang="en-US" sz="2000" dirty="0"/>
          </a:p>
          <a:p>
            <a:pPr algn="ctr"/>
            <a:r>
              <a:rPr lang="en-US" sz="2000" dirty="0"/>
              <a:t>For </a:t>
            </a:r>
            <a:r>
              <a:rPr lang="en-US" sz="2000" b="1" dirty="0"/>
              <a:t>scalability</a:t>
            </a:r>
            <a:r>
              <a:rPr lang="en-US" sz="2000" dirty="0"/>
              <a:t>, </a:t>
            </a:r>
            <a:r>
              <a:rPr lang="en-US" sz="2000" i="1" dirty="0">
                <a:solidFill>
                  <a:schemeClr val="accent5"/>
                </a:solidFill>
              </a:rPr>
              <a:t>abstraction</a:t>
            </a:r>
            <a:r>
              <a:rPr lang="en-US" sz="2000" dirty="0"/>
              <a:t> is needed, which can </a:t>
            </a:r>
            <a:r>
              <a:rPr lang="en-US" sz="2000" i="1" dirty="0">
                <a:solidFill>
                  <a:schemeClr val="accent5"/>
                </a:solidFill>
              </a:rPr>
              <a:t>increase the non-determinism</a:t>
            </a:r>
            <a:r>
              <a:rPr lang="en-US" sz="2000" dirty="0"/>
              <a:t>.</a:t>
            </a:r>
          </a:p>
          <a:p>
            <a:pPr algn="ctr"/>
            <a:r>
              <a:rPr lang="en-US" sz="2000" dirty="0"/>
              <a:t>Linear breakpoint lookup becomes graph reachability</a:t>
            </a:r>
          </a:p>
        </p:txBody>
      </p:sp>
      <p:sp>
        <p:nvSpPr>
          <p:cNvPr id="30" name="TextBox 29">
            <a:extLst>
              <a:ext uri="{FF2B5EF4-FFF2-40B4-BE49-F238E27FC236}">
                <a16:creationId xmlns:a16="http://schemas.microsoft.com/office/drawing/2014/main" id="{BCDC8FBA-ED43-75BA-0492-999C5E64B012}"/>
              </a:ext>
            </a:extLst>
          </p:cNvPr>
          <p:cNvSpPr txBox="1"/>
          <p:nvPr/>
        </p:nvSpPr>
        <p:spPr>
          <a:xfrm>
            <a:off x="-257839" y="2143863"/>
            <a:ext cx="6097772" cy="369332"/>
          </a:xfrm>
          <a:prstGeom prst="rect">
            <a:avLst/>
          </a:prstGeom>
          <a:noFill/>
        </p:spPr>
        <p:txBody>
          <a:bodyPr wrap="square">
            <a:spAutoFit/>
          </a:bodyPr>
          <a:lstStyle/>
          <a:p>
            <a:pPr lvl="1"/>
            <a:endParaRPr lang="en-US" dirty="0">
              <a:solidFill>
                <a:schemeClr val="tx1"/>
              </a:solidFill>
            </a:endParaRPr>
          </a:p>
        </p:txBody>
      </p:sp>
      <p:sp>
        <p:nvSpPr>
          <p:cNvPr id="32" name="TextBox 31">
            <a:extLst>
              <a:ext uri="{FF2B5EF4-FFF2-40B4-BE49-F238E27FC236}">
                <a16:creationId xmlns:a16="http://schemas.microsoft.com/office/drawing/2014/main" id="{6A831F49-8B41-548F-234B-0C1A5675C14A}"/>
              </a:ext>
            </a:extLst>
          </p:cNvPr>
          <p:cNvSpPr txBox="1"/>
          <p:nvPr/>
        </p:nvSpPr>
        <p:spPr>
          <a:xfrm>
            <a:off x="-257839" y="1702125"/>
            <a:ext cx="6225362" cy="369332"/>
          </a:xfrm>
          <a:prstGeom prst="rect">
            <a:avLst/>
          </a:prstGeom>
          <a:noFill/>
        </p:spPr>
        <p:txBody>
          <a:bodyPr wrap="square">
            <a:spAutoFit/>
          </a:bodyPr>
          <a:lstStyle/>
          <a:p>
            <a:pPr lvl="1"/>
            <a:endParaRPr lang="en-US" dirty="0">
              <a:solidFill>
                <a:schemeClr val="tx1"/>
              </a:solidFill>
            </a:endParaRPr>
          </a:p>
        </p:txBody>
      </p:sp>
      <p:sp>
        <p:nvSpPr>
          <p:cNvPr id="34" name="Slide Number Placeholder 33">
            <a:extLst>
              <a:ext uri="{FF2B5EF4-FFF2-40B4-BE49-F238E27FC236}">
                <a16:creationId xmlns:a16="http://schemas.microsoft.com/office/drawing/2014/main" id="{262D518E-F30E-CEC5-FA0D-A92A3BE50A64}"/>
              </a:ext>
            </a:extLst>
          </p:cNvPr>
          <p:cNvSpPr>
            <a:spLocks noGrp="1"/>
          </p:cNvSpPr>
          <p:nvPr>
            <p:ph type="sldNum" sz="quarter" idx="12"/>
          </p:nvPr>
        </p:nvSpPr>
        <p:spPr/>
        <p:txBody>
          <a:bodyPr/>
          <a:lstStyle/>
          <a:p>
            <a:fld id="{178A0847-8BF6-8545-AF02-13E6EB1F565C}" type="slidenum">
              <a:rPr lang="en-US" smtClean="0"/>
              <a:t>37</a:t>
            </a:fld>
            <a:endParaRPr lang="en-US" dirty="0"/>
          </a:p>
        </p:txBody>
      </p:sp>
      <p:sp>
        <p:nvSpPr>
          <p:cNvPr id="3" name="TextBox 2">
            <a:extLst>
              <a:ext uri="{FF2B5EF4-FFF2-40B4-BE49-F238E27FC236}">
                <a16:creationId xmlns:a16="http://schemas.microsoft.com/office/drawing/2014/main" id="{D28089EC-3BAF-9B5E-1195-AB13D37BF1F4}"/>
              </a:ext>
            </a:extLst>
          </p:cNvPr>
          <p:cNvSpPr txBox="1"/>
          <p:nvPr/>
        </p:nvSpPr>
        <p:spPr>
          <a:xfrm>
            <a:off x="104503" y="6648311"/>
            <a:ext cx="11912235" cy="253916"/>
          </a:xfrm>
          <a:prstGeom prst="rect">
            <a:avLst/>
          </a:prstGeom>
          <a:noFill/>
        </p:spPr>
        <p:txBody>
          <a:bodyPr wrap="none" rtlCol="0">
            <a:spAutoFit/>
          </a:bodyPr>
          <a:lstStyle/>
          <a:p>
            <a:r>
              <a:rPr lang="en-US" sz="1050" dirty="0"/>
              <a:t>[Torres et al. ECOOP’19] C. Torres Lopez, R. Gurdeep Singh, S. Marr, E. Gonzalez Boix, and C. </a:t>
            </a:r>
            <a:r>
              <a:rPr lang="en-US" sz="1050" dirty="0" err="1"/>
              <a:t>Scholliers</a:t>
            </a:r>
            <a:r>
              <a:rPr lang="en-US" sz="1050" dirty="0"/>
              <a:t>. Multiverse Debugging: Non-Deterministic Debugging for Non-Deterministic Programs. ECOOP 2019</a:t>
            </a:r>
          </a:p>
        </p:txBody>
      </p:sp>
      <p:sp>
        <p:nvSpPr>
          <p:cNvPr id="2" name="Date Placeholder 1">
            <a:extLst>
              <a:ext uri="{FF2B5EF4-FFF2-40B4-BE49-F238E27FC236}">
                <a16:creationId xmlns:a16="http://schemas.microsoft.com/office/drawing/2014/main" id="{EB18BD6C-02EE-2FAD-9B00-0BE2E7C1D858}"/>
              </a:ext>
            </a:extLst>
          </p:cNvPr>
          <p:cNvSpPr>
            <a:spLocks noGrp="1"/>
          </p:cNvSpPr>
          <p:nvPr>
            <p:ph type="dt" sz="half" idx="10"/>
          </p:nvPr>
        </p:nvSpPr>
        <p:spPr/>
        <p:txBody>
          <a:bodyPr/>
          <a:lstStyle/>
          <a:p>
            <a:r>
              <a:rPr lang="en-US" dirty="0"/>
              <a:t>12/09/2025</a:t>
            </a:r>
          </a:p>
        </p:txBody>
      </p:sp>
      <p:sp>
        <p:nvSpPr>
          <p:cNvPr id="4" name="Footer Placeholder 3">
            <a:extLst>
              <a:ext uri="{FF2B5EF4-FFF2-40B4-BE49-F238E27FC236}">
                <a16:creationId xmlns:a16="http://schemas.microsoft.com/office/drawing/2014/main" id="{4F307B4B-B129-4DEC-711B-DD195338A09F}"/>
              </a:ext>
            </a:extLst>
          </p:cNvPr>
          <p:cNvSpPr>
            <a:spLocks noGrp="1"/>
          </p:cNvSpPr>
          <p:nvPr>
            <p:ph type="ftr" sz="quarter" idx="11"/>
          </p:nvPr>
        </p:nvSpPr>
        <p:spPr/>
        <p:txBody>
          <a:bodyPr/>
          <a:lstStyle/>
          <a:p>
            <a:r>
              <a:rPr lang="en-US" dirty="0"/>
              <a:t>FDL 2025</a:t>
            </a:r>
          </a:p>
        </p:txBody>
      </p:sp>
    </p:spTree>
    <p:extLst>
      <p:ext uri="{BB962C8B-B14F-4D97-AF65-F5344CB8AC3E}">
        <p14:creationId xmlns:p14="http://schemas.microsoft.com/office/powerpoint/2010/main" val="291184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7">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childTnLst>
                                </p:cTn>
                              </p:par>
                              <p:par>
                                <p:cTn id="25" presetID="1" presetClass="entr" presetSubtype="0" fill="hold" grpId="0" nodeType="with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7">
                                            <p:txEl>
                                              <p:pRg st="1" end="1"/>
                                            </p:txEl>
                                          </p:spTgt>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3" grpId="0" animBg="1"/>
      <p:bldP spid="24" grpId="0" animBg="1"/>
      <p:bldP spid="25" grpId="0" animBg="1"/>
      <p:bldP spid="27" grpId="0" uiExpand="1" build="p" autoUpdateAnimBg="0"/>
      <p:bldP spid="27" grpId="1" uiExpand="1" build="allAtOnce" animBg="1"/>
      <p:bldP spid="30" grpId="0"/>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840A658-10C8-EBCD-B2A9-3C6FC7B7A8AA}"/>
              </a:ext>
            </a:extLst>
          </p:cNvPr>
          <p:cNvSpPr/>
          <p:nvPr/>
        </p:nvSpPr>
        <p:spPr>
          <a:xfrm>
            <a:off x="873315" y="3439128"/>
            <a:ext cx="1433803" cy="6250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Specification</a:t>
            </a:r>
            <a:br>
              <a:rPr lang="en-US" sz="1600" dirty="0">
                <a:solidFill>
                  <a:schemeClr val="tx1"/>
                </a:solidFill>
              </a:rPr>
            </a:br>
            <a:r>
              <a:rPr lang="en-US" sz="1600" dirty="0">
                <a:solidFill>
                  <a:schemeClr val="tx1"/>
                </a:solidFill>
              </a:rPr>
              <a:t>Language</a:t>
            </a:r>
          </a:p>
        </p:txBody>
      </p:sp>
      <p:sp>
        <p:nvSpPr>
          <p:cNvPr id="26" name="Rectangle 25">
            <a:extLst>
              <a:ext uri="{FF2B5EF4-FFF2-40B4-BE49-F238E27FC236}">
                <a16:creationId xmlns:a16="http://schemas.microsoft.com/office/drawing/2014/main" id="{CDC7E1B2-2765-FAF5-690F-9D3F6D9E2B69}"/>
              </a:ext>
            </a:extLst>
          </p:cNvPr>
          <p:cNvSpPr/>
          <p:nvPr/>
        </p:nvSpPr>
        <p:spPr>
          <a:xfrm>
            <a:off x="2764319" y="2928824"/>
            <a:ext cx="6675148" cy="164563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Multiverse Debugger</a:t>
            </a:r>
            <a:br>
              <a:rPr lang="en-US" dirty="0"/>
            </a:br>
            <a:r>
              <a:rPr lang="en-US" i="1" dirty="0"/>
              <a:t>core semantics</a:t>
            </a:r>
          </a:p>
        </p:txBody>
      </p:sp>
      <p:sp>
        <p:nvSpPr>
          <p:cNvPr id="27" name="Rectangle 26">
            <a:extLst>
              <a:ext uri="{FF2B5EF4-FFF2-40B4-BE49-F238E27FC236}">
                <a16:creationId xmlns:a16="http://schemas.microsoft.com/office/drawing/2014/main" id="{DFA93E8E-94C8-9C37-8143-C1DE8296FF76}"/>
              </a:ext>
            </a:extLst>
          </p:cNvPr>
          <p:cNvSpPr/>
          <p:nvPr/>
        </p:nvSpPr>
        <p:spPr>
          <a:xfrm>
            <a:off x="3299012" y="4264344"/>
            <a:ext cx="5593976" cy="966797"/>
          </a:xfrm>
          <a:prstGeom prst="rect">
            <a:avLst/>
          </a:prstGeom>
          <a:solidFill>
            <a:schemeClr val="accent5"/>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Temporal Finder</a:t>
            </a:r>
            <a:endParaRPr lang="en-US" i="1" dirty="0"/>
          </a:p>
        </p:txBody>
      </p:sp>
      <p:cxnSp>
        <p:nvCxnSpPr>
          <p:cNvPr id="72" name="Straight Arrow Connector 71">
            <a:extLst>
              <a:ext uri="{FF2B5EF4-FFF2-40B4-BE49-F238E27FC236}">
                <a16:creationId xmlns:a16="http://schemas.microsoft.com/office/drawing/2014/main" id="{3D6C2AE4-9EC4-9414-8501-E1AF5ECA446E}"/>
              </a:ext>
            </a:extLst>
          </p:cNvPr>
          <p:cNvCxnSpPr>
            <a:cxnSpLocks/>
            <a:stCxn id="11" idx="0"/>
            <a:endCxn id="25" idx="2"/>
          </p:cNvCxnSpPr>
          <p:nvPr/>
        </p:nvCxnSpPr>
        <p:spPr>
          <a:xfrm flipV="1">
            <a:off x="10715110" y="5060258"/>
            <a:ext cx="0" cy="267614"/>
          </a:xfrm>
          <a:prstGeom prst="straightConnector1">
            <a:avLst/>
          </a:prstGeom>
          <a:ln w="25400" cap="rnd">
            <a:solidFill>
              <a:schemeClr val="tx1"/>
            </a:solidFill>
            <a:prstDash val="lgDash"/>
            <a:beve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867C1F9-FAEE-31A0-F917-4DEC6C17765E}"/>
              </a:ext>
            </a:extLst>
          </p:cNvPr>
          <p:cNvGrpSpPr/>
          <p:nvPr/>
        </p:nvGrpSpPr>
        <p:grpSpPr>
          <a:xfrm>
            <a:off x="5543655" y="44257"/>
            <a:ext cx="1368516" cy="1525831"/>
            <a:chOff x="5543655" y="44257"/>
            <a:chExt cx="1368516" cy="1525831"/>
          </a:xfrm>
        </p:grpSpPr>
        <p:pic>
          <p:nvPicPr>
            <p:cNvPr id="77" name="Graphic 76" descr="Customer review with solid fill">
              <a:extLst>
                <a:ext uri="{FF2B5EF4-FFF2-40B4-BE49-F238E27FC236}">
                  <a16:creationId xmlns:a16="http://schemas.microsoft.com/office/drawing/2014/main" id="{4C8A74D2-8F95-B510-6AA0-F3E115115A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43655" y="44257"/>
              <a:ext cx="1313458" cy="1313458"/>
            </a:xfrm>
            <a:prstGeom prst="rect">
              <a:avLst/>
            </a:prstGeom>
          </p:spPr>
        </p:pic>
        <p:sp>
          <p:nvSpPr>
            <p:cNvPr id="80" name="TextBox 79">
              <a:extLst>
                <a:ext uri="{FF2B5EF4-FFF2-40B4-BE49-F238E27FC236}">
                  <a16:creationId xmlns:a16="http://schemas.microsoft.com/office/drawing/2014/main" id="{81937D34-844F-F844-6B8E-FC54EBA12838}"/>
                </a:ext>
              </a:extLst>
            </p:cNvPr>
            <p:cNvSpPr txBox="1"/>
            <p:nvPr/>
          </p:nvSpPr>
          <p:spPr>
            <a:xfrm>
              <a:off x="5543655" y="1200756"/>
              <a:ext cx="1368516" cy="369332"/>
            </a:xfrm>
            <a:prstGeom prst="rect">
              <a:avLst/>
            </a:prstGeom>
            <a:noFill/>
          </p:spPr>
          <p:txBody>
            <a:bodyPr wrap="none" rtlCol="0">
              <a:spAutoFit/>
            </a:bodyPr>
            <a:lstStyle/>
            <a:p>
              <a:r>
                <a:rPr lang="en-US" dirty="0"/>
                <a:t>stakeholders</a:t>
              </a:r>
            </a:p>
          </p:txBody>
        </p:sp>
      </p:grpSp>
      <p:grpSp>
        <p:nvGrpSpPr>
          <p:cNvPr id="8" name="Group 7">
            <a:extLst>
              <a:ext uri="{FF2B5EF4-FFF2-40B4-BE49-F238E27FC236}">
                <a16:creationId xmlns:a16="http://schemas.microsoft.com/office/drawing/2014/main" id="{FBF4E9A3-AB34-7D0A-D59D-43E35B1AB7CE}"/>
              </a:ext>
            </a:extLst>
          </p:cNvPr>
          <p:cNvGrpSpPr/>
          <p:nvPr/>
        </p:nvGrpSpPr>
        <p:grpSpPr>
          <a:xfrm>
            <a:off x="2957937" y="484624"/>
            <a:ext cx="2673739" cy="2763968"/>
            <a:chOff x="2957937" y="484624"/>
            <a:chExt cx="2673739" cy="2763968"/>
          </a:xfrm>
        </p:grpSpPr>
        <p:cxnSp>
          <p:nvCxnSpPr>
            <p:cNvPr id="34" name="Elbow Connector 33">
              <a:extLst>
                <a:ext uri="{FF2B5EF4-FFF2-40B4-BE49-F238E27FC236}">
                  <a16:creationId xmlns:a16="http://schemas.microsoft.com/office/drawing/2014/main" id="{4BEB5142-973C-7EC4-A4A2-B1CF103B2DDC}"/>
                </a:ext>
              </a:extLst>
            </p:cNvPr>
            <p:cNvCxnSpPr>
              <a:cxnSpLocks/>
              <a:endCxn id="22" idx="0"/>
            </p:cNvCxnSpPr>
            <p:nvPr/>
          </p:nvCxnSpPr>
          <p:spPr>
            <a:xfrm rot="10800000" flipV="1">
              <a:off x="3663602" y="838321"/>
              <a:ext cx="1968074" cy="1785238"/>
            </a:xfrm>
            <a:prstGeom prst="bentConnector2">
              <a:avLst/>
            </a:prstGeom>
            <a:ln w="25400" cap="rnd">
              <a:solidFill>
                <a:schemeClr val="tx1"/>
              </a:solidFill>
              <a:prstDash val="lgDash"/>
              <a:beve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26CA3E6-5F3A-35BA-2D54-03B031890AA7}"/>
                </a:ext>
              </a:extLst>
            </p:cNvPr>
            <p:cNvSpPr txBox="1"/>
            <p:nvPr/>
          </p:nvSpPr>
          <p:spPr>
            <a:xfrm>
              <a:off x="3577694" y="484624"/>
              <a:ext cx="1996124" cy="369332"/>
            </a:xfrm>
            <a:prstGeom prst="rect">
              <a:avLst/>
            </a:prstGeom>
            <a:noFill/>
          </p:spPr>
          <p:txBody>
            <a:bodyPr wrap="none" rtlCol="0">
              <a:spAutoFit/>
            </a:bodyPr>
            <a:lstStyle/>
            <a:p>
              <a:r>
                <a:rPr lang="en-US" dirty="0"/>
                <a:t>provide the subject</a:t>
              </a:r>
            </a:p>
          </p:txBody>
        </p:sp>
        <p:sp>
          <p:nvSpPr>
            <p:cNvPr id="22" name="Rectangle 21">
              <a:extLst>
                <a:ext uri="{FF2B5EF4-FFF2-40B4-BE49-F238E27FC236}">
                  <a16:creationId xmlns:a16="http://schemas.microsoft.com/office/drawing/2014/main" id="{60A59117-E190-6773-DBDE-714B22497B31}"/>
                </a:ext>
              </a:extLst>
            </p:cNvPr>
            <p:cNvSpPr/>
            <p:nvPr/>
          </p:nvSpPr>
          <p:spPr>
            <a:xfrm>
              <a:off x="2957937" y="2623559"/>
              <a:ext cx="1411329" cy="625033"/>
            </a:xfrm>
            <a:prstGeom prst="rect">
              <a:avLst/>
            </a:prstGeom>
            <a:solidFill>
              <a:schemeClr val="bg1"/>
            </a:solidFill>
            <a:ln w="3810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Specification</a:t>
              </a:r>
            </a:p>
          </p:txBody>
        </p:sp>
      </p:grpSp>
      <p:grpSp>
        <p:nvGrpSpPr>
          <p:cNvPr id="12" name="Group 11">
            <a:extLst>
              <a:ext uri="{FF2B5EF4-FFF2-40B4-BE49-F238E27FC236}">
                <a16:creationId xmlns:a16="http://schemas.microsoft.com/office/drawing/2014/main" id="{8BC2E729-9142-DEEC-C2A9-8FC2B3265FC5}"/>
              </a:ext>
            </a:extLst>
          </p:cNvPr>
          <p:cNvGrpSpPr/>
          <p:nvPr/>
        </p:nvGrpSpPr>
        <p:grpSpPr>
          <a:xfrm>
            <a:off x="6857113" y="484624"/>
            <a:ext cx="2376951" cy="2763966"/>
            <a:chOff x="6857113" y="484624"/>
            <a:chExt cx="2376951" cy="2763966"/>
          </a:xfrm>
        </p:grpSpPr>
        <p:cxnSp>
          <p:nvCxnSpPr>
            <p:cNvPr id="37" name="Elbow Connector 36">
              <a:extLst>
                <a:ext uri="{FF2B5EF4-FFF2-40B4-BE49-F238E27FC236}">
                  <a16:creationId xmlns:a16="http://schemas.microsoft.com/office/drawing/2014/main" id="{BDB39F9E-FB0D-C967-5678-9B11441C5DF2}"/>
                </a:ext>
              </a:extLst>
            </p:cNvPr>
            <p:cNvCxnSpPr>
              <a:cxnSpLocks/>
              <a:endCxn id="23" idx="0"/>
            </p:cNvCxnSpPr>
            <p:nvPr/>
          </p:nvCxnSpPr>
          <p:spPr>
            <a:xfrm rot="16200000" flipH="1">
              <a:off x="6835911" y="875747"/>
              <a:ext cx="1769012" cy="1726608"/>
            </a:xfrm>
            <a:prstGeom prst="bentConnector3">
              <a:avLst>
                <a:gd name="adj1" fmla="val 337"/>
              </a:avLst>
            </a:prstGeom>
            <a:ln w="25400" cap="rnd">
              <a:solidFill>
                <a:schemeClr val="tx1"/>
              </a:solidFill>
              <a:prstDash val="lgDash"/>
              <a:beve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90168EA-C3FB-2B05-E192-A7FE870A0E89}"/>
                </a:ext>
              </a:extLst>
            </p:cNvPr>
            <p:cNvSpPr txBox="1"/>
            <p:nvPr/>
          </p:nvSpPr>
          <p:spPr>
            <a:xfrm>
              <a:off x="7221730" y="484624"/>
              <a:ext cx="1451679" cy="369332"/>
            </a:xfrm>
            <a:prstGeom prst="rect">
              <a:avLst/>
            </a:prstGeom>
            <a:noFill/>
          </p:spPr>
          <p:txBody>
            <a:bodyPr wrap="none" rtlCol="0">
              <a:spAutoFit/>
            </a:bodyPr>
            <a:lstStyle/>
            <a:p>
              <a:r>
                <a:rPr lang="en-US" dirty="0"/>
                <a:t>ask questions</a:t>
              </a:r>
            </a:p>
          </p:txBody>
        </p:sp>
        <p:sp>
          <p:nvSpPr>
            <p:cNvPr id="23" name="Rectangle 22">
              <a:extLst>
                <a:ext uri="{FF2B5EF4-FFF2-40B4-BE49-F238E27FC236}">
                  <a16:creationId xmlns:a16="http://schemas.microsoft.com/office/drawing/2014/main" id="{85BEF4F4-2830-00AD-642E-691E87DD574D}"/>
                </a:ext>
              </a:extLst>
            </p:cNvPr>
            <p:cNvSpPr/>
            <p:nvPr/>
          </p:nvSpPr>
          <p:spPr>
            <a:xfrm>
              <a:off x="7933378" y="2623557"/>
              <a:ext cx="1300686" cy="625033"/>
            </a:xfrm>
            <a:prstGeom prst="rect">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Multiverse</a:t>
              </a:r>
              <a:br>
                <a:rPr lang="en-US" sz="1600" dirty="0">
                  <a:solidFill>
                    <a:schemeClr val="tx1"/>
                  </a:solidFill>
                </a:rPr>
              </a:br>
              <a:r>
                <a:rPr lang="en-US" sz="1600" dirty="0">
                  <a:solidFill>
                    <a:schemeClr val="tx1"/>
                  </a:solidFill>
                </a:rPr>
                <a:t>Breakpoints</a:t>
              </a:r>
            </a:p>
          </p:txBody>
        </p:sp>
      </p:grpSp>
      <p:grpSp>
        <p:nvGrpSpPr>
          <p:cNvPr id="9" name="Group 8">
            <a:extLst>
              <a:ext uri="{FF2B5EF4-FFF2-40B4-BE49-F238E27FC236}">
                <a16:creationId xmlns:a16="http://schemas.microsoft.com/office/drawing/2014/main" id="{A3D9D41C-275D-8FD3-2951-9AE71A727355}"/>
              </a:ext>
            </a:extLst>
          </p:cNvPr>
          <p:cNvGrpSpPr/>
          <p:nvPr/>
        </p:nvGrpSpPr>
        <p:grpSpPr>
          <a:xfrm>
            <a:off x="4726629" y="1603680"/>
            <a:ext cx="1579908" cy="1637662"/>
            <a:chOff x="4726629" y="1603680"/>
            <a:chExt cx="1579908" cy="1637662"/>
          </a:xfrm>
        </p:grpSpPr>
        <p:cxnSp>
          <p:nvCxnSpPr>
            <p:cNvPr id="48" name="Elbow Connector 47">
              <a:extLst>
                <a:ext uri="{FF2B5EF4-FFF2-40B4-BE49-F238E27FC236}">
                  <a16:creationId xmlns:a16="http://schemas.microsoft.com/office/drawing/2014/main" id="{521533A5-D652-DD6E-DA01-91A3C59CB8C2}"/>
                </a:ext>
              </a:extLst>
            </p:cNvPr>
            <p:cNvCxnSpPr>
              <a:cxnSpLocks/>
            </p:cNvCxnSpPr>
            <p:nvPr/>
          </p:nvCxnSpPr>
          <p:spPr>
            <a:xfrm rot="5400000">
              <a:off x="5298604" y="1936406"/>
              <a:ext cx="1026227" cy="360776"/>
            </a:xfrm>
            <a:prstGeom prst="bentConnector3">
              <a:avLst/>
            </a:prstGeom>
            <a:ln w="25400" cap="rnd">
              <a:solidFill>
                <a:schemeClr val="tx1"/>
              </a:solidFill>
              <a:prstDash val="lgDash"/>
              <a:beve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A86BB51-FE19-D5F0-06AB-13131701B36A}"/>
                </a:ext>
              </a:extLst>
            </p:cNvPr>
            <p:cNvSpPr txBox="1"/>
            <p:nvPr/>
          </p:nvSpPr>
          <p:spPr>
            <a:xfrm>
              <a:off x="4973356" y="1626859"/>
              <a:ext cx="931986" cy="369332"/>
            </a:xfrm>
            <a:prstGeom prst="rect">
              <a:avLst/>
            </a:prstGeom>
            <a:noFill/>
          </p:spPr>
          <p:txBody>
            <a:bodyPr wrap="none" rtlCol="0">
              <a:spAutoFit/>
            </a:bodyPr>
            <a:lstStyle/>
            <a:p>
              <a:r>
                <a:rPr lang="en-US" dirty="0"/>
                <a:t>observe</a:t>
              </a:r>
            </a:p>
          </p:txBody>
        </p:sp>
        <p:sp>
          <p:nvSpPr>
            <p:cNvPr id="29" name="Rectangle 28">
              <a:extLst>
                <a:ext uri="{FF2B5EF4-FFF2-40B4-BE49-F238E27FC236}">
                  <a16:creationId xmlns:a16="http://schemas.microsoft.com/office/drawing/2014/main" id="{BFFC449B-9A6A-305E-5EB2-4302E5EBA7A2}"/>
                </a:ext>
              </a:extLst>
            </p:cNvPr>
            <p:cNvSpPr/>
            <p:nvPr/>
          </p:nvSpPr>
          <p:spPr>
            <a:xfrm>
              <a:off x="4726629" y="2616309"/>
              <a:ext cx="1579908" cy="6250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Debug</a:t>
              </a:r>
            </a:p>
            <a:p>
              <a:pPr algn="ctr"/>
              <a:r>
                <a:rPr lang="en-US" dirty="0">
                  <a:solidFill>
                    <a:schemeClr val="tx1"/>
                  </a:solidFill>
                </a:rPr>
                <a:t>Configuration</a:t>
              </a:r>
            </a:p>
          </p:txBody>
        </p:sp>
      </p:grpSp>
      <p:grpSp>
        <p:nvGrpSpPr>
          <p:cNvPr id="10" name="Group 9">
            <a:extLst>
              <a:ext uri="{FF2B5EF4-FFF2-40B4-BE49-F238E27FC236}">
                <a16:creationId xmlns:a16="http://schemas.microsoft.com/office/drawing/2014/main" id="{B679AA59-3511-68A3-154F-3D218C313292}"/>
              </a:ext>
            </a:extLst>
          </p:cNvPr>
          <p:cNvGrpSpPr/>
          <p:nvPr/>
        </p:nvGrpSpPr>
        <p:grpSpPr>
          <a:xfrm>
            <a:off x="6464558" y="1505460"/>
            <a:ext cx="1566082" cy="1743130"/>
            <a:chOff x="6464558" y="1505460"/>
            <a:chExt cx="1566082" cy="1743130"/>
          </a:xfrm>
        </p:grpSpPr>
        <p:cxnSp>
          <p:nvCxnSpPr>
            <p:cNvPr id="43" name="Elbow Connector 42">
              <a:extLst>
                <a:ext uri="{FF2B5EF4-FFF2-40B4-BE49-F238E27FC236}">
                  <a16:creationId xmlns:a16="http://schemas.microsoft.com/office/drawing/2014/main" id="{308F8DBB-ABA3-0826-6133-884A0A52CF61}"/>
                </a:ext>
              </a:extLst>
            </p:cNvPr>
            <p:cNvCxnSpPr>
              <a:cxnSpLocks/>
            </p:cNvCxnSpPr>
            <p:nvPr/>
          </p:nvCxnSpPr>
          <p:spPr>
            <a:xfrm rot="16200000" flipH="1">
              <a:off x="6204312" y="1863924"/>
              <a:ext cx="1019875" cy="499384"/>
            </a:xfrm>
            <a:prstGeom prst="bentConnector3">
              <a:avLst/>
            </a:prstGeom>
            <a:ln w="25400" cap="rnd">
              <a:solidFill>
                <a:schemeClr val="tx1"/>
              </a:solidFill>
              <a:prstDash val="lgDash"/>
              <a:beve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0C2F1E90-56CF-FA31-1C49-EFA602154FE8}"/>
                </a:ext>
              </a:extLst>
            </p:cNvPr>
            <p:cNvSpPr txBox="1"/>
            <p:nvPr/>
          </p:nvSpPr>
          <p:spPr>
            <a:xfrm>
              <a:off x="6563315" y="1505460"/>
              <a:ext cx="1467325" cy="646331"/>
            </a:xfrm>
            <a:prstGeom prst="rect">
              <a:avLst/>
            </a:prstGeom>
            <a:noFill/>
          </p:spPr>
          <p:txBody>
            <a:bodyPr wrap="none" rtlCol="0">
              <a:spAutoFit/>
            </a:bodyPr>
            <a:lstStyle/>
            <a:p>
              <a:r>
                <a:rPr lang="en-US" dirty="0"/>
                <a:t>interact with</a:t>
              </a:r>
              <a:br>
                <a:rPr lang="en-US" dirty="0"/>
              </a:br>
              <a:r>
                <a:rPr lang="en-US" dirty="0"/>
                <a:t>the behaviors</a:t>
              </a:r>
            </a:p>
          </p:txBody>
        </p:sp>
        <p:sp>
          <p:nvSpPr>
            <p:cNvPr id="30" name="Rectangle 29">
              <a:extLst>
                <a:ext uri="{FF2B5EF4-FFF2-40B4-BE49-F238E27FC236}">
                  <a16:creationId xmlns:a16="http://schemas.microsoft.com/office/drawing/2014/main" id="{7A578C94-88E0-9921-0AE4-8322DCB08703}"/>
                </a:ext>
              </a:extLst>
            </p:cNvPr>
            <p:cNvSpPr/>
            <p:nvPr/>
          </p:nvSpPr>
          <p:spPr>
            <a:xfrm>
              <a:off x="6568459" y="2623557"/>
              <a:ext cx="996369" cy="6250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Debug Actions</a:t>
              </a:r>
            </a:p>
          </p:txBody>
        </p:sp>
      </p:grpSp>
      <p:grpSp>
        <p:nvGrpSpPr>
          <p:cNvPr id="5" name="Group 4">
            <a:extLst>
              <a:ext uri="{FF2B5EF4-FFF2-40B4-BE49-F238E27FC236}">
                <a16:creationId xmlns:a16="http://schemas.microsoft.com/office/drawing/2014/main" id="{67F26087-09A7-EC2B-83AC-6B31A1909A9E}"/>
              </a:ext>
            </a:extLst>
          </p:cNvPr>
          <p:cNvGrpSpPr/>
          <p:nvPr/>
        </p:nvGrpSpPr>
        <p:grpSpPr>
          <a:xfrm>
            <a:off x="677305" y="4064161"/>
            <a:ext cx="2189961" cy="2773691"/>
            <a:chOff x="677305" y="4064161"/>
            <a:chExt cx="2189961" cy="2773691"/>
          </a:xfrm>
        </p:grpSpPr>
        <p:pic>
          <p:nvPicPr>
            <p:cNvPr id="15" name="Graphic 14" descr="Programmer female outline">
              <a:extLst>
                <a:ext uri="{FF2B5EF4-FFF2-40B4-BE49-F238E27FC236}">
                  <a16:creationId xmlns:a16="http://schemas.microsoft.com/office/drawing/2014/main" id="{C59193FA-C016-3A58-56D4-C532DCAA74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016" y="5327872"/>
              <a:ext cx="914400" cy="914400"/>
            </a:xfrm>
            <a:prstGeom prst="rect">
              <a:avLst/>
            </a:prstGeom>
          </p:spPr>
        </p:pic>
        <p:cxnSp>
          <p:nvCxnSpPr>
            <p:cNvPr id="69" name="Straight Arrow Connector 68">
              <a:extLst>
                <a:ext uri="{FF2B5EF4-FFF2-40B4-BE49-F238E27FC236}">
                  <a16:creationId xmlns:a16="http://schemas.microsoft.com/office/drawing/2014/main" id="{C50D8B1E-D81B-610D-73DE-1411896E0667}"/>
                </a:ext>
              </a:extLst>
            </p:cNvPr>
            <p:cNvCxnSpPr>
              <a:cxnSpLocks/>
              <a:stCxn id="15" idx="0"/>
              <a:endCxn id="24" idx="2"/>
            </p:cNvCxnSpPr>
            <p:nvPr/>
          </p:nvCxnSpPr>
          <p:spPr>
            <a:xfrm flipV="1">
              <a:off x="1590216" y="4064161"/>
              <a:ext cx="1" cy="1263711"/>
            </a:xfrm>
            <a:prstGeom prst="straightConnector1">
              <a:avLst/>
            </a:prstGeom>
            <a:ln w="25400" cap="rnd">
              <a:solidFill>
                <a:schemeClr val="tx1"/>
              </a:solidFill>
              <a:prstDash val="lgDash"/>
              <a:beve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24BCE509-FBC7-C721-8F0E-7E233A6342D9}"/>
                </a:ext>
              </a:extLst>
            </p:cNvPr>
            <p:cNvSpPr txBox="1"/>
            <p:nvPr/>
          </p:nvSpPr>
          <p:spPr>
            <a:xfrm>
              <a:off x="1564217" y="4719740"/>
              <a:ext cx="1303049" cy="646331"/>
            </a:xfrm>
            <a:prstGeom prst="rect">
              <a:avLst/>
            </a:prstGeom>
            <a:noFill/>
          </p:spPr>
          <p:txBody>
            <a:bodyPr wrap="none" rtlCol="0">
              <a:spAutoFit/>
            </a:bodyPr>
            <a:lstStyle/>
            <a:p>
              <a:r>
                <a:rPr lang="en-US" dirty="0"/>
                <a:t>Implements</a:t>
              </a:r>
              <a:br>
                <a:rPr lang="en-US" dirty="0"/>
              </a:br>
              <a:r>
                <a:rPr lang="en-US" dirty="0"/>
                <a:t>the SLI</a:t>
              </a:r>
            </a:p>
          </p:txBody>
        </p:sp>
        <p:sp>
          <p:nvSpPr>
            <p:cNvPr id="112" name="TextBox 111">
              <a:extLst>
                <a:ext uri="{FF2B5EF4-FFF2-40B4-BE49-F238E27FC236}">
                  <a16:creationId xmlns:a16="http://schemas.microsoft.com/office/drawing/2014/main" id="{9ED19744-56DA-E2D0-242B-C171C7C66976}"/>
                </a:ext>
              </a:extLst>
            </p:cNvPr>
            <p:cNvSpPr txBox="1"/>
            <p:nvPr/>
          </p:nvSpPr>
          <p:spPr>
            <a:xfrm>
              <a:off x="677305" y="6191521"/>
              <a:ext cx="1825821" cy="646331"/>
            </a:xfrm>
            <a:prstGeom prst="rect">
              <a:avLst/>
            </a:prstGeom>
            <a:noFill/>
          </p:spPr>
          <p:txBody>
            <a:bodyPr wrap="none" rtlCol="0">
              <a:spAutoFit/>
            </a:bodyPr>
            <a:lstStyle/>
            <a:p>
              <a:pPr algn="ctr"/>
              <a:r>
                <a:rPr lang="en-US" dirty="0"/>
                <a:t>Subject Language</a:t>
              </a:r>
              <a:br>
                <a:rPr lang="en-US" dirty="0"/>
              </a:br>
              <a:r>
                <a:rPr lang="en-US" dirty="0"/>
                <a:t>Provider</a:t>
              </a:r>
            </a:p>
          </p:txBody>
        </p:sp>
      </p:grpSp>
      <p:grpSp>
        <p:nvGrpSpPr>
          <p:cNvPr id="6" name="Group 5">
            <a:extLst>
              <a:ext uri="{FF2B5EF4-FFF2-40B4-BE49-F238E27FC236}">
                <a16:creationId xmlns:a16="http://schemas.microsoft.com/office/drawing/2014/main" id="{FED6ABF2-D5B0-7A0A-4D4A-8166FF315D00}"/>
              </a:ext>
            </a:extLst>
          </p:cNvPr>
          <p:cNvGrpSpPr/>
          <p:nvPr/>
        </p:nvGrpSpPr>
        <p:grpSpPr>
          <a:xfrm>
            <a:off x="8892988" y="4429193"/>
            <a:ext cx="2900784" cy="2403858"/>
            <a:chOff x="8892988" y="4429193"/>
            <a:chExt cx="2900784" cy="2403858"/>
          </a:xfrm>
        </p:grpSpPr>
        <p:pic>
          <p:nvPicPr>
            <p:cNvPr id="11" name="Graphic 10" descr="Programmer male with solid fill">
              <a:extLst>
                <a:ext uri="{FF2B5EF4-FFF2-40B4-BE49-F238E27FC236}">
                  <a16:creationId xmlns:a16="http://schemas.microsoft.com/office/drawing/2014/main" id="{BD5ACFFB-6169-01AB-F0BB-7246E73D03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7910" y="5327872"/>
              <a:ext cx="914400" cy="914400"/>
            </a:xfrm>
            <a:prstGeom prst="rect">
              <a:avLst/>
            </a:prstGeom>
          </p:spPr>
        </p:pic>
        <p:sp>
          <p:nvSpPr>
            <p:cNvPr id="25" name="Rectangle 24">
              <a:extLst>
                <a:ext uri="{FF2B5EF4-FFF2-40B4-BE49-F238E27FC236}">
                  <a16:creationId xmlns:a16="http://schemas.microsoft.com/office/drawing/2014/main" id="{AB509D01-79EC-EC32-3E56-D8D42E8B855E}"/>
                </a:ext>
              </a:extLst>
            </p:cNvPr>
            <p:cNvSpPr/>
            <p:nvPr/>
          </p:nvSpPr>
          <p:spPr>
            <a:xfrm>
              <a:off x="9998208" y="4435225"/>
              <a:ext cx="1433803" cy="625033"/>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Breakpoint</a:t>
              </a:r>
              <a:br>
                <a:rPr lang="en-US" dirty="0">
                  <a:solidFill>
                    <a:schemeClr val="tx1"/>
                  </a:solidFill>
                </a:rPr>
              </a:br>
              <a:r>
                <a:rPr lang="en-US" dirty="0">
                  <a:solidFill>
                    <a:schemeClr val="tx1"/>
                  </a:solidFill>
                </a:rPr>
                <a:t>Language</a:t>
              </a:r>
            </a:p>
          </p:txBody>
        </p:sp>
        <p:cxnSp>
          <p:nvCxnSpPr>
            <p:cNvPr id="86" name="Straight Connector 85">
              <a:extLst>
                <a:ext uri="{FF2B5EF4-FFF2-40B4-BE49-F238E27FC236}">
                  <a16:creationId xmlns:a16="http://schemas.microsoft.com/office/drawing/2014/main" id="{6843D651-7470-8764-073C-4D40DF7DD62F}"/>
                </a:ext>
              </a:extLst>
            </p:cNvPr>
            <p:cNvCxnSpPr>
              <a:cxnSpLocks/>
              <a:stCxn id="25" idx="1"/>
              <a:endCxn id="27" idx="3"/>
            </p:cNvCxnSpPr>
            <p:nvPr/>
          </p:nvCxnSpPr>
          <p:spPr>
            <a:xfrm flipH="1">
              <a:off x="8892988" y="4747742"/>
              <a:ext cx="1105220" cy="1"/>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536FF42A-9426-ECE1-44BD-8D00DD2E0DEF}"/>
                </a:ext>
              </a:extLst>
            </p:cNvPr>
            <p:cNvSpPr txBox="1"/>
            <p:nvPr/>
          </p:nvSpPr>
          <p:spPr>
            <a:xfrm>
              <a:off x="9636450" y="6186720"/>
              <a:ext cx="2157322" cy="646331"/>
            </a:xfrm>
            <a:prstGeom prst="rect">
              <a:avLst/>
            </a:prstGeom>
            <a:noFill/>
          </p:spPr>
          <p:txBody>
            <a:bodyPr wrap="none" rtlCol="0">
              <a:spAutoFit/>
            </a:bodyPr>
            <a:lstStyle/>
            <a:p>
              <a:pPr algn="ctr"/>
              <a:r>
                <a:rPr lang="en-US" dirty="0"/>
                <a:t>Breakpoint Language</a:t>
              </a:r>
              <a:br>
                <a:rPr lang="en-US" dirty="0"/>
              </a:br>
              <a:r>
                <a:rPr lang="en-US" dirty="0"/>
                <a:t>Provider</a:t>
              </a:r>
            </a:p>
          </p:txBody>
        </p:sp>
        <p:sp>
          <p:nvSpPr>
            <p:cNvPr id="115" name="TextBox 114">
              <a:extLst>
                <a:ext uri="{FF2B5EF4-FFF2-40B4-BE49-F238E27FC236}">
                  <a16:creationId xmlns:a16="http://schemas.microsoft.com/office/drawing/2014/main" id="{155E0B2B-34DA-7E7F-C22D-8E6F37822BD0}"/>
                </a:ext>
              </a:extLst>
            </p:cNvPr>
            <p:cNvSpPr txBox="1"/>
            <p:nvPr/>
          </p:nvSpPr>
          <p:spPr>
            <a:xfrm>
              <a:off x="9417242" y="5060258"/>
              <a:ext cx="1303049" cy="646331"/>
            </a:xfrm>
            <a:prstGeom prst="rect">
              <a:avLst/>
            </a:prstGeom>
            <a:noFill/>
          </p:spPr>
          <p:txBody>
            <a:bodyPr wrap="none" rtlCol="0">
              <a:spAutoFit/>
            </a:bodyPr>
            <a:lstStyle/>
            <a:p>
              <a:r>
                <a:rPr lang="en-US" dirty="0"/>
                <a:t>Implements</a:t>
              </a:r>
              <a:br>
                <a:rPr lang="en-US" dirty="0"/>
              </a:br>
              <a:r>
                <a:rPr lang="en-US" dirty="0"/>
                <a:t>the </a:t>
              </a:r>
              <a:r>
                <a:rPr lang="en-US" dirty="0" err="1"/>
                <a:t>iSLI</a:t>
              </a:r>
              <a:endParaRPr lang="en-US" dirty="0"/>
            </a:p>
          </p:txBody>
        </p:sp>
        <p:sp>
          <p:nvSpPr>
            <p:cNvPr id="116" name="TextBox 115">
              <a:extLst>
                <a:ext uri="{FF2B5EF4-FFF2-40B4-BE49-F238E27FC236}">
                  <a16:creationId xmlns:a16="http://schemas.microsoft.com/office/drawing/2014/main" id="{4A10BDD5-F1B0-F5C1-54F2-0B716FC73B5B}"/>
                </a:ext>
              </a:extLst>
            </p:cNvPr>
            <p:cNvSpPr txBox="1"/>
            <p:nvPr/>
          </p:nvSpPr>
          <p:spPr>
            <a:xfrm>
              <a:off x="9439483" y="4429193"/>
              <a:ext cx="498855" cy="369332"/>
            </a:xfrm>
            <a:prstGeom prst="rect">
              <a:avLst/>
            </a:prstGeom>
            <a:noFill/>
          </p:spPr>
          <p:txBody>
            <a:bodyPr wrap="none" rtlCol="0">
              <a:spAutoFit/>
            </a:bodyPr>
            <a:lstStyle/>
            <a:p>
              <a:r>
                <a:rPr lang="en-US" dirty="0" err="1"/>
                <a:t>iSLI</a:t>
              </a:r>
              <a:endParaRPr lang="en-US" dirty="0"/>
            </a:p>
          </p:txBody>
        </p:sp>
      </p:grpSp>
      <p:grpSp>
        <p:nvGrpSpPr>
          <p:cNvPr id="13" name="Group 12">
            <a:extLst>
              <a:ext uri="{FF2B5EF4-FFF2-40B4-BE49-F238E27FC236}">
                <a16:creationId xmlns:a16="http://schemas.microsoft.com/office/drawing/2014/main" id="{F53FCD6A-2266-6CC8-FF08-D8801B560261}"/>
              </a:ext>
            </a:extLst>
          </p:cNvPr>
          <p:cNvGrpSpPr/>
          <p:nvPr/>
        </p:nvGrpSpPr>
        <p:grpSpPr>
          <a:xfrm>
            <a:off x="2307118" y="3439128"/>
            <a:ext cx="494827" cy="369332"/>
            <a:chOff x="2307118" y="3439128"/>
            <a:chExt cx="494827" cy="369332"/>
          </a:xfrm>
        </p:grpSpPr>
        <p:cxnSp>
          <p:nvCxnSpPr>
            <p:cNvPr id="82" name="Straight Connector 81">
              <a:extLst>
                <a:ext uri="{FF2B5EF4-FFF2-40B4-BE49-F238E27FC236}">
                  <a16:creationId xmlns:a16="http://schemas.microsoft.com/office/drawing/2014/main" id="{D0D46B61-7B2A-99A2-C327-5FF9F3CD8BFA}"/>
                </a:ext>
              </a:extLst>
            </p:cNvPr>
            <p:cNvCxnSpPr>
              <a:cxnSpLocks/>
              <a:stCxn id="24" idx="3"/>
              <a:endCxn id="26" idx="1"/>
            </p:cNvCxnSpPr>
            <p:nvPr/>
          </p:nvCxnSpPr>
          <p:spPr>
            <a:xfrm flipV="1">
              <a:off x="2307118" y="3751644"/>
              <a:ext cx="457201" cy="1"/>
            </a:xfrm>
            <a:prstGeom prst="line">
              <a:avLst/>
            </a:prstGeom>
            <a:ln w="381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91701A00-4EFE-95F2-9CC0-88D6BBC6E5A5}"/>
                </a:ext>
              </a:extLst>
            </p:cNvPr>
            <p:cNvSpPr txBox="1"/>
            <p:nvPr/>
          </p:nvSpPr>
          <p:spPr>
            <a:xfrm>
              <a:off x="2355989" y="3439128"/>
              <a:ext cx="445956" cy="369332"/>
            </a:xfrm>
            <a:prstGeom prst="rect">
              <a:avLst/>
            </a:prstGeom>
            <a:noFill/>
          </p:spPr>
          <p:txBody>
            <a:bodyPr wrap="none" rtlCol="0">
              <a:spAutoFit/>
            </a:bodyPr>
            <a:lstStyle/>
            <a:p>
              <a:r>
                <a:rPr lang="en-US" dirty="0"/>
                <a:t>SLI</a:t>
              </a:r>
            </a:p>
          </p:txBody>
        </p:sp>
      </p:grpSp>
      <p:sp>
        <p:nvSpPr>
          <p:cNvPr id="2" name="Slide Number Placeholder 1">
            <a:extLst>
              <a:ext uri="{FF2B5EF4-FFF2-40B4-BE49-F238E27FC236}">
                <a16:creationId xmlns:a16="http://schemas.microsoft.com/office/drawing/2014/main" id="{6DF4F8E2-30D5-B6EF-E298-AE07A016B3A1}"/>
              </a:ext>
            </a:extLst>
          </p:cNvPr>
          <p:cNvSpPr>
            <a:spLocks noGrp="1"/>
          </p:cNvSpPr>
          <p:nvPr>
            <p:ph type="sldNum" sz="quarter" idx="12"/>
          </p:nvPr>
        </p:nvSpPr>
        <p:spPr/>
        <p:txBody>
          <a:bodyPr/>
          <a:lstStyle/>
          <a:p>
            <a:fld id="{178A0847-8BF6-8545-AF02-13E6EB1F565C}" type="slidenum">
              <a:rPr lang="en-US" smtClean="0"/>
              <a:t>38</a:t>
            </a:fld>
            <a:endParaRPr lang="en-US" dirty="0"/>
          </a:p>
        </p:txBody>
      </p:sp>
      <p:pic>
        <p:nvPicPr>
          <p:cNvPr id="3" name="Picture 2">
            <a:extLst>
              <a:ext uri="{FF2B5EF4-FFF2-40B4-BE49-F238E27FC236}">
                <a16:creationId xmlns:a16="http://schemas.microsoft.com/office/drawing/2014/main" id="{2FF4EB63-983D-D3F2-7E5E-B13C54F6F61F}"/>
              </a:ext>
            </a:extLst>
          </p:cNvPr>
          <p:cNvPicPr>
            <a:picLocks noChangeAspect="1"/>
          </p:cNvPicPr>
          <p:nvPr/>
        </p:nvPicPr>
        <p:blipFill>
          <a:blip r:embed="rId8"/>
          <a:stretch>
            <a:fillRect/>
          </a:stretch>
        </p:blipFill>
        <p:spPr>
          <a:xfrm>
            <a:off x="10719159" y="63771"/>
            <a:ext cx="1379310" cy="1440000"/>
          </a:xfrm>
          <a:prstGeom prst="rect">
            <a:avLst/>
          </a:prstGeom>
        </p:spPr>
      </p:pic>
      <p:sp>
        <p:nvSpPr>
          <p:cNvPr id="4" name="TextBox 3">
            <a:extLst>
              <a:ext uri="{FF2B5EF4-FFF2-40B4-BE49-F238E27FC236}">
                <a16:creationId xmlns:a16="http://schemas.microsoft.com/office/drawing/2014/main" id="{E34A7F5C-6485-186C-1015-8F55CBFF1A69}"/>
              </a:ext>
            </a:extLst>
          </p:cNvPr>
          <p:cNvSpPr txBox="1"/>
          <p:nvPr/>
        </p:nvSpPr>
        <p:spPr>
          <a:xfrm>
            <a:off x="10682782" y="1520303"/>
            <a:ext cx="1452064" cy="646331"/>
          </a:xfrm>
          <a:prstGeom prst="rect">
            <a:avLst/>
          </a:prstGeom>
          <a:noFill/>
        </p:spPr>
        <p:txBody>
          <a:bodyPr wrap="none" rtlCol="0">
            <a:spAutoFit/>
          </a:bodyPr>
          <a:lstStyle/>
          <a:p>
            <a:r>
              <a:rPr lang="en-US" dirty="0"/>
              <a:t>PhD Matthias</a:t>
            </a:r>
            <a:br>
              <a:rPr lang="en-US" dirty="0"/>
            </a:br>
            <a:r>
              <a:rPr lang="en-US" dirty="0"/>
              <a:t>PASQUIER</a:t>
            </a:r>
          </a:p>
        </p:txBody>
      </p:sp>
      <p:sp>
        <p:nvSpPr>
          <p:cNvPr id="14" name="Date Placeholder 13">
            <a:extLst>
              <a:ext uri="{FF2B5EF4-FFF2-40B4-BE49-F238E27FC236}">
                <a16:creationId xmlns:a16="http://schemas.microsoft.com/office/drawing/2014/main" id="{9733D3D2-671B-E040-E349-90D49156F87A}"/>
              </a:ext>
            </a:extLst>
          </p:cNvPr>
          <p:cNvSpPr>
            <a:spLocks noGrp="1"/>
          </p:cNvSpPr>
          <p:nvPr>
            <p:ph type="dt" sz="half" idx="10"/>
          </p:nvPr>
        </p:nvSpPr>
        <p:spPr/>
        <p:txBody>
          <a:bodyPr/>
          <a:lstStyle/>
          <a:p>
            <a:r>
              <a:rPr lang="en-US" dirty="0"/>
              <a:t>12/09/2025</a:t>
            </a:r>
          </a:p>
        </p:txBody>
      </p:sp>
      <p:sp>
        <p:nvSpPr>
          <p:cNvPr id="16" name="Footer Placeholder 15">
            <a:extLst>
              <a:ext uri="{FF2B5EF4-FFF2-40B4-BE49-F238E27FC236}">
                <a16:creationId xmlns:a16="http://schemas.microsoft.com/office/drawing/2014/main" id="{F1DC85C0-E051-DE75-D374-0F4B16DF5E02}"/>
              </a:ext>
            </a:extLst>
          </p:cNvPr>
          <p:cNvSpPr>
            <a:spLocks noGrp="1"/>
          </p:cNvSpPr>
          <p:nvPr>
            <p:ph type="ftr" sz="quarter" idx="11"/>
          </p:nvPr>
        </p:nvSpPr>
        <p:spPr/>
        <p:txBody>
          <a:bodyPr/>
          <a:lstStyle/>
          <a:p>
            <a:r>
              <a:rPr lang="en-US" dirty="0"/>
              <a:t>FDL 2025</a:t>
            </a:r>
          </a:p>
        </p:txBody>
      </p:sp>
    </p:spTree>
    <p:extLst>
      <p:ext uri="{BB962C8B-B14F-4D97-AF65-F5344CB8AC3E}">
        <p14:creationId xmlns:p14="http://schemas.microsoft.com/office/powerpoint/2010/main" val="257269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78805841-4A5A-09F9-B8E1-0EA9AAD6FD77}"/>
              </a:ext>
            </a:extLst>
          </p:cNvPr>
          <p:cNvSpPr/>
          <p:nvPr/>
        </p:nvSpPr>
        <p:spPr>
          <a:xfrm>
            <a:off x="1885406" y="4287681"/>
            <a:ext cx="1112379" cy="666993"/>
          </a:xfrm>
          <a:custGeom>
            <a:avLst/>
            <a:gdLst>
              <a:gd name="connsiteX0" fmla="*/ 0 w 1112379"/>
              <a:gd name="connsiteY0" fmla="*/ 0 h 666993"/>
              <a:gd name="connsiteX1" fmla="*/ 1112379 w 1112379"/>
              <a:gd name="connsiteY1" fmla="*/ 0 h 666993"/>
              <a:gd name="connsiteX2" fmla="*/ 1112379 w 1112379"/>
              <a:gd name="connsiteY2" fmla="*/ 666993 h 666993"/>
              <a:gd name="connsiteX3" fmla="*/ 0 w 1112379"/>
              <a:gd name="connsiteY3" fmla="*/ 666993 h 666993"/>
              <a:gd name="connsiteX4" fmla="*/ 0 w 1112379"/>
              <a:gd name="connsiteY4" fmla="*/ 0 h 66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79" h="666993" fill="none" extrusionOk="0">
                <a:moveTo>
                  <a:pt x="0" y="0"/>
                </a:moveTo>
                <a:cubicBezTo>
                  <a:pt x="190545" y="70620"/>
                  <a:pt x="948934" y="-81728"/>
                  <a:pt x="1112379" y="0"/>
                </a:cubicBezTo>
                <a:cubicBezTo>
                  <a:pt x="1147589" y="145504"/>
                  <a:pt x="1154910" y="469948"/>
                  <a:pt x="1112379" y="666993"/>
                </a:cubicBezTo>
                <a:cubicBezTo>
                  <a:pt x="973634" y="731325"/>
                  <a:pt x="501954" y="720968"/>
                  <a:pt x="0" y="666993"/>
                </a:cubicBezTo>
                <a:cubicBezTo>
                  <a:pt x="-44937" y="354528"/>
                  <a:pt x="11909" y="234286"/>
                  <a:pt x="0" y="0"/>
                </a:cubicBezTo>
                <a:close/>
              </a:path>
              <a:path w="1112379" h="666993" stroke="0" extrusionOk="0">
                <a:moveTo>
                  <a:pt x="0" y="0"/>
                </a:moveTo>
                <a:cubicBezTo>
                  <a:pt x="407418" y="26492"/>
                  <a:pt x="847887" y="1424"/>
                  <a:pt x="1112379" y="0"/>
                </a:cubicBezTo>
                <a:cubicBezTo>
                  <a:pt x="1132906" y="292197"/>
                  <a:pt x="1129161" y="419034"/>
                  <a:pt x="1112379" y="666993"/>
                </a:cubicBezTo>
                <a:cubicBezTo>
                  <a:pt x="562958" y="596221"/>
                  <a:pt x="139154" y="609372"/>
                  <a:pt x="0" y="666993"/>
                </a:cubicBezTo>
                <a:cubicBezTo>
                  <a:pt x="-55444" y="558407"/>
                  <a:pt x="-22211" y="214608"/>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326CBA10-73C8-3C42-1AC2-11CBAD9843EF}"/>
              </a:ext>
            </a:extLst>
          </p:cNvPr>
          <p:cNvSpPr/>
          <p:nvPr/>
        </p:nvSpPr>
        <p:spPr>
          <a:xfrm>
            <a:off x="1253606"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E48D9D71-305A-62E3-EE54-CCC093CF1D1E}"/>
              </a:ext>
            </a:extLst>
          </p:cNvPr>
          <p:cNvSpPr/>
          <p:nvPr/>
        </p:nvSpPr>
        <p:spPr>
          <a:xfrm>
            <a:off x="4727336" y="742028"/>
            <a:ext cx="2397033" cy="452965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dirty="0"/>
              <a:t>Multiverse Debugger</a:t>
            </a:r>
            <a:br>
              <a:rPr lang="en-US" sz="1600" dirty="0"/>
            </a:br>
            <a:r>
              <a:rPr lang="en-US" sz="1600" dirty="0"/>
              <a:t>Semantics</a:t>
            </a:r>
          </a:p>
        </p:txBody>
      </p:sp>
      <p:sp>
        <p:nvSpPr>
          <p:cNvPr id="16" name="Rounded Rectangle 15">
            <a:extLst>
              <a:ext uri="{FF2B5EF4-FFF2-40B4-BE49-F238E27FC236}">
                <a16:creationId xmlns:a16="http://schemas.microsoft.com/office/drawing/2014/main" id="{8F27C80D-FEC4-9FFA-76F3-59A46192A640}"/>
              </a:ext>
            </a:extLst>
          </p:cNvPr>
          <p:cNvSpPr/>
          <p:nvPr/>
        </p:nvSpPr>
        <p:spPr>
          <a:xfrm>
            <a:off x="4853609" y="2705093"/>
            <a:ext cx="2146664" cy="2439118"/>
          </a:xfrm>
          <a:prstGeom prst="roundRect">
            <a:avLst>
              <a:gd name="adj" fmla="val 693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run2breakpoint</a:t>
            </a:r>
          </a:p>
        </p:txBody>
      </p:sp>
      <p:sp>
        <p:nvSpPr>
          <p:cNvPr id="13" name="Rounded Rectangle 12">
            <a:extLst>
              <a:ext uri="{FF2B5EF4-FFF2-40B4-BE49-F238E27FC236}">
                <a16:creationId xmlns:a16="http://schemas.microsoft.com/office/drawing/2014/main" id="{4886FB7B-C20B-34A0-D1C6-243899BE6BD5}"/>
              </a:ext>
            </a:extLst>
          </p:cNvPr>
          <p:cNvSpPr/>
          <p:nvPr/>
        </p:nvSpPr>
        <p:spPr>
          <a:xfrm>
            <a:off x="4853608" y="1621114"/>
            <a:ext cx="2153198"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step</a:t>
            </a:r>
          </a:p>
        </p:txBody>
      </p:sp>
      <p:sp>
        <p:nvSpPr>
          <p:cNvPr id="14" name="Rounded Rectangle 13">
            <a:extLst>
              <a:ext uri="{FF2B5EF4-FFF2-40B4-BE49-F238E27FC236}">
                <a16:creationId xmlns:a16="http://schemas.microsoft.com/office/drawing/2014/main" id="{C7D79CF2-166C-46DE-4968-DC69E267F523}"/>
              </a:ext>
            </a:extLst>
          </p:cNvPr>
          <p:cNvSpPr/>
          <p:nvPr/>
        </p:nvSpPr>
        <p:spPr>
          <a:xfrm>
            <a:off x="4847075" y="1982678"/>
            <a:ext cx="2153198"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jump</a:t>
            </a:r>
          </a:p>
        </p:txBody>
      </p:sp>
      <p:sp>
        <p:nvSpPr>
          <p:cNvPr id="15" name="Rounded Rectangle 14">
            <a:extLst>
              <a:ext uri="{FF2B5EF4-FFF2-40B4-BE49-F238E27FC236}">
                <a16:creationId xmlns:a16="http://schemas.microsoft.com/office/drawing/2014/main" id="{6D760630-D81E-A596-217D-75933E51B592}"/>
              </a:ext>
            </a:extLst>
          </p:cNvPr>
          <p:cNvSpPr/>
          <p:nvPr/>
        </p:nvSpPr>
        <p:spPr>
          <a:xfrm>
            <a:off x="4853608" y="2346472"/>
            <a:ext cx="2146665"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select</a:t>
            </a:r>
          </a:p>
        </p:txBody>
      </p:sp>
      <p:sp>
        <p:nvSpPr>
          <p:cNvPr id="18" name="Rectangle 17">
            <a:extLst>
              <a:ext uri="{FF2B5EF4-FFF2-40B4-BE49-F238E27FC236}">
                <a16:creationId xmlns:a16="http://schemas.microsoft.com/office/drawing/2014/main" id="{F3D88FA8-3DDE-A9B1-40FA-AF26C72B0D2B}"/>
              </a:ext>
            </a:extLst>
          </p:cNvPr>
          <p:cNvSpPr/>
          <p:nvPr/>
        </p:nvSpPr>
        <p:spPr>
          <a:xfrm>
            <a:off x="5705961" y="5271684"/>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26" name="Snip Single Corner of Rectangle 25">
            <a:extLst>
              <a:ext uri="{FF2B5EF4-FFF2-40B4-BE49-F238E27FC236}">
                <a16:creationId xmlns:a16="http://schemas.microsoft.com/office/drawing/2014/main" id="{9455F566-00C7-C1F6-8A8A-ABB14001AEBC}"/>
              </a:ext>
            </a:extLst>
          </p:cNvPr>
          <p:cNvSpPr/>
          <p:nvPr/>
        </p:nvSpPr>
        <p:spPr>
          <a:xfrm>
            <a:off x="7250642" y="4540820"/>
            <a:ext cx="1456508" cy="369332"/>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Reduction</a:t>
            </a:r>
          </a:p>
        </p:txBody>
      </p:sp>
      <p:sp>
        <p:nvSpPr>
          <p:cNvPr id="31" name="TextBox 30">
            <a:extLst>
              <a:ext uri="{FF2B5EF4-FFF2-40B4-BE49-F238E27FC236}">
                <a16:creationId xmlns:a16="http://schemas.microsoft.com/office/drawing/2014/main" id="{9AD92D60-9315-9CA5-ADAB-EE0EC3F6EA1A}"/>
              </a:ext>
            </a:extLst>
          </p:cNvPr>
          <p:cNvSpPr txBox="1"/>
          <p:nvPr/>
        </p:nvSpPr>
        <p:spPr>
          <a:xfrm>
            <a:off x="8858731" y="4497036"/>
            <a:ext cx="2192649" cy="461665"/>
          </a:xfrm>
          <a:prstGeom prst="rect">
            <a:avLst/>
          </a:prstGeom>
          <a:solidFill>
            <a:srgbClr val="E7E6E6"/>
          </a:solidFill>
        </p:spPr>
        <p:txBody>
          <a:bodyPr wrap="square">
            <a:spAutoFit/>
          </a:bodyPr>
          <a:lstStyle/>
          <a:p>
            <a:r>
              <a:rPr lang="en-US" sz="2400" dirty="0">
                <a:solidFill>
                  <a:schemeClr val="accent1"/>
                </a:solidFill>
                <a:latin typeface="Courier New" panose="02070309020205020404" pitchFamily="49" charset="0"/>
                <a:cs typeface="Courier New" panose="02070309020205020404" pitchFamily="49" charset="0"/>
              </a:rPr>
              <a:t>[MODELS’22]</a:t>
            </a:r>
          </a:p>
        </p:txBody>
      </p:sp>
      <p:grpSp>
        <p:nvGrpSpPr>
          <p:cNvPr id="6" name="Group 5">
            <a:extLst>
              <a:ext uri="{FF2B5EF4-FFF2-40B4-BE49-F238E27FC236}">
                <a16:creationId xmlns:a16="http://schemas.microsoft.com/office/drawing/2014/main" id="{F0C6E764-7EAF-6A43-F6E3-047698AD37B3}"/>
              </a:ext>
            </a:extLst>
          </p:cNvPr>
          <p:cNvGrpSpPr/>
          <p:nvPr/>
        </p:nvGrpSpPr>
        <p:grpSpPr>
          <a:xfrm>
            <a:off x="1768598" y="513428"/>
            <a:ext cx="2958738" cy="1636916"/>
            <a:chOff x="1768598" y="513428"/>
            <a:chExt cx="2958738" cy="1636916"/>
          </a:xfrm>
        </p:grpSpPr>
        <p:sp>
          <p:nvSpPr>
            <p:cNvPr id="10" name="Snip Single Corner of Rectangle 9">
              <a:extLst>
                <a:ext uri="{FF2B5EF4-FFF2-40B4-BE49-F238E27FC236}">
                  <a16:creationId xmlns:a16="http://schemas.microsoft.com/office/drawing/2014/main" id="{AFC20B30-0C88-B30A-F299-802B90548D02}"/>
                </a:ext>
              </a:extLst>
            </p:cNvPr>
            <p:cNvSpPr/>
            <p:nvPr/>
          </p:nvSpPr>
          <p:spPr>
            <a:xfrm>
              <a:off x="1768598" y="51342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AnimUML</a:t>
              </a:r>
              <a:br>
                <a:rPr lang="en-US" sz="1600" dirty="0">
                  <a:solidFill>
                    <a:schemeClr val="tx1"/>
                  </a:solidFill>
                </a:rPr>
              </a:br>
              <a:r>
                <a:rPr lang="en-US" sz="1600" dirty="0">
                  <a:solidFill>
                    <a:schemeClr val="tx1"/>
                  </a:solidFill>
                </a:rPr>
                <a:t>Specification</a:t>
              </a:r>
            </a:p>
          </p:txBody>
        </p:sp>
        <p:sp>
          <p:nvSpPr>
            <p:cNvPr id="11" name="Rounded Rectangle 10">
              <a:extLst>
                <a:ext uri="{FF2B5EF4-FFF2-40B4-BE49-F238E27FC236}">
                  <a16:creationId xmlns:a16="http://schemas.microsoft.com/office/drawing/2014/main" id="{0DE40F1E-91A6-227A-BC76-364EED323F38}"/>
                </a:ext>
              </a:extLst>
            </p:cNvPr>
            <p:cNvSpPr/>
            <p:nvPr/>
          </p:nvSpPr>
          <p:spPr>
            <a:xfrm>
              <a:off x="1768598" y="1549453"/>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AnimUML</a:t>
              </a:r>
              <a:br>
                <a:rPr lang="en-US" dirty="0">
                  <a:solidFill>
                    <a:schemeClr val="tx1"/>
                  </a:solidFill>
                </a:rPr>
              </a:br>
              <a:r>
                <a:rPr lang="en-US" dirty="0">
                  <a:solidFill>
                    <a:schemeClr val="tx1"/>
                  </a:solidFill>
                </a:rPr>
                <a:t>Semantics</a:t>
              </a:r>
            </a:p>
          </p:txBody>
        </p:sp>
        <p:sp>
          <p:nvSpPr>
            <p:cNvPr id="12" name="Rectangle 11">
              <a:extLst>
                <a:ext uri="{FF2B5EF4-FFF2-40B4-BE49-F238E27FC236}">
                  <a16:creationId xmlns:a16="http://schemas.microsoft.com/office/drawing/2014/main" id="{40FBDBA3-9106-1E48-57CA-A2DA957C88FD}"/>
                </a:ext>
              </a:extLst>
            </p:cNvPr>
            <p:cNvSpPr/>
            <p:nvPr/>
          </p:nvSpPr>
          <p:spPr>
            <a:xfrm>
              <a:off x="3225106" y="163996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cxnSp>
          <p:nvCxnSpPr>
            <p:cNvPr id="52" name="Straight Arrow Connector 51">
              <a:extLst>
                <a:ext uri="{FF2B5EF4-FFF2-40B4-BE49-F238E27FC236}">
                  <a16:creationId xmlns:a16="http://schemas.microsoft.com/office/drawing/2014/main" id="{3C5BEA4C-5273-1204-1049-B40408F66E91}"/>
                </a:ext>
              </a:extLst>
            </p:cNvPr>
            <p:cNvCxnSpPr>
              <a:cxnSpLocks/>
            </p:cNvCxnSpPr>
            <p:nvPr/>
          </p:nvCxnSpPr>
          <p:spPr>
            <a:xfrm flipV="1">
              <a:off x="2535551" y="1114319"/>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5ED87C5-82BC-E2FE-0F12-06662C9F02D9}"/>
                </a:ext>
              </a:extLst>
            </p:cNvPr>
            <p:cNvSpPr txBox="1"/>
            <p:nvPr/>
          </p:nvSpPr>
          <p:spPr>
            <a:xfrm>
              <a:off x="2511676" y="1225953"/>
              <a:ext cx="752129" cy="261610"/>
            </a:xfrm>
            <a:prstGeom prst="rect">
              <a:avLst/>
            </a:prstGeom>
            <a:noFill/>
          </p:spPr>
          <p:txBody>
            <a:bodyPr wrap="none" rtlCol="0">
              <a:spAutoFit/>
            </a:bodyPr>
            <a:lstStyle/>
            <a:p>
              <a:r>
                <a:rPr lang="en-US" sz="1050" dirty="0"/>
                <a:t>interprets</a:t>
              </a:r>
            </a:p>
          </p:txBody>
        </p:sp>
        <p:cxnSp>
          <p:nvCxnSpPr>
            <p:cNvPr id="54" name="Straight Connector 53">
              <a:extLst>
                <a:ext uri="{FF2B5EF4-FFF2-40B4-BE49-F238E27FC236}">
                  <a16:creationId xmlns:a16="http://schemas.microsoft.com/office/drawing/2014/main" id="{C00D5BF8-240B-D5CB-AA84-93D8F41C0F0C}"/>
                </a:ext>
              </a:extLst>
            </p:cNvPr>
            <p:cNvCxnSpPr>
              <a:cxnSpLocks/>
              <a:endCxn id="12" idx="3"/>
            </p:cNvCxnSpPr>
            <p:nvPr/>
          </p:nvCxnSpPr>
          <p:spPr>
            <a:xfrm flipH="1">
              <a:off x="3673597" y="1864209"/>
              <a:ext cx="10537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ounded Rectangle 57">
            <a:extLst>
              <a:ext uri="{FF2B5EF4-FFF2-40B4-BE49-F238E27FC236}">
                <a16:creationId xmlns:a16="http://schemas.microsoft.com/office/drawing/2014/main" id="{9B96C53A-3B3A-AD45-F33C-429BC244621F}"/>
              </a:ext>
            </a:extLst>
          </p:cNvPr>
          <p:cNvSpPr/>
          <p:nvPr/>
        </p:nvSpPr>
        <p:spPr>
          <a:xfrm>
            <a:off x="5201952" y="6102968"/>
            <a:ext cx="1456508" cy="600891"/>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Interactive</a:t>
            </a:r>
            <a:br>
              <a:rPr lang="en-US" dirty="0">
                <a:solidFill>
                  <a:schemeClr val="bg1"/>
                </a:solidFill>
              </a:rPr>
            </a:br>
            <a:r>
              <a:rPr lang="en-US" dirty="0" err="1">
                <a:solidFill>
                  <a:schemeClr val="bg1"/>
                </a:solidFill>
              </a:rPr>
              <a:t>Controler</a:t>
            </a:r>
            <a:endParaRPr lang="en-US" dirty="0">
              <a:solidFill>
                <a:schemeClr val="bg1"/>
              </a:solidFill>
            </a:endParaRPr>
          </a:p>
        </p:txBody>
      </p:sp>
      <p:cxnSp>
        <p:nvCxnSpPr>
          <p:cNvPr id="59" name="Straight Connector 58">
            <a:extLst>
              <a:ext uri="{FF2B5EF4-FFF2-40B4-BE49-F238E27FC236}">
                <a16:creationId xmlns:a16="http://schemas.microsoft.com/office/drawing/2014/main" id="{0FC83015-F6DD-4D9B-FB73-D0EC3174BC5D}"/>
              </a:ext>
            </a:extLst>
          </p:cNvPr>
          <p:cNvCxnSpPr>
            <a:cxnSpLocks/>
            <a:stCxn id="18" idx="2"/>
            <a:endCxn id="58" idx="0"/>
          </p:cNvCxnSpPr>
          <p:nvPr/>
        </p:nvCxnSpPr>
        <p:spPr>
          <a:xfrm flipH="1">
            <a:off x="5930206" y="5720175"/>
            <a:ext cx="1" cy="3827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4BF5AC92-1DED-BCFB-6056-48A201A9B7C4}"/>
              </a:ext>
            </a:extLst>
          </p:cNvPr>
          <p:cNvPicPr>
            <a:picLocks noChangeAspect="1"/>
          </p:cNvPicPr>
          <p:nvPr/>
        </p:nvPicPr>
        <p:blipFill>
          <a:blip r:embed="rId2"/>
          <a:stretch>
            <a:fillRect/>
          </a:stretch>
        </p:blipFill>
        <p:spPr>
          <a:xfrm>
            <a:off x="3402036" y="5936870"/>
            <a:ext cx="1175838" cy="766989"/>
          </a:xfrm>
          <a:prstGeom prst="rect">
            <a:avLst/>
          </a:prstGeom>
        </p:spPr>
      </p:pic>
      <p:sp>
        <p:nvSpPr>
          <p:cNvPr id="66" name="Rounded Rectangle 65">
            <a:extLst>
              <a:ext uri="{FF2B5EF4-FFF2-40B4-BE49-F238E27FC236}">
                <a16:creationId xmlns:a16="http://schemas.microsoft.com/office/drawing/2014/main" id="{221A352C-DCAC-F2E1-F7DC-A95757DB62F7}"/>
              </a:ext>
            </a:extLst>
          </p:cNvPr>
          <p:cNvSpPr/>
          <p:nvPr/>
        </p:nvSpPr>
        <p:spPr>
          <a:xfrm>
            <a:off x="241970" y="3342422"/>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7" name="Rounded Rectangle 66">
            <a:extLst>
              <a:ext uri="{FF2B5EF4-FFF2-40B4-BE49-F238E27FC236}">
                <a16:creationId xmlns:a16="http://schemas.microsoft.com/office/drawing/2014/main" id="{216C820A-7778-8FC4-9A01-32210A27D553}"/>
              </a:ext>
            </a:extLst>
          </p:cNvPr>
          <p:cNvSpPr/>
          <p:nvPr/>
        </p:nvSpPr>
        <p:spPr>
          <a:xfrm>
            <a:off x="772968" y="3342421"/>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8" name="Rounded Rectangle 67">
            <a:extLst>
              <a:ext uri="{FF2B5EF4-FFF2-40B4-BE49-F238E27FC236}">
                <a16:creationId xmlns:a16="http://schemas.microsoft.com/office/drawing/2014/main" id="{673A06D6-B4A0-3B6F-6B67-5E3ACA403ECD}"/>
              </a:ext>
            </a:extLst>
          </p:cNvPr>
          <p:cNvSpPr/>
          <p:nvPr/>
        </p:nvSpPr>
        <p:spPr>
          <a:xfrm>
            <a:off x="1298293" y="3342420"/>
            <a:ext cx="329813" cy="329813"/>
          </a:xfrm>
          <a:custGeom>
            <a:avLst/>
            <a:gdLst>
              <a:gd name="connsiteX0" fmla="*/ 0 w 329813"/>
              <a:gd name="connsiteY0" fmla="*/ 54970 h 329813"/>
              <a:gd name="connsiteX1" fmla="*/ 54970 w 329813"/>
              <a:gd name="connsiteY1" fmla="*/ 0 h 329813"/>
              <a:gd name="connsiteX2" fmla="*/ 274843 w 329813"/>
              <a:gd name="connsiteY2" fmla="*/ 0 h 329813"/>
              <a:gd name="connsiteX3" fmla="*/ 329813 w 329813"/>
              <a:gd name="connsiteY3" fmla="*/ 54970 h 329813"/>
              <a:gd name="connsiteX4" fmla="*/ 329813 w 329813"/>
              <a:gd name="connsiteY4" fmla="*/ 274843 h 329813"/>
              <a:gd name="connsiteX5" fmla="*/ 274843 w 329813"/>
              <a:gd name="connsiteY5" fmla="*/ 329813 h 329813"/>
              <a:gd name="connsiteX6" fmla="*/ 54970 w 329813"/>
              <a:gd name="connsiteY6" fmla="*/ 329813 h 329813"/>
              <a:gd name="connsiteX7" fmla="*/ 0 w 329813"/>
              <a:gd name="connsiteY7" fmla="*/ 274843 h 329813"/>
              <a:gd name="connsiteX8" fmla="*/ 0 w 329813"/>
              <a:gd name="connsiteY8" fmla="*/ 54970 h 3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813" h="329813" fill="none" extrusionOk="0">
                <a:moveTo>
                  <a:pt x="0" y="54970"/>
                </a:moveTo>
                <a:cubicBezTo>
                  <a:pt x="578" y="25471"/>
                  <a:pt x="25067" y="4721"/>
                  <a:pt x="54970" y="0"/>
                </a:cubicBezTo>
                <a:cubicBezTo>
                  <a:pt x="157825" y="-63"/>
                  <a:pt x="217787" y="25932"/>
                  <a:pt x="274843" y="0"/>
                </a:cubicBezTo>
                <a:cubicBezTo>
                  <a:pt x="308058" y="-3546"/>
                  <a:pt x="323892" y="22322"/>
                  <a:pt x="329813" y="54970"/>
                </a:cubicBezTo>
                <a:cubicBezTo>
                  <a:pt x="339039" y="121379"/>
                  <a:pt x="325205" y="226862"/>
                  <a:pt x="329813" y="274843"/>
                </a:cubicBezTo>
                <a:cubicBezTo>
                  <a:pt x="326782" y="299024"/>
                  <a:pt x="305867" y="320815"/>
                  <a:pt x="274843" y="329813"/>
                </a:cubicBezTo>
                <a:cubicBezTo>
                  <a:pt x="201293" y="354281"/>
                  <a:pt x="129419" y="313757"/>
                  <a:pt x="54970" y="329813"/>
                </a:cubicBezTo>
                <a:cubicBezTo>
                  <a:pt x="22226" y="329911"/>
                  <a:pt x="2971" y="299846"/>
                  <a:pt x="0" y="274843"/>
                </a:cubicBezTo>
                <a:cubicBezTo>
                  <a:pt x="-3680" y="182388"/>
                  <a:pt x="20918" y="139550"/>
                  <a:pt x="0" y="54970"/>
                </a:cubicBezTo>
                <a:close/>
              </a:path>
              <a:path w="329813" h="329813" stroke="0" extrusionOk="0">
                <a:moveTo>
                  <a:pt x="0" y="54970"/>
                </a:moveTo>
                <a:cubicBezTo>
                  <a:pt x="-925" y="24040"/>
                  <a:pt x="21147" y="1300"/>
                  <a:pt x="54970" y="0"/>
                </a:cubicBezTo>
                <a:cubicBezTo>
                  <a:pt x="112180" y="-3616"/>
                  <a:pt x="168433" y="20917"/>
                  <a:pt x="274843" y="0"/>
                </a:cubicBezTo>
                <a:cubicBezTo>
                  <a:pt x="299761" y="-4139"/>
                  <a:pt x="328030" y="28271"/>
                  <a:pt x="329813" y="54970"/>
                </a:cubicBezTo>
                <a:cubicBezTo>
                  <a:pt x="332737" y="126290"/>
                  <a:pt x="312741" y="190466"/>
                  <a:pt x="329813" y="274843"/>
                </a:cubicBezTo>
                <a:cubicBezTo>
                  <a:pt x="333305" y="298015"/>
                  <a:pt x="299946" y="329008"/>
                  <a:pt x="274843" y="329813"/>
                </a:cubicBezTo>
                <a:cubicBezTo>
                  <a:pt x="226851" y="337087"/>
                  <a:pt x="155714" y="305323"/>
                  <a:pt x="54970" y="329813"/>
                </a:cubicBezTo>
                <a:cubicBezTo>
                  <a:pt x="23218" y="332117"/>
                  <a:pt x="-5903" y="298355"/>
                  <a:pt x="0" y="274843"/>
                </a:cubicBezTo>
                <a:cubicBezTo>
                  <a:pt x="-3890" y="191002"/>
                  <a:pt x="14234" y="135550"/>
                  <a:pt x="0" y="54970"/>
                </a:cubicBezTo>
                <a:close/>
              </a:path>
            </a:pathLst>
          </a:custGeom>
          <a:solidFill>
            <a:schemeClr val="accent2"/>
          </a:soli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69" name="Rounded Rectangle 68">
            <a:extLst>
              <a:ext uri="{FF2B5EF4-FFF2-40B4-BE49-F238E27FC236}">
                <a16:creationId xmlns:a16="http://schemas.microsoft.com/office/drawing/2014/main" id="{C850A6EF-052C-E113-0193-7A10820A0ED2}"/>
              </a:ext>
            </a:extLst>
          </p:cNvPr>
          <p:cNvSpPr/>
          <p:nvPr/>
        </p:nvSpPr>
        <p:spPr>
          <a:xfrm>
            <a:off x="1835872" y="3006856"/>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70" name="Rounded Rectangle 69">
            <a:extLst>
              <a:ext uri="{FF2B5EF4-FFF2-40B4-BE49-F238E27FC236}">
                <a16:creationId xmlns:a16="http://schemas.microsoft.com/office/drawing/2014/main" id="{CD17DBF3-4C98-17AA-1B7C-93A2C1BD0063}"/>
              </a:ext>
            </a:extLst>
          </p:cNvPr>
          <p:cNvSpPr/>
          <p:nvPr/>
        </p:nvSpPr>
        <p:spPr>
          <a:xfrm>
            <a:off x="2550356" y="3700824"/>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71" name="Rounded Rectangle 70">
            <a:extLst>
              <a:ext uri="{FF2B5EF4-FFF2-40B4-BE49-F238E27FC236}">
                <a16:creationId xmlns:a16="http://schemas.microsoft.com/office/drawing/2014/main" id="{BC40097E-F0E1-F628-A876-AFF1D3BE592C}"/>
              </a:ext>
            </a:extLst>
          </p:cNvPr>
          <p:cNvSpPr/>
          <p:nvPr/>
        </p:nvSpPr>
        <p:spPr>
          <a:xfrm>
            <a:off x="2026817" y="4368692"/>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72" name="Rounded Rectangle 71">
            <a:extLst>
              <a:ext uri="{FF2B5EF4-FFF2-40B4-BE49-F238E27FC236}">
                <a16:creationId xmlns:a16="http://schemas.microsoft.com/office/drawing/2014/main" id="{E1114A2D-6C3E-A382-02FC-00A3DBB2423F}"/>
              </a:ext>
            </a:extLst>
          </p:cNvPr>
          <p:cNvSpPr/>
          <p:nvPr/>
        </p:nvSpPr>
        <p:spPr>
          <a:xfrm>
            <a:off x="2531605" y="4330559"/>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73" name="Rounded Rectangle 72">
            <a:extLst>
              <a:ext uri="{FF2B5EF4-FFF2-40B4-BE49-F238E27FC236}">
                <a16:creationId xmlns:a16="http://schemas.microsoft.com/office/drawing/2014/main" id="{DCBE1829-E5B9-D774-0FDA-27559F75F6A8}"/>
              </a:ext>
            </a:extLst>
          </p:cNvPr>
          <p:cNvSpPr/>
          <p:nvPr/>
        </p:nvSpPr>
        <p:spPr>
          <a:xfrm>
            <a:off x="3173573" y="3837067"/>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74" name="Rounded Rectangle 73">
            <a:extLst>
              <a:ext uri="{FF2B5EF4-FFF2-40B4-BE49-F238E27FC236}">
                <a16:creationId xmlns:a16="http://schemas.microsoft.com/office/drawing/2014/main" id="{F0109420-8873-13A3-993A-C8095BF309A2}"/>
              </a:ext>
            </a:extLst>
          </p:cNvPr>
          <p:cNvSpPr/>
          <p:nvPr/>
        </p:nvSpPr>
        <p:spPr>
          <a:xfrm>
            <a:off x="3178228" y="3312321"/>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cxnSp>
        <p:nvCxnSpPr>
          <p:cNvPr id="76" name="Straight Arrow Connector 75">
            <a:extLst>
              <a:ext uri="{FF2B5EF4-FFF2-40B4-BE49-F238E27FC236}">
                <a16:creationId xmlns:a16="http://schemas.microsoft.com/office/drawing/2014/main" id="{64643830-0B8D-F6B5-ED91-A9900FFF83C2}"/>
              </a:ext>
            </a:extLst>
          </p:cNvPr>
          <p:cNvCxnSpPr>
            <a:cxnSpLocks/>
            <a:stCxn id="66" idx="3"/>
            <a:endCxn id="87" idx="1"/>
          </p:cNvCxnSpPr>
          <p:nvPr/>
        </p:nvCxnSpPr>
        <p:spPr>
          <a:xfrm flipV="1">
            <a:off x="571783" y="3507326"/>
            <a:ext cx="160385" cy="3"/>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DCD56DB-52DD-3EAA-8E57-7BE01C463491}"/>
              </a:ext>
            </a:extLst>
          </p:cNvPr>
          <p:cNvCxnSpPr>
            <a:cxnSpLocks/>
            <a:stCxn id="67" idx="3"/>
            <a:endCxn id="88" idx="1"/>
          </p:cNvCxnSpPr>
          <p:nvPr/>
        </p:nvCxnSpPr>
        <p:spPr>
          <a:xfrm flipV="1">
            <a:off x="1102781" y="3507326"/>
            <a:ext cx="150825" cy="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15B94B6-EDC5-2D4B-141F-A47F84B52A2F}"/>
              </a:ext>
            </a:extLst>
          </p:cNvPr>
          <p:cNvCxnSpPr>
            <a:stCxn id="68" idx="3"/>
            <a:endCxn id="69" idx="1"/>
          </p:cNvCxnSpPr>
          <p:nvPr/>
        </p:nvCxnSpPr>
        <p:spPr>
          <a:xfrm flipV="1">
            <a:off x="1628106" y="3171763"/>
            <a:ext cx="207766" cy="33556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088A9FF-DBD5-BC38-5F98-803FD832F9CE}"/>
              </a:ext>
            </a:extLst>
          </p:cNvPr>
          <p:cNvSpPr/>
          <p:nvPr/>
        </p:nvSpPr>
        <p:spPr>
          <a:xfrm>
            <a:off x="203440"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D5CD679F-569E-7DB3-50DA-7B82FB21FD7B}"/>
              </a:ext>
            </a:extLst>
          </p:cNvPr>
          <p:cNvSpPr/>
          <p:nvPr/>
        </p:nvSpPr>
        <p:spPr>
          <a:xfrm>
            <a:off x="732168"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B375A4CF-0044-7721-10AD-04EF6C5A5A02}"/>
              </a:ext>
            </a:extLst>
          </p:cNvPr>
          <p:cNvSpPr/>
          <p:nvPr/>
        </p:nvSpPr>
        <p:spPr>
          <a:xfrm>
            <a:off x="1805409" y="2962763"/>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E5ADAD42-9F5C-C622-AC07-C8F10C15B43A}"/>
              </a:ext>
            </a:extLst>
          </p:cNvPr>
          <p:cNvSpPr/>
          <p:nvPr/>
        </p:nvSpPr>
        <p:spPr>
          <a:xfrm>
            <a:off x="3142834" y="3268221"/>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93EE39DC-CF74-87B1-E145-1BC3BC707C0D}"/>
              </a:ext>
            </a:extLst>
          </p:cNvPr>
          <p:cNvSpPr/>
          <p:nvPr/>
        </p:nvSpPr>
        <p:spPr>
          <a:xfrm>
            <a:off x="3132772" y="3792967"/>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 name="Straight Arrow Connector 94">
            <a:extLst>
              <a:ext uri="{FF2B5EF4-FFF2-40B4-BE49-F238E27FC236}">
                <a16:creationId xmlns:a16="http://schemas.microsoft.com/office/drawing/2014/main" id="{6E7C06F0-F1B1-69C7-2E8E-8D9E32D82B2C}"/>
              </a:ext>
            </a:extLst>
          </p:cNvPr>
          <p:cNvCxnSpPr>
            <a:cxnSpLocks/>
            <a:stCxn id="68" idx="3"/>
            <a:endCxn id="89" idx="1"/>
          </p:cNvCxnSpPr>
          <p:nvPr/>
        </p:nvCxnSpPr>
        <p:spPr>
          <a:xfrm>
            <a:off x="1628106" y="3507327"/>
            <a:ext cx="257300" cy="1113851"/>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8F6679D-683B-9EB9-44CA-070BCE75B62B}"/>
              </a:ext>
            </a:extLst>
          </p:cNvPr>
          <p:cNvCxnSpPr>
            <a:cxnSpLocks/>
            <a:stCxn id="71" idx="0"/>
            <a:endCxn id="91" idx="1"/>
          </p:cNvCxnSpPr>
          <p:nvPr/>
        </p:nvCxnSpPr>
        <p:spPr>
          <a:xfrm flipV="1">
            <a:off x="2191724" y="4202487"/>
            <a:ext cx="323849" cy="166205"/>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07F1A8DE-07A7-5143-8F31-51DFC4D50EFA}"/>
              </a:ext>
            </a:extLst>
          </p:cNvPr>
          <p:cNvCxnSpPr>
            <a:stCxn id="70" idx="3"/>
            <a:endCxn id="92" idx="1"/>
          </p:cNvCxnSpPr>
          <p:nvPr/>
        </p:nvCxnSpPr>
        <p:spPr>
          <a:xfrm flipV="1">
            <a:off x="2880169" y="3477227"/>
            <a:ext cx="262665" cy="38850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DD3FBF8-582D-6C88-2226-A54AA3D2FADF}"/>
              </a:ext>
            </a:extLst>
          </p:cNvPr>
          <p:cNvCxnSpPr>
            <a:stCxn id="70" idx="3"/>
            <a:endCxn id="93" idx="1"/>
          </p:cNvCxnSpPr>
          <p:nvPr/>
        </p:nvCxnSpPr>
        <p:spPr>
          <a:xfrm>
            <a:off x="2880169" y="3865731"/>
            <a:ext cx="252603" cy="13624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B7B21922-F988-A7B1-CFE8-4634AB0C7214}"/>
              </a:ext>
            </a:extLst>
          </p:cNvPr>
          <p:cNvGrpSpPr/>
          <p:nvPr/>
        </p:nvGrpSpPr>
        <p:grpSpPr>
          <a:xfrm>
            <a:off x="1463200" y="3171770"/>
            <a:ext cx="422207" cy="1449407"/>
            <a:chOff x="1463200" y="3171770"/>
            <a:chExt cx="422207" cy="1449407"/>
          </a:xfrm>
        </p:grpSpPr>
        <p:cxnSp>
          <p:nvCxnSpPr>
            <p:cNvPr id="121" name="Elbow Connector 120">
              <a:extLst>
                <a:ext uri="{FF2B5EF4-FFF2-40B4-BE49-F238E27FC236}">
                  <a16:creationId xmlns:a16="http://schemas.microsoft.com/office/drawing/2014/main" id="{5355EF6E-3621-C546-539C-CC3B97BB6A94}"/>
                </a:ext>
              </a:extLst>
            </p:cNvPr>
            <p:cNvCxnSpPr>
              <a:stCxn id="68" idx="0"/>
              <a:endCxn id="90" idx="1"/>
            </p:cNvCxnSpPr>
            <p:nvPr/>
          </p:nvCxnSpPr>
          <p:spPr>
            <a:xfrm rot="5400000" flipH="1" flipV="1">
              <a:off x="1548979" y="3085991"/>
              <a:ext cx="170651" cy="34220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6CCBF0BF-1246-15D7-14F9-38CDAA47A563}"/>
                </a:ext>
              </a:extLst>
            </p:cNvPr>
            <p:cNvCxnSpPr>
              <a:cxnSpLocks/>
              <a:stCxn id="68" idx="2"/>
              <a:endCxn id="89" idx="1"/>
            </p:cNvCxnSpPr>
            <p:nvPr/>
          </p:nvCxnSpPr>
          <p:spPr>
            <a:xfrm rot="16200000" flipH="1">
              <a:off x="1199831" y="3935602"/>
              <a:ext cx="948945" cy="42220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DFF434E7-6A80-7C37-FAFC-5DFDD562BED7}"/>
              </a:ext>
            </a:extLst>
          </p:cNvPr>
          <p:cNvGrpSpPr/>
          <p:nvPr/>
        </p:nvGrpSpPr>
        <p:grpSpPr>
          <a:xfrm>
            <a:off x="409147" y="3298320"/>
            <a:ext cx="1054053" cy="418012"/>
            <a:chOff x="409147" y="3298320"/>
            <a:chExt cx="1054053" cy="418012"/>
          </a:xfrm>
        </p:grpSpPr>
        <p:cxnSp>
          <p:nvCxnSpPr>
            <p:cNvPr id="130" name="Elbow Connector 129">
              <a:extLst>
                <a:ext uri="{FF2B5EF4-FFF2-40B4-BE49-F238E27FC236}">
                  <a16:creationId xmlns:a16="http://schemas.microsoft.com/office/drawing/2014/main" id="{8C60FE2F-B230-1CA0-1408-39207B279952}"/>
                </a:ext>
              </a:extLst>
            </p:cNvPr>
            <p:cNvCxnSpPr>
              <a:stCxn id="68" idx="0"/>
              <a:endCxn id="87" idx="0"/>
            </p:cNvCxnSpPr>
            <p:nvPr/>
          </p:nvCxnSpPr>
          <p:spPr>
            <a:xfrm rot="16200000" flipV="1">
              <a:off x="1178488" y="3057707"/>
              <a:ext cx="44100" cy="525325"/>
            </a:xfrm>
            <a:prstGeom prst="bentConnector3">
              <a:avLst>
                <a:gd name="adj1" fmla="val 61836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57609400-EC3A-8FEE-0C7E-4CDB8E56C51E}"/>
                </a:ext>
              </a:extLst>
            </p:cNvPr>
            <p:cNvCxnSpPr>
              <a:stCxn id="68" idx="2"/>
              <a:endCxn id="86" idx="2"/>
            </p:cNvCxnSpPr>
            <p:nvPr/>
          </p:nvCxnSpPr>
          <p:spPr>
            <a:xfrm rot="5400000">
              <a:off x="914125" y="3167256"/>
              <a:ext cx="44098" cy="1054053"/>
            </a:xfrm>
            <a:prstGeom prst="bentConnector3">
              <a:avLst>
                <a:gd name="adj1" fmla="val 61839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BD99D90F-239B-8E9D-FB10-C36DC541FDDB}"/>
              </a:ext>
            </a:extLst>
          </p:cNvPr>
          <p:cNvGrpSpPr/>
          <p:nvPr/>
        </p:nvGrpSpPr>
        <p:grpSpPr>
          <a:xfrm>
            <a:off x="2191724" y="4660372"/>
            <a:ext cx="504788" cy="294302"/>
            <a:chOff x="2191724" y="4660372"/>
            <a:chExt cx="504788" cy="294302"/>
          </a:xfrm>
        </p:grpSpPr>
        <p:cxnSp>
          <p:nvCxnSpPr>
            <p:cNvPr id="134" name="Elbow Connector 133">
              <a:extLst>
                <a:ext uri="{FF2B5EF4-FFF2-40B4-BE49-F238E27FC236}">
                  <a16:creationId xmlns:a16="http://schemas.microsoft.com/office/drawing/2014/main" id="{D8948D8C-51C1-CB50-4605-B7A530AA1275}"/>
                </a:ext>
              </a:extLst>
            </p:cNvPr>
            <p:cNvCxnSpPr>
              <a:cxnSpLocks/>
              <a:stCxn id="89" idx="2"/>
              <a:endCxn id="71" idx="2"/>
            </p:cNvCxnSpPr>
            <p:nvPr/>
          </p:nvCxnSpPr>
          <p:spPr>
            <a:xfrm rot="5400000" flipH="1">
              <a:off x="2188575" y="4701654"/>
              <a:ext cx="256169" cy="249872"/>
            </a:xfrm>
            <a:prstGeom prst="bentConnector3">
              <a:avLst>
                <a:gd name="adj1" fmla="val -8923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C56689B8-9181-6129-48BB-11EB4F013043}"/>
                </a:ext>
              </a:extLst>
            </p:cNvPr>
            <p:cNvCxnSpPr>
              <a:cxnSpLocks/>
              <a:stCxn id="89" idx="2"/>
              <a:endCxn id="72" idx="2"/>
            </p:cNvCxnSpPr>
            <p:nvPr/>
          </p:nvCxnSpPr>
          <p:spPr>
            <a:xfrm rot="5400000" flipH="1" flipV="1">
              <a:off x="2421903" y="4680065"/>
              <a:ext cx="294302" cy="254916"/>
            </a:xfrm>
            <a:prstGeom prst="bentConnector3">
              <a:avLst>
                <a:gd name="adj1" fmla="val -77675"/>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AFDBBD27-1B70-29A2-5C14-61FEB392AA1D}"/>
              </a:ext>
            </a:extLst>
          </p:cNvPr>
          <p:cNvSpPr/>
          <p:nvPr/>
        </p:nvSpPr>
        <p:spPr>
          <a:xfrm>
            <a:off x="2515573" y="3658015"/>
            <a:ext cx="411413" cy="1088943"/>
          </a:xfrm>
          <a:custGeom>
            <a:avLst/>
            <a:gdLst>
              <a:gd name="connsiteX0" fmla="*/ 0 w 411413"/>
              <a:gd name="connsiteY0" fmla="*/ 0 h 1088943"/>
              <a:gd name="connsiteX1" fmla="*/ 411413 w 411413"/>
              <a:gd name="connsiteY1" fmla="*/ 0 h 1088943"/>
              <a:gd name="connsiteX2" fmla="*/ 411413 w 411413"/>
              <a:gd name="connsiteY2" fmla="*/ 1088943 h 1088943"/>
              <a:gd name="connsiteX3" fmla="*/ 0 w 411413"/>
              <a:gd name="connsiteY3" fmla="*/ 1088943 h 1088943"/>
              <a:gd name="connsiteX4" fmla="*/ 0 w 411413"/>
              <a:gd name="connsiteY4" fmla="*/ 0 h 108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1088943" fill="none" extrusionOk="0">
                <a:moveTo>
                  <a:pt x="0" y="0"/>
                </a:moveTo>
                <a:cubicBezTo>
                  <a:pt x="84049" y="-13227"/>
                  <a:pt x="302983" y="1995"/>
                  <a:pt x="411413" y="0"/>
                </a:cubicBezTo>
                <a:cubicBezTo>
                  <a:pt x="318019" y="398416"/>
                  <a:pt x="357511" y="938812"/>
                  <a:pt x="411413" y="1088943"/>
                </a:cubicBezTo>
                <a:cubicBezTo>
                  <a:pt x="318365" y="1097072"/>
                  <a:pt x="198077" y="1081721"/>
                  <a:pt x="0" y="1088943"/>
                </a:cubicBezTo>
                <a:cubicBezTo>
                  <a:pt x="-59088" y="904634"/>
                  <a:pt x="42600" y="193134"/>
                  <a:pt x="0" y="0"/>
                </a:cubicBezTo>
                <a:close/>
              </a:path>
              <a:path w="411413" h="1088943" stroke="0" extrusionOk="0">
                <a:moveTo>
                  <a:pt x="0" y="0"/>
                </a:moveTo>
                <a:cubicBezTo>
                  <a:pt x="188259" y="-29957"/>
                  <a:pt x="283020" y="-507"/>
                  <a:pt x="411413" y="0"/>
                </a:cubicBezTo>
                <a:cubicBezTo>
                  <a:pt x="478851" y="372661"/>
                  <a:pt x="484774" y="779401"/>
                  <a:pt x="411413" y="1088943"/>
                </a:cubicBezTo>
                <a:cubicBezTo>
                  <a:pt x="223421" y="1113778"/>
                  <a:pt x="81425" y="1108006"/>
                  <a:pt x="0" y="1088943"/>
                </a:cubicBezTo>
                <a:cubicBezTo>
                  <a:pt x="7282" y="962795"/>
                  <a:pt x="68770" y="134145"/>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5" name="Elbow Connector 154">
            <a:extLst>
              <a:ext uri="{FF2B5EF4-FFF2-40B4-BE49-F238E27FC236}">
                <a16:creationId xmlns:a16="http://schemas.microsoft.com/office/drawing/2014/main" id="{3189CC1B-83BA-1868-36ED-F34ECBE49662}"/>
              </a:ext>
            </a:extLst>
          </p:cNvPr>
          <p:cNvCxnSpPr>
            <a:endCxn id="92" idx="1"/>
          </p:cNvCxnSpPr>
          <p:nvPr/>
        </p:nvCxnSpPr>
        <p:spPr>
          <a:xfrm flipV="1">
            <a:off x="2191723" y="3477227"/>
            <a:ext cx="951111" cy="891465"/>
          </a:xfrm>
          <a:prstGeom prst="bentConnector3">
            <a:avLst>
              <a:gd name="adj1" fmla="val -359"/>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82D40834-50D6-00A2-0921-7F885F090174}"/>
              </a:ext>
            </a:extLst>
          </p:cNvPr>
          <p:cNvGrpSpPr/>
          <p:nvPr/>
        </p:nvGrpSpPr>
        <p:grpSpPr>
          <a:xfrm>
            <a:off x="980187" y="3311102"/>
            <a:ext cx="2534709" cy="1139479"/>
            <a:chOff x="980187" y="3311102"/>
            <a:chExt cx="2534709" cy="1139479"/>
          </a:xfrm>
        </p:grpSpPr>
        <p:sp>
          <p:nvSpPr>
            <p:cNvPr id="158" name="Oval 157">
              <a:extLst>
                <a:ext uri="{FF2B5EF4-FFF2-40B4-BE49-F238E27FC236}">
                  <a16:creationId xmlns:a16="http://schemas.microsoft.com/office/drawing/2014/main" id="{B236BCC6-0BC5-11C3-287E-F0D5A40F71A5}"/>
                </a:ext>
              </a:extLst>
            </p:cNvPr>
            <p:cNvSpPr/>
            <p:nvPr/>
          </p:nvSpPr>
          <p:spPr>
            <a:xfrm>
              <a:off x="3396998" y="3311102"/>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EE647B70-BC71-0CB3-1AB5-7D314C6AF330}"/>
                </a:ext>
              </a:extLst>
            </p:cNvPr>
            <p:cNvSpPr/>
            <p:nvPr/>
          </p:nvSpPr>
          <p:spPr>
            <a:xfrm>
              <a:off x="3385489" y="3843547"/>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FE99EF34-0B4F-FD36-72A9-4EA2701A4FDD}"/>
                </a:ext>
              </a:extLst>
            </p:cNvPr>
            <p:cNvSpPr/>
            <p:nvPr/>
          </p:nvSpPr>
          <p:spPr>
            <a:xfrm>
              <a:off x="2733754" y="433268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93C6BCBD-12CE-40EA-FC6A-187A6F5D9C5D}"/>
                </a:ext>
              </a:extLst>
            </p:cNvPr>
            <p:cNvSpPr/>
            <p:nvPr/>
          </p:nvSpPr>
          <p:spPr>
            <a:xfrm>
              <a:off x="980187" y="333708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3" name="TextBox 162">
            <a:extLst>
              <a:ext uri="{FF2B5EF4-FFF2-40B4-BE49-F238E27FC236}">
                <a16:creationId xmlns:a16="http://schemas.microsoft.com/office/drawing/2014/main" id="{BCFF4650-B686-45D1-851D-5010FF0E89DB}"/>
              </a:ext>
            </a:extLst>
          </p:cNvPr>
          <p:cNvSpPr txBox="1"/>
          <p:nvPr/>
        </p:nvSpPr>
        <p:spPr>
          <a:xfrm>
            <a:off x="3655297" y="5634247"/>
            <a:ext cx="617477" cy="369332"/>
          </a:xfrm>
          <a:prstGeom prst="rect">
            <a:avLst/>
          </a:prstGeom>
          <a:noFill/>
        </p:spPr>
        <p:txBody>
          <a:bodyPr wrap="none" rtlCol="0">
            <a:spAutoFit/>
          </a:bodyPr>
          <a:lstStyle/>
          <a:p>
            <a:r>
              <a:rPr lang="en-US" dirty="0"/>
              <a:t>User</a:t>
            </a:r>
          </a:p>
        </p:txBody>
      </p:sp>
      <p:cxnSp>
        <p:nvCxnSpPr>
          <p:cNvPr id="165" name="Straight Arrow Connector 164">
            <a:extLst>
              <a:ext uri="{FF2B5EF4-FFF2-40B4-BE49-F238E27FC236}">
                <a16:creationId xmlns:a16="http://schemas.microsoft.com/office/drawing/2014/main" id="{ACE87183-CCDD-086D-8E12-F2B7963F814E}"/>
              </a:ext>
            </a:extLst>
          </p:cNvPr>
          <p:cNvCxnSpPr>
            <a:stCxn id="62" idx="3"/>
            <a:endCxn id="58" idx="1"/>
          </p:cNvCxnSpPr>
          <p:nvPr/>
        </p:nvCxnSpPr>
        <p:spPr>
          <a:xfrm>
            <a:off x="4577874" y="6320365"/>
            <a:ext cx="624078" cy="83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C7D2B2F0-23DD-CDA8-1D5F-021B3F747F2C}"/>
              </a:ext>
            </a:extLst>
          </p:cNvPr>
          <p:cNvSpPr txBox="1"/>
          <p:nvPr/>
        </p:nvSpPr>
        <p:spPr>
          <a:xfrm>
            <a:off x="4585150" y="5994063"/>
            <a:ext cx="601447" cy="369332"/>
          </a:xfrm>
          <a:prstGeom prst="rect">
            <a:avLst/>
          </a:prstGeom>
          <a:noFill/>
        </p:spPr>
        <p:txBody>
          <a:bodyPr wrap="none" rtlCol="0">
            <a:spAutoFit/>
          </a:bodyPr>
          <a:lstStyle/>
          <a:p>
            <a:r>
              <a:rPr lang="en-US" dirty="0"/>
              <a:t>uses</a:t>
            </a:r>
          </a:p>
        </p:txBody>
      </p:sp>
      <p:sp>
        <p:nvSpPr>
          <p:cNvPr id="167" name="TextBox 166">
            <a:extLst>
              <a:ext uri="{FF2B5EF4-FFF2-40B4-BE49-F238E27FC236}">
                <a16:creationId xmlns:a16="http://schemas.microsoft.com/office/drawing/2014/main" id="{D5686E25-06C7-9FDC-8957-49C4F22FD612}"/>
              </a:ext>
            </a:extLst>
          </p:cNvPr>
          <p:cNvSpPr txBox="1"/>
          <p:nvPr/>
        </p:nvSpPr>
        <p:spPr>
          <a:xfrm>
            <a:off x="8107548" y="2191502"/>
            <a:ext cx="3185487" cy="338554"/>
          </a:xfrm>
          <a:prstGeom prst="rect">
            <a:avLst/>
          </a:prstGeom>
          <a:solidFill>
            <a:schemeClr val="accent3">
              <a:lumMod val="20000"/>
              <a:lumOff val="80000"/>
            </a:schemeClr>
          </a:solidFill>
        </p:spPr>
        <p:txBody>
          <a:bodyPr wrap="none" rtlCol="0">
            <a:spAutoFit/>
          </a:bodyPr>
          <a:lstStyle/>
          <a:p>
            <a:r>
              <a:rPr lang="en-US" sz="1600" b="1" dirty="0"/>
              <a:t>Non-trivial Monitor Composition</a:t>
            </a:r>
          </a:p>
        </p:txBody>
      </p:sp>
      <p:sp>
        <p:nvSpPr>
          <p:cNvPr id="4" name="TextBox 3">
            <a:extLst>
              <a:ext uri="{FF2B5EF4-FFF2-40B4-BE49-F238E27FC236}">
                <a16:creationId xmlns:a16="http://schemas.microsoft.com/office/drawing/2014/main" id="{62D5DFBF-6F0B-28F0-F5E5-AE45835A14D6}"/>
              </a:ext>
            </a:extLst>
          </p:cNvPr>
          <p:cNvSpPr txBox="1"/>
          <p:nvPr/>
        </p:nvSpPr>
        <p:spPr>
          <a:xfrm>
            <a:off x="8107548" y="2623823"/>
            <a:ext cx="1175322" cy="338554"/>
          </a:xfrm>
          <a:prstGeom prst="rect">
            <a:avLst/>
          </a:prstGeom>
          <a:solidFill>
            <a:schemeClr val="accent3">
              <a:lumMod val="20000"/>
              <a:lumOff val="80000"/>
            </a:schemeClr>
          </a:solidFill>
        </p:spPr>
        <p:txBody>
          <a:bodyPr wrap="none" rtlCol="0">
            <a:spAutoFit/>
          </a:bodyPr>
          <a:lstStyle/>
          <a:p>
            <a:r>
              <a:rPr lang="en-US" sz="1600" b="1" dirty="0"/>
              <a:t>Scalability</a:t>
            </a:r>
          </a:p>
        </p:txBody>
      </p:sp>
      <p:sp>
        <p:nvSpPr>
          <p:cNvPr id="2" name="TextBox 1">
            <a:extLst>
              <a:ext uri="{FF2B5EF4-FFF2-40B4-BE49-F238E27FC236}">
                <a16:creationId xmlns:a16="http://schemas.microsoft.com/office/drawing/2014/main" id="{4E647BF4-5C31-A223-E96E-383A4EAB8AFE}"/>
              </a:ext>
            </a:extLst>
          </p:cNvPr>
          <p:cNvSpPr txBox="1"/>
          <p:nvPr/>
        </p:nvSpPr>
        <p:spPr>
          <a:xfrm>
            <a:off x="8107548" y="974783"/>
            <a:ext cx="2279791" cy="646331"/>
          </a:xfrm>
          <a:prstGeom prst="rect">
            <a:avLst/>
          </a:prstGeom>
          <a:solidFill>
            <a:srgbClr val="E7E6E6"/>
          </a:solidFill>
        </p:spPr>
        <p:txBody>
          <a:bodyPr wrap="none" rtlCol="0">
            <a:spAutoFit/>
          </a:bodyPr>
          <a:lstStyle/>
          <a:p>
            <a:r>
              <a:rPr lang="en-US" dirty="0">
                <a:solidFill>
                  <a:schemeClr val="accent5">
                    <a:lumMod val="75000"/>
                  </a:schemeClr>
                </a:solidFill>
              </a:rPr>
              <a:t>✔︎Formalization in</a:t>
            </a:r>
          </a:p>
          <a:p>
            <a:r>
              <a:rPr lang="en-US" dirty="0">
                <a:solidFill>
                  <a:srgbClr val="FF0000"/>
                </a:solidFill>
              </a:rPr>
              <a:t>L∃∀N</a:t>
            </a:r>
            <a:r>
              <a:rPr lang="en-US" dirty="0">
                <a:solidFill>
                  <a:schemeClr val="accent5">
                    <a:lumMod val="75000"/>
                  </a:schemeClr>
                </a:solidFill>
              </a:rPr>
              <a:t> Theorem Prover</a:t>
            </a:r>
          </a:p>
        </p:txBody>
      </p:sp>
      <p:sp>
        <p:nvSpPr>
          <p:cNvPr id="3" name="TextBox 2">
            <a:extLst>
              <a:ext uri="{FF2B5EF4-FFF2-40B4-BE49-F238E27FC236}">
                <a16:creationId xmlns:a16="http://schemas.microsoft.com/office/drawing/2014/main" id="{87D02311-3E0A-40F9-A143-887EF72E63DE}"/>
              </a:ext>
            </a:extLst>
          </p:cNvPr>
          <p:cNvSpPr txBox="1"/>
          <p:nvPr/>
        </p:nvSpPr>
        <p:spPr>
          <a:xfrm>
            <a:off x="8107548" y="1721642"/>
            <a:ext cx="1944763" cy="338554"/>
          </a:xfrm>
          <a:prstGeom prst="rect">
            <a:avLst/>
          </a:prstGeom>
          <a:solidFill>
            <a:schemeClr val="accent3">
              <a:lumMod val="20000"/>
              <a:lumOff val="80000"/>
            </a:schemeClr>
          </a:solidFill>
        </p:spPr>
        <p:txBody>
          <a:bodyPr wrap="none" rtlCol="0">
            <a:spAutoFit/>
          </a:bodyPr>
          <a:lstStyle/>
          <a:p>
            <a:r>
              <a:rPr lang="en-US" sz="1600" b="1" dirty="0"/>
              <a:t>Language-agnostic</a:t>
            </a:r>
          </a:p>
        </p:txBody>
      </p:sp>
      <p:sp>
        <p:nvSpPr>
          <p:cNvPr id="7" name="Rectangle 6">
            <a:extLst>
              <a:ext uri="{FF2B5EF4-FFF2-40B4-BE49-F238E27FC236}">
                <a16:creationId xmlns:a16="http://schemas.microsoft.com/office/drawing/2014/main" id="{12C8F40D-3263-BD32-2A16-1BA430FBD5EF}"/>
              </a:ext>
            </a:extLst>
          </p:cNvPr>
          <p:cNvSpPr/>
          <p:nvPr/>
        </p:nvSpPr>
        <p:spPr>
          <a:xfrm>
            <a:off x="4283094" y="163996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5" name="Slide Number Placeholder 4">
            <a:extLst>
              <a:ext uri="{FF2B5EF4-FFF2-40B4-BE49-F238E27FC236}">
                <a16:creationId xmlns:a16="http://schemas.microsoft.com/office/drawing/2014/main" id="{01624B5E-62DB-ADE6-A4EF-3B37D8D82B4C}"/>
              </a:ext>
            </a:extLst>
          </p:cNvPr>
          <p:cNvSpPr>
            <a:spLocks noGrp="1"/>
          </p:cNvSpPr>
          <p:nvPr>
            <p:ph type="sldNum" sz="quarter" idx="12"/>
          </p:nvPr>
        </p:nvSpPr>
        <p:spPr/>
        <p:txBody>
          <a:bodyPr/>
          <a:lstStyle/>
          <a:p>
            <a:fld id="{178A0847-8BF6-8545-AF02-13E6EB1F565C}" type="slidenum">
              <a:rPr lang="en-US" smtClean="0"/>
              <a:t>39</a:t>
            </a:fld>
            <a:endParaRPr lang="en-US" dirty="0"/>
          </a:p>
        </p:txBody>
      </p:sp>
      <p:pic>
        <p:nvPicPr>
          <p:cNvPr id="8" name="Picture 7">
            <a:extLst>
              <a:ext uri="{FF2B5EF4-FFF2-40B4-BE49-F238E27FC236}">
                <a16:creationId xmlns:a16="http://schemas.microsoft.com/office/drawing/2014/main" id="{9A29CA34-5E59-6BF1-7F83-31B039F30A24}"/>
              </a:ext>
            </a:extLst>
          </p:cNvPr>
          <p:cNvPicPr>
            <a:picLocks noChangeAspect="1"/>
          </p:cNvPicPr>
          <p:nvPr/>
        </p:nvPicPr>
        <p:blipFill>
          <a:blip r:embed="rId3"/>
          <a:stretch>
            <a:fillRect/>
          </a:stretch>
        </p:blipFill>
        <p:spPr>
          <a:xfrm>
            <a:off x="10719159" y="63771"/>
            <a:ext cx="1379310" cy="1440000"/>
          </a:xfrm>
          <a:prstGeom prst="rect">
            <a:avLst/>
          </a:prstGeom>
        </p:spPr>
      </p:pic>
      <p:sp>
        <p:nvSpPr>
          <p:cNvPr id="9" name="TextBox 8">
            <a:extLst>
              <a:ext uri="{FF2B5EF4-FFF2-40B4-BE49-F238E27FC236}">
                <a16:creationId xmlns:a16="http://schemas.microsoft.com/office/drawing/2014/main" id="{6DB65B91-0673-D4A3-A616-171B00FFD3E9}"/>
              </a:ext>
            </a:extLst>
          </p:cNvPr>
          <p:cNvSpPr txBox="1"/>
          <p:nvPr/>
        </p:nvSpPr>
        <p:spPr>
          <a:xfrm>
            <a:off x="10682782" y="1520303"/>
            <a:ext cx="1452064" cy="646331"/>
          </a:xfrm>
          <a:prstGeom prst="rect">
            <a:avLst/>
          </a:prstGeom>
          <a:noFill/>
        </p:spPr>
        <p:txBody>
          <a:bodyPr wrap="none" rtlCol="0">
            <a:spAutoFit/>
          </a:bodyPr>
          <a:lstStyle/>
          <a:p>
            <a:r>
              <a:rPr lang="en-US" dirty="0"/>
              <a:t>PhD Matthias</a:t>
            </a:r>
            <a:br>
              <a:rPr lang="en-US" dirty="0"/>
            </a:br>
            <a:r>
              <a:rPr lang="en-US" dirty="0"/>
              <a:t>PASQUIER</a:t>
            </a:r>
          </a:p>
        </p:txBody>
      </p:sp>
      <p:sp>
        <p:nvSpPr>
          <p:cNvPr id="19" name="Rectangle 18">
            <a:extLst>
              <a:ext uri="{FF2B5EF4-FFF2-40B4-BE49-F238E27FC236}">
                <a16:creationId xmlns:a16="http://schemas.microsoft.com/office/drawing/2014/main" id="{D3643E3E-CBCD-10B9-1114-FE2774363232}"/>
              </a:ext>
            </a:extLst>
          </p:cNvPr>
          <p:cNvSpPr/>
          <p:nvPr/>
        </p:nvSpPr>
        <p:spPr>
          <a:xfrm>
            <a:off x="4872385" y="3233393"/>
            <a:ext cx="2127888" cy="1737846"/>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12165CF-5909-43F4-5DC2-087CFF240A77}"/>
              </a:ext>
            </a:extLst>
          </p:cNvPr>
          <p:cNvSpPr txBox="1"/>
          <p:nvPr/>
        </p:nvSpPr>
        <p:spPr>
          <a:xfrm>
            <a:off x="8833423" y="3865730"/>
            <a:ext cx="3006885" cy="461665"/>
          </a:xfrm>
          <a:prstGeom prst="rect">
            <a:avLst/>
          </a:prstGeom>
          <a:solidFill>
            <a:srgbClr val="E7E6E6"/>
          </a:solidFill>
        </p:spPr>
        <p:txBody>
          <a:bodyPr wrap="square">
            <a:spAutoFit/>
          </a:bodyPr>
          <a:lstStyle/>
          <a:p>
            <a:r>
              <a:rPr lang="en-US" sz="2400" dirty="0">
                <a:solidFill>
                  <a:schemeClr val="accent1"/>
                </a:solidFill>
                <a:latin typeface="Courier New" panose="02070309020205020404" pitchFamily="49" charset="0"/>
                <a:cs typeface="Courier New" panose="02070309020205020404" pitchFamily="49" charset="0"/>
              </a:rPr>
              <a:t>@[SLE’23]</a:t>
            </a:r>
          </a:p>
        </p:txBody>
      </p:sp>
      <p:pic>
        <p:nvPicPr>
          <p:cNvPr id="22" name="Picture 21">
            <a:extLst>
              <a:ext uri="{FF2B5EF4-FFF2-40B4-BE49-F238E27FC236}">
                <a16:creationId xmlns:a16="http://schemas.microsoft.com/office/drawing/2014/main" id="{CC6A4424-995F-E176-6719-F4B057A4C9DF}"/>
              </a:ext>
            </a:extLst>
          </p:cNvPr>
          <p:cNvPicPr>
            <a:picLocks noChangeAspect="1"/>
          </p:cNvPicPr>
          <p:nvPr/>
        </p:nvPicPr>
        <p:blipFill>
          <a:blip r:embed="rId4"/>
          <a:srcRect/>
          <a:stretch/>
        </p:blipFill>
        <p:spPr>
          <a:xfrm>
            <a:off x="4853608" y="3252925"/>
            <a:ext cx="2428876" cy="1719179"/>
          </a:xfrm>
          <a:prstGeom prst="rect">
            <a:avLst/>
          </a:prstGeom>
        </p:spPr>
      </p:pic>
      <p:sp>
        <p:nvSpPr>
          <p:cNvPr id="23" name="Rounded Rectangle 22">
            <a:extLst>
              <a:ext uri="{FF2B5EF4-FFF2-40B4-BE49-F238E27FC236}">
                <a16:creationId xmlns:a16="http://schemas.microsoft.com/office/drawing/2014/main" id="{1BF9D1B3-FE55-57AE-7E26-004B1DCCAB30}"/>
              </a:ext>
            </a:extLst>
          </p:cNvPr>
          <p:cNvSpPr/>
          <p:nvPr/>
        </p:nvSpPr>
        <p:spPr>
          <a:xfrm>
            <a:off x="7238701" y="3805959"/>
            <a:ext cx="1456508" cy="61860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Temporal</a:t>
            </a:r>
            <a:br>
              <a:rPr lang="en-US" dirty="0">
                <a:solidFill>
                  <a:schemeClr val="tx1"/>
                </a:solidFill>
              </a:rPr>
            </a:br>
            <a:r>
              <a:rPr lang="en-US" dirty="0">
                <a:solidFill>
                  <a:schemeClr val="tx1"/>
                </a:solidFill>
              </a:rPr>
              <a:t>Breakpoints</a:t>
            </a:r>
          </a:p>
        </p:txBody>
      </p:sp>
      <p:sp>
        <p:nvSpPr>
          <p:cNvPr id="24" name="TextBox 23">
            <a:extLst>
              <a:ext uri="{FF2B5EF4-FFF2-40B4-BE49-F238E27FC236}">
                <a16:creationId xmlns:a16="http://schemas.microsoft.com/office/drawing/2014/main" id="{9FC79389-7D27-E029-6628-C42784670E87}"/>
              </a:ext>
            </a:extLst>
          </p:cNvPr>
          <p:cNvSpPr txBox="1"/>
          <p:nvPr/>
        </p:nvSpPr>
        <p:spPr>
          <a:xfrm>
            <a:off x="8107548" y="3055010"/>
            <a:ext cx="3290966" cy="338554"/>
          </a:xfrm>
          <a:prstGeom prst="rect">
            <a:avLst/>
          </a:prstGeom>
          <a:solidFill>
            <a:schemeClr val="accent3">
              <a:lumMod val="20000"/>
              <a:lumOff val="80000"/>
            </a:schemeClr>
          </a:solidFill>
        </p:spPr>
        <p:txBody>
          <a:bodyPr wrap="none" rtlCol="0">
            <a:spAutoFit/>
          </a:bodyPr>
          <a:lstStyle/>
          <a:p>
            <a:r>
              <a:rPr lang="en-US" sz="1600" b="1" dirty="0"/>
              <a:t>+Expressivity, no instrumentation</a:t>
            </a:r>
          </a:p>
        </p:txBody>
      </p:sp>
      <p:sp>
        <p:nvSpPr>
          <p:cNvPr id="20" name="Date Placeholder 19">
            <a:extLst>
              <a:ext uri="{FF2B5EF4-FFF2-40B4-BE49-F238E27FC236}">
                <a16:creationId xmlns:a16="http://schemas.microsoft.com/office/drawing/2014/main" id="{86EBB3C7-EB43-ACF7-A0FC-7236283BFB4E}"/>
              </a:ext>
            </a:extLst>
          </p:cNvPr>
          <p:cNvSpPr>
            <a:spLocks noGrp="1"/>
          </p:cNvSpPr>
          <p:nvPr>
            <p:ph type="dt" sz="half" idx="10"/>
          </p:nvPr>
        </p:nvSpPr>
        <p:spPr/>
        <p:txBody>
          <a:bodyPr/>
          <a:lstStyle/>
          <a:p>
            <a:r>
              <a:rPr lang="en-US" dirty="0"/>
              <a:t>12/09/2025</a:t>
            </a:r>
          </a:p>
        </p:txBody>
      </p:sp>
      <p:sp>
        <p:nvSpPr>
          <p:cNvPr id="25" name="Footer Placeholder 24">
            <a:extLst>
              <a:ext uri="{FF2B5EF4-FFF2-40B4-BE49-F238E27FC236}">
                <a16:creationId xmlns:a16="http://schemas.microsoft.com/office/drawing/2014/main" id="{6425E19E-E73C-4014-3D6A-E488CFEC227F}"/>
              </a:ext>
            </a:extLst>
          </p:cNvPr>
          <p:cNvSpPr>
            <a:spLocks noGrp="1"/>
          </p:cNvSpPr>
          <p:nvPr>
            <p:ph type="ftr" sz="quarter" idx="11"/>
          </p:nvPr>
        </p:nvSpPr>
        <p:spPr/>
        <p:txBody>
          <a:bodyPr/>
          <a:lstStyle/>
          <a:p>
            <a:r>
              <a:rPr lang="en-US" dirty="0"/>
              <a:t>FDL 2025</a:t>
            </a:r>
          </a:p>
        </p:txBody>
      </p:sp>
    </p:spTree>
    <p:extLst>
      <p:ext uri="{BB962C8B-B14F-4D97-AF65-F5344CB8AC3E}">
        <p14:creationId xmlns:p14="http://schemas.microsoft.com/office/powerpoint/2010/main" val="318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2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49"/>
                                        </p:tgtEl>
                                        <p:attrNameLst>
                                          <p:attrName>style.visibility</p:attrName>
                                        </p:attrNameLst>
                                      </p:cBhvr>
                                      <p:to>
                                        <p:strVal val="hidden"/>
                                      </p:to>
                                    </p:set>
                                  </p:childTnLst>
                                </p:cTn>
                              </p:par>
                              <p:par>
                                <p:cTn id="23" presetID="1" presetClass="entr" presetSubtype="0" fill="hold" nodeType="withEffect">
                                  <p:stCondLst>
                                    <p:cond delay="1000"/>
                                  </p:stCondLst>
                                  <p:childTnLst>
                                    <p:set>
                                      <p:cBhvr>
                                        <p:cTn id="24" dur="1" fill="hold">
                                          <p:stCondLst>
                                            <p:cond delay="0"/>
                                          </p:stCondLst>
                                        </p:cTn>
                                        <p:tgtEl>
                                          <p:spTgt spid="150"/>
                                        </p:tgtEl>
                                        <p:attrNameLst>
                                          <p:attrName>style.visibility</p:attrName>
                                        </p:attrNameLst>
                                      </p:cBhvr>
                                      <p:to>
                                        <p:strVal val="visible"/>
                                      </p:to>
                                    </p:set>
                                  </p:childTnLst>
                                </p:cTn>
                              </p:par>
                              <p:par>
                                <p:cTn id="25" presetID="7" presetClass="emph" presetSubtype="2" fill="hold" nodeType="withEffect">
                                  <p:stCondLst>
                                    <p:cond delay="0"/>
                                  </p:stCondLst>
                                  <p:childTnLst>
                                    <p:animClr clrSpc="rgb" dir="cw">
                                      <p:cBhvr>
                                        <p:cTn id="26" dur="500" fill="hold"/>
                                        <p:tgtEl>
                                          <p:spTgt spid="89"/>
                                        </p:tgtEl>
                                        <p:attrNameLst>
                                          <p:attrName>stroke.color</p:attrName>
                                        </p:attrNameLst>
                                      </p:cBhvr>
                                      <p:to>
                                        <a:schemeClr val="tx1"/>
                                      </p:to>
                                    </p:animClr>
                                    <p:set>
                                      <p:cBhvr>
                                        <p:cTn id="27" dur="500" fill="hold"/>
                                        <p:tgtEl>
                                          <p:spTgt spid="89"/>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89"/>
                                        </p:tgtEl>
                                        <p:attrNameLst>
                                          <p:attrName>fillcolor</p:attrName>
                                        </p:attrNameLst>
                                      </p:cBhvr>
                                      <p:to>
                                        <a:schemeClr val="accent2"/>
                                      </p:to>
                                    </p:animClr>
                                    <p:set>
                                      <p:cBhvr>
                                        <p:cTn id="30" dur="500" fill="hold"/>
                                        <p:tgtEl>
                                          <p:spTgt spid="89"/>
                                        </p:tgtEl>
                                        <p:attrNameLst>
                                          <p:attrName>fill.type</p:attrName>
                                        </p:attrNameLst>
                                      </p:cBhvr>
                                      <p:to>
                                        <p:strVal val="solid"/>
                                      </p:to>
                                    </p:set>
                                    <p:set>
                                      <p:cBhvr>
                                        <p:cTn id="31" dur="500" fill="hold"/>
                                        <p:tgtEl>
                                          <p:spTgt spid="89"/>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68"/>
                                        </p:tgtEl>
                                        <p:attrNameLst>
                                          <p:attrName>fillcolor</p:attrName>
                                        </p:attrNameLst>
                                      </p:cBhvr>
                                      <p:to>
                                        <a:srgbClr val="A1C28C"/>
                                      </p:to>
                                    </p:animClr>
                                    <p:set>
                                      <p:cBhvr>
                                        <p:cTn id="34" dur="500" fill="hold"/>
                                        <p:tgtEl>
                                          <p:spTgt spid="68"/>
                                        </p:tgtEl>
                                        <p:attrNameLst>
                                          <p:attrName>fill.type</p:attrName>
                                        </p:attrNameLst>
                                      </p:cBhvr>
                                      <p:to>
                                        <p:strVal val="solid"/>
                                      </p:to>
                                    </p:set>
                                    <p:set>
                                      <p:cBhvr>
                                        <p:cTn id="35" dur="500" fill="hold"/>
                                        <p:tgtEl>
                                          <p:spTgt spid="68"/>
                                        </p:tgtEl>
                                        <p:attrNameLst>
                                          <p:attrName>fill.on</p:attrName>
                                        </p:attrNameLst>
                                      </p:cBhvr>
                                      <p:to>
                                        <p:strVal val="true"/>
                                      </p:to>
                                    </p:set>
                                  </p:childTnLst>
                                </p:cTn>
                              </p:par>
                              <p:par>
                                <p:cTn id="36" presetID="7" presetClass="emph" presetSubtype="2" fill="hold" nodeType="withEffect">
                                  <p:stCondLst>
                                    <p:cond delay="0"/>
                                  </p:stCondLst>
                                  <p:childTnLst>
                                    <p:animClr clrSpc="rgb" dir="cw">
                                      <p:cBhvr>
                                        <p:cTn id="37" dur="500" fill="hold"/>
                                        <p:tgtEl>
                                          <p:spTgt spid="68"/>
                                        </p:tgtEl>
                                        <p:attrNameLst>
                                          <p:attrName>stroke.color</p:attrName>
                                        </p:attrNameLst>
                                      </p:cBhvr>
                                      <p:to>
                                        <a:srgbClr val="A1C28C"/>
                                      </p:to>
                                    </p:animClr>
                                    <p:set>
                                      <p:cBhvr>
                                        <p:cTn id="38" dur="500" fill="hold"/>
                                        <p:tgtEl>
                                          <p:spTgt spid="68"/>
                                        </p:tgtEl>
                                        <p:attrNameLst>
                                          <p:attrName>stroke.on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7" presetClass="emph" presetSubtype="2" fill="hold" nodeType="withEffect">
                                  <p:stCondLst>
                                    <p:cond delay="0"/>
                                  </p:stCondLst>
                                  <p:childTnLst>
                                    <p:animClr clrSpc="rgb" dir="cw">
                                      <p:cBhvr>
                                        <p:cTn id="44" dur="500" fill="hold"/>
                                        <p:tgtEl>
                                          <p:spTgt spid="71"/>
                                        </p:tgtEl>
                                        <p:attrNameLst>
                                          <p:attrName>stroke.color</p:attrName>
                                        </p:attrNameLst>
                                      </p:cBhvr>
                                      <p:to>
                                        <a:schemeClr val="tx1"/>
                                      </p:to>
                                    </p:animClr>
                                    <p:set>
                                      <p:cBhvr>
                                        <p:cTn id="45" dur="500" fill="hold"/>
                                        <p:tgtEl>
                                          <p:spTgt spid="71"/>
                                        </p:tgtEl>
                                        <p:attrNameLst>
                                          <p:attrName>stroke.on</p:attrName>
                                        </p:attrNameLst>
                                      </p:cBhvr>
                                      <p:to>
                                        <p:strVal val="true"/>
                                      </p:to>
                                    </p:set>
                                  </p:childTnLst>
                                </p:cTn>
                              </p:par>
                              <p:par>
                                <p:cTn id="46" presetID="1" presetClass="emph" presetSubtype="2" fill="hold" nodeType="withEffect">
                                  <p:stCondLst>
                                    <p:cond delay="0"/>
                                  </p:stCondLst>
                                  <p:childTnLst>
                                    <p:animClr clrSpc="rgb" dir="cw">
                                      <p:cBhvr>
                                        <p:cTn id="47" dur="500" fill="hold"/>
                                        <p:tgtEl>
                                          <p:spTgt spid="71"/>
                                        </p:tgtEl>
                                        <p:attrNameLst>
                                          <p:attrName>fillcolor</p:attrName>
                                        </p:attrNameLst>
                                      </p:cBhvr>
                                      <p:to>
                                        <a:schemeClr val="accent2"/>
                                      </p:to>
                                    </p:animClr>
                                    <p:set>
                                      <p:cBhvr>
                                        <p:cTn id="48" dur="500" fill="hold"/>
                                        <p:tgtEl>
                                          <p:spTgt spid="71"/>
                                        </p:tgtEl>
                                        <p:attrNameLst>
                                          <p:attrName>fill.type</p:attrName>
                                        </p:attrNameLst>
                                      </p:cBhvr>
                                      <p:to>
                                        <p:strVal val="solid"/>
                                      </p:to>
                                    </p:set>
                                    <p:set>
                                      <p:cBhvr>
                                        <p:cTn id="49" dur="500" fill="hold"/>
                                        <p:tgtEl>
                                          <p:spTgt spid="71"/>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500" fill="hold"/>
                                        <p:tgtEl>
                                          <p:spTgt spid="89"/>
                                        </p:tgtEl>
                                        <p:attrNameLst>
                                          <p:attrName>fillcolor</p:attrName>
                                        </p:attrNameLst>
                                      </p:cBhvr>
                                      <p:to>
                                        <a:schemeClr val="bg2"/>
                                      </p:to>
                                    </p:animClr>
                                    <p:set>
                                      <p:cBhvr>
                                        <p:cTn id="52" dur="500" fill="hold"/>
                                        <p:tgtEl>
                                          <p:spTgt spid="89"/>
                                        </p:tgtEl>
                                        <p:attrNameLst>
                                          <p:attrName>fill.type</p:attrName>
                                        </p:attrNameLst>
                                      </p:cBhvr>
                                      <p:to>
                                        <p:strVal val="solid"/>
                                      </p:to>
                                    </p:set>
                                    <p:set>
                                      <p:cBhvr>
                                        <p:cTn id="53" dur="500" fill="hold"/>
                                        <p:tgtEl>
                                          <p:spTgt spid="89"/>
                                        </p:tgtEl>
                                        <p:attrNameLst>
                                          <p:attrName>fill.on</p:attrName>
                                        </p:attrNameLst>
                                      </p:cBhvr>
                                      <p:to>
                                        <p:strVal val="true"/>
                                      </p:to>
                                    </p:set>
                                  </p:childTnLst>
                                </p:cTn>
                              </p:par>
                              <p:par>
                                <p:cTn id="54" presetID="7" presetClass="emph" presetSubtype="2" fill="hold" nodeType="withEffect">
                                  <p:stCondLst>
                                    <p:cond delay="0"/>
                                  </p:stCondLst>
                                  <p:childTnLst>
                                    <p:animClr clrSpc="rgb" dir="cw">
                                      <p:cBhvr>
                                        <p:cTn id="55" dur="500" fill="hold"/>
                                        <p:tgtEl>
                                          <p:spTgt spid="89"/>
                                        </p:tgtEl>
                                        <p:attrNameLst>
                                          <p:attrName>stroke.color</p:attrName>
                                        </p:attrNameLst>
                                      </p:cBhvr>
                                      <p:to>
                                        <a:schemeClr val="bg2"/>
                                      </p:to>
                                    </p:animClr>
                                    <p:set>
                                      <p:cBhvr>
                                        <p:cTn id="56" dur="500" fill="hold"/>
                                        <p:tgtEl>
                                          <p:spTgt spid="89"/>
                                        </p:tgtEl>
                                        <p:attrNameLst>
                                          <p:attrName>stroke.on</p:attrName>
                                        </p:attrNameLst>
                                      </p:cBhvr>
                                      <p:to>
                                        <p:strVal val="true"/>
                                      </p:to>
                                    </p:set>
                                  </p:childTnLst>
                                </p:cTn>
                              </p:par>
                              <p:par>
                                <p:cTn id="57" presetID="1" presetClass="exit" presetSubtype="0" fill="hold" nodeType="withEffect">
                                  <p:stCondLst>
                                    <p:cond delay="0"/>
                                  </p:stCondLst>
                                  <p:childTnLst>
                                    <p:set>
                                      <p:cBhvr>
                                        <p:cTn id="58" dur="1" fill="hold">
                                          <p:stCondLst>
                                            <p:cond delay="0"/>
                                          </p:stCondLst>
                                        </p:cTn>
                                        <p:tgtEl>
                                          <p:spTgt spid="150"/>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4" grpId="0" animBg="1"/>
      <p:bldP spid="15" grpId="0" animBg="1"/>
      <p:bldP spid="26" grpId="0" animBg="1"/>
      <p:bldP spid="31" grpId="0" animBg="1"/>
      <p:bldP spid="167" grpId="0" animBg="1"/>
      <p:bldP spid="4" grpId="0" animBg="1"/>
      <p:bldP spid="19" grpId="0" animBg="1"/>
      <p:bldP spid="21"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7A269A4-B4CC-FB1F-01DC-7B7A8C079A97}"/>
              </a:ext>
            </a:extLst>
          </p:cNvPr>
          <p:cNvSpPr>
            <a:spLocks noGrp="1"/>
          </p:cNvSpPr>
          <p:nvPr>
            <p:ph type="dt" sz="half" idx="10"/>
          </p:nvPr>
        </p:nvSpPr>
        <p:spPr/>
        <p:txBody>
          <a:bodyPr/>
          <a:lstStyle/>
          <a:p>
            <a:r>
              <a:rPr lang="fr-FR"/>
              <a:t>12/09/2025</a:t>
            </a:r>
            <a:endParaRPr lang="en-FR"/>
          </a:p>
        </p:txBody>
      </p:sp>
      <p:sp>
        <p:nvSpPr>
          <p:cNvPr id="5" name="Footer Placeholder 4">
            <a:extLst>
              <a:ext uri="{FF2B5EF4-FFF2-40B4-BE49-F238E27FC236}">
                <a16:creationId xmlns:a16="http://schemas.microsoft.com/office/drawing/2014/main" id="{E50B8FB0-8BE3-D67A-5AD1-1BA0DED4B970}"/>
              </a:ext>
            </a:extLst>
          </p:cNvPr>
          <p:cNvSpPr>
            <a:spLocks noGrp="1"/>
          </p:cNvSpPr>
          <p:nvPr>
            <p:ph type="ftr" sz="quarter" idx="11"/>
          </p:nvPr>
        </p:nvSpPr>
        <p:spPr/>
        <p:txBody>
          <a:bodyPr/>
          <a:lstStyle/>
          <a:p>
            <a:r>
              <a:rPr lang="en-GB"/>
              <a:t>FDL 2025</a:t>
            </a:r>
            <a:endParaRPr lang="en-FR" dirty="0"/>
          </a:p>
        </p:txBody>
      </p:sp>
      <p:sp>
        <p:nvSpPr>
          <p:cNvPr id="6" name="Slide Number Placeholder 5">
            <a:extLst>
              <a:ext uri="{FF2B5EF4-FFF2-40B4-BE49-F238E27FC236}">
                <a16:creationId xmlns:a16="http://schemas.microsoft.com/office/drawing/2014/main" id="{97C5DE04-F10D-CAAA-2B59-2DE653D2170F}"/>
              </a:ext>
            </a:extLst>
          </p:cNvPr>
          <p:cNvSpPr>
            <a:spLocks noGrp="1"/>
          </p:cNvSpPr>
          <p:nvPr>
            <p:ph type="sldNum" sz="quarter" idx="12"/>
          </p:nvPr>
        </p:nvSpPr>
        <p:spPr/>
        <p:txBody>
          <a:bodyPr/>
          <a:lstStyle/>
          <a:p>
            <a:fld id="{CCEE0668-B501-FE49-91F1-336E620E148C}" type="slidenum">
              <a:rPr lang="en-FR" smtClean="0"/>
              <a:t>4</a:t>
            </a:fld>
            <a:endParaRPr lang="en-FR"/>
          </a:p>
        </p:txBody>
      </p:sp>
      <p:sp>
        <p:nvSpPr>
          <p:cNvPr id="10" name="TextBox 9">
            <a:extLst>
              <a:ext uri="{FF2B5EF4-FFF2-40B4-BE49-F238E27FC236}">
                <a16:creationId xmlns:a16="http://schemas.microsoft.com/office/drawing/2014/main" id="{A01AB3A2-E287-EE23-49CF-5A8CD0592947}"/>
              </a:ext>
            </a:extLst>
          </p:cNvPr>
          <p:cNvSpPr txBox="1"/>
          <p:nvPr/>
        </p:nvSpPr>
        <p:spPr>
          <a:xfrm>
            <a:off x="2963928" y="6538912"/>
            <a:ext cx="7280518" cy="338554"/>
          </a:xfrm>
          <a:prstGeom prst="rect">
            <a:avLst/>
          </a:prstGeom>
          <a:noFill/>
        </p:spPr>
        <p:txBody>
          <a:bodyPr wrap="square">
            <a:spAutoFit/>
          </a:bodyPr>
          <a:lstStyle/>
          <a:p>
            <a:r>
              <a:rPr lang="en-FR" sz="1600" dirty="0">
                <a:hlinkClick r:id="rId3"/>
              </a:rPr>
              <a:t>https://www.designcouncil.org.uk/our-resources/the-double-diamond/</a:t>
            </a:r>
            <a:r>
              <a:rPr lang="en-FR" sz="1600" dirty="0"/>
              <a:t> </a:t>
            </a:r>
          </a:p>
        </p:txBody>
      </p:sp>
      <p:sp>
        <p:nvSpPr>
          <p:cNvPr id="11" name="TextBox 10">
            <a:extLst>
              <a:ext uri="{FF2B5EF4-FFF2-40B4-BE49-F238E27FC236}">
                <a16:creationId xmlns:a16="http://schemas.microsoft.com/office/drawing/2014/main" id="{7766D81B-CA5E-DAD3-2A4B-80A4DDB226F1}"/>
              </a:ext>
            </a:extLst>
          </p:cNvPr>
          <p:cNvSpPr txBox="1"/>
          <p:nvPr/>
        </p:nvSpPr>
        <p:spPr>
          <a:xfrm>
            <a:off x="3310685" y="136525"/>
            <a:ext cx="5682838" cy="646331"/>
          </a:xfrm>
          <a:prstGeom prst="rect">
            <a:avLst/>
          </a:prstGeom>
          <a:noFill/>
        </p:spPr>
        <p:txBody>
          <a:bodyPr wrap="none" rtlCol="0">
            <a:spAutoFit/>
          </a:bodyPr>
          <a:lstStyle/>
          <a:p>
            <a:r>
              <a:rPr lang="en-FR" sz="3600" b="1" dirty="0"/>
              <a:t>From the </a:t>
            </a:r>
            <a:r>
              <a:rPr lang="en-FR" sz="3600" b="1" dirty="0">
                <a:solidFill>
                  <a:schemeClr val="accent4"/>
                </a:solidFill>
              </a:rPr>
              <a:t>Double Diamond</a:t>
            </a:r>
          </a:p>
        </p:txBody>
      </p:sp>
      <p:pic>
        <p:nvPicPr>
          <p:cNvPr id="197" name="Graphic 196">
            <a:extLst>
              <a:ext uri="{FF2B5EF4-FFF2-40B4-BE49-F238E27FC236}">
                <a16:creationId xmlns:a16="http://schemas.microsoft.com/office/drawing/2014/main" id="{1FEB6E13-8F31-791D-D860-8450001CED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6301" y="902523"/>
            <a:ext cx="7919399" cy="5400000"/>
          </a:xfrm>
          <a:prstGeom prst="rect">
            <a:avLst/>
          </a:prstGeom>
        </p:spPr>
      </p:pic>
    </p:spTree>
    <p:extLst>
      <p:ext uri="{BB962C8B-B14F-4D97-AF65-F5344CB8AC3E}">
        <p14:creationId xmlns:p14="http://schemas.microsoft.com/office/powerpoint/2010/main" val="2080640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6" name="Google Shape;176;p28"/>
          <p:cNvSpPr txBox="1"/>
          <p:nvPr/>
        </p:nvSpPr>
        <p:spPr>
          <a:xfrm>
            <a:off x="337457" y="4158343"/>
            <a:ext cx="11517086" cy="2426886"/>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r>
              <a:rPr lang="en-US" sz="2000" b="1" dirty="0">
                <a:solidFill>
                  <a:srgbClr val="666666"/>
                </a:solidFill>
              </a:rPr>
              <a:t>The breakpoint condition is evaluated by looking at one configuration at a time.</a:t>
            </a:r>
          </a:p>
          <a:p>
            <a:endParaRPr lang="en-US" sz="2000" dirty="0">
              <a:solidFill>
                <a:srgbClr val="666666"/>
              </a:solidFill>
            </a:endParaRPr>
          </a:p>
          <a:p>
            <a:r>
              <a:rPr lang="en-US" sz="2000" dirty="0">
                <a:solidFill>
                  <a:srgbClr val="666666"/>
                </a:solidFill>
              </a:rPr>
              <a:t>Examples: </a:t>
            </a:r>
          </a:p>
          <a:p>
            <a:pPr marL="342900" indent="-342900">
              <a:buFont typeface="Arial" panose="020B0604020202020204" pitchFamily="34" charset="0"/>
              <a:buChar char="•"/>
            </a:pPr>
            <a:r>
              <a:rPr lang="en-US" sz="2000" dirty="0">
                <a:solidFill>
                  <a:srgbClr val="666666"/>
                </a:solidFill>
              </a:rPr>
              <a:t>Stop if the </a:t>
            </a:r>
            <a:r>
              <a:rPr lang="en-US" sz="2000" i="1" dirty="0">
                <a:solidFill>
                  <a:srgbClr val="666666"/>
                </a:solidFill>
              </a:rPr>
              <a:t>interceptor</a:t>
            </a:r>
            <a:r>
              <a:rPr lang="en-US" sz="2000" dirty="0">
                <a:solidFill>
                  <a:srgbClr val="666666"/>
                </a:solidFill>
              </a:rPr>
              <a:t> </a:t>
            </a:r>
            <a:r>
              <a:rPr lang="en-US" sz="2000" b="1" dirty="0">
                <a:solidFill>
                  <a:srgbClr val="666666"/>
                </a:solidFill>
              </a:rPr>
              <a:t>is armed</a:t>
            </a:r>
            <a:r>
              <a:rPr lang="en-US" sz="2000" dirty="0">
                <a:solidFill>
                  <a:srgbClr val="666666"/>
                </a:solidFill>
              </a:rPr>
              <a:t> while the </a:t>
            </a:r>
            <a:r>
              <a:rPr lang="en-US" sz="2000" i="1" dirty="0">
                <a:solidFill>
                  <a:srgbClr val="666666"/>
                </a:solidFill>
              </a:rPr>
              <a:t>radar</a:t>
            </a:r>
            <a:r>
              <a:rPr lang="en-US" sz="2000" dirty="0">
                <a:solidFill>
                  <a:srgbClr val="666666"/>
                </a:solidFill>
              </a:rPr>
              <a:t> </a:t>
            </a:r>
            <a:r>
              <a:rPr lang="en-US" sz="2000" b="1" dirty="0">
                <a:solidFill>
                  <a:srgbClr val="666666"/>
                </a:solidFill>
              </a:rPr>
              <a:t>is not tracking</a:t>
            </a:r>
            <a:r>
              <a:rPr lang="en-US" sz="2000" dirty="0">
                <a:solidFill>
                  <a:srgbClr val="666666"/>
                </a:solidFill>
              </a:rPr>
              <a:t> any target</a:t>
            </a:r>
          </a:p>
          <a:p>
            <a:pPr marL="342900" indent="-342900">
              <a:buFont typeface="Arial" panose="020B0604020202020204" pitchFamily="34" charset="0"/>
              <a:buChar char="•"/>
            </a:pPr>
            <a:r>
              <a:rPr lang="en-US" sz="2000" i="1" dirty="0">
                <a:solidFill>
                  <a:srgbClr val="666666"/>
                </a:solidFill>
              </a:rPr>
              <a:t>a</a:t>
            </a:r>
            <a:r>
              <a:rPr lang="en-US" sz="2000" b="1" dirty="0">
                <a:solidFill>
                  <a:srgbClr val="666666"/>
                </a:solidFill>
              </a:rPr>
              <a:t> &lt; </a:t>
            </a:r>
            <a:r>
              <a:rPr lang="en-US" sz="2000" i="1" dirty="0">
                <a:solidFill>
                  <a:srgbClr val="666666"/>
                </a:solidFill>
              </a:rPr>
              <a:t>3</a:t>
            </a:r>
          </a:p>
          <a:p>
            <a:pPr marL="342900" indent="-342900">
              <a:buFont typeface="Arial" panose="020B0604020202020204" pitchFamily="34" charset="0"/>
              <a:buChar char="•"/>
            </a:pPr>
            <a:r>
              <a:rPr lang="en-US" sz="2000" i="1" dirty="0">
                <a:solidFill>
                  <a:srgbClr val="666666"/>
                </a:solidFill>
              </a:rPr>
              <a:t>b</a:t>
            </a:r>
            <a:r>
              <a:rPr lang="en-US" sz="2000" dirty="0">
                <a:solidFill>
                  <a:srgbClr val="666666"/>
                </a:solidFill>
              </a:rPr>
              <a:t> == </a:t>
            </a:r>
            <a:r>
              <a:rPr lang="en-US" sz="2000" i="1" dirty="0">
                <a:solidFill>
                  <a:srgbClr val="666666"/>
                </a:solidFill>
              </a:rPr>
              <a:t>true</a:t>
            </a:r>
          </a:p>
          <a:p>
            <a:pPr marL="342900" indent="-342900">
              <a:buFont typeface="Arial" panose="020B0604020202020204" pitchFamily="34" charset="0"/>
              <a:buChar char="•"/>
            </a:pPr>
            <a:r>
              <a:rPr lang="en-US" sz="2000" b="1" dirty="0">
                <a:solidFill>
                  <a:srgbClr val="666666"/>
                </a:solidFill>
              </a:rPr>
              <a:t>deadlock ≝ stuck &amp;&amp; !</a:t>
            </a:r>
            <a:r>
              <a:rPr lang="en-US" sz="2000" dirty="0">
                <a:solidFill>
                  <a:srgbClr val="666666"/>
                </a:solidFill>
              </a:rPr>
              <a:t>&lt;</a:t>
            </a:r>
            <a:r>
              <a:rPr lang="en-US" sz="2000" i="1" dirty="0">
                <a:solidFill>
                  <a:srgbClr val="666666"/>
                </a:solidFill>
              </a:rPr>
              <a:t>termination condition&gt;</a:t>
            </a:r>
          </a:p>
        </p:txBody>
      </p:sp>
      <p:sp>
        <p:nvSpPr>
          <p:cNvPr id="2" name="Slide Number Placeholder 1">
            <a:extLst>
              <a:ext uri="{FF2B5EF4-FFF2-40B4-BE49-F238E27FC236}">
                <a16:creationId xmlns:a16="http://schemas.microsoft.com/office/drawing/2014/main" id="{2B24CDDB-C7EF-FDD0-D94A-E2D61783078A}"/>
              </a:ext>
            </a:extLst>
          </p:cNvPr>
          <p:cNvSpPr>
            <a:spLocks noGrp="1"/>
          </p:cNvSpPr>
          <p:nvPr>
            <p:ph type="sldNum" idx="12"/>
          </p:nvPr>
        </p:nvSpPr>
        <p:spPr/>
        <p:txBody>
          <a:bodyPr/>
          <a:lstStyle/>
          <a:p>
            <a:fld id="{00000000-1234-1234-1234-123412341234}" type="slidenum">
              <a:rPr lang="en-US" smtClean="0"/>
              <a:pPr/>
              <a:t>40</a:t>
            </a:fld>
            <a:endParaRPr lang="en-US" dirty="0"/>
          </a:p>
        </p:txBody>
      </p:sp>
      <p:pic>
        <p:nvPicPr>
          <p:cNvPr id="3" name="Picture 2">
            <a:extLst>
              <a:ext uri="{FF2B5EF4-FFF2-40B4-BE49-F238E27FC236}">
                <a16:creationId xmlns:a16="http://schemas.microsoft.com/office/drawing/2014/main" id="{E7843773-D080-F3EC-E4C4-576E5FB571A4}"/>
              </a:ext>
            </a:extLst>
          </p:cNvPr>
          <p:cNvPicPr>
            <a:picLocks noChangeAspect="1"/>
          </p:cNvPicPr>
          <p:nvPr/>
        </p:nvPicPr>
        <p:blipFill>
          <a:blip r:embed="rId3"/>
          <a:stretch>
            <a:fillRect/>
          </a:stretch>
        </p:blipFill>
        <p:spPr>
          <a:xfrm>
            <a:off x="10719159" y="63771"/>
            <a:ext cx="1379310" cy="1440000"/>
          </a:xfrm>
          <a:prstGeom prst="rect">
            <a:avLst/>
          </a:prstGeom>
        </p:spPr>
      </p:pic>
      <p:sp>
        <p:nvSpPr>
          <p:cNvPr id="4" name="TextBox 3">
            <a:extLst>
              <a:ext uri="{FF2B5EF4-FFF2-40B4-BE49-F238E27FC236}">
                <a16:creationId xmlns:a16="http://schemas.microsoft.com/office/drawing/2014/main" id="{6AE69652-EFD3-1E2E-6FF0-6DF30AAF7C0E}"/>
              </a:ext>
            </a:extLst>
          </p:cNvPr>
          <p:cNvSpPr txBox="1"/>
          <p:nvPr/>
        </p:nvSpPr>
        <p:spPr>
          <a:xfrm>
            <a:off x="10682782" y="1520303"/>
            <a:ext cx="1452064" cy="646331"/>
          </a:xfrm>
          <a:prstGeom prst="rect">
            <a:avLst/>
          </a:prstGeom>
          <a:noFill/>
        </p:spPr>
        <p:txBody>
          <a:bodyPr wrap="none" rtlCol="0">
            <a:spAutoFit/>
          </a:bodyPr>
          <a:lstStyle/>
          <a:p>
            <a:r>
              <a:rPr lang="en-US" dirty="0"/>
              <a:t>PhD Matthias</a:t>
            </a:r>
            <a:br>
              <a:rPr lang="en-US" dirty="0"/>
            </a:br>
            <a:r>
              <a:rPr lang="en-US" dirty="0"/>
              <a:t>PASQUIER</a:t>
            </a:r>
          </a:p>
        </p:txBody>
      </p:sp>
      <p:sp>
        <p:nvSpPr>
          <p:cNvPr id="7" name="Google Shape;172;p28">
            <a:extLst>
              <a:ext uri="{FF2B5EF4-FFF2-40B4-BE49-F238E27FC236}">
                <a16:creationId xmlns:a16="http://schemas.microsoft.com/office/drawing/2014/main" id="{BDDA45AE-D5DA-122A-058A-E3B677027570}"/>
              </a:ext>
            </a:extLst>
          </p:cNvPr>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US" dirty="0"/>
              <a:t>Breakpoints Types</a:t>
            </a:r>
          </a:p>
        </p:txBody>
      </p:sp>
      <p:sp>
        <p:nvSpPr>
          <p:cNvPr id="173" name="Google Shape;173;p28"/>
          <p:cNvSpPr txBox="1">
            <a:spLocks noGrp="1"/>
          </p:cNvSpPr>
          <p:nvPr>
            <p:ph type="body" idx="1"/>
          </p:nvPr>
        </p:nvSpPr>
        <p:spPr>
          <a:xfrm>
            <a:off x="415600" y="1536633"/>
            <a:ext cx="8565562" cy="4555200"/>
          </a:xfrm>
          <a:prstGeom prst="rect">
            <a:avLst/>
          </a:prstGeom>
        </p:spPr>
        <p:txBody>
          <a:bodyPr spcFirstLastPara="1" vert="horz" wrap="square" lIns="121900" tIns="121900" rIns="121900" bIns="121900" rtlCol="0" anchor="t" anchorCtr="0">
            <a:normAutofit/>
          </a:bodyPr>
          <a:lstStyle/>
          <a:p>
            <a:pPr marL="0" indent="0">
              <a:buNone/>
            </a:pPr>
            <a:r>
              <a:rPr lang="en-US" dirty="0"/>
              <a:t>4 types of breakpoints:</a:t>
            </a:r>
          </a:p>
          <a:p>
            <a:pPr>
              <a:spcBef>
                <a:spcPts val="1600"/>
              </a:spcBef>
            </a:pPr>
            <a:r>
              <a:rPr lang="en-US" b="1" dirty="0"/>
              <a:t>Configuration-based</a:t>
            </a:r>
            <a:r>
              <a:rPr lang="en-US" dirty="0"/>
              <a:t>: bad </a:t>
            </a:r>
            <a:r>
              <a:rPr lang="en-US" i="1" dirty="0"/>
              <a:t>state snapshot</a:t>
            </a:r>
          </a:p>
        </p:txBody>
      </p:sp>
      <p:grpSp>
        <p:nvGrpSpPr>
          <p:cNvPr id="33" name="Group 32">
            <a:extLst>
              <a:ext uri="{FF2B5EF4-FFF2-40B4-BE49-F238E27FC236}">
                <a16:creationId xmlns:a16="http://schemas.microsoft.com/office/drawing/2014/main" id="{E136E758-2A4C-05A7-4D64-A5C245B5E190}"/>
              </a:ext>
            </a:extLst>
          </p:cNvPr>
          <p:cNvGrpSpPr/>
          <p:nvPr/>
        </p:nvGrpSpPr>
        <p:grpSpPr>
          <a:xfrm>
            <a:off x="7194367" y="63771"/>
            <a:ext cx="3350807" cy="1991911"/>
            <a:chOff x="203440" y="2962763"/>
            <a:chExt cx="3350807" cy="1991911"/>
          </a:xfrm>
        </p:grpSpPr>
        <p:sp>
          <p:nvSpPr>
            <p:cNvPr id="5" name="Rectangle 4">
              <a:extLst>
                <a:ext uri="{FF2B5EF4-FFF2-40B4-BE49-F238E27FC236}">
                  <a16:creationId xmlns:a16="http://schemas.microsoft.com/office/drawing/2014/main" id="{2E1C15D3-4B2D-7744-1DDA-9D3FE31A45F3}"/>
                </a:ext>
              </a:extLst>
            </p:cNvPr>
            <p:cNvSpPr/>
            <p:nvPr/>
          </p:nvSpPr>
          <p:spPr>
            <a:xfrm>
              <a:off x="1885406" y="4287681"/>
              <a:ext cx="1112379" cy="666993"/>
            </a:xfrm>
            <a:custGeom>
              <a:avLst/>
              <a:gdLst>
                <a:gd name="connsiteX0" fmla="*/ 0 w 1112379"/>
                <a:gd name="connsiteY0" fmla="*/ 0 h 666993"/>
                <a:gd name="connsiteX1" fmla="*/ 1112379 w 1112379"/>
                <a:gd name="connsiteY1" fmla="*/ 0 h 666993"/>
                <a:gd name="connsiteX2" fmla="*/ 1112379 w 1112379"/>
                <a:gd name="connsiteY2" fmla="*/ 666993 h 666993"/>
                <a:gd name="connsiteX3" fmla="*/ 0 w 1112379"/>
                <a:gd name="connsiteY3" fmla="*/ 666993 h 666993"/>
                <a:gd name="connsiteX4" fmla="*/ 0 w 1112379"/>
                <a:gd name="connsiteY4" fmla="*/ 0 h 66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79" h="666993" fill="none" extrusionOk="0">
                  <a:moveTo>
                    <a:pt x="0" y="0"/>
                  </a:moveTo>
                  <a:cubicBezTo>
                    <a:pt x="190545" y="70620"/>
                    <a:pt x="948934" y="-81728"/>
                    <a:pt x="1112379" y="0"/>
                  </a:cubicBezTo>
                  <a:cubicBezTo>
                    <a:pt x="1147589" y="145504"/>
                    <a:pt x="1154910" y="469948"/>
                    <a:pt x="1112379" y="666993"/>
                  </a:cubicBezTo>
                  <a:cubicBezTo>
                    <a:pt x="973634" y="731325"/>
                    <a:pt x="501954" y="720968"/>
                    <a:pt x="0" y="666993"/>
                  </a:cubicBezTo>
                  <a:cubicBezTo>
                    <a:pt x="-44937" y="354528"/>
                    <a:pt x="11909" y="234286"/>
                    <a:pt x="0" y="0"/>
                  </a:cubicBezTo>
                  <a:close/>
                </a:path>
                <a:path w="1112379" h="666993" stroke="0" extrusionOk="0">
                  <a:moveTo>
                    <a:pt x="0" y="0"/>
                  </a:moveTo>
                  <a:cubicBezTo>
                    <a:pt x="407418" y="26492"/>
                    <a:pt x="847887" y="1424"/>
                    <a:pt x="1112379" y="0"/>
                  </a:cubicBezTo>
                  <a:cubicBezTo>
                    <a:pt x="1132906" y="292197"/>
                    <a:pt x="1129161" y="419034"/>
                    <a:pt x="1112379" y="666993"/>
                  </a:cubicBezTo>
                  <a:cubicBezTo>
                    <a:pt x="562958" y="596221"/>
                    <a:pt x="139154" y="609372"/>
                    <a:pt x="0" y="666993"/>
                  </a:cubicBezTo>
                  <a:cubicBezTo>
                    <a:pt x="-55444" y="558407"/>
                    <a:pt x="-22211" y="214608"/>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6D121F9-058B-549A-1BAB-FFD74828AB92}"/>
                </a:ext>
              </a:extLst>
            </p:cNvPr>
            <p:cNvSpPr/>
            <p:nvPr/>
          </p:nvSpPr>
          <p:spPr>
            <a:xfrm>
              <a:off x="1253606"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CF649796-6889-CF44-558C-BCBBFDF45FF0}"/>
                </a:ext>
              </a:extLst>
            </p:cNvPr>
            <p:cNvSpPr/>
            <p:nvPr/>
          </p:nvSpPr>
          <p:spPr>
            <a:xfrm>
              <a:off x="241970" y="3342422"/>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9" name="Rounded Rectangle 8">
              <a:extLst>
                <a:ext uri="{FF2B5EF4-FFF2-40B4-BE49-F238E27FC236}">
                  <a16:creationId xmlns:a16="http://schemas.microsoft.com/office/drawing/2014/main" id="{32813F77-C873-AC1C-445A-808818A2F645}"/>
                </a:ext>
              </a:extLst>
            </p:cNvPr>
            <p:cNvSpPr/>
            <p:nvPr/>
          </p:nvSpPr>
          <p:spPr>
            <a:xfrm>
              <a:off x="772968" y="3342421"/>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 name="Rounded Rectangle 9">
              <a:extLst>
                <a:ext uri="{FF2B5EF4-FFF2-40B4-BE49-F238E27FC236}">
                  <a16:creationId xmlns:a16="http://schemas.microsoft.com/office/drawing/2014/main" id="{E9B7862B-4AD1-B974-9679-0B7C9F15CA4B}"/>
                </a:ext>
              </a:extLst>
            </p:cNvPr>
            <p:cNvSpPr/>
            <p:nvPr/>
          </p:nvSpPr>
          <p:spPr>
            <a:xfrm>
              <a:off x="1298293" y="3342420"/>
              <a:ext cx="329813" cy="329813"/>
            </a:xfrm>
            <a:custGeom>
              <a:avLst/>
              <a:gdLst>
                <a:gd name="connsiteX0" fmla="*/ 0 w 329813"/>
                <a:gd name="connsiteY0" fmla="*/ 54970 h 329813"/>
                <a:gd name="connsiteX1" fmla="*/ 54970 w 329813"/>
                <a:gd name="connsiteY1" fmla="*/ 0 h 329813"/>
                <a:gd name="connsiteX2" fmla="*/ 274843 w 329813"/>
                <a:gd name="connsiteY2" fmla="*/ 0 h 329813"/>
                <a:gd name="connsiteX3" fmla="*/ 329813 w 329813"/>
                <a:gd name="connsiteY3" fmla="*/ 54970 h 329813"/>
                <a:gd name="connsiteX4" fmla="*/ 329813 w 329813"/>
                <a:gd name="connsiteY4" fmla="*/ 274843 h 329813"/>
                <a:gd name="connsiteX5" fmla="*/ 274843 w 329813"/>
                <a:gd name="connsiteY5" fmla="*/ 329813 h 329813"/>
                <a:gd name="connsiteX6" fmla="*/ 54970 w 329813"/>
                <a:gd name="connsiteY6" fmla="*/ 329813 h 329813"/>
                <a:gd name="connsiteX7" fmla="*/ 0 w 329813"/>
                <a:gd name="connsiteY7" fmla="*/ 274843 h 329813"/>
                <a:gd name="connsiteX8" fmla="*/ 0 w 329813"/>
                <a:gd name="connsiteY8" fmla="*/ 54970 h 3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813" h="329813" fill="none" extrusionOk="0">
                  <a:moveTo>
                    <a:pt x="0" y="54970"/>
                  </a:moveTo>
                  <a:cubicBezTo>
                    <a:pt x="578" y="25471"/>
                    <a:pt x="25067" y="4721"/>
                    <a:pt x="54970" y="0"/>
                  </a:cubicBezTo>
                  <a:cubicBezTo>
                    <a:pt x="157825" y="-63"/>
                    <a:pt x="217787" y="25932"/>
                    <a:pt x="274843" y="0"/>
                  </a:cubicBezTo>
                  <a:cubicBezTo>
                    <a:pt x="308058" y="-3546"/>
                    <a:pt x="323892" y="22322"/>
                    <a:pt x="329813" y="54970"/>
                  </a:cubicBezTo>
                  <a:cubicBezTo>
                    <a:pt x="339039" y="121379"/>
                    <a:pt x="325205" y="226862"/>
                    <a:pt x="329813" y="274843"/>
                  </a:cubicBezTo>
                  <a:cubicBezTo>
                    <a:pt x="326782" y="299024"/>
                    <a:pt x="305867" y="320815"/>
                    <a:pt x="274843" y="329813"/>
                  </a:cubicBezTo>
                  <a:cubicBezTo>
                    <a:pt x="201293" y="354281"/>
                    <a:pt x="129419" y="313757"/>
                    <a:pt x="54970" y="329813"/>
                  </a:cubicBezTo>
                  <a:cubicBezTo>
                    <a:pt x="22226" y="329911"/>
                    <a:pt x="2971" y="299846"/>
                    <a:pt x="0" y="274843"/>
                  </a:cubicBezTo>
                  <a:cubicBezTo>
                    <a:pt x="-3680" y="182388"/>
                    <a:pt x="20918" y="139550"/>
                    <a:pt x="0" y="54970"/>
                  </a:cubicBezTo>
                  <a:close/>
                </a:path>
                <a:path w="329813" h="329813" stroke="0" extrusionOk="0">
                  <a:moveTo>
                    <a:pt x="0" y="54970"/>
                  </a:moveTo>
                  <a:cubicBezTo>
                    <a:pt x="-925" y="24040"/>
                    <a:pt x="21147" y="1300"/>
                    <a:pt x="54970" y="0"/>
                  </a:cubicBezTo>
                  <a:cubicBezTo>
                    <a:pt x="112180" y="-3616"/>
                    <a:pt x="168433" y="20917"/>
                    <a:pt x="274843" y="0"/>
                  </a:cubicBezTo>
                  <a:cubicBezTo>
                    <a:pt x="299761" y="-4139"/>
                    <a:pt x="328030" y="28271"/>
                    <a:pt x="329813" y="54970"/>
                  </a:cubicBezTo>
                  <a:cubicBezTo>
                    <a:pt x="332737" y="126290"/>
                    <a:pt x="312741" y="190466"/>
                    <a:pt x="329813" y="274843"/>
                  </a:cubicBezTo>
                  <a:cubicBezTo>
                    <a:pt x="333305" y="298015"/>
                    <a:pt x="299946" y="329008"/>
                    <a:pt x="274843" y="329813"/>
                  </a:cubicBezTo>
                  <a:cubicBezTo>
                    <a:pt x="226851" y="337087"/>
                    <a:pt x="155714" y="305323"/>
                    <a:pt x="54970" y="329813"/>
                  </a:cubicBezTo>
                  <a:cubicBezTo>
                    <a:pt x="23218" y="332117"/>
                    <a:pt x="-5903" y="298355"/>
                    <a:pt x="0" y="274843"/>
                  </a:cubicBezTo>
                  <a:cubicBezTo>
                    <a:pt x="-3890" y="191002"/>
                    <a:pt x="14234" y="135550"/>
                    <a:pt x="0" y="54970"/>
                  </a:cubicBezTo>
                  <a:close/>
                </a:path>
              </a:pathLst>
            </a:custGeom>
            <a:solidFill>
              <a:schemeClr val="accent2"/>
            </a:soli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1" name="Rounded Rectangle 10">
              <a:extLst>
                <a:ext uri="{FF2B5EF4-FFF2-40B4-BE49-F238E27FC236}">
                  <a16:creationId xmlns:a16="http://schemas.microsoft.com/office/drawing/2014/main" id="{FEEA22EF-D99B-F363-627A-3099AAC444C5}"/>
                </a:ext>
              </a:extLst>
            </p:cNvPr>
            <p:cNvSpPr/>
            <p:nvPr/>
          </p:nvSpPr>
          <p:spPr>
            <a:xfrm>
              <a:off x="1835872" y="3006856"/>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2" name="Rounded Rectangle 11">
              <a:extLst>
                <a:ext uri="{FF2B5EF4-FFF2-40B4-BE49-F238E27FC236}">
                  <a16:creationId xmlns:a16="http://schemas.microsoft.com/office/drawing/2014/main" id="{A0B488D3-D2EB-100D-8730-8EDDD133A9ED}"/>
                </a:ext>
              </a:extLst>
            </p:cNvPr>
            <p:cNvSpPr/>
            <p:nvPr/>
          </p:nvSpPr>
          <p:spPr>
            <a:xfrm>
              <a:off x="2550356" y="3700824"/>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3" name="Rounded Rectangle 12">
              <a:extLst>
                <a:ext uri="{FF2B5EF4-FFF2-40B4-BE49-F238E27FC236}">
                  <a16:creationId xmlns:a16="http://schemas.microsoft.com/office/drawing/2014/main" id="{7D38EA3F-789E-0D9C-0E3C-FA222E6F9C9B}"/>
                </a:ext>
              </a:extLst>
            </p:cNvPr>
            <p:cNvSpPr/>
            <p:nvPr/>
          </p:nvSpPr>
          <p:spPr>
            <a:xfrm>
              <a:off x="2026817" y="4368692"/>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4" name="Rounded Rectangle 13">
              <a:extLst>
                <a:ext uri="{FF2B5EF4-FFF2-40B4-BE49-F238E27FC236}">
                  <a16:creationId xmlns:a16="http://schemas.microsoft.com/office/drawing/2014/main" id="{998EFD09-A603-5DCC-0D41-6C017B3D6DF5}"/>
                </a:ext>
              </a:extLst>
            </p:cNvPr>
            <p:cNvSpPr/>
            <p:nvPr/>
          </p:nvSpPr>
          <p:spPr>
            <a:xfrm>
              <a:off x="2531605" y="4330559"/>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5" name="Rounded Rectangle 14">
              <a:extLst>
                <a:ext uri="{FF2B5EF4-FFF2-40B4-BE49-F238E27FC236}">
                  <a16:creationId xmlns:a16="http://schemas.microsoft.com/office/drawing/2014/main" id="{1E605561-4862-5DF3-1955-EF6F56D7CC4E}"/>
                </a:ext>
              </a:extLst>
            </p:cNvPr>
            <p:cNvSpPr/>
            <p:nvPr/>
          </p:nvSpPr>
          <p:spPr>
            <a:xfrm>
              <a:off x="3173573" y="3837067"/>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6" name="Rounded Rectangle 15">
              <a:extLst>
                <a:ext uri="{FF2B5EF4-FFF2-40B4-BE49-F238E27FC236}">
                  <a16:creationId xmlns:a16="http://schemas.microsoft.com/office/drawing/2014/main" id="{F55C6333-86DA-E071-286F-B80A74C47726}"/>
                </a:ext>
              </a:extLst>
            </p:cNvPr>
            <p:cNvSpPr/>
            <p:nvPr/>
          </p:nvSpPr>
          <p:spPr>
            <a:xfrm>
              <a:off x="3178228" y="3312321"/>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cxnSp>
          <p:nvCxnSpPr>
            <p:cNvPr id="17" name="Straight Arrow Connector 16">
              <a:extLst>
                <a:ext uri="{FF2B5EF4-FFF2-40B4-BE49-F238E27FC236}">
                  <a16:creationId xmlns:a16="http://schemas.microsoft.com/office/drawing/2014/main" id="{66892A75-C99F-40B7-A774-3DF8A3892B60}"/>
                </a:ext>
              </a:extLst>
            </p:cNvPr>
            <p:cNvCxnSpPr>
              <a:cxnSpLocks/>
              <a:stCxn id="8" idx="3"/>
              <a:endCxn id="21" idx="1"/>
            </p:cNvCxnSpPr>
            <p:nvPr/>
          </p:nvCxnSpPr>
          <p:spPr>
            <a:xfrm flipV="1">
              <a:off x="571783" y="3507326"/>
              <a:ext cx="160385" cy="3"/>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79D26F2-D03F-882F-65A4-256FED052F07}"/>
                </a:ext>
              </a:extLst>
            </p:cNvPr>
            <p:cNvCxnSpPr>
              <a:cxnSpLocks/>
              <a:stCxn id="9" idx="3"/>
              <a:endCxn id="6" idx="1"/>
            </p:cNvCxnSpPr>
            <p:nvPr/>
          </p:nvCxnSpPr>
          <p:spPr>
            <a:xfrm flipV="1">
              <a:off x="1102781" y="3507326"/>
              <a:ext cx="150825" cy="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FEFD2B8-137D-A5E7-2CA9-CEA17F239FF6}"/>
                </a:ext>
              </a:extLst>
            </p:cNvPr>
            <p:cNvCxnSpPr>
              <a:stCxn id="10" idx="3"/>
              <a:endCxn id="11" idx="1"/>
            </p:cNvCxnSpPr>
            <p:nvPr/>
          </p:nvCxnSpPr>
          <p:spPr>
            <a:xfrm flipV="1">
              <a:off x="1628106" y="3171763"/>
              <a:ext cx="207766" cy="33556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3333382-AC66-A331-9C6D-9060C6FDF227}"/>
                </a:ext>
              </a:extLst>
            </p:cNvPr>
            <p:cNvSpPr/>
            <p:nvPr/>
          </p:nvSpPr>
          <p:spPr>
            <a:xfrm>
              <a:off x="203440"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E539293-DD54-D691-D5A2-C71725F2F14D}"/>
                </a:ext>
              </a:extLst>
            </p:cNvPr>
            <p:cNvSpPr/>
            <p:nvPr/>
          </p:nvSpPr>
          <p:spPr>
            <a:xfrm>
              <a:off x="732168"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7EC6681-EFE3-65A5-8C66-90F75C31893F}"/>
                </a:ext>
              </a:extLst>
            </p:cNvPr>
            <p:cNvSpPr/>
            <p:nvPr/>
          </p:nvSpPr>
          <p:spPr>
            <a:xfrm>
              <a:off x="1805409" y="2962763"/>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92F797A-1BC1-6913-1ACD-6FAE36515064}"/>
                </a:ext>
              </a:extLst>
            </p:cNvPr>
            <p:cNvSpPr/>
            <p:nvPr/>
          </p:nvSpPr>
          <p:spPr>
            <a:xfrm>
              <a:off x="3142834" y="3268221"/>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9D98AFD-89B0-9891-0989-65D68E8E2A86}"/>
                </a:ext>
              </a:extLst>
            </p:cNvPr>
            <p:cNvSpPr/>
            <p:nvPr/>
          </p:nvSpPr>
          <p:spPr>
            <a:xfrm>
              <a:off x="3132772" y="3792967"/>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FD23564D-821A-D0C6-8FC5-63C451BC4EE9}"/>
                </a:ext>
              </a:extLst>
            </p:cNvPr>
            <p:cNvCxnSpPr>
              <a:cxnSpLocks/>
              <a:stCxn id="10" idx="3"/>
              <a:endCxn id="5" idx="1"/>
            </p:cNvCxnSpPr>
            <p:nvPr/>
          </p:nvCxnSpPr>
          <p:spPr>
            <a:xfrm>
              <a:off x="1628106" y="3507327"/>
              <a:ext cx="257300" cy="1113851"/>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8B70A61-09BC-2BD8-7409-C12A53BFA08B}"/>
                </a:ext>
              </a:extLst>
            </p:cNvPr>
            <p:cNvCxnSpPr>
              <a:cxnSpLocks/>
              <a:stCxn id="13" idx="0"/>
              <a:endCxn id="29" idx="1"/>
            </p:cNvCxnSpPr>
            <p:nvPr/>
          </p:nvCxnSpPr>
          <p:spPr>
            <a:xfrm flipV="1">
              <a:off x="2191724" y="4202487"/>
              <a:ext cx="308481" cy="166205"/>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3472A86-89C4-9BF0-E3A8-5BEA2912A67B}"/>
                </a:ext>
              </a:extLst>
            </p:cNvPr>
            <p:cNvCxnSpPr>
              <a:stCxn id="12" idx="3"/>
              <a:endCxn id="23" idx="1"/>
            </p:cNvCxnSpPr>
            <p:nvPr/>
          </p:nvCxnSpPr>
          <p:spPr>
            <a:xfrm flipV="1">
              <a:off x="2880169" y="3477227"/>
              <a:ext cx="262665" cy="38850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6AA3AA-D231-E313-22D4-101A06744632}"/>
                </a:ext>
              </a:extLst>
            </p:cNvPr>
            <p:cNvCxnSpPr>
              <a:stCxn id="12" idx="3"/>
              <a:endCxn id="24" idx="1"/>
            </p:cNvCxnSpPr>
            <p:nvPr/>
          </p:nvCxnSpPr>
          <p:spPr>
            <a:xfrm>
              <a:off x="2880169" y="3865731"/>
              <a:ext cx="252603" cy="13624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3AC1D71-1B48-5F40-B0D1-E26335D8C6EB}"/>
                </a:ext>
              </a:extLst>
            </p:cNvPr>
            <p:cNvSpPr/>
            <p:nvPr/>
          </p:nvSpPr>
          <p:spPr>
            <a:xfrm>
              <a:off x="2500205" y="3658015"/>
              <a:ext cx="411413" cy="1088943"/>
            </a:xfrm>
            <a:custGeom>
              <a:avLst/>
              <a:gdLst>
                <a:gd name="connsiteX0" fmla="*/ 0 w 411413"/>
                <a:gd name="connsiteY0" fmla="*/ 0 h 1088943"/>
                <a:gd name="connsiteX1" fmla="*/ 411413 w 411413"/>
                <a:gd name="connsiteY1" fmla="*/ 0 h 1088943"/>
                <a:gd name="connsiteX2" fmla="*/ 411413 w 411413"/>
                <a:gd name="connsiteY2" fmla="*/ 1088943 h 1088943"/>
                <a:gd name="connsiteX3" fmla="*/ 0 w 411413"/>
                <a:gd name="connsiteY3" fmla="*/ 1088943 h 1088943"/>
                <a:gd name="connsiteX4" fmla="*/ 0 w 411413"/>
                <a:gd name="connsiteY4" fmla="*/ 0 h 108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1088943" fill="none" extrusionOk="0">
                  <a:moveTo>
                    <a:pt x="0" y="0"/>
                  </a:moveTo>
                  <a:cubicBezTo>
                    <a:pt x="84049" y="-13227"/>
                    <a:pt x="302983" y="1995"/>
                    <a:pt x="411413" y="0"/>
                  </a:cubicBezTo>
                  <a:cubicBezTo>
                    <a:pt x="318019" y="398416"/>
                    <a:pt x="357511" y="938812"/>
                    <a:pt x="411413" y="1088943"/>
                  </a:cubicBezTo>
                  <a:cubicBezTo>
                    <a:pt x="318365" y="1097072"/>
                    <a:pt x="198077" y="1081721"/>
                    <a:pt x="0" y="1088943"/>
                  </a:cubicBezTo>
                  <a:cubicBezTo>
                    <a:pt x="-59088" y="904634"/>
                    <a:pt x="42600" y="193134"/>
                    <a:pt x="0" y="0"/>
                  </a:cubicBezTo>
                  <a:close/>
                </a:path>
                <a:path w="411413" h="1088943" stroke="0" extrusionOk="0">
                  <a:moveTo>
                    <a:pt x="0" y="0"/>
                  </a:moveTo>
                  <a:cubicBezTo>
                    <a:pt x="188259" y="-29957"/>
                    <a:pt x="283020" y="-507"/>
                    <a:pt x="411413" y="0"/>
                  </a:cubicBezTo>
                  <a:cubicBezTo>
                    <a:pt x="478851" y="372661"/>
                    <a:pt x="484774" y="779401"/>
                    <a:pt x="411413" y="1088943"/>
                  </a:cubicBezTo>
                  <a:cubicBezTo>
                    <a:pt x="223421" y="1113778"/>
                    <a:pt x="81425" y="1108006"/>
                    <a:pt x="0" y="1088943"/>
                  </a:cubicBezTo>
                  <a:cubicBezTo>
                    <a:pt x="7282" y="962795"/>
                    <a:pt x="68770" y="134145"/>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60B65F65-FC6D-B8A1-9EF6-709B4D3F5A2D}"/>
                </a:ext>
              </a:extLst>
            </p:cNvPr>
            <p:cNvSpPr/>
            <p:nvPr/>
          </p:nvSpPr>
          <p:spPr>
            <a:xfrm>
              <a:off x="3385489" y="3843547"/>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839492E8-7D12-6682-9372-4E3BA5AB424B}"/>
                </a:ext>
              </a:extLst>
            </p:cNvPr>
            <p:cNvSpPr/>
            <p:nvPr/>
          </p:nvSpPr>
          <p:spPr>
            <a:xfrm>
              <a:off x="2086856" y="297186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Elbow Connector 31">
              <a:extLst>
                <a:ext uri="{FF2B5EF4-FFF2-40B4-BE49-F238E27FC236}">
                  <a16:creationId xmlns:a16="http://schemas.microsoft.com/office/drawing/2014/main" id="{3E1AB97F-3753-DA7B-20C2-AB97879954D0}"/>
                </a:ext>
              </a:extLst>
            </p:cNvPr>
            <p:cNvCxnSpPr/>
            <p:nvPr/>
          </p:nvCxnSpPr>
          <p:spPr>
            <a:xfrm rot="5400000" flipH="1">
              <a:off x="1345173" y="3309034"/>
              <a:ext cx="944041" cy="1758637"/>
            </a:xfrm>
            <a:prstGeom prst="bentConnector3">
              <a:avLst>
                <a:gd name="adj1" fmla="val -39680"/>
              </a:avLst>
            </a:prstGeom>
            <a:ln w="12700">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29"/>
          <p:cNvSpPr txBox="1">
            <a:spLocks noGrp="1"/>
          </p:cNvSpPr>
          <p:nvPr>
            <p:ph type="body" idx="1"/>
          </p:nvPr>
        </p:nvSpPr>
        <p:spPr>
          <a:xfrm>
            <a:off x="415600" y="1536633"/>
            <a:ext cx="8586010" cy="4555200"/>
          </a:xfrm>
          <a:prstGeom prst="rect">
            <a:avLst/>
          </a:prstGeom>
        </p:spPr>
        <p:txBody>
          <a:bodyPr spcFirstLastPara="1" vert="horz" wrap="square" lIns="121900" tIns="121900" rIns="121900" bIns="121900" rtlCol="0" anchor="t" anchorCtr="0">
            <a:normAutofit/>
          </a:bodyPr>
          <a:lstStyle/>
          <a:p>
            <a:pPr marL="0" indent="0">
              <a:buNone/>
            </a:pPr>
            <a:r>
              <a:rPr lang="en-US" dirty="0"/>
              <a:t>4 types of breakpoints:</a:t>
            </a:r>
          </a:p>
          <a:p>
            <a:pPr>
              <a:spcBef>
                <a:spcPts val="1600"/>
              </a:spcBef>
            </a:pPr>
            <a:r>
              <a:rPr lang="en-US" dirty="0">
                <a:solidFill>
                  <a:schemeClr val="bg1">
                    <a:lumMod val="75000"/>
                  </a:schemeClr>
                </a:solidFill>
              </a:rPr>
              <a:t>Configuration-based: bad </a:t>
            </a:r>
            <a:r>
              <a:rPr lang="en-US" i="1" dirty="0">
                <a:solidFill>
                  <a:schemeClr val="bg1">
                    <a:lumMod val="75000"/>
                  </a:schemeClr>
                </a:solidFill>
              </a:rPr>
              <a:t>state snapshot</a:t>
            </a:r>
          </a:p>
          <a:p>
            <a:r>
              <a:rPr lang="en-US" b="1" dirty="0"/>
              <a:t>Step-based</a:t>
            </a:r>
            <a:r>
              <a:rPr lang="en-US" dirty="0"/>
              <a:t>: bad </a:t>
            </a:r>
            <a:r>
              <a:rPr lang="en-US" i="1" dirty="0"/>
              <a:t>execution step</a:t>
            </a:r>
          </a:p>
          <a:p>
            <a:pPr indent="0">
              <a:spcBef>
                <a:spcPts val="1600"/>
              </a:spcBef>
              <a:spcAft>
                <a:spcPts val="1600"/>
              </a:spcAft>
              <a:buNone/>
            </a:pPr>
            <a:endParaRPr lang="en-US" dirty="0"/>
          </a:p>
        </p:txBody>
      </p:sp>
      <p:sp>
        <p:nvSpPr>
          <p:cNvPr id="185" name="Google Shape;185;p29"/>
          <p:cNvSpPr txBox="1"/>
          <p:nvPr/>
        </p:nvSpPr>
        <p:spPr>
          <a:xfrm>
            <a:off x="332510" y="4156364"/>
            <a:ext cx="11538066" cy="2428865"/>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r>
              <a:rPr lang="en-US" sz="2000" b="1" dirty="0">
                <a:solidFill>
                  <a:srgbClr val="666666"/>
                </a:solidFill>
              </a:rPr>
              <a:t>The breakpoint condition is evaluated on two successive configurations linked by an action.</a:t>
            </a:r>
          </a:p>
          <a:p>
            <a:endParaRPr lang="en-US" sz="2000" dirty="0">
              <a:solidFill>
                <a:srgbClr val="666666"/>
              </a:solidFill>
            </a:endParaRPr>
          </a:p>
          <a:p>
            <a:r>
              <a:rPr lang="en-US" sz="2000" dirty="0">
                <a:solidFill>
                  <a:srgbClr val="666666"/>
                </a:solidFill>
              </a:rPr>
              <a:t>Examples:</a:t>
            </a:r>
          </a:p>
          <a:p>
            <a:pPr marL="342900" indent="-342900">
              <a:buFont typeface="Arial" panose="020B0604020202020204" pitchFamily="34" charset="0"/>
              <a:buChar char="•"/>
            </a:pPr>
            <a:r>
              <a:rPr lang="en-US" sz="2000" dirty="0">
                <a:solidFill>
                  <a:srgbClr val="666666"/>
                </a:solidFill>
              </a:rPr>
              <a:t>Stop whenever when </a:t>
            </a:r>
            <a:r>
              <a:rPr lang="en-US" sz="2000" b="1" dirty="0">
                <a:solidFill>
                  <a:srgbClr val="666666"/>
                </a:solidFill>
              </a:rPr>
              <a:t>switch</a:t>
            </a:r>
            <a:r>
              <a:rPr lang="en-US" sz="2000" dirty="0">
                <a:solidFill>
                  <a:srgbClr val="666666"/>
                </a:solidFill>
              </a:rPr>
              <a:t> </a:t>
            </a:r>
            <a:r>
              <a:rPr lang="en-US" sz="2000" b="1" dirty="0">
                <a:solidFill>
                  <a:srgbClr val="666666"/>
                </a:solidFill>
              </a:rPr>
              <a:t>from</a:t>
            </a:r>
            <a:r>
              <a:rPr lang="en-US" sz="2000" dirty="0">
                <a:solidFill>
                  <a:srgbClr val="666666"/>
                </a:solidFill>
              </a:rPr>
              <a:t> </a:t>
            </a:r>
            <a:r>
              <a:rPr lang="en-US" sz="2000" i="1" dirty="0">
                <a:solidFill>
                  <a:srgbClr val="666666"/>
                </a:solidFill>
              </a:rPr>
              <a:t>Reconnaissance</a:t>
            </a:r>
            <a:r>
              <a:rPr lang="en-US" sz="2000" dirty="0">
                <a:solidFill>
                  <a:srgbClr val="666666"/>
                </a:solidFill>
              </a:rPr>
              <a:t> </a:t>
            </a:r>
            <a:r>
              <a:rPr lang="en-US" sz="2000" b="1" dirty="0">
                <a:solidFill>
                  <a:srgbClr val="666666"/>
                </a:solidFill>
              </a:rPr>
              <a:t>to</a:t>
            </a:r>
            <a:r>
              <a:rPr lang="en-US" sz="2000" dirty="0">
                <a:solidFill>
                  <a:srgbClr val="666666"/>
                </a:solidFill>
              </a:rPr>
              <a:t> </a:t>
            </a:r>
            <a:r>
              <a:rPr lang="en-US" sz="2000" i="1" dirty="0" err="1">
                <a:solidFill>
                  <a:srgbClr val="666666"/>
                </a:solidFill>
              </a:rPr>
              <a:t>EngageTarget</a:t>
            </a:r>
            <a:r>
              <a:rPr lang="en-US" sz="2000" dirty="0">
                <a:solidFill>
                  <a:srgbClr val="666666"/>
                </a:solidFill>
              </a:rPr>
              <a:t> without </a:t>
            </a:r>
            <a:r>
              <a:rPr lang="en-US" sz="2000" i="1" dirty="0">
                <a:solidFill>
                  <a:srgbClr val="666666"/>
                </a:solidFill>
              </a:rPr>
              <a:t>Authorization</a:t>
            </a:r>
          </a:p>
          <a:p>
            <a:pPr marL="342900" indent="-342900">
              <a:buFont typeface="Arial" panose="020B0604020202020204" pitchFamily="34" charset="0"/>
              <a:buChar char="•"/>
            </a:pPr>
            <a:r>
              <a:rPr lang="en-US" sz="2000" dirty="0">
                <a:solidFill>
                  <a:srgbClr val="666666"/>
                </a:solidFill>
              </a:rPr>
              <a:t>Memory breakpoint: </a:t>
            </a:r>
            <a:r>
              <a:rPr lang="en-US" sz="2000" i="1" dirty="0">
                <a:solidFill>
                  <a:srgbClr val="666666"/>
                </a:solidFill>
              </a:rPr>
              <a:t>a</a:t>
            </a:r>
            <a:r>
              <a:rPr lang="en-US" sz="2000" dirty="0">
                <a:solidFill>
                  <a:srgbClr val="666666"/>
                </a:solidFill>
              </a:rPr>
              <a:t> </a:t>
            </a:r>
            <a:r>
              <a:rPr lang="en-US" sz="2000" b="1" dirty="0">
                <a:solidFill>
                  <a:srgbClr val="666666"/>
                </a:solidFill>
              </a:rPr>
              <a:t>changed</a:t>
            </a:r>
            <a:r>
              <a:rPr lang="en-US" sz="2000" dirty="0">
                <a:solidFill>
                  <a:srgbClr val="666666"/>
                </a:solidFill>
              </a:rPr>
              <a:t>, </a:t>
            </a:r>
            <a:r>
              <a:rPr lang="en-US" sz="2000" dirty="0" err="1">
                <a:solidFill>
                  <a:srgbClr val="666666"/>
                </a:solidFill>
              </a:rPr>
              <a:t>a</a:t>
            </a:r>
            <a:r>
              <a:rPr lang="en-US" sz="2000" b="1" dirty="0" err="1">
                <a:solidFill>
                  <a:srgbClr val="666666"/>
                </a:solidFill>
              </a:rPr>
              <a:t>@pre</a:t>
            </a:r>
            <a:r>
              <a:rPr lang="en-US" sz="2000" dirty="0">
                <a:solidFill>
                  <a:srgbClr val="666666"/>
                </a:solidFill>
              </a:rPr>
              <a:t> != a</a:t>
            </a:r>
          </a:p>
          <a:p>
            <a:pPr marL="342900" indent="-342900">
              <a:buFont typeface="Arial" panose="020B0604020202020204" pitchFamily="34" charset="0"/>
              <a:buChar char="•"/>
            </a:pPr>
            <a:r>
              <a:rPr lang="en-US" sz="2000" dirty="0">
                <a:solidFill>
                  <a:srgbClr val="666666"/>
                </a:solidFill>
              </a:rPr>
              <a:t>Difference breakpoint: </a:t>
            </a:r>
            <a:r>
              <a:rPr lang="en-US" sz="2000" b="1" dirty="0">
                <a:solidFill>
                  <a:srgbClr val="666666"/>
                </a:solidFill>
              </a:rPr>
              <a:t>rising-edge</a:t>
            </a:r>
            <a:r>
              <a:rPr lang="en-US" sz="2000" dirty="0">
                <a:solidFill>
                  <a:srgbClr val="666666"/>
                </a:solidFill>
              </a:rPr>
              <a:t> </a:t>
            </a:r>
            <a:r>
              <a:rPr lang="en-US" sz="2000" i="1" dirty="0">
                <a:solidFill>
                  <a:srgbClr val="666666"/>
                </a:solidFill>
              </a:rPr>
              <a:t>b</a:t>
            </a:r>
            <a:r>
              <a:rPr lang="en-US" sz="2000" dirty="0">
                <a:solidFill>
                  <a:srgbClr val="666666"/>
                </a:solidFill>
              </a:rPr>
              <a:t>, </a:t>
            </a:r>
            <a:r>
              <a:rPr lang="en-US" sz="2000" b="1" dirty="0">
                <a:solidFill>
                  <a:srgbClr val="666666"/>
                </a:solidFill>
              </a:rPr>
              <a:t>falling-edge</a:t>
            </a:r>
            <a:r>
              <a:rPr lang="en-US" sz="2000" dirty="0">
                <a:solidFill>
                  <a:srgbClr val="666666"/>
                </a:solidFill>
              </a:rPr>
              <a:t> </a:t>
            </a:r>
            <a:r>
              <a:rPr lang="en-US" sz="2000" i="1" dirty="0">
                <a:solidFill>
                  <a:srgbClr val="666666"/>
                </a:solidFill>
              </a:rPr>
              <a:t>b</a:t>
            </a:r>
          </a:p>
          <a:p>
            <a:pPr marL="342900" indent="-342900">
              <a:buFont typeface="Arial" panose="020B0604020202020204" pitchFamily="34" charset="0"/>
              <a:buChar char="•"/>
            </a:pPr>
            <a:r>
              <a:rPr lang="en-US" sz="2000" dirty="0">
                <a:solidFill>
                  <a:srgbClr val="666666"/>
                </a:solidFill>
              </a:rPr>
              <a:t>Activation breakpoint: </a:t>
            </a:r>
            <a:r>
              <a:rPr lang="en-US" sz="2000" i="1" dirty="0">
                <a:solidFill>
                  <a:srgbClr val="666666"/>
                </a:solidFill>
              </a:rPr>
              <a:t>f</a:t>
            </a:r>
            <a:r>
              <a:rPr lang="en-US" sz="2000" dirty="0">
                <a:solidFill>
                  <a:srgbClr val="666666"/>
                </a:solidFill>
              </a:rPr>
              <a:t> </a:t>
            </a:r>
            <a:r>
              <a:rPr lang="en-US" sz="2000" b="1" dirty="0">
                <a:solidFill>
                  <a:srgbClr val="666666"/>
                </a:solidFill>
              </a:rPr>
              <a:t>is triggered</a:t>
            </a:r>
            <a:r>
              <a:rPr lang="en-US" sz="2000" dirty="0">
                <a:solidFill>
                  <a:srgbClr val="666666"/>
                </a:solidFill>
              </a:rPr>
              <a:t> </a:t>
            </a:r>
          </a:p>
        </p:txBody>
      </p:sp>
      <p:sp>
        <p:nvSpPr>
          <p:cNvPr id="2" name="Slide Number Placeholder 1">
            <a:extLst>
              <a:ext uri="{FF2B5EF4-FFF2-40B4-BE49-F238E27FC236}">
                <a16:creationId xmlns:a16="http://schemas.microsoft.com/office/drawing/2014/main" id="{61767616-1598-2036-7523-4DA4454CA0EC}"/>
              </a:ext>
            </a:extLst>
          </p:cNvPr>
          <p:cNvSpPr>
            <a:spLocks noGrp="1"/>
          </p:cNvSpPr>
          <p:nvPr>
            <p:ph type="sldNum" idx="12"/>
          </p:nvPr>
        </p:nvSpPr>
        <p:spPr/>
        <p:txBody>
          <a:bodyPr/>
          <a:lstStyle/>
          <a:p>
            <a:fld id="{00000000-1234-1234-1234-123412341234}" type="slidenum">
              <a:rPr lang="en-US" smtClean="0"/>
              <a:pPr/>
              <a:t>41</a:t>
            </a:fld>
            <a:endParaRPr lang="en-US" dirty="0"/>
          </a:p>
        </p:txBody>
      </p:sp>
      <p:pic>
        <p:nvPicPr>
          <p:cNvPr id="3" name="Picture 2">
            <a:extLst>
              <a:ext uri="{FF2B5EF4-FFF2-40B4-BE49-F238E27FC236}">
                <a16:creationId xmlns:a16="http://schemas.microsoft.com/office/drawing/2014/main" id="{406DEF3B-2319-803A-0A03-0911A85EF07A}"/>
              </a:ext>
            </a:extLst>
          </p:cNvPr>
          <p:cNvPicPr>
            <a:picLocks noChangeAspect="1"/>
          </p:cNvPicPr>
          <p:nvPr/>
        </p:nvPicPr>
        <p:blipFill>
          <a:blip r:embed="rId3"/>
          <a:stretch>
            <a:fillRect/>
          </a:stretch>
        </p:blipFill>
        <p:spPr>
          <a:xfrm>
            <a:off x="10719159" y="63771"/>
            <a:ext cx="1379310" cy="1440000"/>
          </a:xfrm>
          <a:prstGeom prst="rect">
            <a:avLst/>
          </a:prstGeom>
        </p:spPr>
      </p:pic>
      <p:sp>
        <p:nvSpPr>
          <p:cNvPr id="4" name="TextBox 3">
            <a:extLst>
              <a:ext uri="{FF2B5EF4-FFF2-40B4-BE49-F238E27FC236}">
                <a16:creationId xmlns:a16="http://schemas.microsoft.com/office/drawing/2014/main" id="{302EBB52-E969-74AB-5970-4F693FA55813}"/>
              </a:ext>
            </a:extLst>
          </p:cNvPr>
          <p:cNvSpPr txBox="1"/>
          <p:nvPr/>
        </p:nvSpPr>
        <p:spPr>
          <a:xfrm>
            <a:off x="10682782" y="1520303"/>
            <a:ext cx="1452064" cy="646331"/>
          </a:xfrm>
          <a:prstGeom prst="rect">
            <a:avLst/>
          </a:prstGeom>
          <a:noFill/>
        </p:spPr>
        <p:txBody>
          <a:bodyPr wrap="none" rtlCol="0">
            <a:spAutoFit/>
          </a:bodyPr>
          <a:lstStyle/>
          <a:p>
            <a:r>
              <a:rPr lang="en-US" dirty="0"/>
              <a:t>PhD Matthias</a:t>
            </a:r>
            <a:br>
              <a:rPr lang="en-US" dirty="0"/>
            </a:br>
            <a:r>
              <a:rPr lang="en-US" dirty="0"/>
              <a:t>PASQUIER</a:t>
            </a:r>
          </a:p>
        </p:txBody>
      </p:sp>
      <p:sp>
        <p:nvSpPr>
          <p:cNvPr id="8" name="Google Shape;172;p28">
            <a:extLst>
              <a:ext uri="{FF2B5EF4-FFF2-40B4-BE49-F238E27FC236}">
                <a16:creationId xmlns:a16="http://schemas.microsoft.com/office/drawing/2014/main" id="{F95B94E2-0769-DEFC-04AD-AC69092BFB21}"/>
              </a:ext>
            </a:extLst>
          </p:cNvPr>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dirty="0"/>
              <a:t>Breakpoints Types</a:t>
            </a:r>
          </a:p>
        </p:txBody>
      </p:sp>
      <p:grpSp>
        <p:nvGrpSpPr>
          <p:cNvPr id="5" name="Group 4">
            <a:extLst>
              <a:ext uri="{FF2B5EF4-FFF2-40B4-BE49-F238E27FC236}">
                <a16:creationId xmlns:a16="http://schemas.microsoft.com/office/drawing/2014/main" id="{6B856AA0-62CA-8A66-EE8B-663A417AB853}"/>
              </a:ext>
            </a:extLst>
          </p:cNvPr>
          <p:cNvGrpSpPr/>
          <p:nvPr/>
        </p:nvGrpSpPr>
        <p:grpSpPr>
          <a:xfrm>
            <a:off x="7194367" y="63771"/>
            <a:ext cx="3350807" cy="1991911"/>
            <a:chOff x="203440" y="2962763"/>
            <a:chExt cx="3350807" cy="1991911"/>
          </a:xfrm>
        </p:grpSpPr>
        <p:sp>
          <p:nvSpPr>
            <p:cNvPr id="6" name="Rectangle 5">
              <a:extLst>
                <a:ext uri="{FF2B5EF4-FFF2-40B4-BE49-F238E27FC236}">
                  <a16:creationId xmlns:a16="http://schemas.microsoft.com/office/drawing/2014/main" id="{BDE94CAF-7166-F2B5-DA43-5418F934DF93}"/>
                </a:ext>
              </a:extLst>
            </p:cNvPr>
            <p:cNvSpPr/>
            <p:nvPr/>
          </p:nvSpPr>
          <p:spPr>
            <a:xfrm>
              <a:off x="1885406" y="4287681"/>
              <a:ext cx="1112379" cy="666993"/>
            </a:xfrm>
            <a:custGeom>
              <a:avLst/>
              <a:gdLst>
                <a:gd name="connsiteX0" fmla="*/ 0 w 1112379"/>
                <a:gd name="connsiteY0" fmla="*/ 0 h 666993"/>
                <a:gd name="connsiteX1" fmla="*/ 1112379 w 1112379"/>
                <a:gd name="connsiteY1" fmla="*/ 0 h 666993"/>
                <a:gd name="connsiteX2" fmla="*/ 1112379 w 1112379"/>
                <a:gd name="connsiteY2" fmla="*/ 666993 h 666993"/>
                <a:gd name="connsiteX3" fmla="*/ 0 w 1112379"/>
                <a:gd name="connsiteY3" fmla="*/ 666993 h 666993"/>
                <a:gd name="connsiteX4" fmla="*/ 0 w 1112379"/>
                <a:gd name="connsiteY4" fmla="*/ 0 h 66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79" h="666993" fill="none" extrusionOk="0">
                  <a:moveTo>
                    <a:pt x="0" y="0"/>
                  </a:moveTo>
                  <a:cubicBezTo>
                    <a:pt x="190545" y="70620"/>
                    <a:pt x="948934" y="-81728"/>
                    <a:pt x="1112379" y="0"/>
                  </a:cubicBezTo>
                  <a:cubicBezTo>
                    <a:pt x="1147589" y="145504"/>
                    <a:pt x="1154910" y="469948"/>
                    <a:pt x="1112379" y="666993"/>
                  </a:cubicBezTo>
                  <a:cubicBezTo>
                    <a:pt x="973634" y="731325"/>
                    <a:pt x="501954" y="720968"/>
                    <a:pt x="0" y="666993"/>
                  </a:cubicBezTo>
                  <a:cubicBezTo>
                    <a:pt x="-44937" y="354528"/>
                    <a:pt x="11909" y="234286"/>
                    <a:pt x="0" y="0"/>
                  </a:cubicBezTo>
                  <a:close/>
                </a:path>
                <a:path w="1112379" h="666993" stroke="0" extrusionOk="0">
                  <a:moveTo>
                    <a:pt x="0" y="0"/>
                  </a:moveTo>
                  <a:cubicBezTo>
                    <a:pt x="407418" y="26492"/>
                    <a:pt x="847887" y="1424"/>
                    <a:pt x="1112379" y="0"/>
                  </a:cubicBezTo>
                  <a:cubicBezTo>
                    <a:pt x="1132906" y="292197"/>
                    <a:pt x="1129161" y="419034"/>
                    <a:pt x="1112379" y="666993"/>
                  </a:cubicBezTo>
                  <a:cubicBezTo>
                    <a:pt x="562958" y="596221"/>
                    <a:pt x="139154" y="609372"/>
                    <a:pt x="0" y="666993"/>
                  </a:cubicBezTo>
                  <a:cubicBezTo>
                    <a:pt x="-55444" y="558407"/>
                    <a:pt x="-22211" y="214608"/>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B25902D-2590-FE8E-7E98-F97ADB87E09C}"/>
                </a:ext>
              </a:extLst>
            </p:cNvPr>
            <p:cNvSpPr/>
            <p:nvPr/>
          </p:nvSpPr>
          <p:spPr>
            <a:xfrm>
              <a:off x="1253606"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F39C17AC-AF8A-3A96-AC9B-7083623E0367}"/>
                </a:ext>
              </a:extLst>
            </p:cNvPr>
            <p:cNvSpPr/>
            <p:nvPr/>
          </p:nvSpPr>
          <p:spPr>
            <a:xfrm>
              <a:off x="241970" y="3342422"/>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Rounded Rectangle 9">
              <a:extLst>
                <a:ext uri="{FF2B5EF4-FFF2-40B4-BE49-F238E27FC236}">
                  <a16:creationId xmlns:a16="http://schemas.microsoft.com/office/drawing/2014/main" id="{493D45C1-CADB-F201-DA12-C9BAEC276C51}"/>
                </a:ext>
              </a:extLst>
            </p:cNvPr>
            <p:cNvSpPr/>
            <p:nvPr/>
          </p:nvSpPr>
          <p:spPr>
            <a:xfrm>
              <a:off x="772968" y="3342421"/>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Rounded Rectangle 10">
              <a:extLst>
                <a:ext uri="{FF2B5EF4-FFF2-40B4-BE49-F238E27FC236}">
                  <a16:creationId xmlns:a16="http://schemas.microsoft.com/office/drawing/2014/main" id="{4970F5BD-F907-C3EE-C692-849A926F7B46}"/>
                </a:ext>
              </a:extLst>
            </p:cNvPr>
            <p:cNvSpPr/>
            <p:nvPr/>
          </p:nvSpPr>
          <p:spPr>
            <a:xfrm>
              <a:off x="1298293" y="3342420"/>
              <a:ext cx="329813" cy="329813"/>
            </a:xfrm>
            <a:custGeom>
              <a:avLst/>
              <a:gdLst>
                <a:gd name="connsiteX0" fmla="*/ 0 w 329813"/>
                <a:gd name="connsiteY0" fmla="*/ 54970 h 329813"/>
                <a:gd name="connsiteX1" fmla="*/ 54970 w 329813"/>
                <a:gd name="connsiteY1" fmla="*/ 0 h 329813"/>
                <a:gd name="connsiteX2" fmla="*/ 274843 w 329813"/>
                <a:gd name="connsiteY2" fmla="*/ 0 h 329813"/>
                <a:gd name="connsiteX3" fmla="*/ 329813 w 329813"/>
                <a:gd name="connsiteY3" fmla="*/ 54970 h 329813"/>
                <a:gd name="connsiteX4" fmla="*/ 329813 w 329813"/>
                <a:gd name="connsiteY4" fmla="*/ 274843 h 329813"/>
                <a:gd name="connsiteX5" fmla="*/ 274843 w 329813"/>
                <a:gd name="connsiteY5" fmla="*/ 329813 h 329813"/>
                <a:gd name="connsiteX6" fmla="*/ 54970 w 329813"/>
                <a:gd name="connsiteY6" fmla="*/ 329813 h 329813"/>
                <a:gd name="connsiteX7" fmla="*/ 0 w 329813"/>
                <a:gd name="connsiteY7" fmla="*/ 274843 h 329813"/>
                <a:gd name="connsiteX8" fmla="*/ 0 w 329813"/>
                <a:gd name="connsiteY8" fmla="*/ 54970 h 3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813" h="329813" fill="none" extrusionOk="0">
                  <a:moveTo>
                    <a:pt x="0" y="54970"/>
                  </a:moveTo>
                  <a:cubicBezTo>
                    <a:pt x="578" y="25471"/>
                    <a:pt x="25067" y="4721"/>
                    <a:pt x="54970" y="0"/>
                  </a:cubicBezTo>
                  <a:cubicBezTo>
                    <a:pt x="157825" y="-63"/>
                    <a:pt x="217787" y="25932"/>
                    <a:pt x="274843" y="0"/>
                  </a:cubicBezTo>
                  <a:cubicBezTo>
                    <a:pt x="308058" y="-3546"/>
                    <a:pt x="323892" y="22322"/>
                    <a:pt x="329813" y="54970"/>
                  </a:cubicBezTo>
                  <a:cubicBezTo>
                    <a:pt x="339039" y="121379"/>
                    <a:pt x="325205" y="226862"/>
                    <a:pt x="329813" y="274843"/>
                  </a:cubicBezTo>
                  <a:cubicBezTo>
                    <a:pt x="326782" y="299024"/>
                    <a:pt x="305867" y="320815"/>
                    <a:pt x="274843" y="329813"/>
                  </a:cubicBezTo>
                  <a:cubicBezTo>
                    <a:pt x="201293" y="354281"/>
                    <a:pt x="129419" y="313757"/>
                    <a:pt x="54970" y="329813"/>
                  </a:cubicBezTo>
                  <a:cubicBezTo>
                    <a:pt x="22226" y="329911"/>
                    <a:pt x="2971" y="299846"/>
                    <a:pt x="0" y="274843"/>
                  </a:cubicBezTo>
                  <a:cubicBezTo>
                    <a:pt x="-3680" y="182388"/>
                    <a:pt x="20918" y="139550"/>
                    <a:pt x="0" y="54970"/>
                  </a:cubicBezTo>
                  <a:close/>
                </a:path>
                <a:path w="329813" h="329813" stroke="0" extrusionOk="0">
                  <a:moveTo>
                    <a:pt x="0" y="54970"/>
                  </a:moveTo>
                  <a:cubicBezTo>
                    <a:pt x="-925" y="24040"/>
                    <a:pt x="21147" y="1300"/>
                    <a:pt x="54970" y="0"/>
                  </a:cubicBezTo>
                  <a:cubicBezTo>
                    <a:pt x="112180" y="-3616"/>
                    <a:pt x="168433" y="20917"/>
                    <a:pt x="274843" y="0"/>
                  </a:cubicBezTo>
                  <a:cubicBezTo>
                    <a:pt x="299761" y="-4139"/>
                    <a:pt x="328030" y="28271"/>
                    <a:pt x="329813" y="54970"/>
                  </a:cubicBezTo>
                  <a:cubicBezTo>
                    <a:pt x="332737" y="126290"/>
                    <a:pt x="312741" y="190466"/>
                    <a:pt x="329813" y="274843"/>
                  </a:cubicBezTo>
                  <a:cubicBezTo>
                    <a:pt x="333305" y="298015"/>
                    <a:pt x="299946" y="329008"/>
                    <a:pt x="274843" y="329813"/>
                  </a:cubicBezTo>
                  <a:cubicBezTo>
                    <a:pt x="226851" y="337087"/>
                    <a:pt x="155714" y="305323"/>
                    <a:pt x="54970" y="329813"/>
                  </a:cubicBezTo>
                  <a:cubicBezTo>
                    <a:pt x="23218" y="332117"/>
                    <a:pt x="-5903" y="298355"/>
                    <a:pt x="0" y="274843"/>
                  </a:cubicBezTo>
                  <a:cubicBezTo>
                    <a:pt x="-3890" y="191002"/>
                    <a:pt x="14234" y="135550"/>
                    <a:pt x="0" y="54970"/>
                  </a:cubicBezTo>
                  <a:close/>
                </a:path>
              </a:pathLst>
            </a:custGeom>
            <a:solidFill>
              <a:schemeClr val="accent2"/>
            </a:soli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2" name="Rounded Rectangle 11">
              <a:extLst>
                <a:ext uri="{FF2B5EF4-FFF2-40B4-BE49-F238E27FC236}">
                  <a16:creationId xmlns:a16="http://schemas.microsoft.com/office/drawing/2014/main" id="{366AA3D9-47CA-3B20-CA12-2CC7877BA543}"/>
                </a:ext>
              </a:extLst>
            </p:cNvPr>
            <p:cNvSpPr/>
            <p:nvPr/>
          </p:nvSpPr>
          <p:spPr>
            <a:xfrm>
              <a:off x="1835872" y="3006856"/>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3" name="Rounded Rectangle 12">
              <a:extLst>
                <a:ext uri="{FF2B5EF4-FFF2-40B4-BE49-F238E27FC236}">
                  <a16:creationId xmlns:a16="http://schemas.microsoft.com/office/drawing/2014/main" id="{5268F708-7CE4-8299-033D-E31D9AEE442A}"/>
                </a:ext>
              </a:extLst>
            </p:cNvPr>
            <p:cNvSpPr/>
            <p:nvPr/>
          </p:nvSpPr>
          <p:spPr>
            <a:xfrm>
              <a:off x="2550356" y="3700824"/>
              <a:ext cx="329813" cy="329813"/>
            </a:xfrm>
            <a:prstGeom prst="roundRect">
              <a:avLst/>
            </a:prstGeom>
            <a:solidFill>
              <a:schemeClr val="bg1">
                <a:lumMod val="5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4" name="Rounded Rectangle 13">
              <a:extLst>
                <a:ext uri="{FF2B5EF4-FFF2-40B4-BE49-F238E27FC236}">
                  <a16:creationId xmlns:a16="http://schemas.microsoft.com/office/drawing/2014/main" id="{3A0678B2-24C9-3E96-6694-CDA23E1E3470}"/>
                </a:ext>
              </a:extLst>
            </p:cNvPr>
            <p:cNvSpPr/>
            <p:nvPr/>
          </p:nvSpPr>
          <p:spPr>
            <a:xfrm>
              <a:off x="2026817" y="4368692"/>
              <a:ext cx="329813" cy="329813"/>
            </a:xfrm>
            <a:prstGeom prst="roundRect">
              <a:avLst/>
            </a:prstGeom>
            <a:solidFill>
              <a:schemeClr val="bg1">
                <a:lumMod val="5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5" name="Rounded Rectangle 14">
              <a:extLst>
                <a:ext uri="{FF2B5EF4-FFF2-40B4-BE49-F238E27FC236}">
                  <a16:creationId xmlns:a16="http://schemas.microsoft.com/office/drawing/2014/main" id="{2C46F5E8-E9B9-0A25-7DF1-C4D759099051}"/>
                </a:ext>
              </a:extLst>
            </p:cNvPr>
            <p:cNvSpPr/>
            <p:nvPr/>
          </p:nvSpPr>
          <p:spPr>
            <a:xfrm>
              <a:off x="2531605" y="4330559"/>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6" name="Rounded Rectangle 15">
              <a:extLst>
                <a:ext uri="{FF2B5EF4-FFF2-40B4-BE49-F238E27FC236}">
                  <a16:creationId xmlns:a16="http://schemas.microsoft.com/office/drawing/2014/main" id="{D27D9929-C0C2-F1B2-1ED7-6026CADD232F}"/>
                </a:ext>
              </a:extLst>
            </p:cNvPr>
            <p:cNvSpPr/>
            <p:nvPr/>
          </p:nvSpPr>
          <p:spPr>
            <a:xfrm>
              <a:off x="3173573" y="3837067"/>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7" name="Rounded Rectangle 16">
              <a:extLst>
                <a:ext uri="{FF2B5EF4-FFF2-40B4-BE49-F238E27FC236}">
                  <a16:creationId xmlns:a16="http://schemas.microsoft.com/office/drawing/2014/main" id="{431084B8-0BFE-A0EE-0DC7-A4D99DDBF5E3}"/>
                </a:ext>
              </a:extLst>
            </p:cNvPr>
            <p:cNvSpPr/>
            <p:nvPr/>
          </p:nvSpPr>
          <p:spPr>
            <a:xfrm>
              <a:off x="3178228" y="3312321"/>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cxnSp>
          <p:nvCxnSpPr>
            <p:cNvPr id="18" name="Straight Arrow Connector 17">
              <a:extLst>
                <a:ext uri="{FF2B5EF4-FFF2-40B4-BE49-F238E27FC236}">
                  <a16:creationId xmlns:a16="http://schemas.microsoft.com/office/drawing/2014/main" id="{16019134-256D-509A-9945-0AC7927A4D7A}"/>
                </a:ext>
              </a:extLst>
            </p:cNvPr>
            <p:cNvCxnSpPr>
              <a:cxnSpLocks/>
              <a:stCxn id="9" idx="3"/>
              <a:endCxn id="22" idx="1"/>
            </p:cNvCxnSpPr>
            <p:nvPr/>
          </p:nvCxnSpPr>
          <p:spPr>
            <a:xfrm flipV="1">
              <a:off x="571783" y="3507326"/>
              <a:ext cx="160385" cy="3"/>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D77FB8-7A71-8967-D99F-41F565561867}"/>
                </a:ext>
              </a:extLst>
            </p:cNvPr>
            <p:cNvCxnSpPr>
              <a:cxnSpLocks/>
              <a:stCxn id="10" idx="3"/>
              <a:endCxn id="7" idx="1"/>
            </p:cNvCxnSpPr>
            <p:nvPr/>
          </p:nvCxnSpPr>
          <p:spPr>
            <a:xfrm flipV="1">
              <a:off x="1102781" y="3507326"/>
              <a:ext cx="150825" cy="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955B4C6-5402-EF5F-6190-C6126413DAA8}"/>
                </a:ext>
              </a:extLst>
            </p:cNvPr>
            <p:cNvCxnSpPr>
              <a:stCxn id="11" idx="3"/>
              <a:endCxn id="12" idx="1"/>
            </p:cNvCxnSpPr>
            <p:nvPr/>
          </p:nvCxnSpPr>
          <p:spPr>
            <a:xfrm flipV="1">
              <a:off x="1628106" y="3171763"/>
              <a:ext cx="207766" cy="33556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608ADD1-DBB9-4994-ED4F-9A3EA7EEB851}"/>
                </a:ext>
              </a:extLst>
            </p:cNvPr>
            <p:cNvSpPr/>
            <p:nvPr/>
          </p:nvSpPr>
          <p:spPr>
            <a:xfrm>
              <a:off x="203440"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EB97289-39F6-0C90-142D-323846D9036D}"/>
                </a:ext>
              </a:extLst>
            </p:cNvPr>
            <p:cNvSpPr/>
            <p:nvPr/>
          </p:nvSpPr>
          <p:spPr>
            <a:xfrm>
              <a:off x="732168"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FCBE14A-56B6-ACCB-5B42-626418D73DF1}"/>
                </a:ext>
              </a:extLst>
            </p:cNvPr>
            <p:cNvSpPr/>
            <p:nvPr/>
          </p:nvSpPr>
          <p:spPr>
            <a:xfrm>
              <a:off x="1805409" y="2962763"/>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9B7295E-51ED-2D9F-7DA3-983888F6D31B}"/>
                </a:ext>
              </a:extLst>
            </p:cNvPr>
            <p:cNvSpPr/>
            <p:nvPr/>
          </p:nvSpPr>
          <p:spPr>
            <a:xfrm>
              <a:off x="3132772" y="3792967"/>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4F2D0799-E069-0E85-C30C-1504136812F5}"/>
                </a:ext>
              </a:extLst>
            </p:cNvPr>
            <p:cNvCxnSpPr>
              <a:cxnSpLocks/>
              <a:stCxn id="11" idx="3"/>
              <a:endCxn id="6" idx="1"/>
            </p:cNvCxnSpPr>
            <p:nvPr/>
          </p:nvCxnSpPr>
          <p:spPr>
            <a:xfrm>
              <a:off x="1628106" y="3507327"/>
              <a:ext cx="257300" cy="1113851"/>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CA0AF05-4C9F-C108-451B-C766A628A7B8}"/>
                </a:ext>
              </a:extLst>
            </p:cNvPr>
            <p:cNvCxnSpPr>
              <a:cxnSpLocks/>
              <a:stCxn id="14" idx="0"/>
              <a:endCxn id="30" idx="1"/>
            </p:cNvCxnSpPr>
            <p:nvPr/>
          </p:nvCxnSpPr>
          <p:spPr>
            <a:xfrm flipV="1">
              <a:off x="2191724" y="4202487"/>
              <a:ext cx="308481" cy="166205"/>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6BB6A05-0A59-4E94-D746-9321E8DCEEE0}"/>
                </a:ext>
              </a:extLst>
            </p:cNvPr>
            <p:cNvCxnSpPr>
              <a:cxnSpLocks/>
              <a:stCxn id="13" idx="3"/>
              <a:endCxn id="29" idx="1"/>
            </p:cNvCxnSpPr>
            <p:nvPr/>
          </p:nvCxnSpPr>
          <p:spPr>
            <a:xfrm flipV="1">
              <a:off x="2880169" y="3477227"/>
              <a:ext cx="262665" cy="38850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BBB289A-4054-1CC5-61B1-395591DCF371}"/>
                </a:ext>
              </a:extLst>
            </p:cNvPr>
            <p:cNvCxnSpPr>
              <a:stCxn id="13" idx="3"/>
              <a:endCxn id="24" idx="1"/>
            </p:cNvCxnSpPr>
            <p:nvPr/>
          </p:nvCxnSpPr>
          <p:spPr>
            <a:xfrm>
              <a:off x="2880169" y="3865731"/>
              <a:ext cx="252603" cy="13624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23AE03C-C782-AEB7-6776-C4314A0A876E}"/>
                </a:ext>
              </a:extLst>
            </p:cNvPr>
            <p:cNvSpPr/>
            <p:nvPr/>
          </p:nvSpPr>
          <p:spPr>
            <a:xfrm>
              <a:off x="3142834" y="3268221"/>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04D9FE1-FAE2-840A-893C-8157CA9873A1}"/>
                </a:ext>
              </a:extLst>
            </p:cNvPr>
            <p:cNvSpPr/>
            <p:nvPr/>
          </p:nvSpPr>
          <p:spPr>
            <a:xfrm>
              <a:off x="2500205" y="3658015"/>
              <a:ext cx="411413" cy="1088943"/>
            </a:xfrm>
            <a:custGeom>
              <a:avLst/>
              <a:gdLst>
                <a:gd name="connsiteX0" fmla="*/ 0 w 411413"/>
                <a:gd name="connsiteY0" fmla="*/ 0 h 1088943"/>
                <a:gd name="connsiteX1" fmla="*/ 411413 w 411413"/>
                <a:gd name="connsiteY1" fmla="*/ 0 h 1088943"/>
                <a:gd name="connsiteX2" fmla="*/ 411413 w 411413"/>
                <a:gd name="connsiteY2" fmla="*/ 1088943 h 1088943"/>
                <a:gd name="connsiteX3" fmla="*/ 0 w 411413"/>
                <a:gd name="connsiteY3" fmla="*/ 1088943 h 1088943"/>
                <a:gd name="connsiteX4" fmla="*/ 0 w 411413"/>
                <a:gd name="connsiteY4" fmla="*/ 0 h 108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1088943" fill="none" extrusionOk="0">
                  <a:moveTo>
                    <a:pt x="0" y="0"/>
                  </a:moveTo>
                  <a:cubicBezTo>
                    <a:pt x="84049" y="-13227"/>
                    <a:pt x="302983" y="1995"/>
                    <a:pt x="411413" y="0"/>
                  </a:cubicBezTo>
                  <a:cubicBezTo>
                    <a:pt x="318019" y="398416"/>
                    <a:pt x="357511" y="938812"/>
                    <a:pt x="411413" y="1088943"/>
                  </a:cubicBezTo>
                  <a:cubicBezTo>
                    <a:pt x="318365" y="1097072"/>
                    <a:pt x="198077" y="1081721"/>
                    <a:pt x="0" y="1088943"/>
                  </a:cubicBezTo>
                  <a:cubicBezTo>
                    <a:pt x="-59088" y="904634"/>
                    <a:pt x="42600" y="193134"/>
                    <a:pt x="0" y="0"/>
                  </a:cubicBezTo>
                  <a:close/>
                </a:path>
                <a:path w="411413" h="1088943" stroke="0" extrusionOk="0">
                  <a:moveTo>
                    <a:pt x="0" y="0"/>
                  </a:moveTo>
                  <a:cubicBezTo>
                    <a:pt x="188259" y="-29957"/>
                    <a:pt x="283020" y="-507"/>
                    <a:pt x="411413" y="0"/>
                  </a:cubicBezTo>
                  <a:cubicBezTo>
                    <a:pt x="478851" y="372661"/>
                    <a:pt x="484774" y="779401"/>
                    <a:pt x="411413" y="1088943"/>
                  </a:cubicBezTo>
                  <a:cubicBezTo>
                    <a:pt x="223421" y="1113778"/>
                    <a:pt x="81425" y="1108006"/>
                    <a:pt x="0" y="1088943"/>
                  </a:cubicBezTo>
                  <a:cubicBezTo>
                    <a:pt x="7282" y="962795"/>
                    <a:pt x="68770" y="134145"/>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Elbow Connector 30">
              <a:extLst>
                <a:ext uri="{FF2B5EF4-FFF2-40B4-BE49-F238E27FC236}">
                  <a16:creationId xmlns:a16="http://schemas.microsoft.com/office/drawing/2014/main" id="{AA5A31C5-4912-EEE8-9EED-DFD7F8B7C7DC}"/>
                </a:ext>
              </a:extLst>
            </p:cNvPr>
            <p:cNvCxnSpPr/>
            <p:nvPr/>
          </p:nvCxnSpPr>
          <p:spPr>
            <a:xfrm rot="5400000" flipH="1">
              <a:off x="1345173" y="3309034"/>
              <a:ext cx="944041" cy="1758637"/>
            </a:xfrm>
            <a:prstGeom prst="bentConnector3">
              <a:avLst>
                <a:gd name="adj1" fmla="val -39680"/>
              </a:avLst>
            </a:prstGeom>
            <a:ln w="12700">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5" name="Google Shape;195;p30"/>
          <p:cNvSpPr txBox="1"/>
          <p:nvPr/>
        </p:nvSpPr>
        <p:spPr>
          <a:xfrm>
            <a:off x="340822" y="4148051"/>
            <a:ext cx="11521440" cy="2157382"/>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r>
              <a:rPr lang="en-US" sz="2000" b="1" dirty="0">
                <a:solidFill>
                  <a:srgbClr val="666666"/>
                </a:solidFill>
              </a:rPr>
              <a:t>The breakpoint condition is evaluated by integrating over the execution history (past information).</a:t>
            </a:r>
          </a:p>
          <a:p>
            <a:endParaRPr lang="en-US" sz="2000" dirty="0">
              <a:solidFill>
                <a:srgbClr val="666666"/>
              </a:solidFill>
            </a:endParaRPr>
          </a:p>
          <a:p>
            <a:r>
              <a:rPr lang="en-US" sz="2000" dirty="0">
                <a:solidFill>
                  <a:srgbClr val="666666"/>
                </a:solidFill>
              </a:rPr>
              <a:t>Examples: </a:t>
            </a:r>
          </a:p>
          <a:p>
            <a:pPr marL="342900" indent="-342900">
              <a:buFont typeface="Arial" panose="020B0604020202020204" pitchFamily="34" charset="0"/>
              <a:buChar char="•"/>
            </a:pPr>
            <a:r>
              <a:rPr lang="en-GB" sz="2000" dirty="0"/>
              <a:t>stop if the </a:t>
            </a:r>
            <a:r>
              <a:rPr lang="en-GB" sz="2000" i="1" dirty="0"/>
              <a:t>same hostile aircraft</a:t>
            </a:r>
            <a:r>
              <a:rPr lang="en-GB" sz="2000" dirty="0"/>
              <a:t> is repeatedly dropped and reacquired by the radar </a:t>
            </a:r>
            <a:r>
              <a:rPr lang="en-GB" sz="2000" b="1" dirty="0"/>
              <a:t>5 times in succession</a:t>
            </a:r>
            <a:r>
              <a:rPr lang="en-GB" sz="2000" dirty="0"/>
              <a:t>, indicating tracking instability.</a:t>
            </a:r>
          </a:p>
          <a:p>
            <a:pPr marL="342900" indent="-342900">
              <a:buFont typeface="Arial" panose="020B0604020202020204" pitchFamily="34" charset="0"/>
              <a:buChar char="•"/>
            </a:pPr>
            <a:r>
              <a:rPr lang="en-US" sz="2000" dirty="0">
                <a:solidFill>
                  <a:srgbClr val="666666"/>
                </a:solidFill>
              </a:rPr>
              <a:t>3</a:t>
            </a:r>
            <a:r>
              <a:rPr lang="en-US" sz="2000" baseline="30000" dirty="0">
                <a:solidFill>
                  <a:srgbClr val="666666"/>
                </a:solidFill>
              </a:rPr>
              <a:t>rd</a:t>
            </a:r>
            <a:r>
              <a:rPr lang="en-US" sz="2000" dirty="0">
                <a:solidFill>
                  <a:srgbClr val="666666"/>
                </a:solidFill>
              </a:rPr>
              <a:t> </a:t>
            </a:r>
            <a:r>
              <a:rPr lang="en-US" sz="2000" b="1" dirty="0">
                <a:solidFill>
                  <a:srgbClr val="666666"/>
                </a:solidFill>
              </a:rPr>
              <a:t>occurrence of</a:t>
            </a:r>
            <a:r>
              <a:rPr lang="en-US" sz="2000" dirty="0">
                <a:solidFill>
                  <a:srgbClr val="666666"/>
                </a:solidFill>
              </a:rPr>
              <a:t> </a:t>
            </a:r>
            <a:r>
              <a:rPr lang="en-US" sz="2000" i="1" dirty="0">
                <a:solidFill>
                  <a:srgbClr val="666666"/>
                </a:solidFill>
              </a:rPr>
              <a:t>f</a:t>
            </a:r>
          </a:p>
        </p:txBody>
      </p:sp>
      <p:sp>
        <p:nvSpPr>
          <p:cNvPr id="2" name="Slide Number Placeholder 1">
            <a:extLst>
              <a:ext uri="{FF2B5EF4-FFF2-40B4-BE49-F238E27FC236}">
                <a16:creationId xmlns:a16="http://schemas.microsoft.com/office/drawing/2014/main" id="{19A1804E-ED57-7B5D-12A8-DD9FB7FF51BF}"/>
              </a:ext>
            </a:extLst>
          </p:cNvPr>
          <p:cNvSpPr>
            <a:spLocks noGrp="1"/>
          </p:cNvSpPr>
          <p:nvPr>
            <p:ph type="sldNum" idx="12"/>
          </p:nvPr>
        </p:nvSpPr>
        <p:spPr/>
        <p:txBody>
          <a:bodyPr/>
          <a:lstStyle/>
          <a:p>
            <a:fld id="{00000000-1234-1234-1234-123412341234}" type="slidenum">
              <a:rPr lang="en-US" smtClean="0"/>
              <a:pPr/>
              <a:t>42</a:t>
            </a:fld>
            <a:endParaRPr lang="en-US" dirty="0"/>
          </a:p>
        </p:txBody>
      </p:sp>
      <p:pic>
        <p:nvPicPr>
          <p:cNvPr id="3" name="Picture 2">
            <a:extLst>
              <a:ext uri="{FF2B5EF4-FFF2-40B4-BE49-F238E27FC236}">
                <a16:creationId xmlns:a16="http://schemas.microsoft.com/office/drawing/2014/main" id="{95EB256E-476C-1E53-521A-525E0E395E94}"/>
              </a:ext>
            </a:extLst>
          </p:cNvPr>
          <p:cNvPicPr>
            <a:picLocks noChangeAspect="1"/>
          </p:cNvPicPr>
          <p:nvPr/>
        </p:nvPicPr>
        <p:blipFill>
          <a:blip r:embed="rId3"/>
          <a:stretch>
            <a:fillRect/>
          </a:stretch>
        </p:blipFill>
        <p:spPr>
          <a:xfrm>
            <a:off x="10719159" y="63771"/>
            <a:ext cx="1379310" cy="1440000"/>
          </a:xfrm>
          <a:prstGeom prst="rect">
            <a:avLst/>
          </a:prstGeom>
        </p:spPr>
      </p:pic>
      <p:sp>
        <p:nvSpPr>
          <p:cNvPr id="4" name="TextBox 3">
            <a:extLst>
              <a:ext uri="{FF2B5EF4-FFF2-40B4-BE49-F238E27FC236}">
                <a16:creationId xmlns:a16="http://schemas.microsoft.com/office/drawing/2014/main" id="{CDCEE41D-19CA-789F-5543-2FA32D461C7F}"/>
              </a:ext>
            </a:extLst>
          </p:cNvPr>
          <p:cNvSpPr txBox="1"/>
          <p:nvPr/>
        </p:nvSpPr>
        <p:spPr>
          <a:xfrm>
            <a:off x="10682782" y="1520303"/>
            <a:ext cx="1452064" cy="646331"/>
          </a:xfrm>
          <a:prstGeom prst="rect">
            <a:avLst/>
          </a:prstGeom>
          <a:noFill/>
        </p:spPr>
        <p:txBody>
          <a:bodyPr wrap="none" rtlCol="0">
            <a:spAutoFit/>
          </a:bodyPr>
          <a:lstStyle/>
          <a:p>
            <a:r>
              <a:rPr lang="en-US" dirty="0"/>
              <a:t>PhD Matthias</a:t>
            </a:r>
            <a:br>
              <a:rPr lang="en-US" dirty="0"/>
            </a:br>
            <a:r>
              <a:rPr lang="en-US" dirty="0"/>
              <a:t>PASQUIER</a:t>
            </a:r>
          </a:p>
        </p:txBody>
      </p:sp>
      <p:sp>
        <p:nvSpPr>
          <p:cNvPr id="7" name="Google Shape;172;p28">
            <a:extLst>
              <a:ext uri="{FF2B5EF4-FFF2-40B4-BE49-F238E27FC236}">
                <a16:creationId xmlns:a16="http://schemas.microsoft.com/office/drawing/2014/main" id="{D36F8CCA-C4D5-9809-B232-D462E3F771C0}"/>
              </a:ext>
            </a:extLst>
          </p:cNvPr>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dirty="0"/>
              <a:t>Breakpoints Types</a:t>
            </a:r>
          </a:p>
        </p:txBody>
      </p:sp>
      <p:sp>
        <p:nvSpPr>
          <p:cNvPr id="192" name="Google Shape;192;p30"/>
          <p:cNvSpPr txBox="1">
            <a:spLocks noGrp="1"/>
          </p:cNvSpPr>
          <p:nvPr>
            <p:ph type="body" idx="1"/>
          </p:nvPr>
        </p:nvSpPr>
        <p:spPr>
          <a:xfrm>
            <a:off x="415600" y="1536633"/>
            <a:ext cx="8590614" cy="2672790"/>
          </a:xfrm>
          <a:prstGeom prst="rect">
            <a:avLst/>
          </a:prstGeom>
        </p:spPr>
        <p:txBody>
          <a:bodyPr spcFirstLastPara="1" vert="horz" wrap="square" lIns="121900" tIns="121900" rIns="121900" bIns="121900" rtlCol="0" anchor="t" anchorCtr="0">
            <a:normAutofit/>
          </a:bodyPr>
          <a:lstStyle/>
          <a:p>
            <a:pPr marL="0" indent="0">
              <a:buNone/>
            </a:pPr>
            <a:r>
              <a:rPr lang="en-US" dirty="0"/>
              <a:t>4 types of breakpoints:</a:t>
            </a:r>
          </a:p>
          <a:p>
            <a:pPr>
              <a:spcBef>
                <a:spcPts val="1600"/>
              </a:spcBef>
            </a:pPr>
            <a:r>
              <a:rPr lang="en-US" dirty="0">
                <a:solidFill>
                  <a:schemeClr val="bg1">
                    <a:lumMod val="75000"/>
                  </a:schemeClr>
                </a:solidFill>
              </a:rPr>
              <a:t>Configuration-based: bad </a:t>
            </a:r>
            <a:r>
              <a:rPr lang="en-US" i="1" dirty="0">
                <a:solidFill>
                  <a:schemeClr val="bg1">
                    <a:lumMod val="75000"/>
                  </a:schemeClr>
                </a:solidFill>
              </a:rPr>
              <a:t>state snapshot</a:t>
            </a:r>
          </a:p>
          <a:p>
            <a:r>
              <a:rPr lang="en-US" dirty="0">
                <a:solidFill>
                  <a:schemeClr val="bg1">
                    <a:lumMod val="75000"/>
                  </a:schemeClr>
                </a:solidFill>
              </a:rPr>
              <a:t>Step-based: bad </a:t>
            </a:r>
            <a:r>
              <a:rPr lang="en-US" i="1" dirty="0">
                <a:solidFill>
                  <a:schemeClr val="bg1">
                    <a:lumMod val="75000"/>
                  </a:schemeClr>
                </a:solidFill>
              </a:rPr>
              <a:t>execution step</a:t>
            </a:r>
          </a:p>
          <a:p>
            <a:r>
              <a:rPr lang="en-US" b="1" dirty="0"/>
              <a:t>History-based</a:t>
            </a:r>
            <a:r>
              <a:rPr lang="en-US" dirty="0"/>
              <a:t>: bad </a:t>
            </a:r>
            <a:r>
              <a:rPr lang="en-US" i="1" dirty="0"/>
              <a:t>pattern over the past</a:t>
            </a:r>
          </a:p>
          <a:p>
            <a:pPr indent="0">
              <a:spcBef>
                <a:spcPts val="1600"/>
              </a:spcBef>
              <a:spcAft>
                <a:spcPts val="1600"/>
              </a:spcAft>
              <a:buNone/>
            </a:pPr>
            <a:endParaRPr lang="en-US" dirty="0"/>
          </a:p>
        </p:txBody>
      </p:sp>
      <p:grpSp>
        <p:nvGrpSpPr>
          <p:cNvPr id="5" name="Group 4">
            <a:extLst>
              <a:ext uri="{FF2B5EF4-FFF2-40B4-BE49-F238E27FC236}">
                <a16:creationId xmlns:a16="http://schemas.microsoft.com/office/drawing/2014/main" id="{65E625C8-80A2-D8A2-C4A2-E498E6899F08}"/>
              </a:ext>
            </a:extLst>
          </p:cNvPr>
          <p:cNvGrpSpPr/>
          <p:nvPr/>
        </p:nvGrpSpPr>
        <p:grpSpPr>
          <a:xfrm>
            <a:off x="7149677" y="60130"/>
            <a:ext cx="3464544" cy="1991911"/>
            <a:chOff x="153134" y="2962763"/>
            <a:chExt cx="3464544" cy="1991911"/>
          </a:xfrm>
        </p:grpSpPr>
        <p:sp>
          <p:nvSpPr>
            <p:cNvPr id="6" name="Rectangle 5">
              <a:extLst>
                <a:ext uri="{FF2B5EF4-FFF2-40B4-BE49-F238E27FC236}">
                  <a16:creationId xmlns:a16="http://schemas.microsoft.com/office/drawing/2014/main" id="{A58F96CA-2899-79B1-15D8-61EB7D3F06D7}"/>
                </a:ext>
              </a:extLst>
            </p:cNvPr>
            <p:cNvSpPr/>
            <p:nvPr/>
          </p:nvSpPr>
          <p:spPr>
            <a:xfrm>
              <a:off x="1885406" y="4287681"/>
              <a:ext cx="1112379" cy="666993"/>
            </a:xfrm>
            <a:custGeom>
              <a:avLst/>
              <a:gdLst>
                <a:gd name="connsiteX0" fmla="*/ 0 w 1112379"/>
                <a:gd name="connsiteY0" fmla="*/ 0 h 666993"/>
                <a:gd name="connsiteX1" fmla="*/ 1112379 w 1112379"/>
                <a:gd name="connsiteY1" fmla="*/ 0 h 666993"/>
                <a:gd name="connsiteX2" fmla="*/ 1112379 w 1112379"/>
                <a:gd name="connsiteY2" fmla="*/ 666993 h 666993"/>
                <a:gd name="connsiteX3" fmla="*/ 0 w 1112379"/>
                <a:gd name="connsiteY3" fmla="*/ 666993 h 666993"/>
                <a:gd name="connsiteX4" fmla="*/ 0 w 1112379"/>
                <a:gd name="connsiteY4" fmla="*/ 0 h 66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79" h="666993" fill="none" extrusionOk="0">
                  <a:moveTo>
                    <a:pt x="0" y="0"/>
                  </a:moveTo>
                  <a:cubicBezTo>
                    <a:pt x="190545" y="70620"/>
                    <a:pt x="948934" y="-81728"/>
                    <a:pt x="1112379" y="0"/>
                  </a:cubicBezTo>
                  <a:cubicBezTo>
                    <a:pt x="1147589" y="145504"/>
                    <a:pt x="1154910" y="469948"/>
                    <a:pt x="1112379" y="666993"/>
                  </a:cubicBezTo>
                  <a:cubicBezTo>
                    <a:pt x="973634" y="731325"/>
                    <a:pt x="501954" y="720968"/>
                    <a:pt x="0" y="666993"/>
                  </a:cubicBezTo>
                  <a:cubicBezTo>
                    <a:pt x="-44937" y="354528"/>
                    <a:pt x="11909" y="234286"/>
                    <a:pt x="0" y="0"/>
                  </a:cubicBezTo>
                  <a:close/>
                </a:path>
                <a:path w="1112379" h="666993" stroke="0" extrusionOk="0">
                  <a:moveTo>
                    <a:pt x="0" y="0"/>
                  </a:moveTo>
                  <a:cubicBezTo>
                    <a:pt x="407418" y="26492"/>
                    <a:pt x="847887" y="1424"/>
                    <a:pt x="1112379" y="0"/>
                  </a:cubicBezTo>
                  <a:cubicBezTo>
                    <a:pt x="1132906" y="292197"/>
                    <a:pt x="1129161" y="419034"/>
                    <a:pt x="1112379" y="666993"/>
                  </a:cubicBezTo>
                  <a:cubicBezTo>
                    <a:pt x="562958" y="596221"/>
                    <a:pt x="139154" y="609372"/>
                    <a:pt x="0" y="666993"/>
                  </a:cubicBezTo>
                  <a:cubicBezTo>
                    <a:pt x="-55444" y="558407"/>
                    <a:pt x="-22211" y="214608"/>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49B5347-72DD-E742-B8D8-41127C79E2C9}"/>
                </a:ext>
              </a:extLst>
            </p:cNvPr>
            <p:cNvSpPr/>
            <p:nvPr/>
          </p:nvSpPr>
          <p:spPr>
            <a:xfrm>
              <a:off x="1253606"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A64BED2C-39BE-739B-7A51-80B32F531B99}"/>
                </a:ext>
              </a:extLst>
            </p:cNvPr>
            <p:cNvSpPr/>
            <p:nvPr/>
          </p:nvSpPr>
          <p:spPr>
            <a:xfrm>
              <a:off x="241970" y="3342422"/>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Rounded Rectangle 9">
              <a:extLst>
                <a:ext uri="{FF2B5EF4-FFF2-40B4-BE49-F238E27FC236}">
                  <a16:creationId xmlns:a16="http://schemas.microsoft.com/office/drawing/2014/main" id="{14FEED63-6120-F79A-106C-2FF122A16D60}"/>
                </a:ext>
              </a:extLst>
            </p:cNvPr>
            <p:cNvSpPr/>
            <p:nvPr/>
          </p:nvSpPr>
          <p:spPr>
            <a:xfrm>
              <a:off x="772968" y="3342421"/>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Rounded Rectangle 10">
              <a:extLst>
                <a:ext uri="{FF2B5EF4-FFF2-40B4-BE49-F238E27FC236}">
                  <a16:creationId xmlns:a16="http://schemas.microsoft.com/office/drawing/2014/main" id="{71C5D539-3EEA-32DE-9981-3DB840D34E4C}"/>
                </a:ext>
              </a:extLst>
            </p:cNvPr>
            <p:cNvSpPr/>
            <p:nvPr/>
          </p:nvSpPr>
          <p:spPr>
            <a:xfrm>
              <a:off x="1298293" y="3342420"/>
              <a:ext cx="329813" cy="329813"/>
            </a:xfrm>
            <a:custGeom>
              <a:avLst/>
              <a:gdLst>
                <a:gd name="connsiteX0" fmla="*/ 0 w 329813"/>
                <a:gd name="connsiteY0" fmla="*/ 54970 h 329813"/>
                <a:gd name="connsiteX1" fmla="*/ 54970 w 329813"/>
                <a:gd name="connsiteY1" fmla="*/ 0 h 329813"/>
                <a:gd name="connsiteX2" fmla="*/ 274843 w 329813"/>
                <a:gd name="connsiteY2" fmla="*/ 0 h 329813"/>
                <a:gd name="connsiteX3" fmla="*/ 329813 w 329813"/>
                <a:gd name="connsiteY3" fmla="*/ 54970 h 329813"/>
                <a:gd name="connsiteX4" fmla="*/ 329813 w 329813"/>
                <a:gd name="connsiteY4" fmla="*/ 274843 h 329813"/>
                <a:gd name="connsiteX5" fmla="*/ 274843 w 329813"/>
                <a:gd name="connsiteY5" fmla="*/ 329813 h 329813"/>
                <a:gd name="connsiteX6" fmla="*/ 54970 w 329813"/>
                <a:gd name="connsiteY6" fmla="*/ 329813 h 329813"/>
                <a:gd name="connsiteX7" fmla="*/ 0 w 329813"/>
                <a:gd name="connsiteY7" fmla="*/ 274843 h 329813"/>
                <a:gd name="connsiteX8" fmla="*/ 0 w 329813"/>
                <a:gd name="connsiteY8" fmla="*/ 54970 h 3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813" h="329813" fill="none" extrusionOk="0">
                  <a:moveTo>
                    <a:pt x="0" y="54970"/>
                  </a:moveTo>
                  <a:cubicBezTo>
                    <a:pt x="578" y="25471"/>
                    <a:pt x="25067" y="4721"/>
                    <a:pt x="54970" y="0"/>
                  </a:cubicBezTo>
                  <a:cubicBezTo>
                    <a:pt x="157825" y="-63"/>
                    <a:pt x="217787" y="25932"/>
                    <a:pt x="274843" y="0"/>
                  </a:cubicBezTo>
                  <a:cubicBezTo>
                    <a:pt x="308058" y="-3546"/>
                    <a:pt x="323892" y="22322"/>
                    <a:pt x="329813" y="54970"/>
                  </a:cubicBezTo>
                  <a:cubicBezTo>
                    <a:pt x="339039" y="121379"/>
                    <a:pt x="325205" y="226862"/>
                    <a:pt x="329813" y="274843"/>
                  </a:cubicBezTo>
                  <a:cubicBezTo>
                    <a:pt x="326782" y="299024"/>
                    <a:pt x="305867" y="320815"/>
                    <a:pt x="274843" y="329813"/>
                  </a:cubicBezTo>
                  <a:cubicBezTo>
                    <a:pt x="201293" y="354281"/>
                    <a:pt x="129419" y="313757"/>
                    <a:pt x="54970" y="329813"/>
                  </a:cubicBezTo>
                  <a:cubicBezTo>
                    <a:pt x="22226" y="329911"/>
                    <a:pt x="2971" y="299846"/>
                    <a:pt x="0" y="274843"/>
                  </a:cubicBezTo>
                  <a:cubicBezTo>
                    <a:pt x="-3680" y="182388"/>
                    <a:pt x="20918" y="139550"/>
                    <a:pt x="0" y="54970"/>
                  </a:cubicBezTo>
                  <a:close/>
                </a:path>
                <a:path w="329813" h="329813" stroke="0" extrusionOk="0">
                  <a:moveTo>
                    <a:pt x="0" y="54970"/>
                  </a:moveTo>
                  <a:cubicBezTo>
                    <a:pt x="-925" y="24040"/>
                    <a:pt x="21147" y="1300"/>
                    <a:pt x="54970" y="0"/>
                  </a:cubicBezTo>
                  <a:cubicBezTo>
                    <a:pt x="112180" y="-3616"/>
                    <a:pt x="168433" y="20917"/>
                    <a:pt x="274843" y="0"/>
                  </a:cubicBezTo>
                  <a:cubicBezTo>
                    <a:pt x="299761" y="-4139"/>
                    <a:pt x="328030" y="28271"/>
                    <a:pt x="329813" y="54970"/>
                  </a:cubicBezTo>
                  <a:cubicBezTo>
                    <a:pt x="332737" y="126290"/>
                    <a:pt x="312741" y="190466"/>
                    <a:pt x="329813" y="274843"/>
                  </a:cubicBezTo>
                  <a:cubicBezTo>
                    <a:pt x="333305" y="298015"/>
                    <a:pt x="299946" y="329008"/>
                    <a:pt x="274843" y="329813"/>
                  </a:cubicBezTo>
                  <a:cubicBezTo>
                    <a:pt x="226851" y="337087"/>
                    <a:pt x="155714" y="305323"/>
                    <a:pt x="54970" y="329813"/>
                  </a:cubicBezTo>
                  <a:cubicBezTo>
                    <a:pt x="23218" y="332117"/>
                    <a:pt x="-5903" y="298355"/>
                    <a:pt x="0" y="274843"/>
                  </a:cubicBezTo>
                  <a:cubicBezTo>
                    <a:pt x="-3890" y="191002"/>
                    <a:pt x="14234" y="135550"/>
                    <a:pt x="0" y="54970"/>
                  </a:cubicBezTo>
                  <a:close/>
                </a:path>
              </a:pathLst>
            </a:custGeom>
            <a:solidFill>
              <a:schemeClr val="accent2"/>
            </a:soli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2" name="Rounded Rectangle 11">
              <a:extLst>
                <a:ext uri="{FF2B5EF4-FFF2-40B4-BE49-F238E27FC236}">
                  <a16:creationId xmlns:a16="http://schemas.microsoft.com/office/drawing/2014/main" id="{18E1FA73-EBE6-4A53-99F2-05BF47629CB2}"/>
                </a:ext>
              </a:extLst>
            </p:cNvPr>
            <p:cNvSpPr/>
            <p:nvPr/>
          </p:nvSpPr>
          <p:spPr>
            <a:xfrm>
              <a:off x="1835872" y="3006856"/>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3" name="Rounded Rectangle 12">
              <a:extLst>
                <a:ext uri="{FF2B5EF4-FFF2-40B4-BE49-F238E27FC236}">
                  <a16:creationId xmlns:a16="http://schemas.microsoft.com/office/drawing/2014/main" id="{3767E6CF-DAA6-A3DC-B493-765A022D534B}"/>
                </a:ext>
              </a:extLst>
            </p:cNvPr>
            <p:cNvSpPr/>
            <p:nvPr/>
          </p:nvSpPr>
          <p:spPr>
            <a:xfrm>
              <a:off x="2550356" y="3700824"/>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4" name="Rounded Rectangle 13">
              <a:extLst>
                <a:ext uri="{FF2B5EF4-FFF2-40B4-BE49-F238E27FC236}">
                  <a16:creationId xmlns:a16="http://schemas.microsoft.com/office/drawing/2014/main" id="{CE816A1F-2EF3-82DF-0F66-99E22DD5F8B6}"/>
                </a:ext>
              </a:extLst>
            </p:cNvPr>
            <p:cNvSpPr/>
            <p:nvPr/>
          </p:nvSpPr>
          <p:spPr>
            <a:xfrm>
              <a:off x="2026817" y="4368692"/>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5" name="Rounded Rectangle 14">
              <a:extLst>
                <a:ext uri="{FF2B5EF4-FFF2-40B4-BE49-F238E27FC236}">
                  <a16:creationId xmlns:a16="http://schemas.microsoft.com/office/drawing/2014/main" id="{F039CE17-988B-3956-1E6F-68934AC6768B}"/>
                </a:ext>
              </a:extLst>
            </p:cNvPr>
            <p:cNvSpPr/>
            <p:nvPr/>
          </p:nvSpPr>
          <p:spPr>
            <a:xfrm>
              <a:off x="2531605" y="4330559"/>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6" name="Rounded Rectangle 15">
              <a:extLst>
                <a:ext uri="{FF2B5EF4-FFF2-40B4-BE49-F238E27FC236}">
                  <a16:creationId xmlns:a16="http://schemas.microsoft.com/office/drawing/2014/main" id="{666B120C-3117-E3E9-0873-ED9530B2B51F}"/>
                </a:ext>
              </a:extLst>
            </p:cNvPr>
            <p:cNvSpPr/>
            <p:nvPr/>
          </p:nvSpPr>
          <p:spPr>
            <a:xfrm>
              <a:off x="3173573" y="3837067"/>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7" name="Rounded Rectangle 16">
              <a:extLst>
                <a:ext uri="{FF2B5EF4-FFF2-40B4-BE49-F238E27FC236}">
                  <a16:creationId xmlns:a16="http://schemas.microsoft.com/office/drawing/2014/main" id="{3E7306A5-8F55-4BE0-351B-F453F771B002}"/>
                </a:ext>
              </a:extLst>
            </p:cNvPr>
            <p:cNvSpPr/>
            <p:nvPr/>
          </p:nvSpPr>
          <p:spPr>
            <a:xfrm>
              <a:off x="3178228" y="3312321"/>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cxnSp>
          <p:nvCxnSpPr>
            <p:cNvPr id="18" name="Straight Arrow Connector 17">
              <a:extLst>
                <a:ext uri="{FF2B5EF4-FFF2-40B4-BE49-F238E27FC236}">
                  <a16:creationId xmlns:a16="http://schemas.microsoft.com/office/drawing/2014/main" id="{58A47469-5DE4-71B4-5E48-BBEBE6FCB97C}"/>
                </a:ext>
              </a:extLst>
            </p:cNvPr>
            <p:cNvCxnSpPr>
              <a:cxnSpLocks/>
              <a:stCxn id="9" idx="3"/>
              <a:endCxn id="22" idx="1"/>
            </p:cNvCxnSpPr>
            <p:nvPr/>
          </p:nvCxnSpPr>
          <p:spPr>
            <a:xfrm flipV="1">
              <a:off x="571783" y="3507326"/>
              <a:ext cx="160385" cy="3"/>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8161C57-0687-E202-5530-52729A2D5383}"/>
                </a:ext>
              </a:extLst>
            </p:cNvPr>
            <p:cNvCxnSpPr>
              <a:cxnSpLocks/>
              <a:stCxn id="10" idx="3"/>
              <a:endCxn id="8" idx="1"/>
            </p:cNvCxnSpPr>
            <p:nvPr/>
          </p:nvCxnSpPr>
          <p:spPr>
            <a:xfrm flipV="1">
              <a:off x="1102781" y="3507326"/>
              <a:ext cx="150825" cy="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0274E7A-C552-D25A-259F-330DEFF69CD1}"/>
                </a:ext>
              </a:extLst>
            </p:cNvPr>
            <p:cNvCxnSpPr>
              <a:stCxn id="11" idx="3"/>
              <a:endCxn id="12" idx="1"/>
            </p:cNvCxnSpPr>
            <p:nvPr/>
          </p:nvCxnSpPr>
          <p:spPr>
            <a:xfrm flipV="1">
              <a:off x="1628106" y="3171763"/>
              <a:ext cx="207766" cy="33556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E66DC9D-8A4C-B5B0-93F0-960B74FE6F83}"/>
                </a:ext>
              </a:extLst>
            </p:cNvPr>
            <p:cNvSpPr/>
            <p:nvPr/>
          </p:nvSpPr>
          <p:spPr>
            <a:xfrm>
              <a:off x="203440"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A628E41-C34D-1131-E55E-CF55D7CC53CE}"/>
                </a:ext>
              </a:extLst>
            </p:cNvPr>
            <p:cNvSpPr/>
            <p:nvPr/>
          </p:nvSpPr>
          <p:spPr>
            <a:xfrm>
              <a:off x="732168"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9F0A496-C1BD-F9D7-3000-D958A094B662}"/>
                </a:ext>
              </a:extLst>
            </p:cNvPr>
            <p:cNvSpPr/>
            <p:nvPr/>
          </p:nvSpPr>
          <p:spPr>
            <a:xfrm>
              <a:off x="1805409" y="2962763"/>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1787672-C663-7E43-0FDC-C4BF8BC88CC8}"/>
                </a:ext>
              </a:extLst>
            </p:cNvPr>
            <p:cNvSpPr/>
            <p:nvPr/>
          </p:nvSpPr>
          <p:spPr>
            <a:xfrm>
              <a:off x="3142834" y="3268221"/>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2B57C20-8012-8CD6-6C27-6DA791B0B243}"/>
                </a:ext>
              </a:extLst>
            </p:cNvPr>
            <p:cNvSpPr/>
            <p:nvPr/>
          </p:nvSpPr>
          <p:spPr>
            <a:xfrm>
              <a:off x="3132772" y="3792967"/>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04E4975C-568D-DF50-B3FB-3031AA599900}"/>
                </a:ext>
              </a:extLst>
            </p:cNvPr>
            <p:cNvCxnSpPr>
              <a:cxnSpLocks/>
              <a:stCxn id="11" idx="3"/>
              <a:endCxn id="6" idx="1"/>
            </p:cNvCxnSpPr>
            <p:nvPr/>
          </p:nvCxnSpPr>
          <p:spPr>
            <a:xfrm>
              <a:off x="1628106" y="3507327"/>
              <a:ext cx="257300" cy="1113851"/>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9D81D7D-ECD7-7102-0F24-3CBDBEF4F7AD}"/>
                </a:ext>
              </a:extLst>
            </p:cNvPr>
            <p:cNvCxnSpPr>
              <a:cxnSpLocks/>
              <a:stCxn id="14" idx="0"/>
              <a:endCxn id="30" idx="1"/>
            </p:cNvCxnSpPr>
            <p:nvPr/>
          </p:nvCxnSpPr>
          <p:spPr>
            <a:xfrm flipV="1">
              <a:off x="2191724" y="4202487"/>
              <a:ext cx="308481" cy="166205"/>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4337BDC-CD75-51BC-E1C7-037BD0DCCFA5}"/>
                </a:ext>
              </a:extLst>
            </p:cNvPr>
            <p:cNvCxnSpPr>
              <a:stCxn id="13" idx="3"/>
              <a:endCxn id="24" idx="1"/>
            </p:cNvCxnSpPr>
            <p:nvPr/>
          </p:nvCxnSpPr>
          <p:spPr>
            <a:xfrm flipV="1">
              <a:off x="2880169" y="3477227"/>
              <a:ext cx="262665" cy="38850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A428E62-7D06-8D0E-F09D-1E5098822BE3}"/>
                </a:ext>
              </a:extLst>
            </p:cNvPr>
            <p:cNvCxnSpPr>
              <a:stCxn id="13" idx="3"/>
              <a:endCxn id="25" idx="1"/>
            </p:cNvCxnSpPr>
            <p:nvPr/>
          </p:nvCxnSpPr>
          <p:spPr>
            <a:xfrm>
              <a:off x="2880169" y="3865731"/>
              <a:ext cx="252603" cy="13624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3383601-C92A-B20B-7D58-A36412F942AE}"/>
                </a:ext>
              </a:extLst>
            </p:cNvPr>
            <p:cNvSpPr/>
            <p:nvPr/>
          </p:nvSpPr>
          <p:spPr>
            <a:xfrm>
              <a:off x="2500205" y="3658015"/>
              <a:ext cx="411413" cy="1088943"/>
            </a:xfrm>
            <a:custGeom>
              <a:avLst/>
              <a:gdLst>
                <a:gd name="connsiteX0" fmla="*/ 0 w 411413"/>
                <a:gd name="connsiteY0" fmla="*/ 0 h 1088943"/>
                <a:gd name="connsiteX1" fmla="*/ 411413 w 411413"/>
                <a:gd name="connsiteY1" fmla="*/ 0 h 1088943"/>
                <a:gd name="connsiteX2" fmla="*/ 411413 w 411413"/>
                <a:gd name="connsiteY2" fmla="*/ 1088943 h 1088943"/>
                <a:gd name="connsiteX3" fmla="*/ 0 w 411413"/>
                <a:gd name="connsiteY3" fmla="*/ 1088943 h 1088943"/>
                <a:gd name="connsiteX4" fmla="*/ 0 w 411413"/>
                <a:gd name="connsiteY4" fmla="*/ 0 h 108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1088943" fill="none" extrusionOk="0">
                  <a:moveTo>
                    <a:pt x="0" y="0"/>
                  </a:moveTo>
                  <a:cubicBezTo>
                    <a:pt x="84049" y="-13227"/>
                    <a:pt x="302983" y="1995"/>
                    <a:pt x="411413" y="0"/>
                  </a:cubicBezTo>
                  <a:cubicBezTo>
                    <a:pt x="318019" y="398416"/>
                    <a:pt x="357511" y="938812"/>
                    <a:pt x="411413" y="1088943"/>
                  </a:cubicBezTo>
                  <a:cubicBezTo>
                    <a:pt x="318365" y="1097072"/>
                    <a:pt x="198077" y="1081721"/>
                    <a:pt x="0" y="1088943"/>
                  </a:cubicBezTo>
                  <a:cubicBezTo>
                    <a:pt x="-59088" y="904634"/>
                    <a:pt x="42600" y="193134"/>
                    <a:pt x="0" y="0"/>
                  </a:cubicBezTo>
                  <a:close/>
                </a:path>
                <a:path w="411413" h="1088943" stroke="0" extrusionOk="0">
                  <a:moveTo>
                    <a:pt x="0" y="0"/>
                  </a:moveTo>
                  <a:cubicBezTo>
                    <a:pt x="188259" y="-29957"/>
                    <a:pt x="283020" y="-507"/>
                    <a:pt x="411413" y="0"/>
                  </a:cubicBezTo>
                  <a:cubicBezTo>
                    <a:pt x="478851" y="372661"/>
                    <a:pt x="484774" y="779401"/>
                    <a:pt x="411413" y="1088943"/>
                  </a:cubicBezTo>
                  <a:cubicBezTo>
                    <a:pt x="223421" y="1113778"/>
                    <a:pt x="81425" y="1108006"/>
                    <a:pt x="0" y="1088943"/>
                  </a:cubicBezTo>
                  <a:cubicBezTo>
                    <a:pt x="7282" y="962795"/>
                    <a:pt x="68770" y="134145"/>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a:extLst>
                <a:ext uri="{FF2B5EF4-FFF2-40B4-BE49-F238E27FC236}">
                  <a16:creationId xmlns:a16="http://schemas.microsoft.com/office/drawing/2014/main" id="{56805C15-69D5-2E1F-DCE6-492E00056583}"/>
                </a:ext>
              </a:extLst>
            </p:cNvPr>
            <p:cNvSpPr/>
            <p:nvPr/>
          </p:nvSpPr>
          <p:spPr>
            <a:xfrm>
              <a:off x="153134" y="3328166"/>
              <a:ext cx="3464544" cy="1152438"/>
            </a:xfrm>
            <a:custGeom>
              <a:avLst/>
              <a:gdLst>
                <a:gd name="connsiteX0" fmla="*/ 0 w 3464544"/>
                <a:gd name="connsiteY0" fmla="*/ 117105 h 1152438"/>
                <a:gd name="connsiteX1" fmla="*/ 1318526 w 3464544"/>
                <a:gd name="connsiteY1" fmla="*/ 94053 h 1152438"/>
                <a:gd name="connsiteX2" fmla="*/ 2118736 w 3464544"/>
                <a:gd name="connsiteY2" fmla="*/ 1146766 h 1152438"/>
                <a:gd name="connsiteX3" fmla="*/ 2773454 w 3464544"/>
                <a:gd name="connsiteY3" fmla="*/ 516675 h 1152438"/>
                <a:gd name="connsiteX4" fmla="*/ 3464544 w 3464544"/>
                <a:gd name="connsiteY4" fmla="*/ 585831 h 1152438"/>
                <a:gd name="connsiteX5" fmla="*/ 3464544 w 3464544"/>
                <a:gd name="connsiteY5" fmla="*/ 585831 h 11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4544" h="1152438" extrusionOk="0">
                  <a:moveTo>
                    <a:pt x="0" y="117105"/>
                  </a:moveTo>
                  <a:cubicBezTo>
                    <a:pt x="446941" y="-2284"/>
                    <a:pt x="881897" y="-46215"/>
                    <a:pt x="1318526" y="94053"/>
                  </a:cubicBezTo>
                  <a:cubicBezTo>
                    <a:pt x="1681089" y="267650"/>
                    <a:pt x="1847937" y="1077229"/>
                    <a:pt x="2118736" y="1146766"/>
                  </a:cubicBezTo>
                  <a:cubicBezTo>
                    <a:pt x="2353113" y="1225124"/>
                    <a:pt x="2540593" y="657471"/>
                    <a:pt x="2773454" y="516675"/>
                  </a:cubicBezTo>
                  <a:cubicBezTo>
                    <a:pt x="2997756" y="423186"/>
                    <a:pt x="3464544" y="585831"/>
                    <a:pt x="3464544" y="585831"/>
                  </a:cubicBezTo>
                  <a:lnTo>
                    <a:pt x="3464544" y="585831"/>
                  </a:lnTo>
                </a:path>
              </a:pathLst>
            </a:custGeom>
            <a:noFill/>
            <a:ln w="38100">
              <a:solidFill>
                <a:srgbClr val="FF0000"/>
              </a:solidFill>
              <a:extLst>
                <a:ext uri="{C807C97D-BFC1-408E-A445-0C87EB9F89A2}">
                  <ask:lineSketchStyleProps xmlns:ask="http://schemas.microsoft.com/office/drawing/2018/sketchyshapes" sd="1219033472">
                    <a:custGeom>
                      <a:avLst/>
                      <a:gdLst>
                        <a:gd name="connsiteX0" fmla="*/ 0 w 2927616"/>
                        <a:gd name="connsiteY0" fmla="*/ 117105 h 1152438"/>
                        <a:gd name="connsiteX1" fmla="*/ 1114184 w 2927616"/>
                        <a:gd name="connsiteY1" fmla="*/ 94053 h 1152438"/>
                        <a:gd name="connsiteX2" fmla="*/ 1790379 w 2927616"/>
                        <a:gd name="connsiteY2" fmla="*/ 1146766 h 1152438"/>
                        <a:gd name="connsiteX3" fmla="*/ 2343630 w 2927616"/>
                        <a:gd name="connsiteY3" fmla="*/ 516675 h 1152438"/>
                        <a:gd name="connsiteX4" fmla="*/ 2927616 w 2927616"/>
                        <a:gd name="connsiteY4" fmla="*/ 585831 h 1152438"/>
                        <a:gd name="connsiteX5" fmla="*/ 2927616 w 2927616"/>
                        <a:gd name="connsiteY5" fmla="*/ 585831 h 11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616" h="1152438">
                          <a:moveTo>
                            <a:pt x="0" y="117105"/>
                          </a:moveTo>
                          <a:cubicBezTo>
                            <a:pt x="407894" y="19774"/>
                            <a:pt x="815788" y="-77557"/>
                            <a:pt x="1114184" y="94053"/>
                          </a:cubicBezTo>
                          <a:cubicBezTo>
                            <a:pt x="1412580" y="265663"/>
                            <a:pt x="1585471" y="1076329"/>
                            <a:pt x="1790379" y="1146766"/>
                          </a:cubicBezTo>
                          <a:cubicBezTo>
                            <a:pt x="1995287" y="1217203"/>
                            <a:pt x="2154090" y="610164"/>
                            <a:pt x="2343630" y="516675"/>
                          </a:cubicBezTo>
                          <a:cubicBezTo>
                            <a:pt x="2533170" y="423186"/>
                            <a:pt x="2927616" y="585831"/>
                            <a:pt x="2927616" y="585831"/>
                          </a:cubicBezTo>
                          <a:lnTo>
                            <a:pt x="2927616" y="585831"/>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2" name="Oval 31">
              <a:extLst>
                <a:ext uri="{FF2B5EF4-FFF2-40B4-BE49-F238E27FC236}">
                  <a16:creationId xmlns:a16="http://schemas.microsoft.com/office/drawing/2014/main" id="{1CD6EA9B-97E2-9714-F0F6-5174E7AA032C}"/>
                </a:ext>
              </a:extLst>
            </p:cNvPr>
            <p:cNvSpPr/>
            <p:nvPr/>
          </p:nvSpPr>
          <p:spPr>
            <a:xfrm>
              <a:off x="2082582" y="4321180"/>
              <a:ext cx="166205" cy="166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D41BEAD7-25BB-6F45-1361-E2E1799BF0FF}"/>
                </a:ext>
              </a:extLst>
            </p:cNvPr>
            <p:cNvSpPr/>
            <p:nvPr/>
          </p:nvSpPr>
          <p:spPr>
            <a:xfrm>
              <a:off x="2952419" y="3742766"/>
              <a:ext cx="166205" cy="1662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Elbow Connector 33">
              <a:extLst>
                <a:ext uri="{FF2B5EF4-FFF2-40B4-BE49-F238E27FC236}">
                  <a16:creationId xmlns:a16="http://schemas.microsoft.com/office/drawing/2014/main" id="{D5B37CFE-64A6-7EEF-4CA1-ECE4E76BC56E}"/>
                </a:ext>
              </a:extLst>
            </p:cNvPr>
            <p:cNvCxnSpPr/>
            <p:nvPr/>
          </p:nvCxnSpPr>
          <p:spPr>
            <a:xfrm rot="5400000" flipH="1">
              <a:off x="1345173" y="3309034"/>
              <a:ext cx="944041" cy="1758637"/>
            </a:xfrm>
            <a:prstGeom prst="bentConnector3">
              <a:avLst>
                <a:gd name="adj1" fmla="val -39680"/>
              </a:avLst>
            </a:prstGeom>
            <a:ln w="12700">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4" name="Google Shape;204;p31"/>
          <p:cNvSpPr txBox="1"/>
          <p:nvPr/>
        </p:nvSpPr>
        <p:spPr>
          <a:xfrm>
            <a:off x="332509" y="4156364"/>
            <a:ext cx="11529753" cy="2593772"/>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noAutofit/>
          </a:bodyPr>
          <a:lstStyle/>
          <a:p>
            <a:r>
              <a:rPr lang="en-US" sz="2000" b="1" dirty="0">
                <a:solidFill>
                  <a:srgbClr val="666666"/>
                </a:solidFill>
              </a:rPr>
              <a:t>The breakpoint condition isolates loops that prevent useful work. </a:t>
            </a:r>
          </a:p>
          <a:p>
            <a:r>
              <a:rPr lang="en-US" sz="2000" b="1" dirty="0">
                <a:solidFill>
                  <a:srgbClr val="666666"/>
                </a:solidFill>
              </a:rPr>
              <a:t>(Isolate `</a:t>
            </a:r>
            <a:r>
              <a:rPr lang="en-US" sz="2000" b="1" dirty="0" err="1">
                <a:solidFill>
                  <a:srgbClr val="666666"/>
                </a:solidFill>
              </a:rPr>
              <a:t>livelock</a:t>
            </a:r>
            <a:r>
              <a:rPr lang="en-US" sz="2000" b="1" dirty="0">
                <a:solidFill>
                  <a:srgbClr val="666666"/>
                </a:solidFill>
              </a:rPr>
              <a:t>-like` cyclic behaviors)</a:t>
            </a:r>
            <a:r>
              <a:rPr lang="en-US" sz="2000" b="1" i="1" dirty="0">
                <a:solidFill>
                  <a:srgbClr val="666666"/>
                </a:solidFill>
              </a:rPr>
              <a:t>.</a:t>
            </a:r>
          </a:p>
          <a:p>
            <a:endParaRPr lang="en-US" sz="2000" dirty="0">
              <a:solidFill>
                <a:srgbClr val="666666"/>
              </a:solidFill>
            </a:endParaRPr>
          </a:p>
          <a:p>
            <a:r>
              <a:rPr lang="en-US" sz="2000" dirty="0">
                <a:solidFill>
                  <a:srgbClr val="666666"/>
                </a:solidFill>
              </a:rPr>
              <a:t>Examples: </a:t>
            </a:r>
          </a:p>
          <a:p>
            <a:pPr marL="342900" indent="-342900">
              <a:buFont typeface="Arial" panose="020B0604020202020204" pitchFamily="34" charset="0"/>
              <a:buChar char="•"/>
            </a:pPr>
            <a:r>
              <a:rPr lang="en-GB" sz="2000" dirty="0"/>
              <a:t>mission-critical alert never propagates</a:t>
            </a:r>
            <a:endParaRPr lang="en-US" sz="2000" dirty="0">
              <a:solidFill>
                <a:srgbClr val="666666"/>
              </a:solidFill>
            </a:endParaRPr>
          </a:p>
          <a:p>
            <a:pPr marL="342900" indent="-342900">
              <a:buFont typeface="Arial" panose="020B0604020202020204" pitchFamily="34" charset="0"/>
              <a:buChar char="•"/>
            </a:pPr>
            <a:r>
              <a:rPr lang="en-US" sz="2000" i="1" dirty="0">
                <a:solidFill>
                  <a:srgbClr val="666666"/>
                </a:solidFill>
              </a:rPr>
              <a:t>a==5</a:t>
            </a:r>
            <a:r>
              <a:rPr lang="en-US" sz="2000" dirty="0">
                <a:solidFill>
                  <a:srgbClr val="666666"/>
                </a:solidFill>
              </a:rPr>
              <a:t> </a:t>
            </a:r>
            <a:r>
              <a:rPr lang="en-US" sz="2000" b="1" dirty="0">
                <a:solidFill>
                  <a:srgbClr val="666666"/>
                </a:solidFill>
              </a:rPr>
              <a:t>is inevitable </a:t>
            </a:r>
            <a:r>
              <a:rPr lang="en-US" sz="2000" dirty="0">
                <a:solidFill>
                  <a:srgbClr val="666666"/>
                </a:solidFill>
              </a:rPr>
              <a:t>– </a:t>
            </a:r>
            <a:r>
              <a:rPr lang="en-US" sz="2000" dirty="0" err="1">
                <a:solidFill>
                  <a:srgbClr val="666666"/>
                </a:solidFill>
              </a:rPr>
              <a:t>forall</a:t>
            </a:r>
            <a:r>
              <a:rPr lang="en-US" sz="2000" dirty="0">
                <a:solidFill>
                  <a:srgbClr val="666666"/>
                </a:solidFill>
              </a:rPr>
              <a:t> behaviors, a==5 will necessarily become true at some point in the future</a:t>
            </a:r>
          </a:p>
          <a:p>
            <a:pPr marL="342900" indent="-342900">
              <a:buFont typeface="Arial" panose="020B0604020202020204" pitchFamily="34" charset="0"/>
              <a:buChar char="•"/>
            </a:pPr>
            <a:r>
              <a:rPr lang="en-US" sz="2000" b="1" dirty="0">
                <a:solidFill>
                  <a:srgbClr val="666666"/>
                </a:solidFill>
              </a:rPr>
              <a:t>Eventually forever</a:t>
            </a:r>
            <a:r>
              <a:rPr lang="en-US" sz="2000" dirty="0">
                <a:solidFill>
                  <a:srgbClr val="666666"/>
                </a:solidFill>
              </a:rPr>
              <a:t> </a:t>
            </a:r>
            <a:r>
              <a:rPr lang="en-US" sz="2000" i="1" dirty="0">
                <a:solidFill>
                  <a:srgbClr val="666666"/>
                </a:solidFill>
              </a:rPr>
              <a:t>b == false</a:t>
            </a:r>
            <a:r>
              <a:rPr lang="en-US" sz="2000" dirty="0">
                <a:solidFill>
                  <a:srgbClr val="666666"/>
                </a:solidFill>
              </a:rPr>
              <a:t> – </a:t>
            </a:r>
            <a:r>
              <a:rPr lang="en-US" sz="2000" dirty="0" err="1">
                <a:solidFill>
                  <a:srgbClr val="666666"/>
                </a:solidFill>
              </a:rPr>
              <a:t>forall</a:t>
            </a:r>
            <a:r>
              <a:rPr lang="en-US" sz="2000" dirty="0">
                <a:solidFill>
                  <a:srgbClr val="666666"/>
                </a:solidFill>
              </a:rPr>
              <a:t> behaviors, if b == false at some point, then it will stay false forever</a:t>
            </a:r>
          </a:p>
        </p:txBody>
      </p:sp>
      <p:sp>
        <p:nvSpPr>
          <p:cNvPr id="2" name="Slide Number Placeholder 1">
            <a:extLst>
              <a:ext uri="{FF2B5EF4-FFF2-40B4-BE49-F238E27FC236}">
                <a16:creationId xmlns:a16="http://schemas.microsoft.com/office/drawing/2014/main" id="{A2A320AB-AEBA-9643-9228-34253FC1E750}"/>
              </a:ext>
            </a:extLst>
          </p:cNvPr>
          <p:cNvSpPr>
            <a:spLocks noGrp="1"/>
          </p:cNvSpPr>
          <p:nvPr>
            <p:ph type="sldNum" idx="12"/>
          </p:nvPr>
        </p:nvSpPr>
        <p:spPr/>
        <p:txBody>
          <a:bodyPr/>
          <a:lstStyle/>
          <a:p>
            <a:fld id="{00000000-1234-1234-1234-123412341234}" type="slidenum">
              <a:rPr lang="en-US" smtClean="0"/>
              <a:pPr/>
              <a:t>43</a:t>
            </a:fld>
            <a:endParaRPr lang="en-US" dirty="0"/>
          </a:p>
        </p:txBody>
      </p:sp>
      <p:pic>
        <p:nvPicPr>
          <p:cNvPr id="3" name="Picture 2">
            <a:extLst>
              <a:ext uri="{FF2B5EF4-FFF2-40B4-BE49-F238E27FC236}">
                <a16:creationId xmlns:a16="http://schemas.microsoft.com/office/drawing/2014/main" id="{CC1B296B-3911-74C2-9EC8-BBC6629EBC59}"/>
              </a:ext>
            </a:extLst>
          </p:cNvPr>
          <p:cNvPicPr>
            <a:picLocks noChangeAspect="1"/>
          </p:cNvPicPr>
          <p:nvPr/>
        </p:nvPicPr>
        <p:blipFill>
          <a:blip r:embed="rId3"/>
          <a:stretch>
            <a:fillRect/>
          </a:stretch>
        </p:blipFill>
        <p:spPr>
          <a:xfrm>
            <a:off x="10719159" y="63771"/>
            <a:ext cx="1379310" cy="1440000"/>
          </a:xfrm>
          <a:prstGeom prst="rect">
            <a:avLst/>
          </a:prstGeom>
        </p:spPr>
      </p:pic>
      <p:sp>
        <p:nvSpPr>
          <p:cNvPr id="4" name="TextBox 3">
            <a:extLst>
              <a:ext uri="{FF2B5EF4-FFF2-40B4-BE49-F238E27FC236}">
                <a16:creationId xmlns:a16="http://schemas.microsoft.com/office/drawing/2014/main" id="{6288F725-122D-FAEE-E1B3-18A4A94B277D}"/>
              </a:ext>
            </a:extLst>
          </p:cNvPr>
          <p:cNvSpPr txBox="1"/>
          <p:nvPr/>
        </p:nvSpPr>
        <p:spPr>
          <a:xfrm>
            <a:off x="10682782" y="1520303"/>
            <a:ext cx="1452064" cy="646331"/>
          </a:xfrm>
          <a:prstGeom prst="rect">
            <a:avLst/>
          </a:prstGeom>
          <a:noFill/>
        </p:spPr>
        <p:txBody>
          <a:bodyPr wrap="none" rtlCol="0">
            <a:spAutoFit/>
          </a:bodyPr>
          <a:lstStyle/>
          <a:p>
            <a:r>
              <a:rPr lang="en-US" dirty="0"/>
              <a:t>PhD Matthias</a:t>
            </a:r>
            <a:br>
              <a:rPr lang="en-US" dirty="0"/>
            </a:br>
            <a:r>
              <a:rPr lang="en-US" dirty="0"/>
              <a:t>PASQUIER</a:t>
            </a:r>
          </a:p>
        </p:txBody>
      </p:sp>
      <p:sp>
        <p:nvSpPr>
          <p:cNvPr id="8" name="Google Shape;172;p28">
            <a:extLst>
              <a:ext uri="{FF2B5EF4-FFF2-40B4-BE49-F238E27FC236}">
                <a16:creationId xmlns:a16="http://schemas.microsoft.com/office/drawing/2014/main" id="{34C213A7-B1BE-E197-5C99-FAF2EBA82637}"/>
              </a:ext>
            </a:extLst>
          </p:cNvPr>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US" dirty="0"/>
              <a:t>Breakpoints Types</a:t>
            </a:r>
          </a:p>
        </p:txBody>
      </p:sp>
      <p:sp>
        <p:nvSpPr>
          <p:cNvPr id="201" name="Google Shape;201;p31"/>
          <p:cNvSpPr txBox="1">
            <a:spLocks noGrp="1"/>
          </p:cNvSpPr>
          <p:nvPr>
            <p:ph type="body" idx="1"/>
          </p:nvPr>
        </p:nvSpPr>
        <p:spPr>
          <a:xfrm>
            <a:off x="415600" y="1536633"/>
            <a:ext cx="8565562" cy="4555200"/>
          </a:xfrm>
          <a:prstGeom prst="rect">
            <a:avLst/>
          </a:prstGeom>
        </p:spPr>
        <p:txBody>
          <a:bodyPr spcFirstLastPara="1" vert="horz" wrap="square" lIns="121900" tIns="121900" rIns="121900" bIns="121900" rtlCol="0" anchor="t" anchorCtr="0">
            <a:normAutofit/>
          </a:bodyPr>
          <a:lstStyle/>
          <a:p>
            <a:pPr marL="0" indent="0">
              <a:buNone/>
            </a:pPr>
            <a:r>
              <a:rPr lang="en-US" dirty="0"/>
              <a:t>4 types of breakpoints:</a:t>
            </a:r>
          </a:p>
          <a:p>
            <a:pPr>
              <a:spcBef>
                <a:spcPts val="1600"/>
              </a:spcBef>
            </a:pPr>
            <a:r>
              <a:rPr lang="en-US" dirty="0">
                <a:solidFill>
                  <a:schemeClr val="bg1">
                    <a:lumMod val="75000"/>
                  </a:schemeClr>
                </a:solidFill>
              </a:rPr>
              <a:t>Configuration-based: bad state snapshot</a:t>
            </a:r>
          </a:p>
          <a:p>
            <a:r>
              <a:rPr lang="en-US" dirty="0">
                <a:solidFill>
                  <a:schemeClr val="bg1">
                    <a:lumMod val="75000"/>
                  </a:schemeClr>
                </a:solidFill>
              </a:rPr>
              <a:t>Step-based: bad execution step</a:t>
            </a:r>
          </a:p>
          <a:p>
            <a:r>
              <a:rPr lang="en-US" dirty="0">
                <a:solidFill>
                  <a:schemeClr val="bg1">
                    <a:lumMod val="75000"/>
                  </a:schemeClr>
                </a:solidFill>
              </a:rPr>
              <a:t>History-based: bad pattern over the past</a:t>
            </a:r>
          </a:p>
          <a:p>
            <a:r>
              <a:rPr lang="en-US" b="1" dirty="0"/>
              <a:t>Liveness-based</a:t>
            </a:r>
            <a:r>
              <a:rPr lang="en-US" dirty="0"/>
              <a:t>: bad </a:t>
            </a:r>
            <a:r>
              <a:rPr lang="en-US" i="1" dirty="0"/>
              <a:t>future eventuality</a:t>
            </a:r>
          </a:p>
        </p:txBody>
      </p:sp>
      <p:grpSp>
        <p:nvGrpSpPr>
          <p:cNvPr id="32" name="Group 31">
            <a:extLst>
              <a:ext uri="{FF2B5EF4-FFF2-40B4-BE49-F238E27FC236}">
                <a16:creationId xmlns:a16="http://schemas.microsoft.com/office/drawing/2014/main" id="{32927721-A3DD-3E01-6E1C-C62A1C1C8E26}"/>
              </a:ext>
            </a:extLst>
          </p:cNvPr>
          <p:cNvGrpSpPr/>
          <p:nvPr/>
        </p:nvGrpSpPr>
        <p:grpSpPr>
          <a:xfrm>
            <a:off x="7091305" y="63771"/>
            <a:ext cx="3454355" cy="2260885"/>
            <a:chOff x="99892" y="2962763"/>
            <a:chExt cx="3454355" cy="2260885"/>
          </a:xfrm>
        </p:grpSpPr>
        <p:sp>
          <p:nvSpPr>
            <p:cNvPr id="5" name="Rounded Rectangle 4">
              <a:extLst>
                <a:ext uri="{FF2B5EF4-FFF2-40B4-BE49-F238E27FC236}">
                  <a16:creationId xmlns:a16="http://schemas.microsoft.com/office/drawing/2014/main" id="{0DF42C20-E2BA-434F-DEB8-D6E3E9439FD5}"/>
                </a:ext>
              </a:extLst>
            </p:cNvPr>
            <p:cNvSpPr/>
            <p:nvPr/>
          </p:nvSpPr>
          <p:spPr>
            <a:xfrm>
              <a:off x="2026817" y="4368692"/>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6" name="Rounded Rectangle 5">
              <a:extLst>
                <a:ext uri="{FF2B5EF4-FFF2-40B4-BE49-F238E27FC236}">
                  <a16:creationId xmlns:a16="http://schemas.microsoft.com/office/drawing/2014/main" id="{7285B1A5-A153-A3EE-38D9-0BCC146D1FAC}"/>
                </a:ext>
              </a:extLst>
            </p:cNvPr>
            <p:cNvSpPr/>
            <p:nvPr/>
          </p:nvSpPr>
          <p:spPr>
            <a:xfrm>
              <a:off x="2531605" y="4330559"/>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7" name="Rectangle 6">
              <a:extLst>
                <a:ext uri="{FF2B5EF4-FFF2-40B4-BE49-F238E27FC236}">
                  <a16:creationId xmlns:a16="http://schemas.microsoft.com/office/drawing/2014/main" id="{70EFBC51-3FEF-9BA8-2027-3CD59636D664}"/>
                </a:ext>
              </a:extLst>
            </p:cNvPr>
            <p:cNvSpPr/>
            <p:nvPr/>
          </p:nvSpPr>
          <p:spPr>
            <a:xfrm>
              <a:off x="1885406" y="4287681"/>
              <a:ext cx="1112379" cy="666993"/>
            </a:xfrm>
            <a:custGeom>
              <a:avLst/>
              <a:gdLst>
                <a:gd name="connsiteX0" fmla="*/ 0 w 1112379"/>
                <a:gd name="connsiteY0" fmla="*/ 0 h 666993"/>
                <a:gd name="connsiteX1" fmla="*/ 1112379 w 1112379"/>
                <a:gd name="connsiteY1" fmla="*/ 0 h 666993"/>
                <a:gd name="connsiteX2" fmla="*/ 1112379 w 1112379"/>
                <a:gd name="connsiteY2" fmla="*/ 666993 h 666993"/>
                <a:gd name="connsiteX3" fmla="*/ 0 w 1112379"/>
                <a:gd name="connsiteY3" fmla="*/ 666993 h 666993"/>
                <a:gd name="connsiteX4" fmla="*/ 0 w 1112379"/>
                <a:gd name="connsiteY4" fmla="*/ 0 h 66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79" h="666993" fill="none" extrusionOk="0">
                  <a:moveTo>
                    <a:pt x="0" y="0"/>
                  </a:moveTo>
                  <a:cubicBezTo>
                    <a:pt x="190545" y="70620"/>
                    <a:pt x="948934" y="-81728"/>
                    <a:pt x="1112379" y="0"/>
                  </a:cubicBezTo>
                  <a:cubicBezTo>
                    <a:pt x="1147589" y="145504"/>
                    <a:pt x="1154910" y="469948"/>
                    <a:pt x="1112379" y="666993"/>
                  </a:cubicBezTo>
                  <a:cubicBezTo>
                    <a:pt x="973634" y="731325"/>
                    <a:pt x="501954" y="720968"/>
                    <a:pt x="0" y="666993"/>
                  </a:cubicBezTo>
                  <a:cubicBezTo>
                    <a:pt x="-44937" y="354528"/>
                    <a:pt x="11909" y="234286"/>
                    <a:pt x="0" y="0"/>
                  </a:cubicBezTo>
                  <a:close/>
                </a:path>
                <a:path w="1112379" h="666993" stroke="0" extrusionOk="0">
                  <a:moveTo>
                    <a:pt x="0" y="0"/>
                  </a:moveTo>
                  <a:cubicBezTo>
                    <a:pt x="407418" y="26492"/>
                    <a:pt x="847887" y="1424"/>
                    <a:pt x="1112379" y="0"/>
                  </a:cubicBezTo>
                  <a:cubicBezTo>
                    <a:pt x="1132906" y="292197"/>
                    <a:pt x="1129161" y="419034"/>
                    <a:pt x="1112379" y="666993"/>
                  </a:cubicBezTo>
                  <a:cubicBezTo>
                    <a:pt x="562958" y="596221"/>
                    <a:pt x="139154" y="609372"/>
                    <a:pt x="0" y="666993"/>
                  </a:cubicBezTo>
                  <a:cubicBezTo>
                    <a:pt x="-55444" y="558407"/>
                    <a:pt x="-22211" y="214608"/>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8E1FBF1-1E7C-95E6-4C2F-A77CE8414521}"/>
                </a:ext>
              </a:extLst>
            </p:cNvPr>
            <p:cNvSpPr/>
            <p:nvPr/>
          </p:nvSpPr>
          <p:spPr>
            <a:xfrm>
              <a:off x="1253606"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2CCB9051-6D3B-3BCD-EE75-F3263BC693DB}"/>
                </a:ext>
              </a:extLst>
            </p:cNvPr>
            <p:cNvSpPr/>
            <p:nvPr/>
          </p:nvSpPr>
          <p:spPr>
            <a:xfrm>
              <a:off x="241970" y="3342422"/>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Rounded Rectangle 10">
              <a:extLst>
                <a:ext uri="{FF2B5EF4-FFF2-40B4-BE49-F238E27FC236}">
                  <a16:creationId xmlns:a16="http://schemas.microsoft.com/office/drawing/2014/main" id="{9684021B-F60E-D515-088D-604AA157D719}"/>
                </a:ext>
              </a:extLst>
            </p:cNvPr>
            <p:cNvSpPr/>
            <p:nvPr/>
          </p:nvSpPr>
          <p:spPr>
            <a:xfrm>
              <a:off x="772968" y="3342421"/>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2" name="Rounded Rectangle 11">
              <a:extLst>
                <a:ext uri="{FF2B5EF4-FFF2-40B4-BE49-F238E27FC236}">
                  <a16:creationId xmlns:a16="http://schemas.microsoft.com/office/drawing/2014/main" id="{D436C116-09A0-6889-65AD-494905453156}"/>
                </a:ext>
              </a:extLst>
            </p:cNvPr>
            <p:cNvSpPr/>
            <p:nvPr/>
          </p:nvSpPr>
          <p:spPr>
            <a:xfrm>
              <a:off x="1298293" y="3342420"/>
              <a:ext cx="329813" cy="329813"/>
            </a:xfrm>
            <a:custGeom>
              <a:avLst/>
              <a:gdLst>
                <a:gd name="connsiteX0" fmla="*/ 0 w 329813"/>
                <a:gd name="connsiteY0" fmla="*/ 54970 h 329813"/>
                <a:gd name="connsiteX1" fmla="*/ 54970 w 329813"/>
                <a:gd name="connsiteY1" fmla="*/ 0 h 329813"/>
                <a:gd name="connsiteX2" fmla="*/ 274843 w 329813"/>
                <a:gd name="connsiteY2" fmla="*/ 0 h 329813"/>
                <a:gd name="connsiteX3" fmla="*/ 329813 w 329813"/>
                <a:gd name="connsiteY3" fmla="*/ 54970 h 329813"/>
                <a:gd name="connsiteX4" fmla="*/ 329813 w 329813"/>
                <a:gd name="connsiteY4" fmla="*/ 274843 h 329813"/>
                <a:gd name="connsiteX5" fmla="*/ 274843 w 329813"/>
                <a:gd name="connsiteY5" fmla="*/ 329813 h 329813"/>
                <a:gd name="connsiteX6" fmla="*/ 54970 w 329813"/>
                <a:gd name="connsiteY6" fmla="*/ 329813 h 329813"/>
                <a:gd name="connsiteX7" fmla="*/ 0 w 329813"/>
                <a:gd name="connsiteY7" fmla="*/ 274843 h 329813"/>
                <a:gd name="connsiteX8" fmla="*/ 0 w 329813"/>
                <a:gd name="connsiteY8" fmla="*/ 54970 h 3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813" h="329813" fill="none" extrusionOk="0">
                  <a:moveTo>
                    <a:pt x="0" y="54970"/>
                  </a:moveTo>
                  <a:cubicBezTo>
                    <a:pt x="578" y="25471"/>
                    <a:pt x="25067" y="4721"/>
                    <a:pt x="54970" y="0"/>
                  </a:cubicBezTo>
                  <a:cubicBezTo>
                    <a:pt x="157825" y="-63"/>
                    <a:pt x="217787" y="25932"/>
                    <a:pt x="274843" y="0"/>
                  </a:cubicBezTo>
                  <a:cubicBezTo>
                    <a:pt x="308058" y="-3546"/>
                    <a:pt x="323892" y="22322"/>
                    <a:pt x="329813" y="54970"/>
                  </a:cubicBezTo>
                  <a:cubicBezTo>
                    <a:pt x="339039" y="121379"/>
                    <a:pt x="325205" y="226862"/>
                    <a:pt x="329813" y="274843"/>
                  </a:cubicBezTo>
                  <a:cubicBezTo>
                    <a:pt x="326782" y="299024"/>
                    <a:pt x="305867" y="320815"/>
                    <a:pt x="274843" y="329813"/>
                  </a:cubicBezTo>
                  <a:cubicBezTo>
                    <a:pt x="201293" y="354281"/>
                    <a:pt x="129419" y="313757"/>
                    <a:pt x="54970" y="329813"/>
                  </a:cubicBezTo>
                  <a:cubicBezTo>
                    <a:pt x="22226" y="329911"/>
                    <a:pt x="2971" y="299846"/>
                    <a:pt x="0" y="274843"/>
                  </a:cubicBezTo>
                  <a:cubicBezTo>
                    <a:pt x="-3680" y="182388"/>
                    <a:pt x="20918" y="139550"/>
                    <a:pt x="0" y="54970"/>
                  </a:cubicBezTo>
                  <a:close/>
                </a:path>
                <a:path w="329813" h="329813" stroke="0" extrusionOk="0">
                  <a:moveTo>
                    <a:pt x="0" y="54970"/>
                  </a:moveTo>
                  <a:cubicBezTo>
                    <a:pt x="-925" y="24040"/>
                    <a:pt x="21147" y="1300"/>
                    <a:pt x="54970" y="0"/>
                  </a:cubicBezTo>
                  <a:cubicBezTo>
                    <a:pt x="112180" y="-3616"/>
                    <a:pt x="168433" y="20917"/>
                    <a:pt x="274843" y="0"/>
                  </a:cubicBezTo>
                  <a:cubicBezTo>
                    <a:pt x="299761" y="-4139"/>
                    <a:pt x="328030" y="28271"/>
                    <a:pt x="329813" y="54970"/>
                  </a:cubicBezTo>
                  <a:cubicBezTo>
                    <a:pt x="332737" y="126290"/>
                    <a:pt x="312741" y="190466"/>
                    <a:pt x="329813" y="274843"/>
                  </a:cubicBezTo>
                  <a:cubicBezTo>
                    <a:pt x="333305" y="298015"/>
                    <a:pt x="299946" y="329008"/>
                    <a:pt x="274843" y="329813"/>
                  </a:cubicBezTo>
                  <a:cubicBezTo>
                    <a:pt x="226851" y="337087"/>
                    <a:pt x="155714" y="305323"/>
                    <a:pt x="54970" y="329813"/>
                  </a:cubicBezTo>
                  <a:cubicBezTo>
                    <a:pt x="23218" y="332117"/>
                    <a:pt x="-5903" y="298355"/>
                    <a:pt x="0" y="274843"/>
                  </a:cubicBezTo>
                  <a:cubicBezTo>
                    <a:pt x="-3890" y="191002"/>
                    <a:pt x="14234" y="135550"/>
                    <a:pt x="0" y="54970"/>
                  </a:cubicBezTo>
                  <a:close/>
                </a:path>
              </a:pathLst>
            </a:custGeom>
            <a:solidFill>
              <a:schemeClr val="accent2"/>
            </a:soli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3" name="Rounded Rectangle 12">
              <a:extLst>
                <a:ext uri="{FF2B5EF4-FFF2-40B4-BE49-F238E27FC236}">
                  <a16:creationId xmlns:a16="http://schemas.microsoft.com/office/drawing/2014/main" id="{69B18B40-19C2-4C1A-B048-19F52C447F3E}"/>
                </a:ext>
              </a:extLst>
            </p:cNvPr>
            <p:cNvSpPr/>
            <p:nvPr/>
          </p:nvSpPr>
          <p:spPr>
            <a:xfrm>
              <a:off x="1835872" y="3006856"/>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4" name="Rounded Rectangle 13">
              <a:extLst>
                <a:ext uri="{FF2B5EF4-FFF2-40B4-BE49-F238E27FC236}">
                  <a16:creationId xmlns:a16="http://schemas.microsoft.com/office/drawing/2014/main" id="{30CCCF65-A4A2-9BBB-089D-A94F3194E1ED}"/>
                </a:ext>
              </a:extLst>
            </p:cNvPr>
            <p:cNvSpPr/>
            <p:nvPr/>
          </p:nvSpPr>
          <p:spPr>
            <a:xfrm>
              <a:off x="2550356" y="3700824"/>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5" name="Rounded Rectangle 14">
              <a:extLst>
                <a:ext uri="{FF2B5EF4-FFF2-40B4-BE49-F238E27FC236}">
                  <a16:creationId xmlns:a16="http://schemas.microsoft.com/office/drawing/2014/main" id="{D14EA321-00F3-9091-8BDC-584BE86AE216}"/>
                </a:ext>
              </a:extLst>
            </p:cNvPr>
            <p:cNvSpPr/>
            <p:nvPr/>
          </p:nvSpPr>
          <p:spPr>
            <a:xfrm>
              <a:off x="3173573" y="3837067"/>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16" name="Rounded Rectangle 15">
              <a:extLst>
                <a:ext uri="{FF2B5EF4-FFF2-40B4-BE49-F238E27FC236}">
                  <a16:creationId xmlns:a16="http://schemas.microsoft.com/office/drawing/2014/main" id="{77771DFC-5317-F37E-4C6B-CCF965FB0E47}"/>
                </a:ext>
              </a:extLst>
            </p:cNvPr>
            <p:cNvSpPr/>
            <p:nvPr/>
          </p:nvSpPr>
          <p:spPr>
            <a:xfrm>
              <a:off x="3178228" y="3312321"/>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cxnSp>
          <p:nvCxnSpPr>
            <p:cNvPr id="17" name="Straight Arrow Connector 16">
              <a:extLst>
                <a:ext uri="{FF2B5EF4-FFF2-40B4-BE49-F238E27FC236}">
                  <a16:creationId xmlns:a16="http://schemas.microsoft.com/office/drawing/2014/main" id="{EAA1B0B5-ED80-346A-FF1B-258FEEAF3F54}"/>
                </a:ext>
              </a:extLst>
            </p:cNvPr>
            <p:cNvCxnSpPr>
              <a:cxnSpLocks/>
              <a:stCxn id="10" idx="3"/>
              <a:endCxn id="21" idx="1"/>
            </p:cNvCxnSpPr>
            <p:nvPr/>
          </p:nvCxnSpPr>
          <p:spPr>
            <a:xfrm flipV="1">
              <a:off x="571783" y="3507326"/>
              <a:ext cx="160385" cy="3"/>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48751ED-6E28-D90B-6E7C-8296B4B11433}"/>
                </a:ext>
              </a:extLst>
            </p:cNvPr>
            <p:cNvCxnSpPr>
              <a:cxnSpLocks/>
              <a:stCxn id="11" idx="3"/>
              <a:endCxn id="9" idx="1"/>
            </p:cNvCxnSpPr>
            <p:nvPr/>
          </p:nvCxnSpPr>
          <p:spPr>
            <a:xfrm flipV="1">
              <a:off x="1102781" y="3507326"/>
              <a:ext cx="150825" cy="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D5B591B-BFCD-4DB5-6DE6-FB2D3E537D28}"/>
                </a:ext>
              </a:extLst>
            </p:cNvPr>
            <p:cNvCxnSpPr>
              <a:stCxn id="12" idx="3"/>
              <a:endCxn id="13" idx="1"/>
            </p:cNvCxnSpPr>
            <p:nvPr/>
          </p:nvCxnSpPr>
          <p:spPr>
            <a:xfrm flipV="1">
              <a:off x="1628106" y="3171763"/>
              <a:ext cx="207766" cy="33556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295CC5-3EC8-FC2C-5458-BC1416274C54}"/>
                </a:ext>
              </a:extLst>
            </p:cNvPr>
            <p:cNvSpPr/>
            <p:nvPr/>
          </p:nvSpPr>
          <p:spPr>
            <a:xfrm>
              <a:off x="203440"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2034321-F531-D9A3-142A-053F1E78D4D7}"/>
                </a:ext>
              </a:extLst>
            </p:cNvPr>
            <p:cNvSpPr/>
            <p:nvPr/>
          </p:nvSpPr>
          <p:spPr>
            <a:xfrm>
              <a:off x="732168"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D4D742A-B9E4-C5D4-188B-18A9D350842A}"/>
                </a:ext>
              </a:extLst>
            </p:cNvPr>
            <p:cNvSpPr/>
            <p:nvPr/>
          </p:nvSpPr>
          <p:spPr>
            <a:xfrm>
              <a:off x="1805409" y="2962763"/>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FB0944D-0EAD-1303-92EF-1906281F671E}"/>
                </a:ext>
              </a:extLst>
            </p:cNvPr>
            <p:cNvSpPr/>
            <p:nvPr/>
          </p:nvSpPr>
          <p:spPr>
            <a:xfrm>
              <a:off x="3142834" y="3268221"/>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4E80535-8DDD-CBDD-CE83-4B3E85198DEE}"/>
                </a:ext>
              </a:extLst>
            </p:cNvPr>
            <p:cNvSpPr/>
            <p:nvPr/>
          </p:nvSpPr>
          <p:spPr>
            <a:xfrm>
              <a:off x="3132772" y="3792967"/>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66524648-A0EA-B6E4-B723-BE136572FCC9}"/>
                </a:ext>
              </a:extLst>
            </p:cNvPr>
            <p:cNvCxnSpPr>
              <a:cxnSpLocks/>
              <a:stCxn id="12" idx="3"/>
              <a:endCxn id="7" idx="1"/>
            </p:cNvCxnSpPr>
            <p:nvPr/>
          </p:nvCxnSpPr>
          <p:spPr>
            <a:xfrm>
              <a:off x="1628106" y="3507327"/>
              <a:ext cx="257300" cy="1113851"/>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F80A2B3-8088-EDF8-F885-4FA4E34A4BE0}"/>
                </a:ext>
              </a:extLst>
            </p:cNvPr>
            <p:cNvCxnSpPr>
              <a:cxnSpLocks/>
              <a:stCxn id="5" idx="0"/>
              <a:endCxn id="29" idx="1"/>
            </p:cNvCxnSpPr>
            <p:nvPr/>
          </p:nvCxnSpPr>
          <p:spPr>
            <a:xfrm flipV="1">
              <a:off x="2191724" y="4202487"/>
              <a:ext cx="308481" cy="166205"/>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E33AFB4-844C-B582-E34D-EE147D3E3C55}"/>
                </a:ext>
              </a:extLst>
            </p:cNvPr>
            <p:cNvCxnSpPr>
              <a:stCxn id="14" idx="3"/>
              <a:endCxn id="23" idx="1"/>
            </p:cNvCxnSpPr>
            <p:nvPr/>
          </p:nvCxnSpPr>
          <p:spPr>
            <a:xfrm flipV="1">
              <a:off x="2880169" y="3477227"/>
              <a:ext cx="262665" cy="38850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F27B155-5765-54DE-D277-206918F99F52}"/>
                </a:ext>
              </a:extLst>
            </p:cNvPr>
            <p:cNvCxnSpPr>
              <a:stCxn id="14" idx="3"/>
              <a:endCxn id="24" idx="1"/>
            </p:cNvCxnSpPr>
            <p:nvPr/>
          </p:nvCxnSpPr>
          <p:spPr>
            <a:xfrm>
              <a:off x="2880169" y="3865731"/>
              <a:ext cx="252603" cy="13624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2EFA539-EF53-3A26-FAFB-8F2762129518}"/>
                </a:ext>
              </a:extLst>
            </p:cNvPr>
            <p:cNvSpPr/>
            <p:nvPr/>
          </p:nvSpPr>
          <p:spPr>
            <a:xfrm>
              <a:off x="2500205" y="3658015"/>
              <a:ext cx="411413" cy="1088943"/>
            </a:xfrm>
            <a:custGeom>
              <a:avLst/>
              <a:gdLst>
                <a:gd name="connsiteX0" fmla="*/ 0 w 411413"/>
                <a:gd name="connsiteY0" fmla="*/ 0 h 1088943"/>
                <a:gd name="connsiteX1" fmla="*/ 411413 w 411413"/>
                <a:gd name="connsiteY1" fmla="*/ 0 h 1088943"/>
                <a:gd name="connsiteX2" fmla="*/ 411413 w 411413"/>
                <a:gd name="connsiteY2" fmla="*/ 1088943 h 1088943"/>
                <a:gd name="connsiteX3" fmla="*/ 0 w 411413"/>
                <a:gd name="connsiteY3" fmla="*/ 1088943 h 1088943"/>
                <a:gd name="connsiteX4" fmla="*/ 0 w 411413"/>
                <a:gd name="connsiteY4" fmla="*/ 0 h 108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1088943" fill="none" extrusionOk="0">
                  <a:moveTo>
                    <a:pt x="0" y="0"/>
                  </a:moveTo>
                  <a:cubicBezTo>
                    <a:pt x="84049" y="-13227"/>
                    <a:pt x="302983" y="1995"/>
                    <a:pt x="411413" y="0"/>
                  </a:cubicBezTo>
                  <a:cubicBezTo>
                    <a:pt x="318019" y="398416"/>
                    <a:pt x="357511" y="938812"/>
                    <a:pt x="411413" y="1088943"/>
                  </a:cubicBezTo>
                  <a:cubicBezTo>
                    <a:pt x="318365" y="1097072"/>
                    <a:pt x="198077" y="1081721"/>
                    <a:pt x="0" y="1088943"/>
                  </a:cubicBezTo>
                  <a:cubicBezTo>
                    <a:pt x="-59088" y="904634"/>
                    <a:pt x="42600" y="193134"/>
                    <a:pt x="0" y="0"/>
                  </a:cubicBezTo>
                  <a:close/>
                </a:path>
                <a:path w="411413" h="1088943" stroke="0" extrusionOk="0">
                  <a:moveTo>
                    <a:pt x="0" y="0"/>
                  </a:moveTo>
                  <a:cubicBezTo>
                    <a:pt x="188259" y="-29957"/>
                    <a:pt x="283020" y="-507"/>
                    <a:pt x="411413" y="0"/>
                  </a:cubicBezTo>
                  <a:cubicBezTo>
                    <a:pt x="478851" y="372661"/>
                    <a:pt x="484774" y="779401"/>
                    <a:pt x="411413" y="1088943"/>
                  </a:cubicBezTo>
                  <a:cubicBezTo>
                    <a:pt x="223421" y="1113778"/>
                    <a:pt x="81425" y="1108006"/>
                    <a:pt x="0" y="1088943"/>
                  </a:cubicBezTo>
                  <a:cubicBezTo>
                    <a:pt x="7282" y="962795"/>
                    <a:pt x="68770" y="134145"/>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Elbow Connector 29">
              <a:extLst>
                <a:ext uri="{FF2B5EF4-FFF2-40B4-BE49-F238E27FC236}">
                  <a16:creationId xmlns:a16="http://schemas.microsoft.com/office/drawing/2014/main" id="{94CC91D4-F442-1B2A-EE9D-C327A0FE46E9}"/>
                </a:ext>
              </a:extLst>
            </p:cNvPr>
            <p:cNvCxnSpPr>
              <a:stCxn id="6" idx="2"/>
              <a:endCxn id="21" idx="2"/>
            </p:cNvCxnSpPr>
            <p:nvPr/>
          </p:nvCxnSpPr>
          <p:spPr>
            <a:xfrm rot="5400000" flipH="1">
              <a:off x="1345173" y="3309034"/>
              <a:ext cx="944041" cy="1758637"/>
            </a:xfrm>
            <a:prstGeom prst="bentConnector3">
              <a:avLst>
                <a:gd name="adj1" fmla="val -39680"/>
              </a:avLst>
            </a:prstGeom>
            <a:ln w="12700">
              <a:solidFill>
                <a:schemeClr val="bg1">
                  <a:lumMod val="65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1" name="Freeform 30">
              <a:extLst>
                <a:ext uri="{FF2B5EF4-FFF2-40B4-BE49-F238E27FC236}">
                  <a16:creationId xmlns:a16="http://schemas.microsoft.com/office/drawing/2014/main" id="{F93660D0-58FE-F01F-78EE-D1EB2C69F258}"/>
                </a:ext>
              </a:extLst>
            </p:cNvPr>
            <p:cNvSpPr/>
            <p:nvPr/>
          </p:nvSpPr>
          <p:spPr>
            <a:xfrm>
              <a:off x="99892" y="3477226"/>
              <a:ext cx="2637855" cy="1746422"/>
            </a:xfrm>
            <a:custGeom>
              <a:avLst/>
              <a:gdLst>
                <a:gd name="connsiteX0" fmla="*/ 0 w 2637855"/>
                <a:gd name="connsiteY0" fmla="*/ 50602 h 1746422"/>
                <a:gd name="connsiteX1" fmla="*/ 1412124 w 2637855"/>
                <a:gd name="connsiteY1" fmla="*/ 57701 h 1746422"/>
                <a:gd name="connsiteX2" fmla="*/ 1842941 w 2637855"/>
                <a:gd name="connsiteY2" fmla="*/ 632735 h 1746422"/>
                <a:gd name="connsiteX3" fmla="*/ 2632773 w 2637855"/>
                <a:gd name="connsiteY3" fmla="*/ 952199 h 1746422"/>
                <a:gd name="connsiteX4" fmla="*/ 2114197 w 2637855"/>
                <a:gd name="connsiteY4" fmla="*/ 1647919 h 1746422"/>
                <a:gd name="connsiteX5" fmla="*/ 829722 w 2637855"/>
                <a:gd name="connsiteY5" fmla="*/ 1562729 h 1746422"/>
                <a:gd name="connsiteX6" fmla="*/ 805787 w 2637855"/>
                <a:gd name="connsiteY6" fmla="*/ 908 h 174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855" h="1746422" extrusionOk="0">
                  <a:moveTo>
                    <a:pt x="0" y="50602"/>
                  </a:moveTo>
                  <a:cubicBezTo>
                    <a:pt x="493266" y="8173"/>
                    <a:pt x="1159337" y="14133"/>
                    <a:pt x="1412124" y="57701"/>
                  </a:cubicBezTo>
                  <a:cubicBezTo>
                    <a:pt x="1739110" y="195422"/>
                    <a:pt x="1641542" y="545965"/>
                    <a:pt x="1842941" y="632735"/>
                  </a:cubicBezTo>
                  <a:cubicBezTo>
                    <a:pt x="2028460" y="754779"/>
                    <a:pt x="2595129" y="792149"/>
                    <a:pt x="2632773" y="952199"/>
                  </a:cubicBezTo>
                  <a:cubicBezTo>
                    <a:pt x="2688742" y="1081375"/>
                    <a:pt x="2425536" y="1566358"/>
                    <a:pt x="2114197" y="1647919"/>
                  </a:cubicBezTo>
                  <a:cubicBezTo>
                    <a:pt x="1865926" y="1753530"/>
                    <a:pt x="1088242" y="1907983"/>
                    <a:pt x="829722" y="1562729"/>
                  </a:cubicBezTo>
                  <a:cubicBezTo>
                    <a:pt x="625955" y="1419555"/>
                    <a:pt x="694952" y="690238"/>
                    <a:pt x="805787" y="908"/>
                  </a:cubicBezTo>
                </a:path>
              </a:pathLst>
            </a:custGeom>
            <a:noFill/>
            <a:ln w="38100">
              <a:solidFill>
                <a:srgbClr val="FF0000"/>
              </a:solidFill>
              <a:extLst>
                <a:ext uri="{C807C97D-BFC1-408E-A445-0C87EB9F89A2}">
                  <ask:lineSketchStyleProps xmlns:ask="http://schemas.microsoft.com/office/drawing/2018/sketchyshapes" sd="2650216993">
                    <a:custGeom>
                      <a:avLst/>
                      <a:gdLst>
                        <a:gd name="connsiteX0" fmla="*/ 0 w 2540625"/>
                        <a:gd name="connsiteY0" fmla="*/ 54771 h 1890296"/>
                        <a:gd name="connsiteX1" fmla="*/ 1360074 w 2540625"/>
                        <a:gd name="connsiteY1" fmla="*/ 62455 h 1890296"/>
                        <a:gd name="connsiteX2" fmla="*/ 1775012 w 2540625"/>
                        <a:gd name="connsiteY2" fmla="*/ 684862 h 1890296"/>
                        <a:gd name="connsiteX3" fmla="*/ 2535731 w 2540625"/>
                        <a:gd name="connsiteY3" fmla="*/ 1030644 h 1890296"/>
                        <a:gd name="connsiteX4" fmla="*/ 2036269 w 2540625"/>
                        <a:gd name="connsiteY4" fmla="*/ 1783679 h 1890296"/>
                        <a:gd name="connsiteX5" fmla="*/ 799139 w 2540625"/>
                        <a:gd name="connsiteY5" fmla="*/ 1691470 h 1890296"/>
                        <a:gd name="connsiteX6" fmla="*/ 776087 w 2540625"/>
                        <a:gd name="connsiteY6" fmla="*/ 983 h 18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625" h="1890296">
                          <a:moveTo>
                            <a:pt x="0" y="54771"/>
                          </a:moveTo>
                          <a:cubicBezTo>
                            <a:pt x="532119" y="6105"/>
                            <a:pt x="1064239" y="-42560"/>
                            <a:pt x="1360074" y="62455"/>
                          </a:cubicBezTo>
                          <a:cubicBezTo>
                            <a:pt x="1655909" y="167470"/>
                            <a:pt x="1579069" y="523497"/>
                            <a:pt x="1775012" y="684862"/>
                          </a:cubicBezTo>
                          <a:cubicBezTo>
                            <a:pt x="1970955" y="846227"/>
                            <a:pt x="2492188" y="847508"/>
                            <a:pt x="2535731" y="1030644"/>
                          </a:cubicBezTo>
                          <a:cubicBezTo>
                            <a:pt x="2579274" y="1213780"/>
                            <a:pt x="2325701" y="1673541"/>
                            <a:pt x="2036269" y="1783679"/>
                          </a:cubicBezTo>
                          <a:cubicBezTo>
                            <a:pt x="1746837" y="1893817"/>
                            <a:pt x="1009169" y="1988586"/>
                            <a:pt x="799139" y="1691470"/>
                          </a:cubicBezTo>
                          <a:cubicBezTo>
                            <a:pt x="589109" y="1394354"/>
                            <a:pt x="682598" y="697668"/>
                            <a:pt x="776087" y="983"/>
                          </a:cubicBez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7C21B4-54BA-4686-1111-25BD5B3A1C9A}"/>
              </a:ext>
            </a:extLst>
          </p:cNvPr>
          <p:cNvSpPr>
            <a:spLocks noGrp="1"/>
          </p:cNvSpPr>
          <p:nvPr>
            <p:ph type="sldNum" sz="quarter" idx="12"/>
          </p:nvPr>
        </p:nvSpPr>
        <p:spPr/>
        <p:txBody>
          <a:bodyPr/>
          <a:lstStyle/>
          <a:p>
            <a:fld id="{68BB762D-DE17-D14D-9882-FCBAF9182C7B}" type="slidenum">
              <a:rPr lang="en-US" smtClean="0"/>
              <a:t>44</a:t>
            </a:fld>
            <a:endParaRPr lang="en-US" dirty="0"/>
          </a:p>
        </p:txBody>
      </p:sp>
      <p:pic>
        <p:nvPicPr>
          <p:cNvPr id="5" name="Picture 4">
            <a:extLst>
              <a:ext uri="{FF2B5EF4-FFF2-40B4-BE49-F238E27FC236}">
                <a16:creationId xmlns:a16="http://schemas.microsoft.com/office/drawing/2014/main" id="{8285A22F-7E4F-C98E-EBE6-E5382AB501FB}"/>
              </a:ext>
            </a:extLst>
          </p:cNvPr>
          <p:cNvPicPr>
            <a:picLocks noChangeAspect="1"/>
          </p:cNvPicPr>
          <p:nvPr/>
        </p:nvPicPr>
        <p:blipFill>
          <a:blip r:embed="rId2"/>
          <a:stretch>
            <a:fillRect/>
          </a:stretch>
        </p:blipFill>
        <p:spPr>
          <a:xfrm>
            <a:off x="9660940" y="1386066"/>
            <a:ext cx="2459419" cy="5097706"/>
          </a:xfrm>
          <a:prstGeom prst="rect">
            <a:avLst/>
          </a:prstGeom>
        </p:spPr>
      </p:pic>
      <p:pic>
        <p:nvPicPr>
          <p:cNvPr id="7" name="Picture 6">
            <a:extLst>
              <a:ext uri="{FF2B5EF4-FFF2-40B4-BE49-F238E27FC236}">
                <a16:creationId xmlns:a16="http://schemas.microsoft.com/office/drawing/2014/main" id="{7CCCBBCC-9914-E716-BE13-168C091D930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1206" y="1692876"/>
            <a:ext cx="5167424" cy="4484087"/>
          </a:xfrm>
          <a:prstGeom prst="rect">
            <a:avLst/>
          </a:prstGeom>
        </p:spPr>
      </p:pic>
      <p:pic>
        <p:nvPicPr>
          <p:cNvPr id="6" name="Picture 5">
            <a:extLst>
              <a:ext uri="{FF2B5EF4-FFF2-40B4-BE49-F238E27FC236}">
                <a16:creationId xmlns:a16="http://schemas.microsoft.com/office/drawing/2014/main" id="{2E81706C-44DB-CF62-63B8-8496E412484C}"/>
              </a:ext>
            </a:extLst>
          </p:cNvPr>
          <p:cNvPicPr>
            <a:picLocks noChangeAspect="1"/>
          </p:cNvPicPr>
          <p:nvPr/>
        </p:nvPicPr>
        <p:blipFill>
          <a:blip r:embed="rId4"/>
          <a:stretch>
            <a:fillRect/>
          </a:stretch>
        </p:blipFill>
        <p:spPr>
          <a:xfrm>
            <a:off x="4246308" y="1116389"/>
            <a:ext cx="3734374" cy="3562566"/>
          </a:xfrm>
          <a:prstGeom prst="rect">
            <a:avLst/>
          </a:prstGeom>
        </p:spPr>
      </p:pic>
      <p:pic>
        <p:nvPicPr>
          <p:cNvPr id="8" name="Picture 7">
            <a:extLst>
              <a:ext uri="{FF2B5EF4-FFF2-40B4-BE49-F238E27FC236}">
                <a16:creationId xmlns:a16="http://schemas.microsoft.com/office/drawing/2014/main" id="{572BF53D-9D63-C489-B88A-C598007E789F}"/>
              </a:ext>
            </a:extLst>
          </p:cNvPr>
          <p:cNvPicPr>
            <a:picLocks noChangeAspect="1"/>
          </p:cNvPicPr>
          <p:nvPr/>
        </p:nvPicPr>
        <p:blipFill>
          <a:blip r:embed="rId5"/>
          <a:stretch>
            <a:fillRect/>
          </a:stretch>
        </p:blipFill>
        <p:spPr>
          <a:xfrm>
            <a:off x="10700848" y="235964"/>
            <a:ext cx="1159947" cy="1111060"/>
          </a:xfrm>
          <a:prstGeom prst="rect">
            <a:avLst/>
          </a:prstGeom>
        </p:spPr>
      </p:pic>
      <p:pic>
        <p:nvPicPr>
          <p:cNvPr id="9" name="Picture 8">
            <a:extLst>
              <a:ext uri="{FF2B5EF4-FFF2-40B4-BE49-F238E27FC236}">
                <a16:creationId xmlns:a16="http://schemas.microsoft.com/office/drawing/2014/main" id="{A02B57BA-8A8F-939B-0658-79EDBA39C76B}"/>
              </a:ext>
            </a:extLst>
          </p:cNvPr>
          <p:cNvPicPr>
            <a:picLocks noChangeAspect="1"/>
          </p:cNvPicPr>
          <p:nvPr/>
        </p:nvPicPr>
        <p:blipFill>
          <a:blip r:embed="rId6"/>
          <a:stretch>
            <a:fillRect/>
          </a:stretch>
        </p:blipFill>
        <p:spPr>
          <a:xfrm>
            <a:off x="9479735" y="176171"/>
            <a:ext cx="1159947" cy="1141893"/>
          </a:xfrm>
          <a:prstGeom prst="rect">
            <a:avLst/>
          </a:prstGeom>
        </p:spPr>
      </p:pic>
      <p:cxnSp>
        <p:nvCxnSpPr>
          <p:cNvPr id="12" name="Straight Connector 11">
            <a:extLst>
              <a:ext uri="{FF2B5EF4-FFF2-40B4-BE49-F238E27FC236}">
                <a16:creationId xmlns:a16="http://schemas.microsoft.com/office/drawing/2014/main" id="{04A3240D-8606-77A4-4A4F-D9A78FBFA920}"/>
              </a:ext>
            </a:extLst>
          </p:cNvPr>
          <p:cNvCxnSpPr>
            <a:cxnSpLocks/>
          </p:cNvCxnSpPr>
          <p:nvPr/>
        </p:nvCxnSpPr>
        <p:spPr>
          <a:xfrm flipV="1">
            <a:off x="2076628" y="1131750"/>
            <a:ext cx="2157323" cy="15430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37E4A3-83F8-D752-5B0E-923E69BACEAE}"/>
              </a:ext>
            </a:extLst>
          </p:cNvPr>
          <p:cNvCxnSpPr>
            <a:cxnSpLocks/>
          </p:cNvCxnSpPr>
          <p:nvPr/>
        </p:nvCxnSpPr>
        <p:spPr>
          <a:xfrm>
            <a:off x="2076628" y="3691783"/>
            <a:ext cx="2169680" cy="112881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C11931C-B8C6-1EA8-A584-0E05EB4F2DF2}"/>
              </a:ext>
            </a:extLst>
          </p:cNvPr>
          <p:cNvSpPr/>
          <p:nvPr/>
        </p:nvSpPr>
        <p:spPr>
          <a:xfrm>
            <a:off x="4233951" y="1116389"/>
            <a:ext cx="3724100" cy="355428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80E1021-9AAD-F452-B2EA-67348BAA305F}"/>
              </a:ext>
            </a:extLst>
          </p:cNvPr>
          <p:cNvSpPr txBox="1"/>
          <p:nvPr/>
        </p:nvSpPr>
        <p:spPr>
          <a:xfrm>
            <a:off x="116680" y="915464"/>
            <a:ext cx="4455320" cy="338554"/>
          </a:xfrm>
          <a:prstGeom prst="rect">
            <a:avLst/>
          </a:prstGeom>
          <a:noFill/>
        </p:spPr>
        <p:txBody>
          <a:bodyPr wrap="square">
            <a:spAutoFit/>
          </a:bodyPr>
          <a:lstStyle/>
          <a:p>
            <a:r>
              <a:rPr lang="en-US" sz="1600" dirty="0">
                <a:hlinkClick r:id="rId7"/>
              </a:rPr>
              <a:t>https://github.com/ESEO-Tech/AnimUML</a:t>
            </a:r>
            <a:r>
              <a:rPr lang="en-US" sz="1600" dirty="0"/>
              <a:t> </a:t>
            </a:r>
          </a:p>
        </p:txBody>
      </p:sp>
      <p:sp>
        <p:nvSpPr>
          <p:cNvPr id="25" name="TextBox 24">
            <a:extLst>
              <a:ext uri="{FF2B5EF4-FFF2-40B4-BE49-F238E27FC236}">
                <a16:creationId xmlns:a16="http://schemas.microsoft.com/office/drawing/2014/main" id="{0B31ED28-6C04-77CB-1C4B-C5EF9E551125}"/>
              </a:ext>
            </a:extLst>
          </p:cNvPr>
          <p:cNvSpPr txBox="1"/>
          <p:nvPr/>
        </p:nvSpPr>
        <p:spPr>
          <a:xfrm>
            <a:off x="2096073" y="118372"/>
            <a:ext cx="4895573" cy="707886"/>
          </a:xfrm>
          <a:prstGeom prst="rect">
            <a:avLst/>
          </a:prstGeom>
          <a:noFill/>
        </p:spPr>
        <p:txBody>
          <a:bodyPr wrap="square">
            <a:spAutoFit/>
          </a:bodyPr>
          <a:lstStyle/>
          <a:p>
            <a:r>
              <a:rPr lang="en-US" sz="2000" b="1" dirty="0">
                <a:effectLst/>
              </a:rPr>
              <a:t>Designing, Animating, and Verifying Partial UML Models</a:t>
            </a:r>
            <a:r>
              <a:rPr lang="en-US" sz="1600" b="1" i="0" dirty="0">
                <a:solidFill>
                  <a:srgbClr val="111111"/>
                </a:solidFill>
                <a:effectLst/>
                <a:latin typeface="Helvetica Neue" panose="02000503000000020004" pitchFamily="2" charset="0"/>
              </a:rPr>
              <a:t> </a:t>
            </a:r>
            <a:r>
              <a:rPr lang="en-US" sz="2000" dirty="0">
                <a:solidFill>
                  <a:schemeClr val="accent1"/>
                </a:solidFill>
                <a:effectLst/>
                <a:highlight>
                  <a:srgbClr val="E7E6E6"/>
                </a:highlight>
                <a:latin typeface="Courier New" panose="02070309020205020404" pitchFamily="49" charset="0"/>
                <a:cs typeface="Courier New" panose="02070309020205020404" pitchFamily="49" charset="0"/>
              </a:rPr>
              <a:t>[MODELS’20]</a:t>
            </a:r>
            <a:r>
              <a:rPr lang="en-US" sz="1600" i="1" dirty="0">
                <a:solidFill>
                  <a:srgbClr val="111111"/>
                </a:solidFill>
                <a:effectLst/>
                <a:latin typeface="Helvetica Neue" panose="02000503000000020004" pitchFamily="2" charset="0"/>
              </a:rPr>
              <a:t>.</a:t>
            </a:r>
            <a:endParaRPr lang="en-US" sz="1600" i="1" dirty="0"/>
          </a:p>
        </p:txBody>
      </p:sp>
      <p:sp>
        <p:nvSpPr>
          <p:cNvPr id="26" name="TextBox 25">
            <a:extLst>
              <a:ext uri="{FF2B5EF4-FFF2-40B4-BE49-F238E27FC236}">
                <a16:creationId xmlns:a16="http://schemas.microsoft.com/office/drawing/2014/main" id="{78301BEC-9541-9C65-DB4E-DE3EF7428ABF}"/>
              </a:ext>
            </a:extLst>
          </p:cNvPr>
          <p:cNvSpPr txBox="1"/>
          <p:nvPr/>
        </p:nvSpPr>
        <p:spPr>
          <a:xfrm>
            <a:off x="331205" y="274490"/>
            <a:ext cx="1757212" cy="523220"/>
          </a:xfrm>
          <a:prstGeom prst="rect">
            <a:avLst/>
          </a:prstGeom>
          <a:noFill/>
        </p:spPr>
        <p:txBody>
          <a:bodyPr wrap="none" rtlCol="0">
            <a:spAutoFit/>
          </a:bodyPr>
          <a:lstStyle/>
          <a:p>
            <a:r>
              <a:rPr lang="en-US" sz="2800" b="1" dirty="0" err="1"/>
              <a:t>AnimUML</a:t>
            </a:r>
            <a:r>
              <a:rPr lang="en-US" sz="2800" b="1" dirty="0"/>
              <a:t> </a:t>
            </a:r>
          </a:p>
        </p:txBody>
      </p:sp>
      <p:sp>
        <p:nvSpPr>
          <p:cNvPr id="33" name="TextBox 32">
            <a:extLst>
              <a:ext uri="{FF2B5EF4-FFF2-40B4-BE49-F238E27FC236}">
                <a16:creationId xmlns:a16="http://schemas.microsoft.com/office/drawing/2014/main" id="{6C3C3DBD-B29B-9C91-A4EB-330E1FFA2D2F}"/>
              </a:ext>
            </a:extLst>
          </p:cNvPr>
          <p:cNvSpPr txBox="1"/>
          <p:nvPr/>
        </p:nvSpPr>
        <p:spPr>
          <a:xfrm>
            <a:off x="10604236" y="5272120"/>
            <a:ext cx="1499128" cy="830997"/>
          </a:xfrm>
          <a:prstGeom prst="rect">
            <a:avLst/>
          </a:prstGeom>
          <a:noFill/>
        </p:spPr>
        <p:txBody>
          <a:bodyPr wrap="none" rtlCol="0">
            <a:spAutoFit/>
          </a:bodyPr>
          <a:lstStyle/>
          <a:p>
            <a:r>
              <a:rPr lang="en-US" sz="2400" dirty="0"/>
              <a:t>Branching </a:t>
            </a:r>
            <a:br>
              <a:rPr lang="en-US" sz="2400" dirty="0"/>
            </a:br>
            <a:r>
              <a:rPr lang="en-US" sz="2400" dirty="0"/>
              <a:t>history</a:t>
            </a:r>
          </a:p>
        </p:txBody>
      </p:sp>
      <p:sp>
        <p:nvSpPr>
          <p:cNvPr id="34" name="TextBox 33">
            <a:extLst>
              <a:ext uri="{FF2B5EF4-FFF2-40B4-BE49-F238E27FC236}">
                <a16:creationId xmlns:a16="http://schemas.microsoft.com/office/drawing/2014/main" id="{7649A96C-BC1B-8F53-7B6B-16C7F7630257}"/>
              </a:ext>
            </a:extLst>
          </p:cNvPr>
          <p:cNvSpPr txBox="1"/>
          <p:nvPr/>
        </p:nvSpPr>
        <p:spPr>
          <a:xfrm>
            <a:off x="5996742" y="4024343"/>
            <a:ext cx="2012089" cy="646331"/>
          </a:xfrm>
          <a:prstGeom prst="rect">
            <a:avLst/>
          </a:prstGeom>
          <a:noFill/>
        </p:spPr>
        <p:txBody>
          <a:bodyPr wrap="none" rtlCol="0">
            <a:spAutoFit/>
          </a:bodyPr>
          <a:lstStyle/>
          <a:p>
            <a:r>
              <a:rPr lang="en-US" dirty="0"/>
              <a:t>Coverage</a:t>
            </a:r>
            <a:br>
              <a:rPr lang="en-US" dirty="0"/>
            </a:br>
            <a:r>
              <a:rPr lang="en-US" dirty="0"/>
              <a:t>as heatmap overlay</a:t>
            </a:r>
          </a:p>
        </p:txBody>
      </p:sp>
      <p:sp>
        <p:nvSpPr>
          <p:cNvPr id="11" name="TextBox 10">
            <a:extLst>
              <a:ext uri="{FF2B5EF4-FFF2-40B4-BE49-F238E27FC236}">
                <a16:creationId xmlns:a16="http://schemas.microsoft.com/office/drawing/2014/main" id="{0B5E800C-D868-92FB-621D-80E0D38407C7}"/>
              </a:ext>
            </a:extLst>
          </p:cNvPr>
          <p:cNvSpPr txBox="1"/>
          <p:nvPr/>
        </p:nvSpPr>
        <p:spPr>
          <a:xfrm>
            <a:off x="8000819" y="1919753"/>
            <a:ext cx="3040347" cy="646331"/>
          </a:xfrm>
          <a:prstGeom prst="rect">
            <a:avLst/>
          </a:prstGeom>
          <a:noFill/>
        </p:spPr>
        <p:txBody>
          <a:bodyPr wrap="square">
            <a:spAutoFit/>
          </a:bodyPr>
          <a:lstStyle/>
          <a:p>
            <a:r>
              <a:rPr lang="en-US" sz="1800" dirty="0"/>
              <a:t>Reduced Multiverse Debugger </a:t>
            </a:r>
          </a:p>
          <a:p>
            <a:r>
              <a:rPr lang="en-US" sz="1800" dirty="0">
                <a:highlight>
                  <a:srgbClr val="C0C0C0"/>
                </a:highlight>
              </a:rPr>
              <a:t>@ [MODELS’22]</a:t>
            </a:r>
          </a:p>
        </p:txBody>
      </p:sp>
      <p:pic>
        <p:nvPicPr>
          <p:cNvPr id="17" name="Picture 16">
            <a:extLst>
              <a:ext uri="{FF2B5EF4-FFF2-40B4-BE49-F238E27FC236}">
                <a16:creationId xmlns:a16="http://schemas.microsoft.com/office/drawing/2014/main" id="{4CBB91C6-B4CC-B11A-2416-5097FEE5F90B}"/>
              </a:ext>
            </a:extLst>
          </p:cNvPr>
          <p:cNvPicPr>
            <a:picLocks noChangeAspect="1"/>
          </p:cNvPicPr>
          <p:nvPr/>
        </p:nvPicPr>
        <p:blipFill>
          <a:blip r:embed="rId8"/>
          <a:stretch>
            <a:fillRect/>
          </a:stretch>
        </p:blipFill>
        <p:spPr>
          <a:xfrm>
            <a:off x="1946079" y="4711322"/>
            <a:ext cx="7772400" cy="1842136"/>
          </a:xfrm>
          <a:prstGeom prst="rect">
            <a:avLst/>
          </a:prstGeom>
        </p:spPr>
      </p:pic>
      <p:pic>
        <p:nvPicPr>
          <p:cNvPr id="19" name="Picture 18" descr="A blue and red logo&#10;&#10;Description automatically generated">
            <a:extLst>
              <a:ext uri="{FF2B5EF4-FFF2-40B4-BE49-F238E27FC236}">
                <a16:creationId xmlns:a16="http://schemas.microsoft.com/office/drawing/2014/main" id="{78256A9B-14F8-A1DD-DC38-4E5B820AD30A}"/>
              </a:ext>
            </a:extLst>
          </p:cNvPr>
          <p:cNvPicPr>
            <a:picLocks noChangeAspect="1"/>
          </p:cNvPicPr>
          <p:nvPr/>
        </p:nvPicPr>
        <p:blipFill rotWithShape="1">
          <a:blip r:embed="rId9"/>
          <a:srcRect t="19209" b="20104"/>
          <a:stretch/>
        </p:blipFill>
        <p:spPr>
          <a:xfrm>
            <a:off x="7160819" y="194980"/>
            <a:ext cx="1680000" cy="720484"/>
          </a:xfrm>
          <a:prstGeom prst="rect">
            <a:avLst/>
          </a:prstGeom>
        </p:spPr>
      </p:pic>
      <p:sp>
        <p:nvSpPr>
          <p:cNvPr id="20" name="TextBox 19">
            <a:extLst>
              <a:ext uri="{FF2B5EF4-FFF2-40B4-BE49-F238E27FC236}">
                <a16:creationId xmlns:a16="http://schemas.microsoft.com/office/drawing/2014/main" id="{4BF11274-1BC6-EBDA-E3FE-F5B20218845E}"/>
              </a:ext>
            </a:extLst>
          </p:cNvPr>
          <p:cNvSpPr txBox="1"/>
          <p:nvPr/>
        </p:nvSpPr>
        <p:spPr>
          <a:xfrm>
            <a:off x="677935" y="5896371"/>
            <a:ext cx="1185371" cy="646331"/>
          </a:xfrm>
          <a:prstGeom prst="rect">
            <a:avLst/>
          </a:prstGeom>
          <a:noFill/>
        </p:spPr>
        <p:txBody>
          <a:bodyPr wrap="square" rtlCol="0">
            <a:spAutoFit/>
          </a:bodyPr>
          <a:lstStyle/>
          <a:p>
            <a:r>
              <a:rPr lang="en-US" dirty="0"/>
              <a:t>generic</a:t>
            </a:r>
          </a:p>
          <a:p>
            <a:r>
              <a:rPr lang="en-US" dirty="0"/>
              <a:t>reductions</a:t>
            </a:r>
          </a:p>
        </p:txBody>
      </p:sp>
      <p:sp>
        <p:nvSpPr>
          <p:cNvPr id="21" name="Left Brace 20">
            <a:extLst>
              <a:ext uri="{FF2B5EF4-FFF2-40B4-BE49-F238E27FC236}">
                <a16:creationId xmlns:a16="http://schemas.microsoft.com/office/drawing/2014/main" id="{817F1CA6-584C-F5CB-6296-4487F65CF872}"/>
              </a:ext>
            </a:extLst>
          </p:cNvPr>
          <p:cNvSpPr/>
          <p:nvPr/>
        </p:nvSpPr>
        <p:spPr>
          <a:xfrm>
            <a:off x="1771750" y="5929424"/>
            <a:ext cx="239468" cy="58022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A3C0F298-F929-75D0-CB9A-B6AD3DCCB306}"/>
              </a:ext>
            </a:extLst>
          </p:cNvPr>
          <p:cNvSpPr>
            <a:spLocks noGrp="1"/>
          </p:cNvSpPr>
          <p:nvPr>
            <p:ph type="dt" sz="half" idx="10"/>
          </p:nvPr>
        </p:nvSpPr>
        <p:spPr/>
        <p:txBody>
          <a:bodyPr/>
          <a:lstStyle/>
          <a:p>
            <a:r>
              <a:rPr lang="en-US" dirty="0"/>
              <a:t>12/09/2025</a:t>
            </a:r>
          </a:p>
        </p:txBody>
      </p:sp>
      <p:sp>
        <p:nvSpPr>
          <p:cNvPr id="3" name="Footer Placeholder 2">
            <a:extLst>
              <a:ext uri="{FF2B5EF4-FFF2-40B4-BE49-F238E27FC236}">
                <a16:creationId xmlns:a16="http://schemas.microsoft.com/office/drawing/2014/main" id="{DD05ECFF-AAEA-4806-EAFA-703542C073C5}"/>
              </a:ext>
            </a:extLst>
          </p:cNvPr>
          <p:cNvSpPr>
            <a:spLocks noGrp="1"/>
          </p:cNvSpPr>
          <p:nvPr>
            <p:ph type="ftr" sz="quarter" idx="11"/>
          </p:nvPr>
        </p:nvSpPr>
        <p:spPr/>
        <p:txBody>
          <a:bodyPr/>
          <a:lstStyle/>
          <a:p>
            <a:r>
              <a:rPr lang="en-US" dirty="0"/>
              <a:t>FDL 2025</a:t>
            </a:r>
          </a:p>
        </p:txBody>
      </p:sp>
    </p:spTree>
    <p:extLst>
      <p:ext uri="{BB962C8B-B14F-4D97-AF65-F5344CB8AC3E}">
        <p14:creationId xmlns:p14="http://schemas.microsoft.com/office/powerpoint/2010/main" val="171345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B03A-B3D9-74A7-4A76-0AA72A4A5013}"/>
              </a:ext>
            </a:extLst>
          </p:cNvPr>
          <p:cNvSpPr>
            <a:spLocks noGrp="1"/>
          </p:cNvSpPr>
          <p:nvPr>
            <p:ph type="title"/>
          </p:nvPr>
        </p:nvSpPr>
        <p:spPr/>
        <p:txBody>
          <a:bodyPr/>
          <a:lstStyle/>
          <a:p>
            <a:r>
              <a:rPr lang="en-US" dirty="0"/>
              <a:t>Sum-up &amp; Ways Forward</a:t>
            </a:r>
          </a:p>
        </p:txBody>
      </p:sp>
      <p:sp>
        <p:nvSpPr>
          <p:cNvPr id="3" name="Text Placeholder 2">
            <a:extLst>
              <a:ext uri="{FF2B5EF4-FFF2-40B4-BE49-F238E27FC236}">
                <a16:creationId xmlns:a16="http://schemas.microsoft.com/office/drawing/2014/main" id="{88570CF8-B37E-6C16-BA21-20BB46B2E27E}"/>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C72F5CDF-C176-7D76-F3C6-6464CE4E8443}"/>
              </a:ext>
            </a:extLst>
          </p:cNvPr>
          <p:cNvSpPr>
            <a:spLocks noGrp="1"/>
          </p:cNvSpPr>
          <p:nvPr>
            <p:ph type="dt" sz="half" idx="10"/>
          </p:nvPr>
        </p:nvSpPr>
        <p:spPr/>
        <p:txBody>
          <a:bodyPr/>
          <a:lstStyle/>
          <a:p>
            <a:r>
              <a:rPr lang="en-US" dirty="0"/>
              <a:t>12/09/2025</a:t>
            </a:r>
          </a:p>
        </p:txBody>
      </p:sp>
      <p:sp>
        <p:nvSpPr>
          <p:cNvPr id="5" name="Footer Placeholder 4">
            <a:extLst>
              <a:ext uri="{FF2B5EF4-FFF2-40B4-BE49-F238E27FC236}">
                <a16:creationId xmlns:a16="http://schemas.microsoft.com/office/drawing/2014/main" id="{648130B3-1CC9-AEDE-024F-B753F7D381B8}"/>
              </a:ext>
            </a:extLst>
          </p:cNvPr>
          <p:cNvSpPr>
            <a:spLocks noGrp="1"/>
          </p:cNvSpPr>
          <p:nvPr>
            <p:ph type="ftr" sz="quarter" idx="11"/>
          </p:nvPr>
        </p:nvSpPr>
        <p:spPr/>
        <p:txBody>
          <a:bodyPr/>
          <a:lstStyle/>
          <a:p>
            <a:r>
              <a:rPr lang="en-US" dirty="0"/>
              <a:t>FDL 2025</a:t>
            </a:r>
          </a:p>
        </p:txBody>
      </p:sp>
      <p:sp>
        <p:nvSpPr>
          <p:cNvPr id="6" name="Slide Number Placeholder 5">
            <a:extLst>
              <a:ext uri="{FF2B5EF4-FFF2-40B4-BE49-F238E27FC236}">
                <a16:creationId xmlns:a16="http://schemas.microsoft.com/office/drawing/2014/main" id="{4F193F85-24F4-9A51-5F16-9945F21E687B}"/>
              </a:ext>
            </a:extLst>
          </p:cNvPr>
          <p:cNvSpPr>
            <a:spLocks noGrp="1"/>
          </p:cNvSpPr>
          <p:nvPr>
            <p:ph type="sldNum" sz="quarter" idx="12"/>
          </p:nvPr>
        </p:nvSpPr>
        <p:spPr/>
        <p:txBody>
          <a:bodyPr/>
          <a:lstStyle/>
          <a:p>
            <a:fld id="{CCEE0668-B501-FE49-91F1-336E620E148C}" type="slidenum">
              <a:rPr lang="en-US" smtClean="0"/>
              <a:t>45</a:t>
            </a:fld>
            <a:endParaRPr lang="en-US" dirty="0"/>
          </a:p>
        </p:txBody>
      </p:sp>
    </p:spTree>
    <p:extLst>
      <p:ext uri="{BB962C8B-B14F-4D97-AF65-F5344CB8AC3E}">
        <p14:creationId xmlns:p14="http://schemas.microsoft.com/office/powerpoint/2010/main" val="4147201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14E68-01E5-4803-F499-64E8D5DF05B6}"/>
              </a:ext>
            </a:extLst>
          </p:cNvPr>
          <p:cNvSpPr>
            <a:spLocks noGrp="1"/>
          </p:cNvSpPr>
          <p:nvPr>
            <p:ph type="dt" sz="half" idx="10"/>
          </p:nvPr>
        </p:nvSpPr>
        <p:spPr/>
        <p:txBody>
          <a:bodyPr/>
          <a:lstStyle/>
          <a:p>
            <a:r>
              <a:rPr lang="en-US" dirty="0"/>
              <a:t>12/09/2025</a:t>
            </a:r>
          </a:p>
        </p:txBody>
      </p:sp>
      <p:sp>
        <p:nvSpPr>
          <p:cNvPr id="3" name="Footer Placeholder 2">
            <a:extLst>
              <a:ext uri="{FF2B5EF4-FFF2-40B4-BE49-F238E27FC236}">
                <a16:creationId xmlns:a16="http://schemas.microsoft.com/office/drawing/2014/main" id="{0107DBDD-79B1-863D-7BE3-8BB7C0A09F1E}"/>
              </a:ext>
            </a:extLst>
          </p:cNvPr>
          <p:cNvSpPr>
            <a:spLocks noGrp="1"/>
          </p:cNvSpPr>
          <p:nvPr>
            <p:ph type="ftr" sz="quarter" idx="11"/>
          </p:nvPr>
        </p:nvSpPr>
        <p:spPr/>
        <p:txBody>
          <a:bodyPr/>
          <a:lstStyle/>
          <a:p>
            <a:r>
              <a:rPr lang="en-US" dirty="0"/>
              <a:t>FDL 2025</a:t>
            </a:r>
          </a:p>
        </p:txBody>
      </p:sp>
      <p:sp>
        <p:nvSpPr>
          <p:cNvPr id="4" name="Slide Number Placeholder 3">
            <a:extLst>
              <a:ext uri="{FF2B5EF4-FFF2-40B4-BE49-F238E27FC236}">
                <a16:creationId xmlns:a16="http://schemas.microsoft.com/office/drawing/2014/main" id="{43E7DCCF-EF54-8471-DE09-E8CA542F9B87}"/>
              </a:ext>
            </a:extLst>
          </p:cNvPr>
          <p:cNvSpPr>
            <a:spLocks noGrp="1"/>
          </p:cNvSpPr>
          <p:nvPr>
            <p:ph type="sldNum" sz="quarter" idx="12"/>
          </p:nvPr>
        </p:nvSpPr>
        <p:spPr/>
        <p:txBody>
          <a:bodyPr/>
          <a:lstStyle/>
          <a:p>
            <a:fld id="{CCEE0668-B501-FE49-91F1-336E620E148C}" type="slidenum">
              <a:rPr lang="en-US" smtClean="0"/>
              <a:t>46</a:t>
            </a:fld>
            <a:endParaRPr lang="en-US" dirty="0"/>
          </a:p>
        </p:txBody>
      </p:sp>
      <p:sp>
        <p:nvSpPr>
          <p:cNvPr id="5" name="Freeform 4">
            <a:extLst>
              <a:ext uri="{FF2B5EF4-FFF2-40B4-BE49-F238E27FC236}">
                <a16:creationId xmlns:a16="http://schemas.microsoft.com/office/drawing/2014/main" id="{881C3F25-D258-1C8F-308B-0AEA131D5F87}"/>
              </a:ext>
            </a:extLst>
          </p:cNvPr>
          <p:cNvSpPr/>
          <p:nvPr/>
        </p:nvSpPr>
        <p:spPr>
          <a:xfrm>
            <a:off x="2879366" y="1643289"/>
            <a:ext cx="4305300" cy="4051300"/>
          </a:xfrm>
          <a:custGeom>
            <a:avLst/>
            <a:gdLst>
              <a:gd name="connsiteX0" fmla="*/ -439 w 4305300"/>
              <a:gd name="connsiteY0" fmla="*/ -337 h 4051300"/>
              <a:gd name="connsiteX1" fmla="*/ 4304861 w 4305300"/>
              <a:gd name="connsiteY1" fmla="*/ -337 h 4051300"/>
              <a:gd name="connsiteX2" fmla="*/ 4304861 w 4305300"/>
              <a:gd name="connsiteY2" fmla="*/ 4050963 h 4051300"/>
              <a:gd name="connsiteX3" fmla="*/ -439 w 4305300"/>
              <a:gd name="connsiteY3" fmla="*/ 4050963 h 4051300"/>
            </a:gdLst>
            <a:ahLst/>
            <a:cxnLst>
              <a:cxn ang="0">
                <a:pos x="connsiteX0" y="connsiteY0"/>
              </a:cxn>
              <a:cxn ang="0">
                <a:pos x="connsiteX1" y="connsiteY1"/>
              </a:cxn>
              <a:cxn ang="0">
                <a:pos x="connsiteX2" y="connsiteY2"/>
              </a:cxn>
              <a:cxn ang="0">
                <a:pos x="connsiteX3" y="connsiteY3"/>
              </a:cxn>
            </a:cxnLst>
            <a:rect l="l" t="t" r="r" b="b"/>
            <a:pathLst>
              <a:path w="4305300" h="4051300">
                <a:moveTo>
                  <a:pt x="-439" y="-337"/>
                </a:moveTo>
                <a:lnTo>
                  <a:pt x="4304861" y="-337"/>
                </a:lnTo>
                <a:lnTo>
                  <a:pt x="4304861" y="4050963"/>
                </a:lnTo>
                <a:lnTo>
                  <a:pt x="-439" y="4050963"/>
                </a:lnTo>
                <a:close/>
              </a:path>
            </a:pathLst>
          </a:custGeom>
          <a:solidFill>
            <a:srgbClr val="FFFFFF"/>
          </a:solidFill>
          <a:ln w="9525" cap="sq">
            <a:noFill/>
            <a:prstDash val="solid"/>
            <a:miter/>
          </a:ln>
        </p:spPr>
        <p:txBody>
          <a:bodyPr rtlCol="0" anchor="ctr"/>
          <a:lstStyle/>
          <a:p>
            <a:endParaRPr lang="en-US" dirty="0"/>
          </a:p>
        </p:txBody>
      </p:sp>
      <p:grpSp>
        <p:nvGrpSpPr>
          <p:cNvPr id="18" name="Group 17">
            <a:extLst>
              <a:ext uri="{FF2B5EF4-FFF2-40B4-BE49-F238E27FC236}">
                <a16:creationId xmlns:a16="http://schemas.microsoft.com/office/drawing/2014/main" id="{88F3C0A8-3B42-BF9E-FEE9-9F0D7A61DC12}"/>
              </a:ext>
            </a:extLst>
          </p:cNvPr>
          <p:cNvGrpSpPr/>
          <p:nvPr/>
        </p:nvGrpSpPr>
        <p:grpSpPr>
          <a:xfrm>
            <a:off x="2886081" y="2616038"/>
            <a:ext cx="4295775" cy="2652669"/>
            <a:chOff x="844915" y="2350794"/>
            <a:chExt cx="4295775" cy="2843518"/>
          </a:xfrm>
        </p:grpSpPr>
        <p:sp>
          <p:nvSpPr>
            <p:cNvPr id="6" name="Freeform 5">
              <a:extLst>
                <a:ext uri="{FF2B5EF4-FFF2-40B4-BE49-F238E27FC236}">
                  <a16:creationId xmlns:a16="http://schemas.microsoft.com/office/drawing/2014/main" id="{A22CDF71-FE46-6C49-452F-D6DA2FF6EB1B}"/>
                </a:ext>
              </a:extLst>
            </p:cNvPr>
            <p:cNvSpPr/>
            <p:nvPr/>
          </p:nvSpPr>
          <p:spPr>
            <a:xfrm>
              <a:off x="844915" y="2350794"/>
              <a:ext cx="4295775" cy="2843518"/>
            </a:xfrm>
            <a:custGeom>
              <a:avLst/>
              <a:gdLst>
                <a:gd name="connsiteX0" fmla="*/ 4295336 w 4295775"/>
                <a:gd name="connsiteY0" fmla="*/ 1421422 h 2843518"/>
                <a:gd name="connsiteX1" fmla="*/ 2147449 w 4295775"/>
                <a:gd name="connsiteY1" fmla="*/ 2843181 h 2843518"/>
                <a:gd name="connsiteX2" fmla="*/ -439 w 4295775"/>
                <a:gd name="connsiteY2" fmla="*/ 1421422 h 2843518"/>
                <a:gd name="connsiteX3" fmla="*/ 2147449 w 4295775"/>
                <a:gd name="connsiteY3" fmla="*/ -337 h 2843518"/>
                <a:gd name="connsiteX4" fmla="*/ 4295336 w 4295775"/>
                <a:gd name="connsiteY4" fmla="*/ 1421422 h 284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775" h="2843518">
                  <a:moveTo>
                    <a:pt x="4295336" y="1421422"/>
                  </a:moveTo>
                  <a:cubicBezTo>
                    <a:pt x="4295336" y="2206638"/>
                    <a:pt x="3333694" y="2843181"/>
                    <a:pt x="2147449" y="2843181"/>
                  </a:cubicBezTo>
                  <a:cubicBezTo>
                    <a:pt x="961203" y="2843181"/>
                    <a:pt x="-439" y="2206638"/>
                    <a:pt x="-439" y="1421422"/>
                  </a:cubicBezTo>
                  <a:cubicBezTo>
                    <a:pt x="-439" y="636206"/>
                    <a:pt x="961203" y="-337"/>
                    <a:pt x="2147449" y="-337"/>
                  </a:cubicBezTo>
                  <a:cubicBezTo>
                    <a:pt x="3333694" y="-337"/>
                    <a:pt x="4295336" y="636206"/>
                    <a:pt x="4295336" y="1421422"/>
                  </a:cubicBezTo>
                  <a:close/>
                </a:path>
              </a:pathLst>
            </a:custGeom>
            <a:solidFill>
              <a:srgbClr val="FFFF99">
                <a:alpha val="33000"/>
              </a:srgbClr>
            </a:solidFill>
            <a:ln w="9525" cap="sq">
              <a:solidFill>
                <a:schemeClr val="accent2"/>
              </a:solidFill>
              <a:prstDash val="lgDash"/>
              <a:miter/>
            </a:ln>
          </p:spPr>
          <p:txBody>
            <a:bodyPr rtlCol="0" anchor="ctr"/>
            <a:lstStyle/>
            <a:p>
              <a:endParaRPr lang="en-US" dirty="0"/>
            </a:p>
          </p:txBody>
        </p:sp>
        <p:sp>
          <p:nvSpPr>
            <p:cNvPr id="8" name="TextBox 7">
              <a:extLst>
                <a:ext uri="{FF2B5EF4-FFF2-40B4-BE49-F238E27FC236}">
                  <a16:creationId xmlns:a16="http://schemas.microsoft.com/office/drawing/2014/main" id="{6DA6BDF7-298B-F01C-EA6D-587907948EBF}"/>
                </a:ext>
              </a:extLst>
            </p:cNvPr>
            <p:cNvSpPr txBox="1"/>
            <p:nvPr/>
          </p:nvSpPr>
          <p:spPr>
            <a:xfrm>
              <a:off x="2210781" y="4782015"/>
              <a:ext cx="1559354" cy="303931"/>
            </a:xfrm>
            <a:prstGeom prst="rect">
              <a:avLst/>
            </a:prstGeom>
            <a:noFill/>
          </p:spPr>
          <p:txBody>
            <a:bodyPr wrap="none" rtlCol="0">
              <a:spAutoFit/>
            </a:bodyPr>
            <a:lstStyle/>
            <a:p>
              <a:pPr algn="l"/>
              <a:r>
                <a:rPr lang="en-US" sz="1500" spc="0" baseline="0" dirty="0">
                  <a:ln/>
                  <a:solidFill>
                    <a:srgbClr val="000000"/>
                  </a:solidFill>
                  <a:latin typeface="Arial"/>
                  <a:cs typeface="Arial"/>
                  <a:sym typeface="Arial"/>
                  <a:rtl val="0"/>
                </a:rPr>
                <a:t>Model-Checking</a:t>
              </a:r>
            </a:p>
          </p:txBody>
        </p:sp>
      </p:grpSp>
      <p:grpSp>
        <p:nvGrpSpPr>
          <p:cNvPr id="17" name="Group 16">
            <a:extLst>
              <a:ext uri="{FF2B5EF4-FFF2-40B4-BE49-F238E27FC236}">
                <a16:creationId xmlns:a16="http://schemas.microsoft.com/office/drawing/2014/main" id="{4A3A90C3-04BB-C483-8016-0E7C956DD7CD}"/>
              </a:ext>
            </a:extLst>
          </p:cNvPr>
          <p:cNvGrpSpPr/>
          <p:nvPr/>
        </p:nvGrpSpPr>
        <p:grpSpPr>
          <a:xfrm>
            <a:off x="2886081" y="1648728"/>
            <a:ext cx="4295775" cy="3071760"/>
            <a:chOff x="844915" y="1155242"/>
            <a:chExt cx="4295775" cy="3071760"/>
          </a:xfrm>
        </p:grpSpPr>
        <p:sp>
          <p:nvSpPr>
            <p:cNvPr id="9" name="Freeform 8">
              <a:extLst>
                <a:ext uri="{FF2B5EF4-FFF2-40B4-BE49-F238E27FC236}">
                  <a16:creationId xmlns:a16="http://schemas.microsoft.com/office/drawing/2014/main" id="{8AB63CAF-C597-8FBA-4025-5AAE8C3C43EA}"/>
                </a:ext>
              </a:extLst>
            </p:cNvPr>
            <p:cNvSpPr/>
            <p:nvPr/>
          </p:nvSpPr>
          <p:spPr>
            <a:xfrm>
              <a:off x="844915" y="1155242"/>
              <a:ext cx="4295775" cy="3071760"/>
            </a:xfrm>
            <a:custGeom>
              <a:avLst/>
              <a:gdLst>
                <a:gd name="connsiteX0" fmla="*/ 4295336 w 4295775"/>
                <a:gd name="connsiteY0" fmla="*/ 1535543 h 3071760"/>
                <a:gd name="connsiteX1" fmla="*/ 2147449 w 4295775"/>
                <a:gd name="connsiteY1" fmla="*/ 3071424 h 3071760"/>
                <a:gd name="connsiteX2" fmla="*/ -439 w 4295775"/>
                <a:gd name="connsiteY2" fmla="*/ 1535543 h 3071760"/>
                <a:gd name="connsiteX3" fmla="*/ 2147449 w 4295775"/>
                <a:gd name="connsiteY3" fmla="*/ -337 h 3071760"/>
                <a:gd name="connsiteX4" fmla="*/ 4295336 w 4295775"/>
                <a:gd name="connsiteY4" fmla="*/ 1535543 h 3071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775" h="3071760">
                  <a:moveTo>
                    <a:pt x="4295336" y="1535543"/>
                  </a:moveTo>
                  <a:cubicBezTo>
                    <a:pt x="4295336" y="2383787"/>
                    <a:pt x="3333694" y="3071424"/>
                    <a:pt x="2147449" y="3071424"/>
                  </a:cubicBezTo>
                  <a:cubicBezTo>
                    <a:pt x="961203" y="3071424"/>
                    <a:pt x="-439" y="2383787"/>
                    <a:pt x="-439" y="1535543"/>
                  </a:cubicBezTo>
                  <a:cubicBezTo>
                    <a:pt x="-439" y="687300"/>
                    <a:pt x="961203" y="-337"/>
                    <a:pt x="2147449" y="-337"/>
                  </a:cubicBezTo>
                  <a:cubicBezTo>
                    <a:pt x="3333694" y="-337"/>
                    <a:pt x="4295336" y="687300"/>
                    <a:pt x="4295336" y="1535543"/>
                  </a:cubicBezTo>
                  <a:close/>
                </a:path>
              </a:pathLst>
            </a:custGeom>
            <a:solidFill>
              <a:srgbClr val="99CCFF">
                <a:alpha val="50000"/>
              </a:srgbClr>
            </a:solidFill>
            <a:ln w="9525" cap="sq">
              <a:noFill/>
              <a:prstDash val="solid"/>
              <a:miter/>
            </a:ln>
          </p:spPr>
          <p:txBody>
            <a:bodyPr rtlCol="0" anchor="ctr"/>
            <a:lstStyle/>
            <a:p>
              <a:endParaRPr lang="en-US" dirty="0"/>
            </a:p>
          </p:txBody>
        </p:sp>
        <p:sp>
          <p:nvSpPr>
            <p:cNvPr id="10" name="TextBox 9">
              <a:extLst>
                <a:ext uri="{FF2B5EF4-FFF2-40B4-BE49-F238E27FC236}">
                  <a16:creationId xmlns:a16="http://schemas.microsoft.com/office/drawing/2014/main" id="{1CE1878B-7C9B-01C7-3F5B-18310A202C3C}"/>
                </a:ext>
              </a:extLst>
            </p:cNvPr>
            <p:cNvSpPr txBox="1"/>
            <p:nvPr/>
          </p:nvSpPr>
          <p:spPr>
            <a:xfrm>
              <a:off x="1680376" y="3640620"/>
              <a:ext cx="2723823" cy="323165"/>
            </a:xfrm>
            <a:prstGeom prst="rect">
              <a:avLst/>
            </a:prstGeom>
            <a:noFill/>
          </p:spPr>
          <p:txBody>
            <a:bodyPr wrap="none" rtlCol="0">
              <a:spAutoFit/>
            </a:bodyPr>
            <a:lstStyle/>
            <a:p>
              <a:pPr algn="l"/>
              <a:r>
                <a:rPr lang="en-US" sz="1500" spc="0" baseline="0" dirty="0">
                  <a:ln/>
                  <a:solidFill>
                    <a:srgbClr val="000000"/>
                  </a:solidFill>
                  <a:latin typeface="Arial"/>
                  <a:cs typeface="Arial"/>
                  <a:sym typeface="Arial"/>
                  <a:rtl val="0"/>
                </a:rPr>
                <a:t>Multiverse Debugging [MD19]</a:t>
              </a:r>
            </a:p>
          </p:txBody>
        </p:sp>
      </p:grpSp>
      <p:grpSp>
        <p:nvGrpSpPr>
          <p:cNvPr id="16" name="Group 15">
            <a:extLst>
              <a:ext uri="{FF2B5EF4-FFF2-40B4-BE49-F238E27FC236}">
                <a16:creationId xmlns:a16="http://schemas.microsoft.com/office/drawing/2014/main" id="{81F3BACF-79B5-9008-D9A9-D7A564B68DB4}"/>
              </a:ext>
            </a:extLst>
          </p:cNvPr>
          <p:cNvGrpSpPr/>
          <p:nvPr/>
        </p:nvGrpSpPr>
        <p:grpSpPr>
          <a:xfrm>
            <a:off x="3228981" y="1665029"/>
            <a:ext cx="3609975" cy="2272912"/>
            <a:chOff x="1187815" y="1171543"/>
            <a:chExt cx="3609975" cy="2272912"/>
          </a:xfrm>
        </p:grpSpPr>
        <p:sp>
          <p:nvSpPr>
            <p:cNvPr id="11" name="Freeform 10">
              <a:extLst>
                <a:ext uri="{FF2B5EF4-FFF2-40B4-BE49-F238E27FC236}">
                  <a16:creationId xmlns:a16="http://schemas.microsoft.com/office/drawing/2014/main" id="{F4FCA66F-E075-5D86-0628-1E0B2936E356}"/>
                </a:ext>
              </a:extLst>
            </p:cNvPr>
            <p:cNvSpPr/>
            <p:nvPr/>
          </p:nvSpPr>
          <p:spPr>
            <a:xfrm>
              <a:off x="1187815" y="1171543"/>
              <a:ext cx="3609975" cy="2272912"/>
            </a:xfrm>
            <a:custGeom>
              <a:avLst/>
              <a:gdLst>
                <a:gd name="connsiteX0" fmla="*/ 3609536 w 3609975"/>
                <a:gd name="connsiteY0" fmla="*/ 1136119 h 2272912"/>
                <a:gd name="connsiteX1" fmla="*/ 1804549 w 3609975"/>
                <a:gd name="connsiteY1" fmla="*/ 2272576 h 2272912"/>
                <a:gd name="connsiteX2" fmla="*/ -439 w 3609975"/>
                <a:gd name="connsiteY2" fmla="*/ 1136119 h 2272912"/>
                <a:gd name="connsiteX3" fmla="*/ 1804549 w 3609975"/>
                <a:gd name="connsiteY3" fmla="*/ -337 h 2272912"/>
                <a:gd name="connsiteX4" fmla="*/ 3609536 w 3609975"/>
                <a:gd name="connsiteY4" fmla="*/ 1136119 h 227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75" h="2272912">
                  <a:moveTo>
                    <a:pt x="3609536" y="1136119"/>
                  </a:moveTo>
                  <a:cubicBezTo>
                    <a:pt x="3609536" y="1763767"/>
                    <a:pt x="2801416" y="2272576"/>
                    <a:pt x="1804549" y="2272576"/>
                  </a:cubicBezTo>
                  <a:cubicBezTo>
                    <a:pt x="807682" y="2272576"/>
                    <a:pt x="-439" y="1763767"/>
                    <a:pt x="-439" y="1136119"/>
                  </a:cubicBezTo>
                  <a:cubicBezTo>
                    <a:pt x="-439" y="508472"/>
                    <a:pt x="807682" y="-337"/>
                    <a:pt x="1804549" y="-337"/>
                  </a:cubicBezTo>
                  <a:cubicBezTo>
                    <a:pt x="2801416" y="-337"/>
                    <a:pt x="3609536" y="508472"/>
                    <a:pt x="3609536" y="1136119"/>
                  </a:cubicBezTo>
                  <a:close/>
                </a:path>
              </a:pathLst>
            </a:custGeom>
            <a:solidFill>
              <a:srgbClr val="99CCFF">
                <a:alpha val="50000"/>
              </a:srgbClr>
            </a:solidFill>
            <a:ln w="9525" cap="sq">
              <a:noFill/>
              <a:prstDash val="solid"/>
              <a:miter/>
            </a:ln>
          </p:spPr>
          <p:txBody>
            <a:bodyPr rtlCol="0" anchor="ctr"/>
            <a:lstStyle/>
            <a:p>
              <a:endParaRPr lang="en-US" dirty="0"/>
            </a:p>
          </p:txBody>
        </p:sp>
        <p:sp>
          <p:nvSpPr>
            <p:cNvPr id="12" name="TextBox 11">
              <a:extLst>
                <a:ext uri="{FF2B5EF4-FFF2-40B4-BE49-F238E27FC236}">
                  <a16:creationId xmlns:a16="http://schemas.microsoft.com/office/drawing/2014/main" id="{B58753E4-4ABF-56EE-2AE8-8EB46853C563}"/>
                </a:ext>
              </a:extLst>
            </p:cNvPr>
            <p:cNvSpPr txBox="1"/>
            <p:nvPr/>
          </p:nvSpPr>
          <p:spPr>
            <a:xfrm>
              <a:off x="1708696" y="2803565"/>
              <a:ext cx="2563522" cy="307777"/>
            </a:xfrm>
            <a:prstGeom prst="rect">
              <a:avLst/>
            </a:prstGeom>
            <a:noFill/>
          </p:spPr>
          <p:txBody>
            <a:bodyPr wrap="none" rtlCol="0">
              <a:spAutoFit/>
            </a:bodyPr>
            <a:lstStyle/>
            <a:p>
              <a:pPr algn="l"/>
              <a:r>
                <a:rPr lang="en-US" sz="1400" spc="0" baseline="0" dirty="0">
                  <a:ln/>
                  <a:solidFill>
                    <a:srgbClr val="000000"/>
                  </a:solidFill>
                  <a:latin typeface="Arial"/>
                  <a:cs typeface="Arial"/>
                  <a:sym typeface="Arial"/>
                  <a:rtl val="0"/>
                </a:rPr>
                <a:t>Omniscient Debugging [LB03]</a:t>
              </a:r>
            </a:p>
          </p:txBody>
        </p:sp>
      </p:grpSp>
      <p:grpSp>
        <p:nvGrpSpPr>
          <p:cNvPr id="15" name="Group 14">
            <a:extLst>
              <a:ext uri="{FF2B5EF4-FFF2-40B4-BE49-F238E27FC236}">
                <a16:creationId xmlns:a16="http://schemas.microsoft.com/office/drawing/2014/main" id="{77FE5F28-5720-2FCE-7D57-B6A82D076754}"/>
              </a:ext>
            </a:extLst>
          </p:cNvPr>
          <p:cNvGrpSpPr/>
          <p:nvPr/>
        </p:nvGrpSpPr>
        <p:grpSpPr>
          <a:xfrm>
            <a:off x="3616696" y="1665029"/>
            <a:ext cx="2831735" cy="1388473"/>
            <a:chOff x="1575530" y="1171543"/>
            <a:chExt cx="2831735" cy="1388473"/>
          </a:xfrm>
        </p:grpSpPr>
        <p:sp>
          <p:nvSpPr>
            <p:cNvPr id="13" name="Freeform 12">
              <a:extLst>
                <a:ext uri="{FF2B5EF4-FFF2-40B4-BE49-F238E27FC236}">
                  <a16:creationId xmlns:a16="http://schemas.microsoft.com/office/drawing/2014/main" id="{DD9B9B07-6F66-6ACF-A62D-F0277211AD5B}"/>
                </a:ext>
              </a:extLst>
            </p:cNvPr>
            <p:cNvSpPr/>
            <p:nvPr/>
          </p:nvSpPr>
          <p:spPr>
            <a:xfrm>
              <a:off x="1578340" y="1171543"/>
              <a:ext cx="2828925" cy="1388473"/>
            </a:xfrm>
            <a:custGeom>
              <a:avLst/>
              <a:gdLst>
                <a:gd name="connsiteX0" fmla="*/ 2828486 w 2828925"/>
                <a:gd name="connsiteY0" fmla="*/ 693900 h 1388473"/>
                <a:gd name="connsiteX1" fmla="*/ 1414024 w 2828925"/>
                <a:gd name="connsiteY1" fmla="*/ 1388137 h 1388473"/>
                <a:gd name="connsiteX2" fmla="*/ -439 w 2828925"/>
                <a:gd name="connsiteY2" fmla="*/ 693900 h 1388473"/>
                <a:gd name="connsiteX3" fmla="*/ 1414024 w 2828925"/>
                <a:gd name="connsiteY3" fmla="*/ -337 h 1388473"/>
                <a:gd name="connsiteX4" fmla="*/ 2828486 w 2828925"/>
                <a:gd name="connsiteY4" fmla="*/ 693900 h 138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925" h="1388473">
                  <a:moveTo>
                    <a:pt x="2828486" y="693900"/>
                  </a:moveTo>
                  <a:cubicBezTo>
                    <a:pt x="2828486" y="1077316"/>
                    <a:pt x="2195210" y="1388137"/>
                    <a:pt x="1414024" y="1388137"/>
                  </a:cubicBezTo>
                  <a:cubicBezTo>
                    <a:pt x="632838" y="1388137"/>
                    <a:pt x="-439" y="1077316"/>
                    <a:pt x="-439" y="693900"/>
                  </a:cubicBezTo>
                  <a:cubicBezTo>
                    <a:pt x="-439" y="310484"/>
                    <a:pt x="632838" y="-337"/>
                    <a:pt x="1414024" y="-337"/>
                  </a:cubicBezTo>
                  <a:cubicBezTo>
                    <a:pt x="2195210" y="-337"/>
                    <a:pt x="2828486" y="310484"/>
                    <a:pt x="2828486" y="693900"/>
                  </a:cubicBezTo>
                  <a:close/>
                </a:path>
              </a:pathLst>
            </a:custGeom>
            <a:solidFill>
              <a:srgbClr val="99CCFF">
                <a:alpha val="50000"/>
              </a:srgbClr>
            </a:solidFill>
            <a:ln w="9525" cap="sq">
              <a:noFill/>
              <a:prstDash val="solid"/>
              <a:miter/>
            </a:ln>
          </p:spPr>
          <p:txBody>
            <a:bodyPr rtlCol="0" anchor="ctr"/>
            <a:lstStyle/>
            <a:p>
              <a:endParaRPr lang="en-US" dirty="0"/>
            </a:p>
          </p:txBody>
        </p:sp>
        <p:sp>
          <p:nvSpPr>
            <p:cNvPr id="14" name="TextBox 13">
              <a:extLst>
                <a:ext uri="{FF2B5EF4-FFF2-40B4-BE49-F238E27FC236}">
                  <a16:creationId xmlns:a16="http://schemas.microsoft.com/office/drawing/2014/main" id="{4D167270-EBA9-6747-0BAA-5F157B8A7585}"/>
                </a:ext>
              </a:extLst>
            </p:cNvPr>
            <p:cNvSpPr txBox="1"/>
            <p:nvPr/>
          </p:nvSpPr>
          <p:spPr>
            <a:xfrm>
              <a:off x="1575530" y="1726699"/>
              <a:ext cx="2828925" cy="323165"/>
            </a:xfrm>
            <a:prstGeom prst="rect">
              <a:avLst/>
            </a:prstGeom>
            <a:noFill/>
          </p:spPr>
          <p:txBody>
            <a:bodyPr wrap="square" rtlCol="0">
              <a:spAutoFit/>
            </a:bodyPr>
            <a:lstStyle/>
            <a:p>
              <a:pPr algn="l"/>
              <a:r>
                <a:rPr lang="en-US" sz="1500" spc="0" baseline="0" dirty="0">
                  <a:ln/>
                  <a:solidFill>
                    <a:srgbClr val="000000"/>
                  </a:solidFill>
                  <a:latin typeface="Arial"/>
                  <a:cs typeface="Arial"/>
                  <a:sym typeface="Arial"/>
                  <a:rtl val="0"/>
                </a:rPr>
                <a:t>Interactive Debugging [GDB88]</a:t>
              </a:r>
            </a:p>
          </p:txBody>
        </p:sp>
      </p:grpSp>
      <p:cxnSp>
        <p:nvCxnSpPr>
          <p:cNvPr id="20" name="Straight Arrow Connector 19">
            <a:extLst>
              <a:ext uri="{FF2B5EF4-FFF2-40B4-BE49-F238E27FC236}">
                <a16:creationId xmlns:a16="http://schemas.microsoft.com/office/drawing/2014/main" id="{4385E99D-5F04-07DE-A916-48643662EE42}"/>
              </a:ext>
            </a:extLst>
          </p:cNvPr>
          <p:cNvCxnSpPr>
            <a:cxnSpLocks/>
            <a:endCxn id="21" idx="1"/>
          </p:cNvCxnSpPr>
          <p:nvPr/>
        </p:nvCxnSpPr>
        <p:spPr>
          <a:xfrm>
            <a:off x="5267035" y="4560507"/>
            <a:ext cx="2315594" cy="826732"/>
          </a:xfrm>
          <a:prstGeom prst="straightConnector1">
            <a:avLst/>
          </a:prstGeom>
          <a:ln w="38100">
            <a:solidFill>
              <a:schemeClr val="accent5"/>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8DC9D20-0E7D-CE9A-68D4-188E3510C31F}"/>
              </a:ext>
            </a:extLst>
          </p:cNvPr>
          <p:cNvSpPr txBox="1"/>
          <p:nvPr/>
        </p:nvSpPr>
        <p:spPr>
          <a:xfrm>
            <a:off x="7582629" y="5202573"/>
            <a:ext cx="4416465" cy="369332"/>
          </a:xfrm>
          <a:prstGeom prst="rect">
            <a:avLst/>
          </a:prstGeom>
          <a:noFill/>
        </p:spPr>
        <p:txBody>
          <a:bodyPr wrap="none" rtlCol="0">
            <a:spAutoFit/>
          </a:bodyPr>
          <a:lstStyle/>
          <a:p>
            <a:r>
              <a:rPr lang="en-US" b="1" i="1" dirty="0">
                <a:solidFill>
                  <a:schemeClr val="accent5"/>
                </a:solidFill>
              </a:rPr>
              <a:t>Exhaustive</a:t>
            </a:r>
            <a:r>
              <a:rPr lang="en-US" dirty="0">
                <a:solidFill>
                  <a:schemeClr val="accent5"/>
                </a:solidFill>
              </a:rPr>
              <a:t> exploration of execution traces</a:t>
            </a:r>
          </a:p>
        </p:txBody>
      </p:sp>
      <p:cxnSp>
        <p:nvCxnSpPr>
          <p:cNvPr id="23" name="Straight Arrow Connector 22">
            <a:extLst>
              <a:ext uri="{FF2B5EF4-FFF2-40B4-BE49-F238E27FC236}">
                <a16:creationId xmlns:a16="http://schemas.microsoft.com/office/drawing/2014/main" id="{9B0CF46B-4F4F-3D1B-CC0A-38F5748937D4}"/>
              </a:ext>
            </a:extLst>
          </p:cNvPr>
          <p:cNvCxnSpPr>
            <a:cxnSpLocks/>
            <a:endCxn id="24" idx="1"/>
          </p:cNvCxnSpPr>
          <p:nvPr/>
        </p:nvCxnSpPr>
        <p:spPr>
          <a:xfrm flipV="1">
            <a:off x="6567714" y="2635386"/>
            <a:ext cx="1428863" cy="24483"/>
          </a:xfrm>
          <a:prstGeom prst="straightConnector1">
            <a:avLst/>
          </a:prstGeom>
          <a:ln>
            <a:headEnd type="oval" w="lg" len="lg"/>
            <a:tailEnd type="none"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60EA765-9FD2-D5C4-D07A-403B026EA5F8}"/>
              </a:ext>
            </a:extLst>
          </p:cNvPr>
          <p:cNvSpPr txBox="1"/>
          <p:nvPr/>
        </p:nvSpPr>
        <p:spPr>
          <a:xfrm>
            <a:off x="7996577" y="2450720"/>
            <a:ext cx="3024418" cy="369332"/>
          </a:xfrm>
          <a:prstGeom prst="rect">
            <a:avLst/>
          </a:prstGeom>
          <a:noFill/>
        </p:spPr>
        <p:txBody>
          <a:bodyPr wrap="none" rtlCol="0">
            <a:spAutoFit/>
          </a:bodyPr>
          <a:lstStyle/>
          <a:p>
            <a:r>
              <a:rPr lang="en-US" i="1" dirty="0"/>
              <a:t>Jump back</a:t>
            </a:r>
            <a:r>
              <a:rPr lang="en-US" dirty="0"/>
              <a:t> in execution-time</a:t>
            </a:r>
          </a:p>
        </p:txBody>
      </p:sp>
      <p:cxnSp>
        <p:nvCxnSpPr>
          <p:cNvPr id="25" name="Straight Arrow Connector 24">
            <a:extLst>
              <a:ext uri="{FF2B5EF4-FFF2-40B4-BE49-F238E27FC236}">
                <a16:creationId xmlns:a16="http://schemas.microsoft.com/office/drawing/2014/main" id="{83938169-307B-7DCB-9F72-B29E5290C066}"/>
              </a:ext>
            </a:extLst>
          </p:cNvPr>
          <p:cNvCxnSpPr>
            <a:cxnSpLocks/>
            <a:endCxn id="26" idx="1"/>
          </p:cNvCxnSpPr>
          <p:nvPr/>
        </p:nvCxnSpPr>
        <p:spPr>
          <a:xfrm>
            <a:off x="5406571" y="2833254"/>
            <a:ext cx="2215187" cy="1187893"/>
          </a:xfrm>
          <a:prstGeom prst="straightConnector1">
            <a:avLst/>
          </a:prstGeom>
          <a:ln>
            <a:headEnd type="oval" w="lg" len="lg"/>
            <a:tailEnd type="none" w="lg" len="lg"/>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E6D8738-D25E-F3B3-5E71-1AD8941540B2}"/>
              </a:ext>
            </a:extLst>
          </p:cNvPr>
          <p:cNvSpPr txBox="1"/>
          <p:nvPr/>
        </p:nvSpPr>
        <p:spPr>
          <a:xfrm>
            <a:off x="7621758" y="3836481"/>
            <a:ext cx="3547253" cy="369332"/>
          </a:xfrm>
          <a:prstGeom prst="rect">
            <a:avLst/>
          </a:prstGeom>
          <a:noFill/>
        </p:spPr>
        <p:txBody>
          <a:bodyPr wrap="none" rtlCol="0">
            <a:spAutoFit/>
          </a:bodyPr>
          <a:lstStyle/>
          <a:p>
            <a:r>
              <a:rPr lang="en-US" dirty="0"/>
              <a:t>Exploration of </a:t>
            </a:r>
            <a:r>
              <a:rPr lang="en-US" i="1" dirty="0"/>
              <a:t>one</a:t>
            </a:r>
            <a:r>
              <a:rPr lang="en-US" dirty="0"/>
              <a:t> execution trace</a:t>
            </a:r>
          </a:p>
        </p:txBody>
      </p:sp>
      <p:sp>
        <p:nvSpPr>
          <p:cNvPr id="30" name="TextBox 29">
            <a:extLst>
              <a:ext uri="{FF2B5EF4-FFF2-40B4-BE49-F238E27FC236}">
                <a16:creationId xmlns:a16="http://schemas.microsoft.com/office/drawing/2014/main" id="{AE5FE348-AE07-C694-5260-CEA763BCAC04}"/>
              </a:ext>
            </a:extLst>
          </p:cNvPr>
          <p:cNvSpPr txBox="1"/>
          <p:nvPr/>
        </p:nvSpPr>
        <p:spPr>
          <a:xfrm>
            <a:off x="227761" y="2050353"/>
            <a:ext cx="2924198" cy="1938992"/>
          </a:xfrm>
          <a:prstGeom prst="rect">
            <a:avLst/>
          </a:prstGeom>
          <a:noFill/>
        </p:spPr>
        <p:txBody>
          <a:bodyPr wrap="none" rtlCol="0">
            <a:spAutoFit/>
          </a:bodyPr>
          <a:lstStyle/>
          <a:p>
            <a:r>
              <a:rPr lang="en-US" i="1" dirty="0"/>
              <a:t>Safety</a:t>
            </a:r>
            <a:r>
              <a:rPr lang="en-US" dirty="0"/>
              <a:t> queries/breakpoints:</a:t>
            </a:r>
          </a:p>
          <a:p>
            <a:pPr marL="285750" indent="-285750">
              <a:buFont typeface="Arial" panose="020B0604020202020204" pitchFamily="34" charset="0"/>
              <a:buChar char="•"/>
            </a:pPr>
            <a:r>
              <a:rPr lang="en-US" dirty="0"/>
              <a:t>Line/Syntax</a:t>
            </a:r>
          </a:p>
          <a:p>
            <a:pPr marL="285750" indent="-285750">
              <a:buFont typeface="Arial" panose="020B0604020202020204" pitchFamily="34" charset="0"/>
              <a:buChar char="•"/>
            </a:pPr>
            <a:r>
              <a:rPr lang="en-US" dirty="0"/>
              <a:t>Conditional </a:t>
            </a:r>
          </a:p>
          <a:p>
            <a:pPr marL="285750" indent="-285750">
              <a:buFont typeface="Arial" panose="020B0604020202020204" pitchFamily="34" charset="0"/>
              <a:buChar char="•"/>
            </a:pPr>
            <a:r>
              <a:rPr lang="en-US" dirty="0"/>
              <a:t>Watchpoint</a:t>
            </a:r>
          </a:p>
          <a:p>
            <a:pPr marL="285750" indent="-285750">
              <a:buFont typeface="Arial" panose="020B0604020202020204" pitchFamily="34" charset="0"/>
              <a:buChar char="•"/>
            </a:pPr>
            <a:r>
              <a:rPr lang="en-US" dirty="0" err="1"/>
              <a:t>Fonction</a:t>
            </a:r>
            <a:endParaRPr lang="en-US" dirty="0"/>
          </a:p>
          <a:p>
            <a:pPr marL="285750" indent="-285750">
              <a:buFont typeface="Arial" panose="020B0604020202020204" pitchFamily="34" charset="0"/>
              <a:buChar char="•"/>
            </a:pPr>
            <a:r>
              <a:rPr lang="en-US" dirty="0"/>
              <a:t>History </a:t>
            </a:r>
            <a:r>
              <a:rPr lang="en-US" sz="1200" dirty="0"/>
              <a:t>[GP02]</a:t>
            </a:r>
          </a:p>
          <a:p>
            <a:pPr marL="742950" lvl="1" indent="-285750">
              <a:buFont typeface="Arial" panose="020B0604020202020204" pitchFamily="34" charset="0"/>
              <a:buChar char="•"/>
            </a:pPr>
            <a:r>
              <a:rPr lang="en-US" sz="1200" dirty="0"/>
              <a:t>Hit counter</a:t>
            </a:r>
          </a:p>
        </p:txBody>
      </p:sp>
      <p:cxnSp>
        <p:nvCxnSpPr>
          <p:cNvPr id="31" name="Straight Arrow Connector 30">
            <a:extLst>
              <a:ext uri="{FF2B5EF4-FFF2-40B4-BE49-F238E27FC236}">
                <a16:creationId xmlns:a16="http://schemas.microsoft.com/office/drawing/2014/main" id="{52F79D44-9511-1303-470C-57DB03BC9BF9}"/>
              </a:ext>
            </a:extLst>
          </p:cNvPr>
          <p:cNvCxnSpPr>
            <a:cxnSpLocks/>
          </p:cNvCxnSpPr>
          <p:nvPr/>
        </p:nvCxnSpPr>
        <p:spPr>
          <a:xfrm>
            <a:off x="2131351" y="2562009"/>
            <a:ext cx="2723677" cy="258043"/>
          </a:xfrm>
          <a:prstGeom prst="straightConnector1">
            <a:avLst/>
          </a:prstGeom>
          <a:ln>
            <a:headEnd type="none" w="lg" len="lg"/>
            <a:tailEnd type="oval" w="lg" len="lg"/>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835DCE0D-D751-6D88-7B1A-183BE8CB9672}"/>
              </a:ext>
            </a:extLst>
          </p:cNvPr>
          <p:cNvSpPr txBox="1"/>
          <p:nvPr/>
        </p:nvSpPr>
        <p:spPr>
          <a:xfrm>
            <a:off x="232527" y="5242632"/>
            <a:ext cx="1150636" cy="369332"/>
          </a:xfrm>
          <a:prstGeom prst="rect">
            <a:avLst/>
          </a:prstGeom>
          <a:noFill/>
        </p:spPr>
        <p:txBody>
          <a:bodyPr wrap="none" rtlCol="0">
            <a:spAutoFit/>
          </a:bodyPr>
          <a:lstStyle/>
          <a:p>
            <a:r>
              <a:rPr lang="en-US" b="1" i="1" dirty="0">
                <a:solidFill>
                  <a:schemeClr val="accent5"/>
                </a:solidFill>
              </a:rPr>
              <a:t>Liveness</a:t>
            </a:r>
            <a:r>
              <a:rPr lang="en-US" dirty="0">
                <a:solidFill>
                  <a:schemeClr val="accent5"/>
                </a:solidFill>
              </a:rPr>
              <a:t> </a:t>
            </a:r>
          </a:p>
        </p:txBody>
      </p:sp>
      <p:cxnSp>
        <p:nvCxnSpPr>
          <p:cNvPr id="43" name="Straight Arrow Connector 42">
            <a:extLst>
              <a:ext uri="{FF2B5EF4-FFF2-40B4-BE49-F238E27FC236}">
                <a16:creationId xmlns:a16="http://schemas.microsoft.com/office/drawing/2014/main" id="{29DE5492-5EE7-C1AF-8A37-A247C74DF788}"/>
              </a:ext>
            </a:extLst>
          </p:cNvPr>
          <p:cNvCxnSpPr>
            <a:cxnSpLocks/>
            <a:stCxn id="42" idx="3"/>
          </p:cNvCxnSpPr>
          <p:nvPr/>
        </p:nvCxnSpPr>
        <p:spPr>
          <a:xfrm flipV="1">
            <a:off x="1383163" y="4546529"/>
            <a:ext cx="3406551" cy="880769"/>
          </a:xfrm>
          <a:prstGeom prst="straightConnector1">
            <a:avLst/>
          </a:prstGeom>
          <a:ln w="38100">
            <a:solidFill>
              <a:schemeClr val="accent5"/>
            </a:solidFill>
            <a:headEnd type="none" w="lg" len="lg"/>
            <a:tailEnd type="oval" w="lg" len="lg"/>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809E1E97-90CB-BA4E-31CD-41C6768707E0}"/>
              </a:ext>
            </a:extLst>
          </p:cNvPr>
          <p:cNvSpPr txBox="1"/>
          <p:nvPr/>
        </p:nvSpPr>
        <p:spPr>
          <a:xfrm>
            <a:off x="7452041" y="4546529"/>
            <a:ext cx="4376006" cy="369332"/>
          </a:xfrm>
          <a:prstGeom prst="rect">
            <a:avLst/>
          </a:prstGeom>
          <a:noFill/>
        </p:spPr>
        <p:txBody>
          <a:bodyPr wrap="none" rtlCol="0">
            <a:spAutoFit/>
          </a:bodyPr>
          <a:lstStyle/>
          <a:p>
            <a:r>
              <a:rPr lang="en-US" dirty="0">
                <a:solidFill>
                  <a:schemeClr val="accent5"/>
                </a:solidFill>
              </a:rPr>
              <a:t>Exploration of </a:t>
            </a:r>
            <a:r>
              <a:rPr lang="en-US" b="1" i="1" dirty="0">
                <a:solidFill>
                  <a:schemeClr val="accent5"/>
                </a:solidFill>
              </a:rPr>
              <a:t>a subset</a:t>
            </a:r>
            <a:r>
              <a:rPr lang="en-US" dirty="0">
                <a:solidFill>
                  <a:schemeClr val="accent5"/>
                </a:solidFill>
              </a:rPr>
              <a:t> of execution traces</a:t>
            </a:r>
          </a:p>
        </p:txBody>
      </p:sp>
      <p:cxnSp>
        <p:nvCxnSpPr>
          <p:cNvPr id="49" name="Straight Arrow Connector 48">
            <a:extLst>
              <a:ext uri="{FF2B5EF4-FFF2-40B4-BE49-F238E27FC236}">
                <a16:creationId xmlns:a16="http://schemas.microsoft.com/office/drawing/2014/main" id="{30AAD3FE-8BD8-3F60-A196-14ECD7400FBE}"/>
              </a:ext>
            </a:extLst>
          </p:cNvPr>
          <p:cNvCxnSpPr>
            <a:cxnSpLocks/>
            <a:endCxn id="48" idx="1"/>
          </p:cNvCxnSpPr>
          <p:nvPr/>
        </p:nvCxnSpPr>
        <p:spPr>
          <a:xfrm>
            <a:off x="6291772" y="4158177"/>
            <a:ext cx="1160269" cy="573018"/>
          </a:xfrm>
          <a:prstGeom prst="straightConnector1">
            <a:avLst/>
          </a:prstGeom>
          <a:ln w="38100">
            <a:solidFill>
              <a:schemeClr val="accent5"/>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7E0D1E1E-AD61-0804-F3A3-D4CE7B38DCFD}"/>
              </a:ext>
            </a:extLst>
          </p:cNvPr>
          <p:cNvCxnSpPr>
            <a:cxnSpLocks/>
            <a:endCxn id="74" idx="1"/>
          </p:cNvCxnSpPr>
          <p:nvPr/>
        </p:nvCxnSpPr>
        <p:spPr>
          <a:xfrm flipV="1">
            <a:off x="4939706" y="1221386"/>
            <a:ext cx="2520288" cy="828967"/>
          </a:xfrm>
          <a:prstGeom prst="straightConnector1">
            <a:avLst/>
          </a:prstGeom>
          <a:ln>
            <a:headEnd type="oval" w="lg" len="lg"/>
            <a:tailEnd type="none" w="lg" len="lg"/>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13A06BCE-A4E3-295A-DBFD-52BD07420B0B}"/>
              </a:ext>
            </a:extLst>
          </p:cNvPr>
          <p:cNvSpPr txBox="1"/>
          <p:nvPr/>
        </p:nvSpPr>
        <p:spPr>
          <a:xfrm>
            <a:off x="7459994" y="1036720"/>
            <a:ext cx="2202462" cy="369332"/>
          </a:xfrm>
          <a:prstGeom prst="rect">
            <a:avLst/>
          </a:prstGeom>
          <a:noFill/>
        </p:spPr>
        <p:txBody>
          <a:bodyPr wrap="none" rtlCol="0">
            <a:spAutoFit/>
          </a:bodyPr>
          <a:lstStyle/>
          <a:p>
            <a:r>
              <a:rPr lang="en-US" dirty="0"/>
              <a:t>pause, step, resume</a:t>
            </a:r>
          </a:p>
        </p:txBody>
      </p:sp>
      <p:cxnSp>
        <p:nvCxnSpPr>
          <p:cNvPr id="81" name="Straight Arrow Connector 80">
            <a:extLst>
              <a:ext uri="{FF2B5EF4-FFF2-40B4-BE49-F238E27FC236}">
                <a16:creationId xmlns:a16="http://schemas.microsoft.com/office/drawing/2014/main" id="{BC9181E0-E0DA-C64C-F055-A28C1C00AFCA}"/>
              </a:ext>
            </a:extLst>
          </p:cNvPr>
          <p:cNvCxnSpPr>
            <a:cxnSpLocks/>
            <a:endCxn id="82" idx="1"/>
          </p:cNvCxnSpPr>
          <p:nvPr/>
        </p:nvCxnSpPr>
        <p:spPr>
          <a:xfrm>
            <a:off x="6981371" y="3081920"/>
            <a:ext cx="1360841" cy="239887"/>
          </a:xfrm>
          <a:prstGeom prst="straightConnector1">
            <a:avLst/>
          </a:prstGeom>
          <a:ln w="38100">
            <a:solidFill>
              <a:schemeClr val="accent5"/>
            </a:solidFill>
            <a:headEnd type="oval" w="lg" len="lg"/>
            <a:tailEnd type="none" w="lg" len="lg"/>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27C2A20F-4ECC-FE60-729F-CF91EB9ED439}"/>
              </a:ext>
            </a:extLst>
          </p:cNvPr>
          <p:cNvSpPr txBox="1"/>
          <p:nvPr/>
        </p:nvSpPr>
        <p:spPr>
          <a:xfrm>
            <a:off x="8342212" y="3137141"/>
            <a:ext cx="3388813" cy="369332"/>
          </a:xfrm>
          <a:prstGeom prst="rect">
            <a:avLst/>
          </a:prstGeom>
          <a:noFill/>
          <a:ln>
            <a:noFill/>
          </a:ln>
        </p:spPr>
        <p:txBody>
          <a:bodyPr wrap="none" rtlCol="0">
            <a:spAutoFit/>
          </a:bodyPr>
          <a:lstStyle/>
          <a:p>
            <a:r>
              <a:rPr lang="en-US" b="1" i="1" dirty="0">
                <a:solidFill>
                  <a:schemeClr val="accent5"/>
                </a:solidFill>
              </a:rPr>
              <a:t>Jump between</a:t>
            </a:r>
            <a:r>
              <a:rPr lang="en-US" dirty="0">
                <a:solidFill>
                  <a:schemeClr val="accent5"/>
                </a:solidFill>
              </a:rPr>
              <a:t> execution traces</a:t>
            </a:r>
          </a:p>
        </p:txBody>
      </p:sp>
      <p:sp>
        <p:nvSpPr>
          <p:cNvPr id="84" name="TextBox 83">
            <a:extLst>
              <a:ext uri="{FF2B5EF4-FFF2-40B4-BE49-F238E27FC236}">
                <a16:creationId xmlns:a16="http://schemas.microsoft.com/office/drawing/2014/main" id="{DC2FFD50-1977-A4DB-9E56-CBB2FA17437C}"/>
              </a:ext>
            </a:extLst>
          </p:cNvPr>
          <p:cNvSpPr txBox="1"/>
          <p:nvPr/>
        </p:nvSpPr>
        <p:spPr>
          <a:xfrm>
            <a:off x="3812586" y="134325"/>
            <a:ext cx="4566828" cy="584775"/>
          </a:xfrm>
          <a:prstGeom prst="rect">
            <a:avLst/>
          </a:prstGeom>
          <a:noFill/>
        </p:spPr>
        <p:txBody>
          <a:bodyPr wrap="none" rtlCol="0">
            <a:spAutoFit/>
          </a:bodyPr>
          <a:lstStyle/>
          <a:p>
            <a:r>
              <a:rPr lang="en-US" sz="3200" dirty="0"/>
              <a:t>The Interactive Debugger</a:t>
            </a:r>
          </a:p>
        </p:txBody>
      </p:sp>
      <p:sp>
        <p:nvSpPr>
          <p:cNvPr id="85" name="Google Shape;324;p31">
            <a:extLst>
              <a:ext uri="{FF2B5EF4-FFF2-40B4-BE49-F238E27FC236}">
                <a16:creationId xmlns:a16="http://schemas.microsoft.com/office/drawing/2014/main" id="{B9405BDE-7522-40AE-AA9A-44768EA784EC}"/>
              </a:ext>
            </a:extLst>
          </p:cNvPr>
          <p:cNvSpPr txBox="1"/>
          <p:nvPr/>
        </p:nvSpPr>
        <p:spPr>
          <a:xfrm>
            <a:off x="227761" y="5633769"/>
            <a:ext cx="11600286" cy="1046816"/>
          </a:xfrm>
          <a:prstGeom prst="rect">
            <a:avLst/>
          </a:prstGeom>
          <a:noFill/>
          <a:ln>
            <a:noFill/>
          </a:ln>
        </p:spPr>
        <p:txBody>
          <a:bodyPr spcFirstLastPara="1" wrap="square" lIns="91425" tIns="91425" rIns="91425" bIns="91425" anchor="t" anchorCtr="0">
            <a:noAutofit/>
          </a:bodyPr>
          <a:lstStyle/>
          <a:p>
            <a:r>
              <a:rPr lang="en-US" sz="1100" dirty="0"/>
              <a:t>[MD19] C. T. Lopez, R. G. Singh, S. Marr, E. G. Boix, and C. </a:t>
            </a:r>
            <a:r>
              <a:rPr lang="en-US" sz="1100" dirty="0" err="1"/>
              <a:t>Scholliers</a:t>
            </a:r>
            <a:r>
              <a:rPr lang="en-US" sz="1100" dirty="0"/>
              <a:t>. Multiverse Debugging: Non-Deterministic Debugging for Non-Deterministic Programs. ECOOP 2019</a:t>
            </a:r>
            <a:endParaRPr lang="en-US" sz="1100" dirty="0">
              <a:solidFill>
                <a:schemeClr val="dk1"/>
              </a:solidFill>
            </a:endParaRPr>
          </a:p>
          <a:p>
            <a:r>
              <a:rPr lang="en-US" sz="1100" dirty="0"/>
              <a:t>[LB03] Lewis, B.: Debugging backwards in time. AADEBUG, 2003.</a:t>
            </a:r>
            <a:endParaRPr lang="en-US" sz="1100" dirty="0">
              <a:solidFill>
                <a:schemeClr val="dk1"/>
              </a:solidFill>
            </a:endParaRPr>
          </a:p>
          <a:p>
            <a:pPr marL="0" lvl="0" indent="0" algn="l" rtl="0">
              <a:spcBef>
                <a:spcPts val="0"/>
              </a:spcBef>
              <a:spcAft>
                <a:spcPts val="0"/>
              </a:spcAft>
              <a:buNone/>
            </a:pPr>
            <a:r>
              <a:rPr lang="en-US" sz="1100" dirty="0">
                <a:solidFill>
                  <a:schemeClr val="dk1"/>
                </a:solidFill>
              </a:rPr>
              <a:t>[GP02] Elsa Gunter et Doron Peled, « Temporal debugging for concurrent systems », 2002.</a:t>
            </a:r>
          </a:p>
          <a:p>
            <a:r>
              <a:rPr lang="en-US" sz="1100" dirty="0"/>
              <a:t>[GDB88] Stallman, Richard, Roland Pesch, and Stan </a:t>
            </a:r>
            <a:r>
              <a:rPr lang="en-US" sz="1100" dirty="0" err="1"/>
              <a:t>Shebs</a:t>
            </a:r>
            <a:r>
              <a:rPr lang="en-US" sz="1100" dirty="0"/>
              <a:t>. "Debugging with GDB." </a:t>
            </a:r>
            <a:r>
              <a:rPr lang="en-US" sz="1100" i="1" dirty="0"/>
              <a:t>Free Software Foundation</a:t>
            </a:r>
            <a:r>
              <a:rPr lang="en-US" sz="1100" dirty="0"/>
              <a:t> 675, 1988.</a:t>
            </a:r>
          </a:p>
          <a:p>
            <a:pPr marL="0" lvl="0" indent="0" algn="l" rtl="0">
              <a:spcBef>
                <a:spcPts val="0"/>
              </a:spcBef>
              <a:spcAft>
                <a:spcPts val="0"/>
              </a:spcAft>
              <a:buNone/>
            </a:pPr>
            <a:endParaRPr lang="en-US" sz="1100" dirty="0">
              <a:solidFill>
                <a:schemeClr val="dk1"/>
              </a:solidFill>
            </a:endParaRPr>
          </a:p>
        </p:txBody>
      </p:sp>
      <p:pic>
        <p:nvPicPr>
          <p:cNvPr id="27" name="Picture 26">
            <a:extLst>
              <a:ext uri="{FF2B5EF4-FFF2-40B4-BE49-F238E27FC236}">
                <a16:creationId xmlns:a16="http://schemas.microsoft.com/office/drawing/2014/main" id="{6EF946EC-7557-3102-ACF4-4A7C5A7F26FB}"/>
              </a:ext>
            </a:extLst>
          </p:cNvPr>
          <p:cNvPicPr>
            <a:picLocks noChangeAspect="1"/>
          </p:cNvPicPr>
          <p:nvPr/>
        </p:nvPicPr>
        <p:blipFill>
          <a:blip r:embed="rId3"/>
          <a:stretch>
            <a:fillRect/>
          </a:stretch>
        </p:blipFill>
        <p:spPr>
          <a:xfrm>
            <a:off x="10719159" y="63771"/>
            <a:ext cx="1379310" cy="1440000"/>
          </a:xfrm>
          <a:prstGeom prst="rect">
            <a:avLst/>
          </a:prstGeom>
        </p:spPr>
      </p:pic>
      <p:sp>
        <p:nvSpPr>
          <p:cNvPr id="28" name="TextBox 27">
            <a:extLst>
              <a:ext uri="{FF2B5EF4-FFF2-40B4-BE49-F238E27FC236}">
                <a16:creationId xmlns:a16="http://schemas.microsoft.com/office/drawing/2014/main" id="{EDCB385C-F2A2-5EEF-83FD-6CC7C2910A5F}"/>
              </a:ext>
            </a:extLst>
          </p:cNvPr>
          <p:cNvSpPr txBox="1"/>
          <p:nvPr/>
        </p:nvSpPr>
        <p:spPr>
          <a:xfrm>
            <a:off x="10682782" y="1520303"/>
            <a:ext cx="1452064" cy="646331"/>
          </a:xfrm>
          <a:prstGeom prst="rect">
            <a:avLst/>
          </a:prstGeom>
          <a:noFill/>
        </p:spPr>
        <p:txBody>
          <a:bodyPr wrap="none" rtlCol="0">
            <a:spAutoFit/>
          </a:bodyPr>
          <a:lstStyle/>
          <a:p>
            <a:r>
              <a:rPr lang="en-US" dirty="0"/>
              <a:t>PhD Matthias</a:t>
            </a:r>
            <a:br>
              <a:rPr lang="en-US" dirty="0"/>
            </a:br>
            <a:r>
              <a:rPr lang="en-US" dirty="0"/>
              <a:t>PASQUIER</a:t>
            </a:r>
          </a:p>
        </p:txBody>
      </p:sp>
    </p:spTree>
    <p:extLst>
      <p:ext uri="{BB962C8B-B14F-4D97-AF65-F5344CB8AC3E}">
        <p14:creationId xmlns:p14="http://schemas.microsoft.com/office/powerpoint/2010/main" val="36399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6" grpId="0"/>
      <p:bldP spid="30" grpId="0"/>
      <p:bldP spid="42" grpId="0"/>
      <p:bldP spid="48" grpId="0"/>
      <p:bldP spid="74" grpId="0"/>
      <p:bldP spid="82" grpId="0"/>
      <p:bldP spid="8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0040" y="985649"/>
            <a:ext cx="11471960" cy="5370701"/>
          </a:xfrm>
          <a:prstGeom prst="rect">
            <a:avLst/>
          </a:prstGeom>
          <a:noFill/>
        </p:spPr>
        <p:txBody>
          <a:bodyPr wrap="square" rtlCol="0">
            <a:spAutoFit/>
          </a:bodyPr>
          <a:lstStyle/>
          <a:p>
            <a:pPr>
              <a:spcBef>
                <a:spcPts val="600"/>
              </a:spcBef>
            </a:pPr>
            <a:r>
              <a:rPr lang="en-US" sz="2400" b="1" dirty="0"/>
              <a:t>SLI </a:t>
            </a:r>
            <a:r>
              <a:rPr lang="en-US" sz="2400" dirty="0"/>
              <a:t>renders multiverse debugging language agnostic</a:t>
            </a:r>
          </a:p>
          <a:p>
            <a:pPr>
              <a:spcBef>
                <a:spcPts val="600"/>
              </a:spcBef>
            </a:pPr>
            <a:r>
              <a:rPr lang="en-US" sz="2400" b="1" dirty="0"/>
              <a:t>Reductions</a:t>
            </a:r>
            <a:r>
              <a:rPr lang="en-US" sz="2400" dirty="0"/>
              <a:t> bring scalability </a:t>
            </a:r>
            <a:r>
              <a:rPr lang="en-US" sz="2400" dirty="0">
                <a:highlight>
                  <a:srgbClr val="C0C0C0"/>
                </a:highlight>
              </a:rPr>
              <a:t>@ [MODELS’22]</a:t>
            </a:r>
            <a:endParaRPr lang="en-US" sz="2400" b="1" dirty="0"/>
          </a:p>
          <a:p>
            <a:pPr>
              <a:spcBef>
                <a:spcPts val="600"/>
              </a:spcBef>
            </a:pPr>
            <a:r>
              <a:rPr lang="en-US" sz="2400" b="1" dirty="0"/>
              <a:t>Temporal breakpoints</a:t>
            </a:r>
            <a:r>
              <a:rPr lang="en-US" sz="2400" dirty="0"/>
              <a:t> increase conditional breakpoint expressivity </a:t>
            </a:r>
            <a:r>
              <a:rPr lang="en-US" sz="2400" dirty="0">
                <a:highlight>
                  <a:srgbClr val="C0C0C0"/>
                </a:highlight>
              </a:rPr>
              <a:t>@ [SLE23]</a:t>
            </a:r>
          </a:p>
          <a:p>
            <a:pPr marL="609584" lvl="1">
              <a:spcBef>
                <a:spcPts val="600"/>
              </a:spcBef>
            </a:pPr>
            <a:r>
              <a:rPr lang="en-US" sz="2400" dirty="0"/>
              <a:t>taxonomy: state, step, history and liveness</a:t>
            </a:r>
          </a:p>
          <a:p>
            <a:pPr>
              <a:spcBef>
                <a:spcPts val="600"/>
              </a:spcBef>
            </a:pPr>
            <a:r>
              <a:rPr lang="en-US" sz="2400" dirty="0"/>
              <a:t>Formalized in L∃∀N @ </a:t>
            </a:r>
            <a:r>
              <a:rPr lang="en-US" sz="2000" dirty="0">
                <a:hlinkClick r:id="rId2"/>
              </a:rPr>
              <a:t>https://github.com/teodorov/temporal-multiverse-debugging</a:t>
            </a:r>
            <a:endParaRPr lang="en-US" sz="1600" dirty="0"/>
          </a:p>
          <a:p>
            <a:pPr>
              <a:spcBef>
                <a:spcPts val="600"/>
              </a:spcBef>
            </a:pPr>
            <a:r>
              <a:rPr lang="en-US" sz="2400" dirty="0"/>
              <a:t>Experiences: </a:t>
            </a:r>
          </a:p>
          <a:p>
            <a:pPr marL="285732" indent="-285744">
              <a:spcBef>
                <a:spcPts val="600"/>
              </a:spcBef>
              <a:buFont typeface="Arial" charset="0"/>
              <a:buChar char="•"/>
            </a:pPr>
            <a:r>
              <a:rPr lang="en-US" sz="2400" dirty="0"/>
              <a:t>Integration in the </a:t>
            </a:r>
            <a:r>
              <a:rPr lang="en-US" sz="2400" dirty="0" err="1"/>
              <a:t>AnimUML</a:t>
            </a:r>
            <a:r>
              <a:rPr lang="en-US" sz="2400" dirty="0"/>
              <a:t> modeling environment </a:t>
            </a:r>
            <a:r>
              <a:rPr lang="en-US" dirty="0"/>
              <a:t>@ </a:t>
            </a:r>
            <a:r>
              <a:rPr lang="en-US" dirty="0">
                <a:hlinkClick r:id="rId3"/>
              </a:rPr>
              <a:t>https://github.com/ESEO-Tech/AnimUML</a:t>
            </a:r>
            <a:r>
              <a:rPr lang="en-US" dirty="0"/>
              <a:t> </a:t>
            </a:r>
            <a:endParaRPr lang="en-US" sz="2400" dirty="0"/>
          </a:p>
          <a:p>
            <a:pPr marL="285732" indent="-285744">
              <a:spcBef>
                <a:spcPts val="600"/>
              </a:spcBef>
              <a:buFont typeface="Arial" charset="0"/>
              <a:buChar char="•"/>
            </a:pPr>
            <a:r>
              <a:rPr lang="en-US" sz="2400" dirty="0"/>
              <a:t>3 different breakpoint languages: </a:t>
            </a:r>
          </a:p>
          <a:p>
            <a:pPr marL="742932" lvl="1" indent="-285744">
              <a:spcBef>
                <a:spcPts val="600"/>
              </a:spcBef>
              <a:buFont typeface="Arial" charset="0"/>
              <a:buChar char="•"/>
            </a:pPr>
            <a:r>
              <a:rPr lang="en-US" sz="2400" dirty="0" err="1"/>
              <a:t>RegExp</a:t>
            </a:r>
            <a:r>
              <a:rPr lang="en-US" sz="2400" dirty="0"/>
              <a:t> (</a:t>
            </a:r>
            <a:r>
              <a:rPr lang="en-US" sz="2400" dirty="0" err="1"/>
              <a:t>reB</a:t>
            </a:r>
            <a:r>
              <a:rPr lang="en-US" sz="2400" dirty="0"/>
              <a:t>), </a:t>
            </a:r>
          </a:p>
          <a:p>
            <a:pPr marL="742932" lvl="1" indent="-285744">
              <a:spcBef>
                <a:spcPts val="600"/>
              </a:spcBef>
              <a:buFont typeface="Arial" charset="0"/>
              <a:buChar char="•"/>
            </a:pPr>
            <a:r>
              <a:rPr lang="en-US" sz="2400" dirty="0" err="1"/>
              <a:t>Statecharts</a:t>
            </a:r>
            <a:r>
              <a:rPr lang="en-US" sz="2400" dirty="0"/>
              <a:t> (</a:t>
            </a:r>
            <a:r>
              <a:rPr lang="en-US" sz="2400" dirty="0" err="1"/>
              <a:t>scB</a:t>
            </a:r>
            <a:r>
              <a:rPr lang="en-US" sz="2400" dirty="0"/>
              <a:t>), </a:t>
            </a:r>
          </a:p>
          <a:p>
            <a:pPr marL="742932" lvl="1" indent="-285744">
              <a:spcBef>
                <a:spcPts val="600"/>
              </a:spcBef>
              <a:buFont typeface="Arial" charset="0"/>
              <a:buChar char="•"/>
            </a:pPr>
            <a:r>
              <a:rPr lang="en-US" sz="2400" dirty="0"/>
              <a:t>LTL &amp; Buchi </a:t>
            </a:r>
            <a:r>
              <a:rPr lang="en-US" sz="2400" dirty="0" err="1"/>
              <a:t>AnimUML</a:t>
            </a:r>
            <a:r>
              <a:rPr lang="en-US" sz="2400" dirty="0"/>
              <a:t> (</a:t>
            </a:r>
            <a:r>
              <a:rPr lang="en-US" sz="2400" dirty="0" err="1"/>
              <a:t>scB</a:t>
            </a:r>
            <a:r>
              <a:rPr lang="en-US" sz="2400" baseline="-25000" dirty="0" err="1"/>
              <a:t>ba</a:t>
            </a:r>
            <a:r>
              <a:rPr lang="en-US" sz="2400" dirty="0"/>
              <a:t>)</a:t>
            </a:r>
          </a:p>
          <a:p>
            <a:pPr marL="285732" indent="-285744">
              <a:spcBef>
                <a:spcPts val="600"/>
              </a:spcBef>
              <a:buFont typeface="Arial" charset="0"/>
              <a:buChar char="•"/>
            </a:pPr>
            <a:r>
              <a:rPr lang="en-US" sz="2400" i="1" dirty="0">
                <a:latin typeface="Calibri" panose="020F0502020204030204" pitchFamily="34" charset="0"/>
                <a:cs typeface="Calibri" panose="020F0502020204030204" pitchFamily="34" charset="0"/>
              </a:rPr>
              <a:t>Case study: </a:t>
            </a:r>
            <a:r>
              <a:rPr lang="en-US" sz="2400" dirty="0">
                <a:solidFill>
                  <a:srgbClr val="212121"/>
                </a:solidFill>
                <a:latin typeface="Calibri" panose="020F0502020204030204" pitchFamily="34" charset="0"/>
                <a:cs typeface="Calibri" panose="020F0502020204030204" pitchFamily="34" charset="0"/>
              </a:rPr>
              <a:t>Debugging Paxos in the UML Multiverse</a:t>
            </a:r>
            <a:r>
              <a:rPr lang="en-US" sz="2400" dirty="0">
                <a:latin typeface="Calibri" panose="020F0502020204030204" pitchFamily="34" charset="0"/>
                <a:cs typeface="Calibri" panose="020F0502020204030204" pitchFamily="34" charset="0"/>
              </a:rPr>
              <a:t> </a:t>
            </a:r>
            <a:r>
              <a:rPr lang="en-US" sz="2400" dirty="0">
                <a:highlight>
                  <a:srgbClr val="C0C0C0"/>
                </a:highlight>
                <a:latin typeface="Calibri" panose="020F0502020204030204" pitchFamily="34" charset="0"/>
                <a:cs typeface="Calibri" panose="020F0502020204030204" pitchFamily="34" charset="0"/>
              </a:rPr>
              <a:t>@ [MoDeVVa’23]</a:t>
            </a:r>
          </a:p>
        </p:txBody>
      </p:sp>
      <p:sp>
        <p:nvSpPr>
          <p:cNvPr id="6" name="TextBox 5"/>
          <p:cNvSpPr txBox="1"/>
          <p:nvPr/>
        </p:nvSpPr>
        <p:spPr>
          <a:xfrm rot="16200000">
            <a:off x="-2974368" y="3514300"/>
            <a:ext cx="6318070" cy="369332"/>
          </a:xfrm>
          <a:prstGeom prst="rect">
            <a:avLst/>
          </a:prstGeom>
          <a:solidFill>
            <a:schemeClr val="accent6">
              <a:lumMod val="20000"/>
              <a:lumOff val="80000"/>
            </a:schemeClr>
          </a:solidFill>
        </p:spPr>
        <p:txBody>
          <a:bodyPr wrap="square" rtlCol="0">
            <a:spAutoFit/>
          </a:bodyPr>
          <a:lstStyle/>
          <a:p>
            <a:pPr algn="ctr"/>
            <a:r>
              <a:rPr lang="en-US" dirty="0"/>
              <a:t>Yesterday</a:t>
            </a:r>
          </a:p>
        </p:txBody>
      </p:sp>
      <p:sp>
        <p:nvSpPr>
          <p:cNvPr id="4" name="Slide Number Placeholder 3">
            <a:extLst>
              <a:ext uri="{FF2B5EF4-FFF2-40B4-BE49-F238E27FC236}">
                <a16:creationId xmlns:a16="http://schemas.microsoft.com/office/drawing/2014/main" id="{22526CDB-3B08-256D-464B-2BAF39A01E8F}"/>
              </a:ext>
            </a:extLst>
          </p:cNvPr>
          <p:cNvSpPr>
            <a:spLocks noGrp="1"/>
          </p:cNvSpPr>
          <p:nvPr>
            <p:ph type="sldNum" sz="quarter" idx="12"/>
          </p:nvPr>
        </p:nvSpPr>
        <p:spPr/>
        <p:txBody>
          <a:bodyPr/>
          <a:lstStyle/>
          <a:p>
            <a:fld id="{178A0847-8BF6-8545-AF02-13E6EB1F565C}" type="slidenum">
              <a:rPr lang="en-US" smtClean="0"/>
              <a:t>47</a:t>
            </a:fld>
            <a:endParaRPr lang="en-US" dirty="0"/>
          </a:p>
        </p:txBody>
      </p:sp>
      <p:sp>
        <p:nvSpPr>
          <p:cNvPr id="11" name="TextBox 10">
            <a:extLst>
              <a:ext uri="{FF2B5EF4-FFF2-40B4-BE49-F238E27FC236}">
                <a16:creationId xmlns:a16="http://schemas.microsoft.com/office/drawing/2014/main" id="{3E09A143-890D-78A1-6A5A-66F7B6199ABC}"/>
              </a:ext>
            </a:extLst>
          </p:cNvPr>
          <p:cNvSpPr txBox="1"/>
          <p:nvPr/>
        </p:nvSpPr>
        <p:spPr>
          <a:xfrm>
            <a:off x="2241755" y="365149"/>
            <a:ext cx="7708490" cy="461665"/>
          </a:xfrm>
          <a:prstGeom prst="rect">
            <a:avLst/>
          </a:prstGeom>
          <a:noFill/>
        </p:spPr>
        <p:txBody>
          <a:bodyPr wrap="square">
            <a:spAutoFit/>
          </a:bodyPr>
          <a:lstStyle/>
          <a:p>
            <a:pPr marL="0" indent="0">
              <a:buNone/>
            </a:pPr>
            <a:r>
              <a:rPr lang="en-US" sz="2400" dirty="0"/>
              <a:t>A </a:t>
            </a:r>
            <a:r>
              <a:rPr lang="en-US" sz="2400" b="1" dirty="0">
                <a:solidFill>
                  <a:schemeClr val="accent1"/>
                </a:solidFill>
              </a:rPr>
              <a:t>continuum</a:t>
            </a:r>
            <a:r>
              <a:rPr lang="en-US" sz="2400" dirty="0"/>
              <a:t> between </a:t>
            </a:r>
            <a:r>
              <a:rPr lang="en-US" sz="2400" b="1" dirty="0"/>
              <a:t>debugging</a:t>
            </a:r>
            <a:r>
              <a:rPr lang="en-US" sz="2400" dirty="0"/>
              <a:t> and </a:t>
            </a:r>
            <a:r>
              <a:rPr lang="en-US" sz="2400" b="1" dirty="0"/>
              <a:t>model-checking</a:t>
            </a:r>
          </a:p>
        </p:txBody>
      </p:sp>
      <p:sp>
        <p:nvSpPr>
          <p:cNvPr id="2" name="Date Placeholder 1">
            <a:extLst>
              <a:ext uri="{FF2B5EF4-FFF2-40B4-BE49-F238E27FC236}">
                <a16:creationId xmlns:a16="http://schemas.microsoft.com/office/drawing/2014/main" id="{A4A86432-A735-88B9-3C1C-D5DB382952F8}"/>
              </a:ext>
            </a:extLst>
          </p:cNvPr>
          <p:cNvSpPr>
            <a:spLocks noGrp="1"/>
          </p:cNvSpPr>
          <p:nvPr>
            <p:ph type="dt" sz="half" idx="10"/>
          </p:nvPr>
        </p:nvSpPr>
        <p:spPr/>
        <p:txBody>
          <a:bodyPr/>
          <a:lstStyle/>
          <a:p>
            <a:r>
              <a:rPr lang="en-US" dirty="0"/>
              <a:t>12/09/2025</a:t>
            </a:r>
          </a:p>
        </p:txBody>
      </p:sp>
      <p:sp>
        <p:nvSpPr>
          <p:cNvPr id="3" name="Footer Placeholder 2">
            <a:extLst>
              <a:ext uri="{FF2B5EF4-FFF2-40B4-BE49-F238E27FC236}">
                <a16:creationId xmlns:a16="http://schemas.microsoft.com/office/drawing/2014/main" id="{48EC8314-17BB-06BD-2C46-B920A3B64959}"/>
              </a:ext>
            </a:extLst>
          </p:cNvPr>
          <p:cNvSpPr>
            <a:spLocks noGrp="1"/>
          </p:cNvSpPr>
          <p:nvPr>
            <p:ph type="ftr" sz="quarter" idx="11"/>
          </p:nvPr>
        </p:nvSpPr>
        <p:spPr/>
        <p:txBody>
          <a:bodyPr/>
          <a:lstStyle/>
          <a:p>
            <a:r>
              <a:rPr lang="en-US" dirty="0"/>
              <a:t>FDL 2025</a:t>
            </a:r>
          </a:p>
        </p:txBody>
      </p:sp>
    </p:spTree>
    <p:extLst>
      <p:ext uri="{BB962C8B-B14F-4D97-AF65-F5344CB8AC3E}">
        <p14:creationId xmlns:p14="http://schemas.microsoft.com/office/powerpoint/2010/main" val="2067543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FE1B5E-FC7C-A659-B6AB-6DAD030BECE6}"/>
              </a:ext>
            </a:extLst>
          </p:cNvPr>
          <p:cNvPicPr>
            <a:picLocks noChangeAspect="1"/>
          </p:cNvPicPr>
          <p:nvPr/>
        </p:nvPicPr>
        <p:blipFill>
          <a:blip r:embed="rId2"/>
          <a:stretch>
            <a:fillRect/>
          </a:stretch>
        </p:blipFill>
        <p:spPr>
          <a:xfrm>
            <a:off x="1679054" y="847186"/>
            <a:ext cx="6174047" cy="2623875"/>
          </a:xfrm>
          <a:prstGeom prst="rect">
            <a:avLst/>
          </a:prstGeom>
        </p:spPr>
      </p:pic>
      <p:pic>
        <p:nvPicPr>
          <p:cNvPr id="9" name="Picture 8">
            <a:extLst>
              <a:ext uri="{FF2B5EF4-FFF2-40B4-BE49-F238E27FC236}">
                <a16:creationId xmlns:a16="http://schemas.microsoft.com/office/drawing/2014/main" id="{5E489E03-D76C-90F8-C76B-E4C66492A248}"/>
              </a:ext>
            </a:extLst>
          </p:cNvPr>
          <p:cNvPicPr>
            <a:picLocks noChangeAspect="1"/>
          </p:cNvPicPr>
          <p:nvPr/>
        </p:nvPicPr>
        <p:blipFill>
          <a:blip r:embed="rId3">
            <a:duotone>
              <a:prstClr val="black"/>
              <a:schemeClr val="tx2">
                <a:tint val="45000"/>
                <a:satMod val="400000"/>
              </a:schemeClr>
            </a:duotone>
          </a:blip>
          <a:stretch>
            <a:fillRect/>
          </a:stretch>
        </p:blipFill>
        <p:spPr>
          <a:xfrm>
            <a:off x="7206198" y="3848516"/>
            <a:ext cx="4814455" cy="2461937"/>
          </a:xfrm>
          <a:prstGeom prst="rect">
            <a:avLst/>
          </a:prstGeom>
        </p:spPr>
      </p:pic>
      <p:sp>
        <p:nvSpPr>
          <p:cNvPr id="167" name="TextBox 166">
            <a:extLst>
              <a:ext uri="{FF2B5EF4-FFF2-40B4-BE49-F238E27FC236}">
                <a16:creationId xmlns:a16="http://schemas.microsoft.com/office/drawing/2014/main" id="{D5686E25-06C7-9FDC-8957-49C4F22FD612}"/>
              </a:ext>
            </a:extLst>
          </p:cNvPr>
          <p:cNvSpPr txBox="1"/>
          <p:nvPr/>
        </p:nvSpPr>
        <p:spPr>
          <a:xfrm>
            <a:off x="8555409" y="1946047"/>
            <a:ext cx="1491819" cy="338554"/>
          </a:xfrm>
          <a:prstGeom prst="rect">
            <a:avLst/>
          </a:prstGeom>
          <a:solidFill>
            <a:schemeClr val="accent3">
              <a:lumMod val="20000"/>
              <a:lumOff val="80000"/>
            </a:schemeClr>
          </a:solidFill>
        </p:spPr>
        <p:txBody>
          <a:bodyPr wrap="none" rtlCol="0">
            <a:spAutoFit/>
          </a:bodyPr>
          <a:lstStyle/>
          <a:p>
            <a:r>
              <a:rPr lang="en-US" sz="1600" b="1" dirty="0"/>
              <a:t>Composition?</a:t>
            </a:r>
          </a:p>
        </p:txBody>
      </p:sp>
      <p:sp>
        <p:nvSpPr>
          <p:cNvPr id="3" name="TextBox 2">
            <a:extLst>
              <a:ext uri="{FF2B5EF4-FFF2-40B4-BE49-F238E27FC236}">
                <a16:creationId xmlns:a16="http://schemas.microsoft.com/office/drawing/2014/main" id="{87D02311-3E0A-40F9-A143-887EF72E63DE}"/>
              </a:ext>
            </a:extLst>
          </p:cNvPr>
          <p:cNvSpPr txBox="1"/>
          <p:nvPr/>
        </p:nvSpPr>
        <p:spPr>
          <a:xfrm>
            <a:off x="8555409" y="2404574"/>
            <a:ext cx="3692036" cy="584775"/>
          </a:xfrm>
          <a:prstGeom prst="rect">
            <a:avLst/>
          </a:prstGeom>
          <a:solidFill>
            <a:schemeClr val="accent3">
              <a:lumMod val="20000"/>
              <a:lumOff val="80000"/>
            </a:schemeClr>
          </a:solidFill>
        </p:spPr>
        <p:txBody>
          <a:bodyPr wrap="none" rtlCol="0">
            <a:spAutoFit/>
          </a:bodyPr>
          <a:lstStyle/>
          <a:p>
            <a:r>
              <a:rPr lang="en-US" sz="1600" b="1" dirty="0"/>
              <a:t>Language-agnostic?</a:t>
            </a:r>
          </a:p>
          <a:p>
            <a:r>
              <a:rPr lang="en-US" sz="1600" b="1" dirty="0"/>
              <a:t>	</a:t>
            </a:r>
            <a:r>
              <a:rPr lang="en-US" sz="1600" dirty="0"/>
              <a:t>Without redoing the language</a:t>
            </a:r>
          </a:p>
        </p:txBody>
      </p:sp>
      <p:sp>
        <p:nvSpPr>
          <p:cNvPr id="36" name="TextBox 35">
            <a:extLst>
              <a:ext uri="{FF2B5EF4-FFF2-40B4-BE49-F238E27FC236}">
                <a16:creationId xmlns:a16="http://schemas.microsoft.com/office/drawing/2014/main" id="{35A0C637-A3BB-AB27-723B-85213DBAF030}"/>
              </a:ext>
            </a:extLst>
          </p:cNvPr>
          <p:cNvSpPr txBox="1"/>
          <p:nvPr/>
        </p:nvSpPr>
        <p:spPr>
          <a:xfrm>
            <a:off x="3223515" y="189014"/>
            <a:ext cx="5744970" cy="646331"/>
          </a:xfrm>
          <a:prstGeom prst="rect">
            <a:avLst/>
          </a:prstGeom>
          <a:noFill/>
        </p:spPr>
        <p:txBody>
          <a:bodyPr wrap="square" rtlCol="0">
            <a:spAutoFit/>
          </a:bodyPr>
          <a:lstStyle/>
          <a:p>
            <a:r>
              <a:rPr lang="en-US" sz="3600" dirty="0"/>
              <a:t>Collaborative Live Modelling</a:t>
            </a:r>
            <a:endParaRPr lang="en-US" sz="3600" b="1" dirty="0">
              <a:solidFill>
                <a:srgbClr val="FF0000"/>
              </a:solidFill>
            </a:endParaRPr>
          </a:p>
        </p:txBody>
      </p:sp>
      <p:pic>
        <p:nvPicPr>
          <p:cNvPr id="27" name="Picture 26" descr="A person and child standing on a railing&#10;&#10;Description automatically generated">
            <a:extLst>
              <a:ext uri="{FF2B5EF4-FFF2-40B4-BE49-F238E27FC236}">
                <a16:creationId xmlns:a16="http://schemas.microsoft.com/office/drawing/2014/main" id="{A8DA2D19-D19F-BE83-080B-8BB4A6136C76}"/>
              </a:ext>
            </a:extLst>
          </p:cNvPr>
          <p:cNvPicPr>
            <a:picLocks noChangeAspect="1"/>
          </p:cNvPicPr>
          <p:nvPr/>
        </p:nvPicPr>
        <p:blipFill rotWithShape="1">
          <a:blip r:embed="rId4"/>
          <a:srcRect l="21883" t="45845" r="58053" b="25619"/>
          <a:stretch/>
        </p:blipFill>
        <p:spPr>
          <a:xfrm rot="5400000">
            <a:off x="10659641" y="81809"/>
            <a:ext cx="1223326" cy="1304885"/>
          </a:xfrm>
          <a:custGeom>
            <a:avLst/>
            <a:gdLst>
              <a:gd name="connsiteX0" fmla="*/ 0 w 1375982"/>
              <a:gd name="connsiteY0" fmla="*/ 1467718 h 1467718"/>
              <a:gd name="connsiteX1" fmla="*/ 0 w 1375982"/>
              <a:gd name="connsiteY1" fmla="*/ 1467717 h 1467718"/>
              <a:gd name="connsiteX2" fmla="*/ 687992 w 1375982"/>
              <a:gd name="connsiteY2" fmla="*/ 1467717 h 1467718"/>
              <a:gd name="connsiteX3" fmla="*/ 0 w 1375982"/>
              <a:gd name="connsiteY3" fmla="*/ 733858 h 1467718"/>
              <a:gd name="connsiteX4" fmla="*/ 0 w 1375982"/>
              <a:gd name="connsiteY4" fmla="*/ 0 h 1467718"/>
              <a:gd name="connsiteX5" fmla="*/ 687992 w 1375982"/>
              <a:gd name="connsiteY5" fmla="*/ 0 h 1467718"/>
              <a:gd name="connsiteX6" fmla="*/ 1362006 w 1375982"/>
              <a:gd name="connsiteY6" fmla="*/ 585961 h 1467718"/>
              <a:gd name="connsiteX7" fmla="*/ 1375982 w 1375982"/>
              <a:gd name="connsiteY7" fmla="*/ 733838 h 1467718"/>
              <a:gd name="connsiteX8" fmla="*/ 1375982 w 1375982"/>
              <a:gd name="connsiteY8" fmla="*/ 733880 h 1467718"/>
              <a:gd name="connsiteX9" fmla="*/ 1362006 w 1375982"/>
              <a:gd name="connsiteY9" fmla="*/ 881757 h 1467718"/>
              <a:gd name="connsiteX10" fmla="*/ 687992 w 1375982"/>
              <a:gd name="connsiteY10" fmla="*/ 1467718 h 146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982" h="1467718">
                <a:moveTo>
                  <a:pt x="0" y="1467718"/>
                </a:moveTo>
                <a:lnTo>
                  <a:pt x="0" y="1467717"/>
                </a:lnTo>
                <a:lnTo>
                  <a:pt x="687992" y="1467717"/>
                </a:lnTo>
                <a:cubicBezTo>
                  <a:pt x="308025" y="1467717"/>
                  <a:pt x="0" y="1139157"/>
                  <a:pt x="0" y="733858"/>
                </a:cubicBezTo>
                <a:lnTo>
                  <a:pt x="0" y="0"/>
                </a:lnTo>
                <a:lnTo>
                  <a:pt x="687992" y="0"/>
                </a:lnTo>
                <a:cubicBezTo>
                  <a:pt x="1020463" y="0"/>
                  <a:pt x="1297854" y="251554"/>
                  <a:pt x="1362006" y="585961"/>
                </a:cubicBezTo>
                <a:lnTo>
                  <a:pt x="1375982" y="733838"/>
                </a:lnTo>
                <a:lnTo>
                  <a:pt x="1375982" y="733880"/>
                </a:lnTo>
                <a:lnTo>
                  <a:pt x="1362006" y="881757"/>
                </a:lnTo>
                <a:cubicBezTo>
                  <a:pt x="1297854" y="1216164"/>
                  <a:pt x="1020463" y="1467718"/>
                  <a:pt x="687992" y="1467718"/>
                </a:cubicBezTo>
                <a:close/>
              </a:path>
            </a:pathLst>
          </a:custGeom>
        </p:spPr>
      </p:pic>
      <p:sp>
        <p:nvSpPr>
          <p:cNvPr id="87" name="TextBox 86">
            <a:extLst>
              <a:ext uri="{FF2B5EF4-FFF2-40B4-BE49-F238E27FC236}">
                <a16:creationId xmlns:a16="http://schemas.microsoft.com/office/drawing/2014/main" id="{1705DF98-A7B0-7E40-40A4-7E2F4ECF987D}"/>
              </a:ext>
            </a:extLst>
          </p:cNvPr>
          <p:cNvSpPr txBox="1"/>
          <p:nvPr/>
        </p:nvSpPr>
        <p:spPr>
          <a:xfrm>
            <a:off x="10311531" y="1345915"/>
            <a:ext cx="1709122" cy="369332"/>
          </a:xfrm>
          <a:prstGeom prst="rect">
            <a:avLst/>
          </a:prstGeom>
          <a:noFill/>
        </p:spPr>
        <p:txBody>
          <a:bodyPr wrap="none" rtlCol="0">
            <a:spAutoFit/>
          </a:bodyPr>
          <a:lstStyle/>
          <a:p>
            <a:r>
              <a:rPr lang="en-US" dirty="0"/>
              <a:t>Joeri EXELMANS</a:t>
            </a:r>
          </a:p>
        </p:txBody>
      </p:sp>
      <p:sp>
        <p:nvSpPr>
          <p:cNvPr id="2" name="TextBox 1">
            <a:extLst>
              <a:ext uri="{FF2B5EF4-FFF2-40B4-BE49-F238E27FC236}">
                <a16:creationId xmlns:a16="http://schemas.microsoft.com/office/drawing/2014/main" id="{FC973A0F-CA77-745C-C28F-0FE91A1BE203}"/>
              </a:ext>
            </a:extLst>
          </p:cNvPr>
          <p:cNvSpPr txBox="1"/>
          <p:nvPr/>
        </p:nvSpPr>
        <p:spPr>
          <a:xfrm>
            <a:off x="6774873" y="5481378"/>
            <a:ext cx="1607127" cy="923330"/>
          </a:xfrm>
          <a:prstGeom prst="rect">
            <a:avLst/>
          </a:prstGeom>
          <a:solidFill>
            <a:srgbClr val="E7E6E6"/>
          </a:solidFill>
        </p:spPr>
        <p:txBody>
          <a:bodyPr wrap="square" rtlCol="0">
            <a:spAutoFit/>
          </a:bodyPr>
          <a:lstStyle/>
          <a:p>
            <a:r>
              <a:rPr lang="en-US" dirty="0">
                <a:solidFill>
                  <a:schemeClr val="accent1"/>
                </a:solidFill>
                <a:latin typeface="Courier New" panose="02070309020205020404" pitchFamily="49" charset="0"/>
                <a:cs typeface="Courier New" panose="02070309020205020404" pitchFamily="49" charset="0"/>
              </a:rPr>
              <a:t>[SLE’25]</a:t>
            </a:r>
            <a:br>
              <a:rPr lang="en-US" dirty="0">
                <a:solidFill>
                  <a:schemeClr val="accent1"/>
                </a:solidFill>
                <a:latin typeface="Courier New" panose="02070309020205020404" pitchFamily="49" charset="0"/>
                <a:cs typeface="Courier New" panose="02070309020205020404" pitchFamily="49" charset="0"/>
              </a:rPr>
            </a:br>
            <a:r>
              <a:rPr lang="en-US" dirty="0">
                <a:solidFill>
                  <a:schemeClr val="accent1"/>
                </a:solidFill>
                <a:latin typeface="Courier New" panose="02070309020205020404" pitchFamily="49" charset="0"/>
                <a:cs typeface="Courier New" panose="02070309020205020404" pitchFamily="49" charset="0"/>
              </a:rPr>
              <a:t>[SoSyM’24]</a:t>
            </a:r>
          </a:p>
          <a:p>
            <a:r>
              <a:rPr lang="en-US" dirty="0">
                <a:solidFill>
                  <a:schemeClr val="accent1"/>
                </a:solidFill>
                <a:latin typeface="Courier New" panose="02070309020205020404" pitchFamily="49" charset="0"/>
                <a:cs typeface="Courier New" panose="02070309020205020404" pitchFamily="49" charset="0"/>
              </a:rPr>
              <a:t>[MLE’23]</a:t>
            </a:r>
          </a:p>
        </p:txBody>
      </p:sp>
      <p:sp>
        <p:nvSpPr>
          <p:cNvPr id="4" name="Date Placeholder 3">
            <a:extLst>
              <a:ext uri="{FF2B5EF4-FFF2-40B4-BE49-F238E27FC236}">
                <a16:creationId xmlns:a16="http://schemas.microsoft.com/office/drawing/2014/main" id="{84222F16-4B3F-9298-6070-048B119AAEA7}"/>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5" name="Footer Placeholder 4">
            <a:extLst>
              <a:ext uri="{FF2B5EF4-FFF2-40B4-BE49-F238E27FC236}">
                <a16:creationId xmlns:a16="http://schemas.microsoft.com/office/drawing/2014/main" id="{9C2C782F-F94D-6C86-56C0-EF1CCDDFB3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6" name="TextBox 5">
            <a:extLst>
              <a:ext uri="{FF2B5EF4-FFF2-40B4-BE49-F238E27FC236}">
                <a16:creationId xmlns:a16="http://schemas.microsoft.com/office/drawing/2014/main" id="{72833BEF-41FE-20D5-0A15-3D7D350ED424}"/>
              </a:ext>
            </a:extLst>
          </p:cNvPr>
          <p:cNvSpPr txBox="1"/>
          <p:nvPr/>
        </p:nvSpPr>
        <p:spPr>
          <a:xfrm>
            <a:off x="8555409" y="3140100"/>
            <a:ext cx="2130327" cy="338554"/>
          </a:xfrm>
          <a:prstGeom prst="rect">
            <a:avLst/>
          </a:prstGeom>
          <a:solidFill>
            <a:schemeClr val="accent3">
              <a:lumMod val="20000"/>
              <a:lumOff val="80000"/>
            </a:schemeClr>
          </a:solidFill>
        </p:spPr>
        <p:txBody>
          <a:bodyPr wrap="none" rtlCol="0">
            <a:spAutoFit/>
          </a:bodyPr>
          <a:lstStyle/>
          <a:p>
            <a:r>
              <a:rPr lang="en-US" sz="1600" b="1" dirty="0"/>
              <a:t>Live formal modeling</a:t>
            </a:r>
          </a:p>
        </p:txBody>
      </p:sp>
      <p:sp>
        <p:nvSpPr>
          <p:cNvPr id="8" name="TextBox 7">
            <a:extLst>
              <a:ext uri="{FF2B5EF4-FFF2-40B4-BE49-F238E27FC236}">
                <a16:creationId xmlns:a16="http://schemas.microsoft.com/office/drawing/2014/main" id="{5DA73415-418F-E3CF-A290-BA04917A0A1E}"/>
              </a:ext>
            </a:extLst>
          </p:cNvPr>
          <p:cNvSpPr txBox="1"/>
          <p:nvPr/>
        </p:nvSpPr>
        <p:spPr>
          <a:xfrm rot="16200000">
            <a:off x="-3000494" y="3488174"/>
            <a:ext cx="6370322" cy="369332"/>
          </a:xfrm>
          <a:prstGeom prst="rect">
            <a:avLst/>
          </a:prstGeom>
          <a:solidFill>
            <a:schemeClr val="accent6">
              <a:lumMod val="20000"/>
              <a:lumOff val="80000"/>
            </a:schemeClr>
          </a:solidFill>
        </p:spPr>
        <p:txBody>
          <a:bodyPr wrap="square" rtlCol="0">
            <a:spAutoFit/>
          </a:bodyPr>
          <a:lstStyle/>
          <a:p>
            <a:pPr algn="ctr"/>
            <a:r>
              <a:rPr lang="en-US" dirty="0"/>
              <a:t>Today</a:t>
            </a:r>
          </a:p>
        </p:txBody>
      </p:sp>
      <p:sp>
        <p:nvSpPr>
          <p:cNvPr id="7" name="Slide Number Placeholder 6">
            <a:extLst>
              <a:ext uri="{FF2B5EF4-FFF2-40B4-BE49-F238E27FC236}">
                <a16:creationId xmlns:a16="http://schemas.microsoft.com/office/drawing/2014/main" id="{3AF6ED74-D0AA-73A7-18B5-6076AE2D321D}"/>
              </a:ext>
            </a:extLst>
          </p:cNvPr>
          <p:cNvSpPr>
            <a:spLocks noGrp="1"/>
          </p:cNvSpPr>
          <p:nvPr>
            <p:ph type="sldNum" sz="quarter" idx="12"/>
          </p:nvPr>
        </p:nvSpPr>
        <p:spPr/>
        <p:txBody>
          <a:bodyPr/>
          <a:lstStyle/>
          <a:p>
            <a:fld id="{CCEE0668-B501-FE49-91F1-336E620E148C}" type="slidenum">
              <a:rPr lang="en-US" smtClean="0"/>
              <a:t>48</a:t>
            </a:fld>
            <a:endParaRPr lang="en-US" dirty="0"/>
          </a:p>
        </p:txBody>
      </p:sp>
      <p:pic>
        <p:nvPicPr>
          <p:cNvPr id="10" name="Picture 9">
            <a:extLst>
              <a:ext uri="{FF2B5EF4-FFF2-40B4-BE49-F238E27FC236}">
                <a16:creationId xmlns:a16="http://schemas.microsoft.com/office/drawing/2014/main" id="{AA987E19-B4AC-6AD1-5B28-F431E692EB5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0765" y="3516994"/>
            <a:ext cx="3858490" cy="1918487"/>
          </a:xfrm>
          <a:prstGeom prst="rect">
            <a:avLst/>
          </a:prstGeom>
        </p:spPr>
      </p:pic>
      <p:sp>
        <p:nvSpPr>
          <p:cNvPr id="12" name="TextBox 11">
            <a:extLst>
              <a:ext uri="{FF2B5EF4-FFF2-40B4-BE49-F238E27FC236}">
                <a16:creationId xmlns:a16="http://schemas.microsoft.com/office/drawing/2014/main" id="{C4965C55-70C7-38D8-A875-B93D09759344}"/>
              </a:ext>
            </a:extLst>
          </p:cNvPr>
          <p:cNvSpPr txBox="1"/>
          <p:nvPr/>
        </p:nvSpPr>
        <p:spPr>
          <a:xfrm>
            <a:off x="7703127" y="3494010"/>
            <a:ext cx="3650673" cy="369332"/>
          </a:xfrm>
          <a:prstGeom prst="rect">
            <a:avLst/>
          </a:prstGeom>
          <a:noFill/>
        </p:spPr>
        <p:txBody>
          <a:bodyPr wrap="square">
            <a:spAutoFit/>
          </a:bodyPr>
          <a:lstStyle/>
          <a:p>
            <a:pPr>
              <a:buNone/>
            </a:pPr>
            <a:r>
              <a:rPr lang="en-US" dirty="0">
                <a:solidFill>
                  <a:srgbClr val="000000"/>
                </a:solidFill>
                <a:effectLst/>
                <a:latin typeface="Helvetica" pitchFamily="2" charset="0"/>
                <a:hlinkClick r:id="rId6"/>
              </a:rPr>
              <a:t>https://deemz.org/public/live-soup/</a:t>
            </a:r>
            <a:r>
              <a:rPr lang="en-US" dirty="0">
                <a:solidFill>
                  <a:srgbClr val="000000"/>
                </a:solidFill>
                <a:effectLst/>
                <a:latin typeface="Helvetica" pitchFamily="2" charset="0"/>
              </a:rPr>
              <a:t> </a:t>
            </a:r>
          </a:p>
        </p:txBody>
      </p:sp>
      <p:sp>
        <p:nvSpPr>
          <p:cNvPr id="13" name="TextBox 12">
            <a:extLst>
              <a:ext uri="{FF2B5EF4-FFF2-40B4-BE49-F238E27FC236}">
                <a16:creationId xmlns:a16="http://schemas.microsoft.com/office/drawing/2014/main" id="{485CA154-B74A-BE4A-794D-55F45BC84207}"/>
              </a:ext>
            </a:extLst>
          </p:cNvPr>
          <p:cNvSpPr txBox="1"/>
          <p:nvPr/>
        </p:nvSpPr>
        <p:spPr>
          <a:xfrm>
            <a:off x="1384811" y="3269101"/>
            <a:ext cx="265423" cy="219015"/>
          </a:xfrm>
          <a:prstGeom prst="rect">
            <a:avLst/>
          </a:prstGeom>
          <a:solidFill>
            <a:schemeClr val="accent4">
              <a:lumMod val="40000"/>
              <a:lumOff val="60000"/>
            </a:schemeClr>
          </a:solidFill>
          <a:ln>
            <a:noFill/>
          </a:ln>
        </p:spPr>
        <p:txBody>
          <a:bodyPr wrap="none" rtlCol="0">
            <a:spAutoFit/>
          </a:bodyPr>
          <a:lstStyle/>
          <a:p>
            <a:pPr algn="l"/>
            <a:r>
              <a:rPr lang="en-US" sz="900" spc="0" baseline="0" dirty="0">
                <a:ln/>
                <a:solidFill>
                  <a:srgbClr val="000000"/>
                </a:solidFill>
                <a:latin typeface="Arial"/>
                <a:cs typeface="Arial"/>
                <a:sym typeface="Arial"/>
                <a:rtl val="0"/>
              </a:rPr>
              <a:t>R</a:t>
            </a:r>
          </a:p>
        </p:txBody>
      </p:sp>
      <p:sp>
        <p:nvSpPr>
          <p:cNvPr id="14" name="TextBox 13">
            <a:extLst>
              <a:ext uri="{FF2B5EF4-FFF2-40B4-BE49-F238E27FC236}">
                <a16:creationId xmlns:a16="http://schemas.microsoft.com/office/drawing/2014/main" id="{334DD923-7CDC-4726-2649-9122D8106E85}"/>
              </a:ext>
            </a:extLst>
          </p:cNvPr>
          <p:cNvSpPr txBox="1"/>
          <p:nvPr/>
        </p:nvSpPr>
        <p:spPr>
          <a:xfrm>
            <a:off x="2284926" y="4087491"/>
            <a:ext cx="265423" cy="219015"/>
          </a:xfrm>
          <a:prstGeom prst="rect">
            <a:avLst/>
          </a:prstGeom>
          <a:solidFill>
            <a:schemeClr val="accent4">
              <a:lumMod val="40000"/>
              <a:lumOff val="60000"/>
            </a:schemeClr>
          </a:solidFill>
          <a:ln>
            <a:noFill/>
          </a:ln>
        </p:spPr>
        <p:txBody>
          <a:bodyPr wrap="none" rtlCol="0">
            <a:spAutoFit/>
          </a:bodyPr>
          <a:lstStyle/>
          <a:p>
            <a:pPr algn="l"/>
            <a:r>
              <a:rPr lang="en-US" sz="900" spc="0" baseline="0" dirty="0">
                <a:ln/>
                <a:solidFill>
                  <a:srgbClr val="000000"/>
                </a:solidFill>
                <a:latin typeface="Arial"/>
                <a:cs typeface="Arial"/>
                <a:sym typeface="Arial"/>
                <a:rtl val="0"/>
              </a:rPr>
              <a:t>R</a:t>
            </a:r>
          </a:p>
        </p:txBody>
      </p:sp>
      <p:sp>
        <p:nvSpPr>
          <p:cNvPr id="15" name="TextBox 14">
            <a:extLst>
              <a:ext uri="{FF2B5EF4-FFF2-40B4-BE49-F238E27FC236}">
                <a16:creationId xmlns:a16="http://schemas.microsoft.com/office/drawing/2014/main" id="{BD993A07-8782-BC2F-67FF-9B319B38B4E4}"/>
              </a:ext>
            </a:extLst>
          </p:cNvPr>
          <p:cNvSpPr txBox="1"/>
          <p:nvPr/>
        </p:nvSpPr>
        <p:spPr>
          <a:xfrm>
            <a:off x="2670686" y="4848783"/>
            <a:ext cx="265423" cy="219015"/>
          </a:xfrm>
          <a:prstGeom prst="rect">
            <a:avLst/>
          </a:prstGeom>
          <a:solidFill>
            <a:schemeClr val="accent4">
              <a:lumMod val="40000"/>
              <a:lumOff val="60000"/>
            </a:schemeClr>
          </a:solidFill>
          <a:ln>
            <a:noFill/>
          </a:ln>
        </p:spPr>
        <p:txBody>
          <a:bodyPr wrap="none" rtlCol="0">
            <a:spAutoFit/>
          </a:bodyPr>
          <a:lstStyle/>
          <a:p>
            <a:pPr algn="l"/>
            <a:r>
              <a:rPr lang="en-US" sz="900" spc="0" baseline="0" dirty="0">
                <a:ln/>
                <a:solidFill>
                  <a:srgbClr val="000000"/>
                </a:solidFill>
                <a:latin typeface="Arial"/>
                <a:cs typeface="Arial"/>
                <a:sym typeface="Arial"/>
                <a:rtl val="0"/>
              </a:rPr>
              <a:t>R</a:t>
            </a:r>
          </a:p>
        </p:txBody>
      </p:sp>
      <p:sp>
        <p:nvSpPr>
          <p:cNvPr id="16" name="TextBox 15">
            <a:extLst>
              <a:ext uri="{FF2B5EF4-FFF2-40B4-BE49-F238E27FC236}">
                <a16:creationId xmlns:a16="http://schemas.microsoft.com/office/drawing/2014/main" id="{1DFBBE74-3C2A-C6F9-2D37-DFCC330CCFCB}"/>
              </a:ext>
            </a:extLst>
          </p:cNvPr>
          <p:cNvSpPr txBox="1"/>
          <p:nvPr/>
        </p:nvSpPr>
        <p:spPr>
          <a:xfrm>
            <a:off x="3638677" y="4848783"/>
            <a:ext cx="278092" cy="219015"/>
          </a:xfrm>
          <a:prstGeom prst="rect">
            <a:avLst/>
          </a:prstGeom>
          <a:solidFill>
            <a:schemeClr val="bg1">
              <a:lumMod val="95000"/>
            </a:schemeClr>
          </a:solidFill>
          <a:ln w="3175">
            <a:solidFill>
              <a:schemeClr val="bg2">
                <a:lumMod val="90000"/>
              </a:schemeClr>
            </a:solidFill>
          </a:ln>
        </p:spPr>
        <p:txBody>
          <a:bodyPr wrap="none" rtlCol="0">
            <a:spAutoFit/>
          </a:bodyPr>
          <a:lstStyle/>
          <a:p>
            <a:pPr algn="l"/>
            <a:r>
              <a:rPr lang="en-US" sz="900" spc="0" baseline="0" dirty="0">
                <a:ln/>
                <a:solidFill>
                  <a:srgbClr val="000000"/>
                </a:solidFill>
                <a:latin typeface="Arial"/>
                <a:cs typeface="Arial"/>
                <a:sym typeface="Arial"/>
                <a:rtl val="0"/>
              </a:rPr>
              <a:t>M</a:t>
            </a:r>
          </a:p>
        </p:txBody>
      </p:sp>
      <p:sp>
        <p:nvSpPr>
          <p:cNvPr id="17" name="TextBox 16">
            <a:extLst>
              <a:ext uri="{FF2B5EF4-FFF2-40B4-BE49-F238E27FC236}">
                <a16:creationId xmlns:a16="http://schemas.microsoft.com/office/drawing/2014/main" id="{842FF5BD-972C-4DA3-4572-F39DEA73D6D6}"/>
              </a:ext>
            </a:extLst>
          </p:cNvPr>
          <p:cNvSpPr txBox="1"/>
          <p:nvPr/>
        </p:nvSpPr>
        <p:spPr>
          <a:xfrm>
            <a:off x="3346961" y="4848783"/>
            <a:ext cx="265423" cy="219015"/>
          </a:xfrm>
          <a:prstGeom prst="rect">
            <a:avLst/>
          </a:prstGeom>
          <a:solidFill>
            <a:schemeClr val="accent4">
              <a:lumMod val="40000"/>
              <a:lumOff val="60000"/>
            </a:schemeClr>
          </a:solidFill>
          <a:ln>
            <a:noFill/>
          </a:ln>
        </p:spPr>
        <p:txBody>
          <a:bodyPr wrap="none" rtlCol="0">
            <a:spAutoFit/>
          </a:bodyPr>
          <a:lstStyle/>
          <a:p>
            <a:pPr algn="l"/>
            <a:r>
              <a:rPr lang="en-US" sz="900" spc="0" baseline="0" dirty="0">
                <a:ln/>
                <a:solidFill>
                  <a:srgbClr val="000000"/>
                </a:solidFill>
                <a:latin typeface="Arial"/>
                <a:cs typeface="Arial"/>
                <a:sym typeface="Arial"/>
                <a:rtl val="0"/>
              </a:rPr>
              <a:t>R</a:t>
            </a:r>
          </a:p>
        </p:txBody>
      </p:sp>
      <p:sp>
        <p:nvSpPr>
          <p:cNvPr id="18" name="TextBox 17">
            <a:extLst>
              <a:ext uri="{FF2B5EF4-FFF2-40B4-BE49-F238E27FC236}">
                <a16:creationId xmlns:a16="http://schemas.microsoft.com/office/drawing/2014/main" id="{EFEED582-6E00-F885-9731-37CFC15B7C41}"/>
              </a:ext>
            </a:extLst>
          </p:cNvPr>
          <p:cNvSpPr txBox="1"/>
          <p:nvPr/>
        </p:nvSpPr>
        <p:spPr>
          <a:xfrm>
            <a:off x="1401234" y="4261465"/>
            <a:ext cx="646331" cy="369332"/>
          </a:xfrm>
          <a:prstGeom prst="rect">
            <a:avLst/>
          </a:prstGeom>
          <a:noFill/>
        </p:spPr>
        <p:txBody>
          <a:bodyPr wrap="none" rtlCol="0">
            <a:spAutoFit/>
          </a:bodyPr>
          <a:lstStyle/>
          <a:p>
            <a:pPr algn="ctr"/>
            <a:r>
              <a:rPr lang="en-US" sz="900" i="1" dirty="0">
                <a:ln/>
                <a:solidFill>
                  <a:srgbClr val="000000"/>
                </a:solidFill>
                <a:latin typeface="Arial"/>
                <a:cs typeface="Arial"/>
                <a:sym typeface="Arial"/>
                <a:rtl val="0"/>
              </a:rPr>
              <a:t>r</a:t>
            </a:r>
            <a:r>
              <a:rPr lang="en-US" sz="900" i="1" spc="0" baseline="0" dirty="0">
                <a:ln/>
                <a:solidFill>
                  <a:srgbClr val="000000"/>
                </a:solidFill>
                <a:latin typeface="Arial"/>
                <a:cs typeface="Arial"/>
                <a:sym typeface="Arial"/>
                <a:rtl val="0"/>
              </a:rPr>
              <a:t>eflective</a:t>
            </a:r>
            <a:br>
              <a:rPr lang="en-US" sz="900" i="1" spc="0" baseline="0" dirty="0">
                <a:ln/>
                <a:solidFill>
                  <a:srgbClr val="000000"/>
                </a:solidFill>
                <a:latin typeface="Arial"/>
                <a:cs typeface="Arial"/>
                <a:sym typeface="Arial"/>
                <a:rtl val="0"/>
              </a:rPr>
            </a:br>
            <a:r>
              <a:rPr lang="en-US" sz="900" i="1" spc="0" baseline="0" dirty="0">
                <a:ln/>
                <a:solidFill>
                  <a:srgbClr val="000000"/>
                </a:solidFill>
                <a:latin typeface="Arial"/>
                <a:cs typeface="Arial"/>
                <a:sym typeface="Arial"/>
                <a:rtl val="0"/>
              </a:rPr>
              <a:t>mutation</a:t>
            </a:r>
          </a:p>
        </p:txBody>
      </p:sp>
      <p:sp>
        <p:nvSpPr>
          <p:cNvPr id="19" name="TextBox 18">
            <a:extLst>
              <a:ext uri="{FF2B5EF4-FFF2-40B4-BE49-F238E27FC236}">
                <a16:creationId xmlns:a16="http://schemas.microsoft.com/office/drawing/2014/main" id="{C449082B-D2A4-6759-9B28-13DE009B5820}"/>
              </a:ext>
            </a:extLst>
          </p:cNvPr>
          <p:cNvSpPr txBox="1"/>
          <p:nvPr/>
        </p:nvSpPr>
        <p:spPr>
          <a:xfrm>
            <a:off x="2872543" y="4553333"/>
            <a:ext cx="492443" cy="369332"/>
          </a:xfrm>
          <a:prstGeom prst="rect">
            <a:avLst/>
          </a:prstGeom>
          <a:noFill/>
        </p:spPr>
        <p:txBody>
          <a:bodyPr wrap="none" rtlCol="0">
            <a:spAutoFit/>
          </a:bodyPr>
          <a:lstStyle/>
          <a:p>
            <a:pPr algn="ctr"/>
            <a:r>
              <a:rPr lang="en-US" sz="900" i="1" dirty="0">
                <a:ln/>
                <a:solidFill>
                  <a:srgbClr val="000000"/>
                </a:solidFill>
                <a:latin typeface="Arial"/>
                <a:cs typeface="Arial"/>
                <a:sym typeface="Arial"/>
                <a:rtl val="0"/>
              </a:rPr>
              <a:t>g</a:t>
            </a:r>
            <a:r>
              <a:rPr lang="en-US" sz="900" i="1" spc="0" baseline="0" dirty="0">
                <a:ln/>
                <a:solidFill>
                  <a:srgbClr val="000000"/>
                </a:solidFill>
                <a:latin typeface="Arial"/>
                <a:cs typeface="Arial"/>
                <a:sym typeface="Arial"/>
                <a:rtl val="0"/>
              </a:rPr>
              <a:t>od</a:t>
            </a:r>
            <a:br>
              <a:rPr lang="en-US" sz="900" i="1" spc="0" baseline="0" dirty="0">
                <a:ln/>
                <a:solidFill>
                  <a:srgbClr val="000000"/>
                </a:solidFill>
                <a:latin typeface="Arial"/>
                <a:cs typeface="Arial"/>
                <a:sym typeface="Arial"/>
                <a:rtl val="0"/>
              </a:rPr>
            </a:br>
            <a:r>
              <a:rPr lang="en-US" sz="900" i="1" spc="0" baseline="0" dirty="0">
                <a:ln/>
                <a:solidFill>
                  <a:srgbClr val="000000"/>
                </a:solidFill>
                <a:latin typeface="Arial"/>
                <a:cs typeface="Arial"/>
                <a:sym typeface="Arial"/>
                <a:rtl val="0"/>
              </a:rPr>
              <a:t>action</a:t>
            </a:r>
          </a:p>
        </p:txBody>
      </p:sp>
      <p:sp>
        <p:nvSpPr>
          <p:cNvPr id="20" name="TextBox 19">
            <a:extLst>
              <a:ext uri="{FF2B5EF4-FFF2-40B4-BE49-F238E27FC236}">
                <a16:creationId xmlns:a16="http://schemas.microsoft.com/office/drawing/2014/main" id="{D04C5582-95A8-6FE4-FD67-D43C4310EB1B}"/>
              </a:ext>
            </a:extLst>
          </p:cNvPr>
          <p:cNvSpPr txBox="1"/>
          <p:nvPr/>
        </p:nvSpPr>
        <p:spPr>
          <a:xfrm>
            <a:off x="775211" y="3269101"/>
            <a:ext cx="265423" cy="219015"/>
          </a:xfrm>
          <a:prstGeom prst="rect">
            <a:avLst/>
          </a:prstGeom>
          <a:solidFill>
            <a:schemeClr val="accent4">
              <a:lumMod val="40000"/>
              <a:lumOff val="60000"/>
            </a:schemeClr>
          </a:solidFill>
          <a:ln>
            <a:noFill/>
          </a:ln>
        </p:spPr>
        <p:txBody>
          <a:bodyPr wrap="none" rtlCol="0">
            <a:spAutoFit/>
          </a:bodyPr>
          <a:lstStyle/>
          <a:p>
            <a:pPr algn="l"/>
            <a:r>
              <a:rPr lang="en-US" sz="900" spc="0" baseline="0" dirty="0">
                <a:ln/>
                <a:solidFill>
                  <a:srgbClr val="000000"/>
                </a:solidFill>
                <a:latin typeface="Arial"/>
                <a:cs typeface="Arial"/>
                <a:sym typeface="Arial"/>
                <a:rtl val="0"/>
              </a:rPr>
              <a:t>R</a:t>
            </a:r>
          </a:p>
        </p:txBody>
      </p:sp>
      <p:sp>
        <p:nvSpPr>
          <p:cNvPr id="21" name="TextBox 20">
            <a:extLst>
              <a:ext uri="{FF2B5EF4-FFF2-40B4-BE49-F238E27FC236}">
                <a16:creationId xmlns:a16="http://schemas.microsoft.com/office/drawing/2014/main" id="{AD2370FD-D3A2-C678-E3E2-321C49FB18E1}"/>
              </a:ext>
            </a:extLst>
          </p:cNvPr>
          <p:cNvSpPr txBox="1"/>
          <p:nvPr/>
        </p:nvSpPr>
        <p:spPr>
          <a:xfrm>
            <a:off x="762124" y="3031197"/>
            <a:ext cx="278092" cy="219015"/>
          </a:xfrm>
          <a:prstGeom prst="rect">
            <a:avLst/>
          </a:prstGeom>
          <a:solidFill>
            <a:schemeClr val="bg1">
              <a:lumMod val="95000"/>
            </a:schemeClr>
          </a:solidFill>
          <a:ln w="3175">
            <a:solidFill>
              <a:schemeClr val="bg2">
                <a:lumMod val="90000"/>
              </a:schemeClr>
            </a:solidFill>
          </a:ln>
        </p:spPr>
        <p:txBody>
          <a:bodyPr wrap="none" rtlCol="0">
            <a:spAutoFit/>
          </a:bodyPr>
          <a:lstStyle/>
          <a:p>
            <a:pPr algn="l"/>
            <a:r>
              <a:rPr lang="en-US" sz="900" spc="0" baseline="0" dirty="0">
                <a:ln/>
                <a:solidFill>
                  <a:srgbClr val="000000"/>
                </a:solidFill>
                <a:latin typeface="Arial"/>
                <a:cs typeface="Arial"/>
                <a:sym typeface="Arial"/>
                <a:rtl val="0"/>
              </a:rPr>
              <a:t>M</a:t>
            </a:r>
          </a:p>
        </p:txBody>
      </p:sp>
      <p:sp>
        <p:nvSpPr>
          <p:cNvPr id="22" name="TextBox 21">
            <a:extLst>
              <a:ext uri="{FF2B5EF4-FFF2-40B4-BE49-F238E27FC236}">
                <a16:creationId xmlns:a16="http://schemas.microsoft.com/office/drawing/2014/main" id="{D579D33C-0B28-2EFE-BAB8-1D38AE17F56C}"/>
              </a:ext>
            </a:extLst>
          </p:cNvPr>
          <p:cNvSpPr txBox="1"/>
          <p:nvPr/>
        </p:nvSpPr>
        <p:spPr>
          <a:xfrm>
            <a:off x="1371724" y="3031197"/>
            <a:ext cx="278092" cy="219015"/>
          </a:xfrm>
          <a:prstGeom prst="rect">
            <a:avLst/>
          </a:prstGeom>
          <a:solidFill>
            <a:schemeClr val="bg1">
              <a:lumMod val="95000"/>
            </a:schemeClr>
          </a:solidFill>
          <a:ln w="3175">
            <a:solidFill>
              <a:schemeClr val="bg2">
                <a:lumMod val="90000"/>
              </a:schemeClr>
            </a:solidFill>
          </a:ln>
        </p:spPr>
        <p:txBody>
          <a:bodyPr wrap="none" rtlCol="0">
            <a:spAutoFit/>
          </a:bodyPr>
          <a:lstStyle/>
          <a:p>
            <a:pPr algn="l"/>
            <a:r>
              <a:rPr lang="en-US" sz="900" spc="0" baseline="0" dirty="0">
                <a:ln/>
                <a:solidFill>
                  <a:srgbClr val="000000"/>
                </a:solidFill>
                <a:latin typeface="Arial"/>
                <a:cs typeface="Arial"/>
                <a:sym typeface="Arial"/>
                <a:rtl val="0"/>
              </a:rPr>
              <a:t>M</a:t>
            </a:r>
          </a:p>
        </p:txBody>
      </p:sp>
      <p:sp>
        <p:nvSpPr>
          <p:cNvPr id="23" name="TextBox 22">
            <a:extLst>
              <a:ext uri="{FF2B5EF4-FFF2-40B4-BE49-F238E27FC236}">
                <a16:creationId xmlns:a16="http://schemas.microsoft.com/office/drawing/2014/main" id="{512AAFCD-BAD2-64C6-1070-29224C5ED6F1}"/>
              </a:ext>
            </a:extLst>
          </p:cNvPr>
          <p:cNvSpPr txBox="1"/>
          <p:nvPr/>
        </p:nvSpPr>
        <p:spPr>
          <a:xfrm>
            <a:off x="2284926" y="3031197"/>
            <a:ext cx="265423" cy="219015"/>
          </a:xfrm>
          <a:prstGeom prst="rect">
            <a:avLst/>
          </a:prstGeom>
          <a:solidFill>
            <a:schemeClr val="accent4">
              <a:lumMod val="40000"/>
              <a:lumOff val="60000"/>
            </a:schemeClr>
          </a:solidFill>
          <a:ln>
            <a:noFill/>
          </a:ln>
        </p:spPr>
        <p:txBody>
          <a:bodyPr wrap="none" rtlCol="0">
            <a:spAutoFit/>
          </a:bodyPr>
          <a:lstStyle/>
          <a:p>
            <a:pPr algn="l"/>
            <a:r>
              <a:rPr lang="en-US" sz="900" spc="0" baseline="0" dirty="0">
                <a:ln/>
                <a:solidFill>
                  <a:srgbClr val="000000"/>
                </a:solidFill>
                <a:latin typeface="Arial"/>
                <a:cs typeface="Arial"/>
                <a:sym typeface="Arial"/>
                <a:rtl val="0"/>
              </a:rPr>
              <a:t>R</a:t>
            </a:r>
          </a:p>
        </p:txBody>
      </p:sp>
      <p:sp>
        <p:nvSpPr>
          <p:cNvPr id="24" name="TextBox 23">
            <a:extLst>
              <a:ext uri="{FF2B5EF4-FFF2-40B4-BE49-F238E27FC236}">
                <a16:creationId xmlns:a16="http://schemas.microsoft.com/office/drawing/2014/main" id="{DE31754A-8BB1-09C8-6017-262BF0EC440D}"/>
              </a:ext>
            </a:extLst>
          </p:cNvPr>
          <p:cNvSpPr txBox="1"/>
          <p:nvPr/>
        </p:nvSpPr>
        <p:spPr>
          <a:xfrm>
            <a:off x="1981324" y="3031197"/>
            <a:ext cx="278092" cy="219015"/>
          </a:xfrm>
          <a:prstGeom prst="rect">
            <a:avLst/>
          </a:prstGeom>
          <a:solidFill>
            <a:schemeClr val="bg1">
              <a:lumMod val="95000"/>
            </a:schemeClr>
          </a:solidFill>
          <a:ln w="3175">
            <a:solidFill>
              <a:schemeClr val="bg2">
                <a:lumMod val="90000"/>
              </a:schemeClr>
            </a:solidFill>
          </a:ln>
        </p:spPr>
        <p:txBody>
          <a:bodyPr wrap="none" rtlCol="0">
            <a:spAutoFit/>
          </a:bodyPr>
          <a:lstStyle/>
          <a:p>
            <a:pPr algn="l"/>
            <a:r>
              <a:rPr lang="en-US" sz="900" spc="0" baseline="0" dirty="0">
                <a:ln/>
                <a:solidFill>
                  <a:srgbClr val="000000"/>
                </a:solidFill>
                <a:latin typeface="Arial"/>
                <a:cs typeface="Arial"/>
                <a:sym typeface="Arial"/>
                <a:rtl val="0"/>
              </a:rPr>
              <a:t>M</a:t>
            </a:r>
          </a:p>
        </p:txBody>
      </p:sp>
      <p:sp>
        <p:nvSpPr>
          <p:cNvPr id="25" name="TextBox 24">
            <a:extLst>
              <a:ext uri="{FF2B5EF4-FFF2-40B4-BE49-F238E27FC236}">
                <a16:creationId xmlns:a16="http://schemas.microsoft.com/office/drawing/2014/main" id="{D2300CE3-2E88-773F-935D-43DDB3330E8F}"/>
              </a:ext>
            </a:extLst>
          </p:cNvPr>
          <p:cNvSpPr txBox="1"/>
          <p:nvPr/>
        </p:nvSpPr>
        <p:spPr>
          <a:xfrm>
            <a:off x="2284926" y="3564102"/>
            <a:ext cx="265423" cy="219015"/>
          </a:xfrm>
          <a:prstGeom prst="rect">
            <a:avLst/>
          </a:prstGeom>
          <a:solidFill>
            <a:schemeClr val="accent4">
              <a:lumMod val="40000"/>
              <a:lumOff val="60000"/>
            </a:schemeClr>
          </a:solidFill>
          <a:ln>
            <a:noFill/>
          </a:ln>
        </p:spPr>
        <p:txBody>
          <a:bodyPr wrap="none" rtlCol="0">
            <a:spAutoFit/>
          </a:bodyPr>
          <a:lstStyle/>
          <a:p>
            <a:pPr algn="l"/>
            <a:r>
              <a:rPr lang="en-US" sz="900" spc="0" baseline="0" dirty="0">
                <a:ln/>
                <a:solidFill>
                  <a:srgbClr val="000000"/>
                </a:solidFill>
                <a:latin typeface="Arial"/>
                <a:cs typeface="Arial"/>
                <a:sym typeface="Arial"/>
                <a:rtl val="0"/>
              </a:rPr>
              <a:t>R</a:t>
            </a:r>
          </a:p>
        </p:txBody>
      </p:sp>
      <p:sp>
        <p:nvSpPr>
          <p:cNvPr id="26" name="TextBox 25">
            <a:extLst>
              <a:ext uri="{FF2B5EF4-FFF2-40B4-BE49-F238E27FC236}">
                <a16:creationId xmlns:a16="http://schemas.microsoft.com/office/drawing/2014/main" id="{243CDADA-DF32-DBDE-9020-813A620A2607}"/>
              </a:ext>
            </a:extLst>
          </p:cNvPr>
          <p:cNvSpPr txBox="1"/>
          <p:nvPr/>
        </p:nvSpPr>
        <p:spPr>
          <a:xfrm>
            <a:off x="1981324" y="3564102"/>
            <a:ext cx="278092" cy="219015"/>
          </a:xfrm>
          <a:prstGeom prst="rect">
            <a:avLst/>
          </a:prstGeom>
          <a:solidFill>
            <a:schemeClr val="bg1">
              <a:lumMod val="95000"/>
            </a:schemeClr>
          </a:solidFill>
          <a:ln w="3175">
            <a:solidFill>
              <a:schemeClr val="bg2">
                <a:lumMod val="90000"/>
              </a:schemeClr>
            </a:solidFill>
          </a:ln>
        </p:spPr>
        <p:txBody>
          <a:bodyPr wrap="none" rtlCol="0">
            <a:spAutoFit/>
          </a:bodyPr>
          <a:lstStyle/>
          <a:p>
            <a:pPr algn="l"/>
            <a:r>
              <a:rPr lang="en-US" sz="900" spc="0" baseline="0" dirty="0">
                <a:ln/>
                <a:solidFill>
                  <a:srgbClr val="000000"/>
                </a:solidFill>
                <a:latin typeface="Arial"/>
                <a:cs typeface="Arial"/>
                <a:sym typeface="Arial"/>
                <a:rtl val="0"/>
              </a:rPr>
              <a:t>M</a:t>
            </a:r>
          </a:p>
        </p:txBody>
      </p:sp>
      <p:sp>
        <p:nvSpPr>
          <p:cNvPr id="28" name="TextBox 27">
            <a:extLst>
              <a:ext uri="{FF2B5EF4-FFF2-40B4-BE49-F238E27FC236}">
                <a16:creationId xmlns:a16="http://schemas.microsoft.com/office/drawing/2014/main" id="{8BB7EE9C-8FD0-29A9-C9D4-E4AAA4E76C0B}"/>
              </a:ext>
            </a:extLst>
          </p:cNvPr>
          <p:cNvSpPr txBox="1"/>
          <p:nvPr/>
        </p:nvSpPr>
        <p:spPr>
          <a:xfrm>
            <a:off x="1981324" y="4087491"/>
            <a:ext cx="278092" cy="219015"/>
          </a:xfrm>
          <a:prstGeom prst="rect">
            <a:avLst/>
          </a:prstGeom>
          <a:solidFill>
            <a:schemeClr val="bg1">
              <a:lumMod val="95000"/>
            </a:schemeClr>
          </a:solidFill>
          <a:ln w="3175">
            <a:solidFill>
              <a:schemeClr val="bg2">
                <a:lumMod val="90000"/>
              </a:schemeClr>
            </a:solidFill>
          </a:ln>
        </p:spPr>
        <p:txBody>
          <a:bodyPr wrap="none" rtlCol="0">
            <a:spAutoFit/>
          </a:bodyPr>
          <a:lstStyle/>
          <a:p>
            <a:pPr algn="l"/>
            <a:r>
              <a:rPr lang="en-US" sz="900" spc="0" baseline="0" dirty="0">
                <a:ln/>
                <a:solidFill>
                  <a:srgbClr val="000000"/>
                </a:solidFill>
                <a:latin typeface="Arial"/>
                <a:cs typeface="Arial"/>
                <a:sym typeface="Arial"/>
                <a:rtl val="0"/>
              </a:rPr>
              <a:t>M</a:t>
            </a:r>
          </a:p>
        </p:txBody>
      </p:sp>
      <p:sp>
        <p:nvSpPr>
          <p:cNvPr id="29" name="TextBox 28">
            <a:extLst>
              <a:ext uri="{FF2B5EF4-FFF2-40B4-BE49-F238E27FC236}">
                <a16:creationId xmlns:a16="http://schemas.microsoft.com/office/drawing/2014/main" id="{6EFCC1E7-1DB3-B2D2-EAB6-D8B29AC84A18}"/>
              </a:ext>
            </a:extLst>
          </p:cNvPr>
          <p:cNvSpPr txBox="1"/>
          <p:nvPr/>
        </p:nvSpPr>
        <p:spPr>
          <a:xfrm>
            <a:off x="1994411" y="4848783"/>
            <a:ext cx="265423" cy="219015"/>
          </a:xfrm>
          <a:prstGeom prst="rect">
            <a:avLst/>
          </a:prstGeom>
          <a:solidFill>
            <a:schemeClr val="accent4">
              <a:lumMod val="40000"/>
              <a:lumOff val="60000"/>
            </a:schemeClr>
          </a:solidFill>
          <a:ln>
            <a:noFill/>
          </a:ln>
        </p:spPr>
        <p:txBody>
          <a:bodyPr wrap="none" rtlCol="0">
            <a:spAutoFit/>
          </a:bodyPr>
          <a:lstStyle/>
          <a:p>
            <a:pPr algn="l"/>
            <a:r>
              <a:rPr lang="en-US" sz="900" spc="0" baseline="0" dirty="0">
                <a:ln/>
                <a:solidFill>
                  <a:srgbClr val="000000"/>
                </a:solidFill>
                <a:latin typeface="Arial"/>
                <a:cs typeface="Arial"/>
                <a:sym typeface="Arial"/>
                <a:rtl val="0"/>
              </a:rPr>
              <a:t>R</a:t>
            </a:r>
          </a:p>
        </p:txBody>
      </p:sp>
      <p:sp>
        <p:nvSpPr>
          <p:cNvPr id="30" name="TextBox 29">
            <a:extLst>
              <a:ext uri="{FF2B5EF4-FFF2-40B4-BE49-F238E27FC236}">
                <a16:creationId xmlns:a16="http://schemas.microsoft.com/office/drawing/2014/main" id="{14371F28-0059-58D7-0CD1-253AF8C094FA}"/>
              </a:ext>
            </a:extLst>
          </p:cNvPr>
          <p:cNvSpPr txBox="1"/>
          <p:nvPr/>
        </p:nvSpPr>
        <p:spPr>
          <a:xfrm>
            <a:off x="1981324" y="4610879"/>
            <a:ext cx="278092" cy="219015"/>
          </a:xfrm>
          <a:prstGeom prst="rect">
            <a:avLst/>
          </a:prstGeom>
          <a:solidFill>
            <a:schemeClr val="bg1">
              <a:lumMod val="95000"/>
            </a:schemeClr>
          </a:solidFill>
          <a:ln w="3175">
            <a:solidFill>
              <a:schemeClr val="bg2">
                <a:lumMod val="90000"/>
              </a:schemeClr>
            </a:solidFill>
          </a:ln>
        </p:spPr>
        <p:txBody>
          <a:bodyPr wrap="none" rtlCol="0">
            <a:spAutoFit/>
          </a:bodyPr>
          <a:lstStyle/>
          <a:p>
            <a:pPr algn="l"/>
            <a:r>
              <a:rPr lang="en-US" sz="900" spc="0" baseline="0" dirty="0">
                <a:ln/>
                <a:solidFill>
                  <a:srgbClr val="000000"/>
                </a:solidFill>
                <a:latin typeface="Arial"/>
                <a:cs typeface="Arial"/>
                <a:sym typeface="Arial"/>
                <a:rtl val="0"/>
              </a:rPr>
              <a:t>M</a:t>
            </a:r>
          </a:p>
        </p:txBody>
      </p:sp>
      <p:sp>
        <p:nvSpPr>
          <p:cNvPr id="31" name="TextBox 30">
            <a:extLst>
              <a:ext uri="{FF2B5EF4-FFF2-40B4-BE49-F238E27FC236}">
                <a16:creationId xmlns:a16="http://schemas.microsoft.com/office/drawing/2014/main" id="{1D6D6673-0969-43B1-DDFD-651BC3C78F8C}"/>
              </a:ext>
            </a:extLst>
          </p:cNvPr>
          <p:cNvSpPr txBox="1"/>
          <p:nvPr/>
        </p:nvSpPr>
        <p:spPr>
          <a:xfrm>
            <a:off x="2657599" y="4610879"/>
            <a:ext cx="278092" cy="219015"/>
          </a:xfrm>
          <a:prstGeom prst="rect">
            <a:avLst/>
          </a:prstGeom>
          <a:solidFill>
            <a:schemeClr val="bg1">
              <a:lumMod val="95000"/>
            </a:schemeClr>
          </a:solidFill>
          <a:ln w="3175">
            <a:solidFill>
              <a:schemeClr val="bg2">
                <a:lumMod val="90000"/>
              </a:schemeClr>
            </a:solidFill>
          </a:ln>
        </p:spPr>
        <p:txBody>
          <a:bodyPr wrap="none" rtlCol="0">
            <a:spAutoFit/>
          </a:bodyPr>
          <a:lstStyle/>
          <a:p>
            <a:pPr algn="l"/>
            <a:r>
              <a:rPr lang="en-US" sz="900" spc="0" baseline="0" dirty="0">
                <a:ln/>
                <a:solidFill>
                  <a:srgbClr val="000000"/>
                </a:solidFill>
                <a:latin typeface="Arial"/>
                <a:cs typeface="Arial"/>
                <a:sym typeface="Arial"/>
                <a:rtl val="0"/>
              </a:rPr>
              <a:t>M</a:t>
            </a:r>
          </a:p>
        </p:txBody>
      </p:sp>
      <p:sp>
        <p:nvSpPr>
          <p:cNvPr id="32" name="TextBox 31">
            <a:extLst>
              <a:ext uri="{FF2B5EF4-FFF2-40B4-BE49-F238E27FC236}">
                <a16:creationId xmlns:a16="http://schemas.microsoft.com/office/drawing/2014/main" id="{1EAB7410-E128-EBEC-D9A9-61E3CB8C7569}"/>
              </a:ext>
            </a:extLst>
          </p:cNvPr>
          <p:cNvSpPr txBox="1"/>
          <p:nvPr/>
        </p:nvSpPr>
        <p:spPr>
          <a:xfrm>
            <a:off x="3346961" y="5362656"/>
            <a:ext cx="265423" cy="219015"/>
          </a:xfrm>
          <a:prstGeom prst="rect">
            <a:avLst/>
          </a:prstGeom>
          <a:solidFill>
            <a:schemeClr val="accent4">
              <a:lumMod val="40000"/>
              <a:lumOff val="60000"/>
            </a:schemeClr>
          </a:solidFill>
          <a:ln>
            <a:noFill/>
          </a:ln>
        </p:spPr>
        <p:txBody>
          <a:bodyPr wrap="none" rtlCol="0">
            <a:spAutoFit/>
          </a:bodyPr>
          <a:lstStyle/>
          <a:p>
            <a:pPr algn="l"/>
            <a:r>
              <a:rPr lang="en-US" sz="900" spc="0" baseline="0" dirty="0">
                <a:ln/>
                <a:solidFill>
                  <a:srgbClr val="000000"/>
                </a:solidFill>
                <a:latin typeface="Arial"/>
                <a:cs typeface="Arial"/>
                <a:sym typeface="Arial"/>
                <a:rtl val="0"/>
              </a:rPr>
              <a:t>R</a:t>
            </a:r>
          </a:p>
        </p:txBody>
      </p:sp>
      <p:sp>
        <p:nvSpPr>
          <p:cNvPr id="33" name="TextBox 32">
            <a:extLst>
              <a:ext uri="{FF2B5EF4-FFF2-40B4-BE49-F238E27FC236}">
                <a16:creationId xmlns:a16="http://schemas.microsoft.com/office/drawing/2014/main" id="{3EE5FB33-0267-E080-2DEA-208A8B2D6F0F}"/>
              </a:ext>
            </a:extLst>
          </p:cNvPr>
          <p:cNvSpPr txBox="1"/>
          <p:nvPr/>
        </p:nvSpPr>
        <p:spPr>
          <a:xfrm>
            <a:off x="3638677" y="5362656"/>
            <a:ext cx="278092" cy="219015"/>
          </a:xfrm>
          <a:prstGeom prst="rect">
            <a:avLst/>
          </a:prstGeom>
          <a:solidFill>
            <a:schemeClr val="bg1">
              <a:lumMod val="95000"/>
            </a:schemeClr>
          </a:solidFill>
          <a:ln w="3175">
            <a:solidFill>
              <a:schemeClr val="bg2">
                <a:lumMod val="90000"/>
              </a:schemeClr>
            </a:solidFill>
          </a:ln>
        </p:spPr>
        <p:txBody>
          <a:bodyPr wrap="none" rtlCol="0">
            <a:spAutoFit/>
          </a:bodyPr>
          <a:lstStyle/>
          <a:p>
            <a:pPr algn="l"/>
            <a:r>
              <a:rPr lang="en-US" sz="900" spc="0" baseline="0" dirty="0">
                <a:ln/>
                <a:solidFill>
                  <a:srgbClr val="000000"/>
                </a:solidFill>
                <a:latin typeface="Arial"/>
                <a:cs typeface="Arial"/>
                <a:sym typeface="Arial"/>
                <a:rtl val="0"/>
              </a:rPr>
              <a:t>M</a:t>
            </a:r>
          </a:p>
        </p:txBody>
      </p:sp>
      <p:sp>
        <p:nvSpPr>
          <p:cNvPr id="34" name="TextBox 33">
            <a:extLst>
              <a:ext uri="{FF2B5EF4-FFF2-40B4-BE49-F238E27FC236}">
                <a16:creationId xmlns:a16="http://schemas.microsoft.com/office/drawing/2014/main" id="{0EA61181-379C-FD27-C7DC-7065253E6BFF}"/>
              </a:ext>
            </a:extLst>
          </p:cNvPr>
          <p:cNvSpPr txBox="1"/>
          <p:nvPr/>
        </p:nvSpPr>
        <p:spPr>
          <a:xfrm>
            <a:off x="3346961" y="5876528"/>
            <a:ext cx="265423" cy="219015"/>
          </a:xfrm>
          <a:prstGeom prst="rect">
            <a:avLst/>
          </a:prstGeom>
          <a:solidFill>
            <a:schemeClr val="accent4">
              <a:lumMod val="40000"/>
              <a:lumOff val="60000"/>
            </a:schemeClr>
          </a:solidFill>
          <a:ln>
            <a:noFill/>
          </a:ln>
        </p:spPr>
        <p:txBody>
          <a:bodyPr wrap="none" rtlCol="0">
            <a:spAutoFit/>
          </a:bodyPr>
          <a:lstStyle/>
          <a:p>
            <a:pPr algn="l"/>
            <a:r>
              <a:rPr lang="en-US" sz="900" spc="0" baseline="0" dirty="0">
                <a:ln/>
                <a:solidFill>
                  <a:srgbClr val="000000"/>
                </a:solidFill>
                <a:latin typeface="Arial"/>
                <a:cs typeface="Arial"/>
                <a:sym typeface="Arial"/>
                <a:rtl val="0"/>
              </a:rPr>
              <a:t>R</a:t>
            </a:r>
          </a:p>
        </p:txBody>
      </p:sp>
      <p:sp>
        <p:nvSpPr>
          <p:cNvPr id="35" name="TextBox 34">
            <a:extLst>
              <a:ext uri="{FF2B5EF4-FFF2-40B4-BE49-F238E27FC236}">
                <a16:creationId xmlns:a16="http://schemas.microsoft.com/office/drawing/2014/main" id="{7F937E94-3DCE-EB43-6A9C-FD9174590939}"/>
              </a:ext>
            </a:extLst>
          </p:cNvPr>
          <p:cNvSpPr txBox="1"/>
          <p:nvPr/>
        </p:nvSpPr>
        <p:spPr>
          <a:xfrm>
            <a:off x="3638677" y="5876528"/>
            <a:ext cx="278092" cy="219015"/>
          </a:xfrm>
          <a:prstGeom prst="rect">
            <a:avLst/>
          </a:prstGeom>
          <a:solidFill>
            <a:schemeClr val="bg1">
              <a:lumMod val="95000"/>
            </a:schemeClr>
          </a:solidFill>
          <a:ln w="3175">
            <a:solidFill>
              <a:schemeClr val="bg2">
                <a:lumMod val="90000"/>
              </a:schemeClr>
            </a:solidFill>
          </a:ln>
        </p:spPr>
        <p:txBody>
          <a:bodyPr wrap="none" rtlCol="0">
            <a:spAutoFit/>
          </a:bodyPr>
          <a:lstStyle/>
          <a:p>
            <a:pPr algn="l"/>
            <a:r>
              <a:rPr lang="en-US" sz="900" spc="0" baseline="0" dirty="0">
                <a:ln/>
                <a:solidFill>
                  <a:srgbClr val="000000"/>
                </a:solidFill>
                <a:latin typeface="Arial"/>
                <a:cs typeface="Arial"/>
                <a:sym typeface="Arial"/>
                <a:rtl val="0"/>
              </a:rPr>
              <a:t>M</a:t>
            </a:r>
          </a:p>
        </p:txBody>
      </p:sp>
      <p:grpSp>
        <p:nvGrpSpPr>
          <p:cNvPr id="37" name="Group 36">
            <a:extLst>
              <a:ext uri="{FF2B5EF4-FFF2-40B4-BE49-F238E27FC236}">
                <a16:creationId xmlns:a16="http://schemas.microsoft.com/office/drawing/2014/main" id="{623E6CCF-AAD0-712B-2855-6362592094BA}"/>
              </a:ext>
            </a:extLst>
          </p:cNvPr>
          <p:cNvGrpSpPr/>
          <p:nvPr/>
        </p:nvGrpSpPr>
        <p:grpSpPr>
          <a:xfrm>
            <a:off x="661063" y="2648388"/>
            <a:ext cx="3545949" cy="268759"/>
            <a:chOff x="561545" y="2029214"/>
            <a:chExt cx="3545949" cy="268759"/>
          </a:xfrm>
        </p:grpSpPr>
        <p:sp>
          <p:nvSpPr>
            <p:cNvPr id="38" name="TextBox 37">
              <a:extLst>
                <a:ext uri="{FF2B5EF4-FFF2-40B4-BE49-F238E27FC236}">
                  <a16:creationId xmlns:a16="http://schemas.microsoft.com/office/drawing/2014/main" id="{6CE275C7-E711-CF88-E9B3-C632BE28C5EB}"/>
                </a:ext>
              </a:extLst>
            </p:cNvPr>
            <p:cNvSpPr txBox="1"/>
            <p:nvPr/>
          </p:nvSpPr>
          <p:spPr>
            <a:xfrm>
              <a:off x="1851054" y="2029214"/>
              <a:ext cx="966931" cy="261610"/>
            </a:xfrm>
            <a:prstGeom prst="rect">
              <a:avLst/>
            </a:prstGeom>
            <a:noFill/>
          </p:spPr>
          <p:txBody>
            <a:bodyPr wrap="none" rtlCol="0">
              <a:spAutoFit/>
            </a:bodyPr>
            <a:lstStyle/>
            <a:p>
              <a:pPr algn="l"/>
              <a:r>
                <a:rPr lang="en-US" sz="1100" b="1" spc="0" baseline="0" dirty="0">
                  <a:ln/>
                  <a:solidFill>
                    <a:srgbClr val="A02B93"/>
                  </a:solidFill>
                  <a:latin typeface="Arial"/>
                  <a:cs typeface="Arial"/>
                  <a:sym typeface="Arial"/>
                  <a:rtl val="0"/>
                </a:rPr>
                <a:t>edit actions</a:t>
              </a:r>
            </a:p>
          </p:txBody>
        </p:sp>
        <p:cxnSp>
          <p:nvCxnSpPr>
            <p:cNvPr id="39" name="Straight Arrow Connector 38">
              <a:extLst>
                <a:ext uri="{FF2B5EF4-FFF2-40B4-BE49-F238E27FC236}">
                  <a16:creationId xmlns:a16="http://schemas.microsoft.com/office/drawing/2014/main" id="{900CD6CC-584F-4EE7-BEE1-BDF02142755F}"/>
                </a:ext>
              </a:extLst>
            </p:cNvPr>
            <p:cNvCxnSpPr>
              <a:cxnSpLocks/>
            </p:cNvCxnSpPr>
            <p:nvPr/>
          </p:nvCxnSpPr>
          <p:spPr>
            <a:xfrm>
              <a:off x="561545" y="2297973"/>
              <a:ext cx="3545949" cy="0"/>
            </a:xfrm>
            <a:prstGeom prst="straightConnector1">
              <a:avLst/>
            </a:prstGeom>
            <a:ln>
              <a:solidFill>
                <a:srgbClr val="A02B93"/>
              </a:solidFill>
              <a:prstDash val="dash"/>
              <a:tailEnd type="triangle"/>
            </a:ln>
          </p:spPr>
          <p:style>
            <a:lnRef idx="2">
              <a:schemeClr val="dk1"/>
            </a:lnRef>
            <a:fillRef idx="0">
              <a:schemeClr val="dk1"/>
            </a:fillRef>
            <a:effectRef idx="1">
              <a:schemeClr val="dk1"/>
            </a:effectRef>
            <a:fontRef idx="minor">
              <a:schemeClr val="tx1"/>
            </a:fontRef>
          </p:style>
        </p:cxnSp>
      </p:grpSp>
      <p:grpSp>
        <p:nvGrpSpPr>
          <p:cNvPr id="40" name="Group 39">
            <a:extLst>
              <a:ext uri="{FF2B5EF4-FFF2-40B4-BE49-F238E27FC236}">
                <a16:creationId xmlns:a16="http://schemas.microsoft.com/office/drawing/2014/main" id="{FA0D1B55-EF68-4089-D99D-040695C635DA}"/>
              </a:ext>
            </a:extLst>
          </p:cNvPr>
          <p:cNvGrpSpPr/>
          <p:nvPr/>
        </p:nvGrpSpPr>
        <p:grpSpPr>
          <a:xfrm>
            <a:off x="420751" y="2917147"/>
            <a:ext cx="261610" cy="3121988"/>
            <a:chOff x="321233" y="2297973"/>
            <a:chExt cx="261610" cy="3121988"/>
          </a:xfrm>
        </p:grpSpPr>
        <p:sp>
          <p:nvSpPr>
            <p:cNvPr id="41" name="TextBox 40">
              <a:extLst>
                <a:ext uri="{FF2B5EF4-FFF2-40B4-BE49-F238E27FC236}">
                  <a16:creationId xmlns:a16="http://schemas.microsoft.com/office/drawing/2014/main" id="{D8C3CB4C-A787-B45A-DC49-693C2DE96B96}"/>
                </a:ext>
              </a:extLst>
            </p:cNvPr>
            <p:cNvSpPr txBox="1"/>
            <p:nvPr/>
          </p:nvSpPr>
          <p:spPr>
            <a:xfrm rot="16200000">
              <a:off x="15059" y="3728162"/>
              <a:ext cx="873957" cy="261610"/>
            </a:xfrm>
            <a:prstGeom prst="rect">
              <a:avLst/>
            </a:prstGeom>
            <a:noFill/>
          </p:spPr>
          <p:txBody>
            <a:bodyPr wrap="none" rtlCol="0">
              <a:spAutoFit/>
            </a:bodyPr>
            <a:lstStyle/>
            <a:p>
              <a:pPr algn="l"/>
              <a:r>
                <a:rPr lang="en-US" sz="1100" spc="0" baseline="0" dirty="0">
                  <a:ln/>
                  <a:solidFill>
                    <a:srgbClr val="00B0F0"/>
                  </a:solidFill>
                  <a:latin typeface="Arial"/>
                  <a:cs typeface="Arial"/>
                  <a:sym typeface="Arial"/>
                  <a:rtl val="0"/>
                </a:rPr>
                <a:t>run actions</a:t>
              </a:r>
            </a:p>
          </p:txBody>
        </p:sp>
        <p:cxnSp>
          <p:nvCxnSpPr>
            <p:cNvPr id="42" name="Straight Arrow Connector 41">
              <a:extLst>
                <a:ext uri="{FF2B5EF4-FFF2-40B4-BE49-F238E27FC236}">
                  <a16:creationId xmlns:a16="http://schemas.microsoft.com/office/drawing/2014/main" id="{6E5ABC44-5916-5C09-9DD4-BD65867E5CD4}"/>
                </a:ext>
              </a:extLst>
            </p:cNvPr>
            <p:cNvCxnSpPr>
              <a:cxnSpLocks/>
            </p:cNvCxnSpPr>
            <p:nvPr/>
          </p:nvCxnSpPr>
          <p:spPr>
            <a:xfrm>
              <a:off x="561545" y="2297973"/>
              <a:ext cx="0" cy="3121988"/>
            </a:xfrm>
            <a:prstGeom prst="straightConnector1">
              <a:avLst/>
            </a:prstGeom>
            <a:ln>
              <a:solidFill>
                <a:srgbClr val="00B0F0"/>
              </a:solidFill>
              <a:prstDash val="solid"/>
              <a:tailEnd type="triangle"/>
            </a:ln>
          </p:spPr>
          <p:style>
            <a:lnRef idx="2">
              <a:schemeClr val="dk1"/>
            </a:lnRef>
            <a:fillRef idx="0">
              <a:schemeClr val="dk1"/>
            </a:fillRef>
            <a:effectRef idx="1">
              <a:schemeClr val="dk1"/>
            </a:effectRef>
            <a:fontRef idx="minor">
              <a:schemeClr val="tx1"/>
            </a:fontRef>
          </p:style>
        </p:cxnSp>
      </p:grpSp>
      <p:cxnSp>
        <p:nvCxnSpPr>
          <p:cNvPr id="43" name="Straight Arrow Connector 42">
            <a:extLst>
              <a:ext uri="{FF2B5EF4-FFF2-40B4-BE49-F238E27FC236}">
                <a16:creationId xmlns:a16="http://schemas.microsoft.com/office/drawing/2014/main" id="{48EED3E9-E00D-F6B3-8211-50B9FE8E4B4A}"/>
              </a:ext>
            </a:extLst>
          </p:cNvPr>
          <p:cNvCxnSpPr>
            <a:cxnSpLocks/>
            <a:stCxn id="21" idx="3"/>
            <a:endCxn id="22" idx="1"/>
          </p:cNvCxnSpPr>
          <p:nvPr/>
        </p:nvCxnSpPr>
        <p:spPr>
          <a:xfrm>
            <a:off x="1040216" y="3140705"/>
            <a:ext cx="331508" cy="0"/>
          </a:xfrm>
          <a:prstGeom prst="straightConnector1">
            <a:avLst/>
          </a:prstGeom>
          <a:ln w="28575">
            <a:solidFill>
              <a:schemeClr val="accent5"/>
            </a:solidFill>
            <a:prstDash val="dash"/>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a:extLst>
              <a:ext uri="{FF2B5EF4-FFF2-40B4-BE49-F238E27FC236}">
                <a16:creationId xmlns:a16="http://schemas.microsoft.com/office/drawing/2014/main" id="{557AE2F4-D5B9-279F-40C6-87BF46A05BB3}"/>
              </a:ext>
            </a:extLst>
          </p:cNvPr>
          <p:cNvCxnSpPr>
            <a:cxnSpLocks/>
            <a:stCxn id="22" idx="3"/>
            <a:endCxn id="24" idx="1"/>
          </p:cNvCxnSpPr>
          <p:nvPr/>
        </p:nvCxnSpPr>
        <p:spPr>
          <a:xfrm>
            <a:off x="1649816" y="3140705"/>
            <a:ext cx="331508" cy="0"/>
          </a:xfrm>
          <a:prstGeom prst="straightConnector1">
            <a:avLst/>
          </a:prstGeom>
          <a:ln w="28575">
            <a:solidFill>
              <a:schemeClr val="accent5"/>
            </a:solidFill>
            <a:prstDash val="dash"/>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a:extLst>
              <a:ext uri="{FF2B5EF4-FFF2-40B4-BE49-F238E27FC236}">
                <a16:creationId xmlns:a16="http://schemas.microsoft.com/office/drawing/2014/main" id="{945268A3-FAFD-CACF-C9F8-E74C805E3205}"/>
              </a:ext>
            </a:extLst>
          </p:cNvPr>
          <p:cNvCxnSpPr>
            <a:cxnSpLocks/>
            <a:stCxn id="23" idx="2"/>
            <a:endCxn id="25" idx="0"/>
          </p:cNvCxnSpPr>
          <p:nvPr/>
        </p:nvCxnSpPr>
        <p:spPr>
          <a:xfrm>
            <a:off x="2417638" y="3250212"/>
            <a:ext cx="0" cy="313890"/>
          </a:xfrm>
          <a:prstGeom prst="straightConnector1">
            <a:avLst/>
          </a:prstGeom>
          <a:ln>
            <a:solidFill>
              <a:srgbClr val="00B0F0"/>
            </a:solidFill>
            <a:prstDash val="solid"/>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25910968-9BAD-6554-6240-D80739E29237}"/>
              </a:ext>
            </a:extLst>
          </p:cNvPr>
          <p:cNvCxnSpPr>
            <a:cxnSpLocks/>
            <a:stCxn id="25" idx="2"/>
            <a:endCxn id="14" idx="0"/>
          </p:cNvCxnSpPr>
          <p:nvPr/>
        </p:nvCxnSpPr>
        <p:spPr>
          <a:xfrm>
            <a:off x="2417638" y="3783117"/>
            <a:ext cx="0" cy="304374"/>
          </a:xfrm>
          <a:prstGeom prst="straightConnector1">
            <a:avLst/>
          </a:prstGeom>
          <a:ln>
            <a:solidFill>
              <a:srgbClr val="00B0F0"/>
            </a:solidFill>
            <a:prstDash val="solid"/>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a:extLst>
              <a:ext uri="{FF2B5EF4-FFF2-40B4-BE49-F238E27FC236}">
                <a16:creationId xmlns:a16="http://schemas.microsoft.com/office/drawing/2014/main" id="{3FCA1839-894F-FF99-8155-9AE3ED26DB0A}"/>
              </a:ext>
            </a:extLst>
          </p:cNvPr>
          <p:cNvCxnSpPr>
            <a:cxnSpLocks/>
            <a:stCxn id="28" idx="2"/>
            <a:endCxn id="30" idx="0"/>
          </p:cNvCxnSpPr>
          <p:nvPr/>
        </p:nvCxnSpPr>
        <p:spPr>
          <a:xfrm>
            <a:off x="2120370" y="4306506"/>
            <a:ext cx="0" cy="304373"/>
          </a:xfrm>
          <a:prstGeom prst="straightConnector1">
            <a:avLst/>
          </a:prstGeom>
          <a:ln>
            <a:solidFill>
              <a:srgbClr val="00B0F0"/>
            </a:solidFill>
            <a:prstDash val="solid"/>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932781E1-BB82-05B2-4FD2-6A0A034CDB5E}"/>
              </a:ext>
            </a:extLst>
          </p:cNvPr>
          <p:cNvCxnSpPr>
            <a:cxnSpLocks/>
            <a:stCxn id="30" idx="3"/>
            <a:endCxn id="31" idx="1"/>
          </p:cNvCxnSpPr>
          <p:nvPr/>
        </p:nvCxnSpPr>
        <p:spPr>
          <a:xfrm>
            <a:off x="2259416" y="4720387"/>
            <a:ext cx="398183" cy="0"/>
          </a:xfrm>
          <a:prstGeom prst="straightConnector1">
            <a:avLst/>
          </a:prstGeom>
          <a:ln w="28575">
            <a:solidFill>
              <a:schemeClr val="accent5"/>
            </a:solidFill>
            <a:prstDash val="dash"/>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B82EC7E2-166E-1A19-7C60-90575EE4046D}"/>
              </a:ext>
            </a:extLst>
          </p:cNvPr>
          <p:cNvCxnSpPr>
            <a:cxnSpLocks/>
            <a:stCxn id="15" idx="3"/>
            <a:endCxn id="17" idx="1"/>
          </p:cNvCxnSpPr>
          <p:nvPr/>
        </p:nvCxnSpPr>
        <p:spPr>
          <a:xfrm>
            <a:off x="2936109" y="4958291"/>
            <a:ext cx="410852" cy="0"/>
          </a:xfrm>
          <a:prstGeom prst="straightConnector1">
            <a:avLst/>
          </a:prstGeom>
          <a:ln w="38100">
            <a:solidFill>
              <a:schemeClr val="accent6"/>
            </a:solidFill>
            <a:prstDash val="sysDot"/>
            <a:tailEnd type="triangle"/>
          </a:ln>
        </p:spPr>
        <p:style>
          <a:lnRef idx="2">
            <a:schemeClr val="dk1"/>
          </a:lnRef>
          <a:fillRef idx="0">
            <a:schemeClr val="dk1"/>
          </a:fillRef>
          <a:effectRef idx="1">
            <a:schemeClr val="dk1"/>
          </a:effectRef>
          <a:fontRef idx="minor">
            <a:schemeClr val="tx1"/>
          </a:fontRef>
        </p:style>
      </p:cxnSp>
      <p:cxnSp>
        <p:nvCxnSpPr>
          <p:cNvPr id="50" name="Straight Arrow Connector 49">
            <a:extLst>
              <a:ext uri="{FF2B5EF4-FFF2-40B4-BE49-F238E27FC236}">
                <a16:creationId xmlns:a16="http://schemas.microsoft.com/office/drawing/2014/main" id="{153D5B19-AE19-66F9-7ADA-27A3CD94C1D7}"/>
              </a:ext>
            </a:extLst>
          </p:cNvPr>
          <p:cNvCxnSpPr>
            <a:cxnSpLocks/>
            <a:stCxn id="17" idx="2"/>
            <a:endCxn id="32" idx="0"/>
          </p:cNvCxnSpPr>
          <p:nvPr/>
        </p:nvCxnSpPr>
        <p:spPr>
          <a:xfrm>
            <a:off x="3479673" y="5067798"/>
            <a:ext cx="0" cy="294858"/>
          </a:xfrm>
          <a:prstGeom prst="straightConnector1">
            <a:avLst/>
          </a:prstGeom>
          <a:ln>
            <a:solidFill>
              <a:srgbClr val="00B0F0"/>
            </a:solidFill>
            <a:prstDash val="solid"/>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B7FE1C02-D62F-19DD-CC12-5096103ABCA5}"/>
              </a:ext>
            </a:extLst>
          </p:cNvPr>
          <p:cNvCxnSpPr>
            <a:cxnSpLocks/>
            <a:stCxn id="32" idx="2"/>
            <a:endCxn id="34" idx="0"/>
          </p:cNvCxnSpPr>
          <p:nvPr/>
        </p:nvCxnSpPr>
        <p:spPr>
          <a:xfrm>
            <a:off x="3479673" y="5581671"/>
            <a:ext cx="0" cy="294857"/>
          </a:xfrm>
          <a:prstGeom prst="straightConnector1">
            <a:avLst/>
          </a:prstGeom>
          <a:ln>
            <a:solidFill>
              <a:srgbClr val="00B0F0"/>
            </a:solidFill>
            <a:prstDash val="solid"/>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26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3" grpId="0" animBg="1"/>
      <p:bldP spid="14" grpId="0" animBg="1"/>
      <p:bldP spid="15" grpId="0" animBg="1"/>
      <p:bldP spid="16" grpId="0" animBg="1"/>
      <p:bldP spid="17" grpId="0" animBg="1"/>
      <p:bldP spid="18" grpId="0"/>
      <p:bldP spid="19" grpId="0"/>
      <p:bldP spid="20" grpId="0" animBg="1"/>
      <p:bldP spid="21"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4A8663E-7F84-74AE-87B5-56F256F877A8}"/>
              </a:ext>
            </a:extLst>
          </p:cNvPr>
          <p:cNvSpPr/>
          <p:nvPr/>
        </p:nvSpPr>
        <p:spPr>
          <a:xfrm>
            <a:off x="7290855" y="0"/>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5" name="Elbow Connector 4">
            <a:extLst>
              <a:ext uri="{FF2B5EF4-FFF2-40B4-BE49-F238E27FC236}">
                <a16:creationId xmlns:a16="http://schemas.microsoft.com/office/drawing/2014/main" id="{37DAC684-D33E-285F-4A32-A9A9A961F4C4}"/>
              </a:ext>
            </a:extLst>
          </p:cNvPr>
          <p:cNvCxnSpPr>
            <a:cxnSpLocks/>
            <a:stCxn id="37" idx="3"/>
            <a:endCxn id="21" idx="0"/>
          </p:cNvCxnSpPr>
          <p:nvPr/>
        </p:nvCxnSpPr>
        <p:spPr>
          <a:xfrm flipV="1">
            <a:off x="4999693" y="2937252"/>
            <a:ext cx="4558117" cy="192225"/>
          </a:xfrm>
          <a:prstGeom prst="bentConnector4">
            <a:avLst>
              <a:gd name="adj1" fmla="val 36853"/>
              <a:gd name="adj2" fmla="val 239039"/>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931AD0A-B2A0-2C8D-A50A-85BA3625FC05}"/>
              </a:ext>
            </a:extLst>
          </p:cNvPr>
          <p:cNvCxnSpPr>
            <a:cxnSpLocks/>
            <a:stCxn id="37" idx="0"/>
            <a:endCxn id="44" idx="2"/>
          </p:cNvCxnSpPr>
          <p:nvPr/>
        </p:nvCxnSpPr>
        <p:spPr>
          <a:xfrm flipV="1">
            <a:off x="2582918" y="1367095"/>
            <a:ext cx="0" cy="6873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F4E2EA2B-30EC-FFA3-A6C6-EF5CDAC2C764}"/>
              </a:ext>
            </a:extLst>
          </p:cNvPr>
          <p:cNvSpPr txBox="1"/>
          <p:nvPr/>
        </p:nvSpPr>
        <p:spPr>
          <a:xfrm>
            <a:off x="2573473" y="1568579"/>
            <a:ext cx="752129" cy="261610"/>
          </a:xfrm>
          <a:prstGeom prst="rect">
            <a:avLst/>
          </a:prstGeom>
          <a:noFill/>
        </p:spPr>
        <p:txBody>
          <a:bodyPr wrap="none" rtlCol="0">
            <a:spAutoFit/>
          </a:bodyPr>
          <a:lstStyle/>
          <a:p>
            <a:r>
              <a:rPr lang="en-US" sz="1050" dirty="0"/>
              <a:t>interprets</a:t>
            </a:r>
          </a:p>
        </p:txBody>
      </p:sp>
      <p:sp>
        <p:nvSpPr>
          <p:cNvPr id="18" name="Date Placeholder 4">
            <a:extLst>
              <a:ext uri="{FF2B5EF4-FFF2-40B4-BE49-F238E27FC236}">
                <a16:creationId xmlns:a16="http://schemas.microsoft.com/office/drawing/2014/main" id="{0FA3B965-3BD1-D295-95D9-E8ADC534F298}"/>
              </a:ext>
            </a:extLst>
          </p:cNvPr>
          <p:cNvSpPr txBox="1">
            <a:spLocks/>
          </p:cNvSpPr>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19" name="Footer Placeholder 8">
            <a:extLst>
              <a:ext uri="{FF2B5EF4-FFF2-40B4-BE49-F238E27FC236}">
                <a16:creationId xmlns:a16="http://schemas.microsoft.com/office/drawing/2014/main" id="{BCC4B35B-AC50-6A19-48FD-0B06A55CF352}"/>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20" name="Rectangle 19">
            <a:extLst>
              <a:ext uri="{FF2B5EF4-FFF2-40B4-BE49-F238E27FC236}">
                <a16:creationId xmlns:a16="http://schemas.microsoft.com/office/drawing/2014/main" id="{70BBC3FA-E8F7-62C9-562B-0A9873250E53}"/>
              </a:ext>
            </a:extLst>
          </p:cNvPr>
          <p:cNvSpPr/>
          <p:nvPr/>
        </p:nvSpPr>
        <p:spPr>
          <a:xfrm>
            <a:off x="10874307" y="2919607"/>
            <a:ext cx="212393" cy="1893791"/>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4082D122-46EA-9A83-4E32-6B4813CD5C0E}"/>
              </a:ext>
            </a:extLst>
          </p:cNvPr>
          <p:cNvSpPr/>
          <p:nvPr/>
        </p:nvSpPr>
        <p:spPr>
          <a:xfrm>
            <a:off x="8359293" y="2937252"/>
            <a:ext cx="2397033" cy="187614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800" dirty="0"/>
              <a:t>Multiverse </a:t>
            </a:r>
            <a:r>
              <a:rPr lang="en-US" sz="2400" dirty="0"/>
              <a:t>Debugger</a:t>
            </a:r>
            <a:br>
              <a:rPr lang="en-US" sz="2800" dirty="0"/>
            </a:br>
            <a:r>
              <a:rPr lang="en-US" sz="2800" dirty="0"/>
              <a:t>Semantics</a:t>
            </a:r>
          </a:p>
        </p:txBody>
      </p:sp>
      <p:sp>
        <p:nvSpPr>
          <p:cNvPr id="22" name="Rectangle 21">
            <a:extLst>
              <a:ext uri="{FF2B5EF4-FFF2-40B4-BE49-F238E27FC236}">
                <a16:creationId xmlns:a16="http://schemas.microsoft.com/office/drawing/2014/main" id="{1D67CC6E-0777-E1CB-C533-385EED524DCD}"/>
              </a:ext>
            </a:extLst>
          </p:cNvPr>
          <p:cNvSpPr/>
          <p:nvPr/>
        </p:nvSpPr>
        <p:spPr>
          <a:xfrm>
            <a:off x="10579896" y="3129477"/>
            <a:ext cx="614780"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24" name="Rectangle 23">
            <a:extLst>
              <a:ext uri="{FF2B5EF4-FFF2-40B4-BE49-F238E27FC236}">
                <a16:creationId xmlns:a16="http://schemas.microsoft.com/office/drawing/2014/main" id="{D82A87DB-F3E6-0F6C-2148-369F280196C8}"/>
              </a:ext>
            </a:extLst>
          </p:cNvPr>
          <p:cNvSpPr/>
          <p:nvPr/>
        </p:nvSpPr>
        <p:spPr>
          <a:xfrm>
            <a:off x="10579897" y="3619250"/>
            <a:ext cx="1143130"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Breakpoints</a:t>
            </a:r>
          </a:p>
        </p:txBody>
      </p:sp>
      <p:sp>
        <p:nvSpPr>
          <p:cNvPr id="25" name="Rectangle 24">
            <a:extLst>
              <a:ext uri="{FF2B5EF4-FFF2-40B4-BE49-F238E27FC236}">
                <a16:creationId xmlns:a16="http://schemas.microsoft.com/office/drawing/2014/main" id="{9AB2EC69-974C-45E5-FBFB-0C8890A604CF}"/>
              </a:ext>
            </a:extLst>
          </p:cNvPr>
          <p:cNvSpPr/>
          <p:nvPr/>
        </p:nvSpPr>
        <p:spPr>
          <a:xfrm>
            <a:off x="10579896" y="4110262"/>
            <a:ext cx="1143131"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Reductions</a:t>
            </a:r>
          </a:p>
        </p:txBody>
      </p:sp>
      <p:pic>
        <p:nvPicPr>
          <p:cNvPr id="26" name="Picture 25">
            <a:extLst>
              <a:ext uri="{FF2B5EF4-FFF2-40B4-BE49-F238E27FC236}">
                <a16:creationId xmlns:a16="http://schemas.microsoft.com/office/drawing/2014/main" id="{F8AC1CA5-0040-62B7-48D0-CBEE11C3ADE3}"/>
              </a:ext>
            </a:extLst>
          </p:cNvPr>
          <p:cNvPicPr>
            <a:picLocks noChangeAspect="1"/>
          </p:cNvPicPr>
          <p:nvPr/>
        </p:nvPicPr>
        <p:blipFill>
          <a:blip r:embed="rId2"/>
          <a:stretch>
            <a:fillRect/>
          </a:stretch>
        </p:blipFill>
        <p:spPr>
          <a:xfrm>
            <a:off x="10887286" y="1050263"/>
            <a:ext cx="1175838" cy="766989"/>
          </a:xfrm>
          <a:prstGeom prst="rect">
            <a:avLst/>
          </a:prstGeom>
        </p:spPr>
      </p:pic>
      <p:cxnSp>
        <p:nvCxnSpPr>
          <p:cNvPr id="27" name="Elbow Connector 26">
            <a:extLst>
              <a:ext uri="{FF2B5EF4-FFF2-40B4-BE49-F238E27FC236}">
                <a16:creationId xmlns:a16="http://schemas.microsoft.com/office/drawing/2014/main" id="{6BD634EE-038A-E9EC-425C-74D19AEE51F5}"/>
              </a:ext>
            </a:extLst>
          </p:cNvPr>
          <p:cNvCxnSpPr>
            <a:endCxn id="26" idx="2"/>
          </p:cNvCxnSpPr>
          <p:nvPr/>
        </p:nvCxnSpPr>
        <p:spPr>
          <a:xfrm flipV="1">
            <a:off x="11194676" y="1817252"/>
            <a:ext cx="280529" cy="1514060"/>
          </a:xfrm>
          <a:prstGeom prst="bentConnector2">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28" name="Elbow Connector 27">
            <a:extLst>
              <a:ext uri="{FF2B5EF4-FFF2-40B4-BE49-F238E27FC236}">
                <a16:creationId xmlns:a16="http://schemas.microsoft.com/office/drawing/2014/main" id="{553CC2B9-1DE5-BBCE-E27B-4125305A69B2}"/>
              </a:ext>
            </a:extLst>
          </p:cNvPr>
          <p:cNvCxnSpPr>
            <a:endCxn id="26" idx="2"/>
          </p:cNvCxnSpPr>
          <p:nvPr/>
        </p:nvCxnSpPr>
        <p:spPr>
          <a:xfrm flipH="1" flipV="1">
            <a:off x="11475205" y="1817252"/>
            <a:ext cx="247822" cy="2003833"/>
          </a:xfrm>
          <a:prstGeom prst="bentConnector4">
            <a:avLst>
              <a:gd name="adj1" fmla="val -92244"/>
              <a:gd name="adj2" fmla="val 55036"/>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29" name="Elbow Connector 28">
            <a:extLst>
              <a:ext uri="{FF2B5EF4-FFF2-40B4-BE49-F238E27FC236}">
                <a16:creationId xmlns:a16="http://schemas.microsoft.com/office/drawing/2014/main" id="{2B7BF6A0-CC04-916D-B33E-5BBED86FA26A}"/>
              </a:ext>
            </a:extLst>
          </p:cNvPr>
          <p:cNvCxnSpPr>
            <a:endCxn id="26" idx="2"/>
          </p:cNvCxnSpPr>
          <p:nvPr/>
        </p:nvCxnSpPr>
        <p:spPr>
          <a:xfrm flipH="1" flipV="1">
            <a:off x="11475205" y="1817252"/>
            <a:ext cx="247822" cy="2494845"/>
          </a:xfrm>
          <a:prstGeom prst="bentConnector4">
            <a:avLst>
              <a:gd name="adj1" fmla="val -92244"/>
              <a:gd name="adj2" fmla="val 63644"/>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sp>
        <p:nvSpPr>
          <p:cNvPr id="30" name="Slide Number Placeholder 5">
            <a:extLst>
              <a:ext uri="{FF2B5EF4-FFF2-40B4-BE49-F238E27FC236}">
                <a16:creationId xmlns:a16="http://schemas.microsoft.com/office/drawing/2014/main" id="{821D5A4A-388B-E6C0-7038-D9DC2A217704}"/>
              </a:ext>
            </a:extLst>
          </p:cNvPr>
          <p:cNvSpPr>
            <a:spLocks noGrp="1"/>
          </p:cNvSpPr>
          <p:nvPr>
            <p:ph type="sldNum" sz="quarter" idx="12"/>
          </p:nvPr>
        </p:nvSpPr>
        <p:spPr>
          <a:xfrm>
            <a:off x="8610600" y="6356350"/>
            <a:ext cx="2743200" cy="365125"/>
          </a:xfrm>
        </p:spPr>
        <p:txBody>
          <a:bodyPr>
            <a:normAutofit lnSpcReduction="10000"/>
          </a:bodyPr>
          <a:lstStyle/>
          <a:p>
            <a:fld id="{CCEE0668-B501-FE49-91F1-336E620E148C}" type="slidenum">
              <a:rPr lang="en-US" smtClean="0"/>
              <a:t>49</a:t>
            </a:fld>
            <a:endParaRPr lang="en-US" dirty="0"/>
          </a:p>
        </p:txBody>
      </p:sp>
      <p:sp>
        <p:nvSpPr>
          <p:cNvPr id="37" name="Rounded Rectangle 36">
            <a:extLst>
              <a:ext uri="{FF2B5EF4-FFF2-40B4-BE49-F238E27FC236}">
                <a16:creationId xmlns:a16="http://schemas.microsoft.com/office/drawing/2014/main" id="{1B7BB84F-50C8-F2DF-7E49-6624E184FCE3}"/>
              </a:ext>
            </a:extLst>
          </p:cNvPr>
          <p:cNvSpPr/>
          <p:nvPr/>
        </p:nvSpPr>
        <p:spPr>
          <a:xfrm>
            <a:off x="166143" y="2054418"/>
            <a:ext cx="4833550" cy="2150118"/>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1"/>
                </a:solidFill>
              </a:rPr>
              <a:t>SysML v2 Blueprint VM</a:t>
            </a:r>
          </a:p>
        </p:txBody>
      </p:sp>
      <p:sp>
        <p:nvSpPr>
          <p:cNvPr id="38" name="Rounded Rectangle 37">
            <a:extLst>
              <a:ext uri="{FF2B5EF4-FFF2-40B4-BE49-F238E27FC236}">
                <a16:creationId xmlns:a16="http://schemas.microsoft.com/office/drawing/2014/main" id="{79478B73-7A0E-0BA3-F864-B66ACB50F7B5}"/>
              </a:ext>
            </a:extLst>
          </p:cNvPr>
          <p:cNvSpPr/>
          <p:nvPr/>
        </p:nvSpPr>
        <p:spPr>
          <a:xfrm>
            <a:off x="1935216" y="2614024"/>
            <a:ext cx="1342663" cy="662781"/>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State</a:t>
            </a:r>
            <a:br>
              <a:rPr lang="en-US" dirty="0">
                <a:solidFill>
                  <a:schemeClr val="tx1"/>
                </a:solidFill>
              </a:rPr>
            </a:br>
            <a:r>
              <a:rPr lang="en-US" dirty="0">
                <a:solidFill>
                  <a:schemeClr val="tx1"/>
                </a:solidFill>
              </a:rPr>
              <a:t>Semantics</a:t>
            </a:r>
          </a:p>
        </p:txBody>
      </p:sp>
      <p:sp>
        <p:nvSpPr>
          <p:cNvPr id="39" name="Rounded Rectangle 38">
            <a:extLst>
              <a:ext uri="{FF2B5EF4-FFF2-40B4-BE49-F238E27FC236}">
                <a16:creationId xmlns:a16="http://schemas.microsoft.com/office/drawing/2014/main" id="{D476561C-4278-80F2-28F4-E58E1AFF114B}"/>
              </a:ext>
            </a:extLst>
          </p:cNvPr>
          <p:cNvSpPr/>
          <p:nvPr/>
        </p:nvSpPr>
        <p:spPr>
          <a:xfrm>
            <a:off x="475235" y="2614023"/>
            <a:ext cx="1342663" cy="662781"/>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Action</a:t>
            </a:r>
            <a:br>
              <a:rPr lang="en-US" dirty="0">
                <a:solidFill>
                  <a:schemeClr val="tx1"/>
                </a:solidFill>
              </a:rPr>
            </a:br>
            <a:r>
              <a:rPr lang="en-US" dirty="0">
                <a:solidFill>
                  <a:schemeClr val="tx1"/>
                </a:solidFill>
              </a:rPr>
              <a:t>Semantics</a:t>
            </a:r>
          </a:p>
        </p:txBody>
      </p:sp>
      <p:sp>
        <p:nvSpPr>
          <p:cNvPr id="40" name="Rounded Rectangle 39">
            <a:extLst>
              <a:ext uri="{FF2B5EF4-FFF2-40B4-BE49-F238E27FC236}">
                <a16:creationId xmlns:a16="http://schemas.microsoft.com/office/drawing/2014/main" id="{41855E8B-D419-A84F-35AF-B987695AC923}"/>
              </a:ext>
            </a:extLst>
          </p:cNvPr>
          <p:cNvSpPr/>
          <p:nvPr/>
        </p:nvSpPr>
        <p:spPr>
          <a:xfrm>
            <a:off x="450008" y="3383371"/>
            <a:ext cx="4287852" cy="662781"/>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KerML</a:t>
            </a:r>
            <a:br>
              <a:rPr lang="en-US" dirty="0">
                <a:solidFill>
                  <a:schemeClr val="tx1"/>
                </a:solidFill>
              </a:rPr>
            </a:br>
            <a:r>
              <a:rPr lang="en-US" dirty="0">
                <a:solidFill>
                  <a:schemeClr val="tx1"/>
                </a:solidFill>
              </a:rPr>
              <a:t>Semantics</a:t>
            </a:r>
          </a:p>
        </p:txBody>
      </p:sp>
      <p:sp>
        <p:nvSpPr>
          <p:cNvPr id="41" name="Rounded Rectangle 40">
            <a:extLst>
              <a:ext uri="{FF2B5EF4-FFF2-40B4-BE49-F238E27FC236}">
                <a16:creationId xmlns:a16="http://schemas.microsoft.com/office/drawing/2014/main" id="{BE0A8063-2563-7869-1B8B-320BC1DABD2E}"/>
              </a:ext>
            </a:extLst>
          </p:cNvPr>
          <p:cNvSpPr/>
          <p:nvPr/>
        </p:nvSpPr>
        <p:spPr>
          <a:xfrm>
            <a:off x="3395197" y="2626960"/>
            <a:ext cx="1342663" cy="662781"/>
          </a:xfrm>
          <a:prstGeom prst="round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DSL</a:t>
            </a:r>
            <a:br>
              <a:rPr lang="en-US" dirty="0">
                <a:solidFill>
                  <a:schemeClr val="tx1"/>
                </a:solidFill>
              </a:rPr>
            </a:br>
            <a:r>
              <a:rPr lang="en-US" dirty="0">
                <a:solidFill>
                  <a:schemeClr val="tx1"/>
                </a:solidFill>
              </a:rPr>
              <a:t>Semantics</a:t>
            </a:r>
          </a:p>
        </p:txBody>
      </p:sp>
      <p:sp>
        <p:nvSpPr>
          <p:cNvPr id="44" name="TextBox 43">
            <a:extLst>
              <a:ext uri="{FF2B5EF4-FFF2-40B4-BE49-F238E27FC236}">
                <a16:creationId xmlns:a16="http://schemas.microsoft.com/office/drawing/2014/main" id="{3DBD6151-D4F4-78C3-C190-6DF21184E7C0}"/>
              </a:ext>
            </a:extLst>
          </p:cNvPr>
          <p:cNvSpPr txBox="1"/>
          <p:nvPr/>
        </p:nvSpPr>
        <p:spPr>
          <a:xfrm>
            <a:off x="1652213" y="720764"/>
            <a:ext cx="1861409" cy="646331"/>
          </a:xfrm>
          <a:prstGeom prst="rect">
            <a:avLst/>
          </a:prstGeom>
          <a:noFill/>
        </p:spPr>
        <p:txBody>
          <a:bodyPr wrap="square" rtlCol="0">
            <a:spAutoFit/>
          </a:bodyPr>
          <a:lstStyle/>
          <a:p>
            <a:pPr algn="ctr"/>
            <a:r>
              <a:rPr lang="en-US" dirty="0">
                <a:solidFill>
                  <a:schemeClr val="tx1"/>
                </a:solidFill>
              </a:rPr>
              <a:t>SysML v2</a:t>
            </a:r>
            <a:br>
              <a:rPr lang="en-US" dirty="0">
                <a:solidFill>
                  <a:schemeClr val="tx1"/>
                </a:solidFill>
              </a:rPr>
            </a:br>
            <a:r>
              <a:rPr lang="en-US" dirty="0">
                <a:solidFill>
                  <a:schemeClr val="tx1"/>
                </a:solidFill>
              </a:rPr>
              <a:t>Specification</a:t>
            </a:r>
            <a:endParaRPr lang="en-US" i="1" dirty="0">
              <a:solidFill>
                <a:schemeClr val="tx1"/>
              </a:solidFill>
            </a:endParaRPr>
          </a:p>
        </p:txBody>
      </p:sp>
      <p:sp>
        <p:nvSpPr>
          <p:cNvPr id="50" name="TextBox 49">
            <a:extLst>
              <a:ext uri="{FF2B5EF4-FFF2-40B4-BE49-F238E27FC236}">
                <a16:creationId xmlns:a16="http://schemas.microsoft.com/office/drawing/2014/main" id="{F405B544-5A69-5083-155B-F4424CD646BD}"/>
              </a:ext>
            </a:extLst>
          </p:cNvPr>
          <p:cNvSpPr txBox="1"/>
          <p:nvPr/>
        </p:nvSpPr>
        <p:spPr>
          <a:xfrm>
            <a:off x="3291785" y="197544"/>
            <a:ext cx="5608430" cy="523220"/>
          </a:xfrm>
          <a:prstGeom prst="rect">
            <a:avLst/>
          </a:prstGeom>
          <a:solidFill>
            <a:schemeClr val="bg1"/>
          </a:solidFill>
        </p:spPr>
        <p:txBody>
          <a:bodyPr wrap="square">
            <a:spAutoFit/>
          </a:bodyPr>
          <a:lstStyle/>
          <a:p>
            <a:pPr algn="ctr">
              <a:buNone/>
            </a:pPr>
            <a:r>
              <a:rPr lang="en-US" sz="2800" dirty="0">
                <a:solidFill>
                  <a:srgbClr val="000000"/>
                </a:solidFill>
                <a:effectLst/>
                <a:latin typeface="Helvetica" pitchFamily="2" charset="0"/>
              </a:rPr>
              <a:t>The Living SysML v2 Blueprint</a:t>
            </a:r>
          </a:p>
        </p:txBody>
      </p:sp>
      <p:sp>
        <p:nvSpPr>
          <p:cNvPr id="51" name="TextBox 50">
            <a:extLst>
              <a:ext uri="{FF2B5EF4-FFF2-40B4-BE49-F238E27FC236}">
                <a16:creationId xmlns:a16="http://schemas.microsoft.com/office/drawing/2014/main" id="{CD094EE4-BE9D-FE8B-7DA1-273ABFA0D2E9}"/>
              </a:ext>
            </a:extLst>
          </p:cNvPr>
          <p:cNvSpPr txBox="1"/>
          <p:nvPr/>
        </p:nvSpPr>
        <p:spPr>
          <a:xfrm>
            <a:off x="4253753" y="1290399"/>
            <a:ext cx="4824078" cy="1077218"/>
          </a:xfrm>
          <a:prstGeom prst="rect">
            <a:avLst/>
          </a:prstGeom>
          <a:solidFill>
            <a:schemeClr val="bg1"/>
          </a:solidFill>
        </p:spPr>
        <p:txBody>
          <a:bodyPr wrap="none" rtlCol="0">
            <a:spAutoFit/>
          </a:bodyPr>
          <a:lstStyle/>
          <a:p>
            <a:r>
              <a:rPr lang="en-US" sz="1600" dirty="0"/>
              <a:t>A </a:t>
            </a:r>
            <a:r>
              <a:rPr lang="en-US" sz="1600" b="1" dirty="0"/>
              <a:t>Unified</a:t>
            </a:r>
            <a:r>
              <a:rPr lang="en-US" sz="1600" dirty="0"/>
              <a:t> Execution and Verification Infrastructure</a:t>
            </a:r>
          </a:p>
          <a:p>
            <a:r>
              <a:rPr lang="en-US" sz="1600" b="1" dirty="0"/>
              <a:t>Multiverse</a:t>
            </a:r>
            <a:r>
              <a:rPr lang="en-US" sz="1600" dirty="0"/>
              <a:t> Exploration as a Modeling </a:t>
            </a:r>
            <a:r>
              <a:rPr lang="en-US" sz="1600" b="1" dirty="0"/>
              <a:t>Primitive</a:t>
            </a:r>
          </a:p>
          <a:p>
            <a:r>
              <a:rPr lang="en-US" sz="1600" dirty="0"/>
              <a:t>Transparent Execution, Observation, and Control API</a:t>
            </a:r>
          </a:p>
          <a:p>
            <a:r>
              <a:rPr lang="en-US" sz="1600" b="1" dirty="0"/>
              <a:t>Partial</a:t>
            </a:r>
            <a:r>
              <a:rPr lang="en-US" sz="1600" dirty="0"/>
              <a:t> </a:t>
            </a:r>
            <a:r>
              <a:rPr lang="en-US" sz="1600" b="1" dirty="0"/>
              <a:t>Spec</a:t>
            </a:r>
            <a:r>
              <a:rPr lang="en-US" sz="1600" dirty="0"/>
              <a:t> </a:t>
            </a:r>
            <a:r>
              <a:rPr lang="en-US" sz="1600" b="1" dirty="0"/>
              <a:t>Execution</a:t>
            </a:r>
            <a:r>
              <a:rPr lang="en-US" sz="1600" dirty="0"/>
              <a:t> for a Continuum of Design</a:t>
            </a:r>
          </a:p>
        </p:txBody>
      </p:sp>
      <p:sp>
        <p:nvSpPr>
          <p:cNvPr id="52" name="TextBox 51">
            <a:extLst>
              <a:ext uri="{FF2B5EF4-FFF2-40B4-BE49-F238E27FC236}">
                <a16:creationId xmlns:a16="http://schemas.microsoft.com/office/drawing/2014/main" id="{D4B7F6AE-2C5A-8196-8F03-C180B688B346}"/>
              </a:ext>
            </a:extLst>
          </p:cNvPr>
          <p:cNvSpPr txBox="1"/>
          <p:nvPr/>
        </p:nvSpPr>
        <p:spPr>
          <a:xfrm>
            <a:off x="1161959" y="4513932"/>
            <a:ext cx="8605754" cy="1754326"/>
          </a:xfrm>
          <a:prstGeom prst="rect">
            <a:avLst/>
          </a:prstGeom>
          <a:solidFill>
            <a:schemeClr val="accent2">
              <a:lumMod val="20000"/>
              <a:lumOff val="80000"/>
            </a:schemeClr>
          </a:solidFill>
        </p:spPr>
        <p:txBody>
          <a:bodyPr wrap="none" rtlCol="0">
            <a:spAutoFit/>
          </a:bodyPr>
          <a:lstStyle/>
          <a:p>
            <a:r>
              <a:rPr lang="en-US" b="1" dirty="0"/>
              <a:t>Challenges:</a:t>
            </a:r>
          </a:p>
          <a:p>
            <a:pPr marL="285750" indent="-285750">
              <a:buFont typeface="Arial" panose="020B0604020202020204" pitchFamily="34" charset="0"/>
              <a:buChar char="•"/>
            </a:pPr>
            <a:r>
              <a:rPr lang="en-US" dirty="0"/>
              <a:t>Combine meta-compilation (Truffle) with retargetable verification (</a:t>
            </a:r>
            <a:r>
              <a:rPr lang="en-US" dirty="0" err="1"/>
              <a:t>LTSmin</a:t>
            </a:r>
            <a:r>
              <a:rPr lang="en-US" dirty="0"/>
              <a:t> | OBP2)</a:t>
            </a:r>
            <a:endParaRPr lang="en-US" i="1" dirty="0"/>
          </a:p>
          <a:p>
            <a:pPr marL="285750" indent="-285750">
              <a:buFont typeface="Arial" panose="020B0604020202020204" pitchFamily="34" charset="0"/>
              <a:buChar char="•"/>
            </a:pPr>
            <a:r>
              <a:rPr lang="en-US" dirty="0"/>
              <a:t>Verification scalability</a:t>
            </a:r>
          </a:p>
          <a:p>
            <a:pPr marL="285750" indent="-285750">
              <a:buFont typeface="Arial" panose="020B0604020202020204" pitchFamily="34" charset="0"/>
              <a:buChar char="•"/>
            </a:pPr>
            <a:r>
              <a:rPr lang="en-US" dirty="0"/>
              <a:t>Federating Heterogeneous </a:t>
            </a:r>
            <a:r>
              <a:rPr lang="en-US" dirty="0" err="1"/>
              <a:t>xDSL</a:t>
            </a:r>
            <a:r>
              <a:rPr lang="en-US" dirty="0"/>
              <a:t> for Complex Multi-Abstraction Specifications</a:t>
            </a:r>
          </a:p>
          <a:p>
            <a:pPr marL="285750" indent="-285750">
              <a:buFont typeface="Arial" panose="020B0604020202020204" pitchFamily="34" charset="0"/>
              <a:buChar char="•"/>
            </a:pPr>
            <a:r>
              <a:rPr lang="en-US" dirty="0"/>
              <a:t>Heterogeneous Refinement between </a:t>
            </a:r>
            <a:r>
              <a:rPr lang="en-US" dirty="0" err="1"/>
              <a:t>SysMl</a:t>
            </a:r>
            <a:r>
              <a:rPr lang="en-US" dirty="0"/>
              <a:t> Spec &amp; System</a:t>
            </a:r>
          </a:p>
          <a:p>
            <a:pPr marL="285750" indent="-285750">
              <a:buFont typeface="Arial" panose="020B0604020202020204" pitchFamily="34" charset="0"/>
              <a:buChar char="•"/>
            </a:pPr>
            <a:r>
              <a:rPr lang="en-US" dirty="0"/>
              <a:t>How to link with proof assistants ?</a:t>
            </a:r>
          </a:p>
        </p:txBody>
      </p:sp>
      <p:pic>
        <p:nvPicPr>
          <p:cNvPr id="2" name="Picture 1">
            <a:extLst>
              <a:ext uri="{FF2B5EF4-FFF2-40B4-BE49-F238E27FC236}">
                <a16:creationId xmlns:a16="http://schemas.microsoft.com/office/drawing/2014/main" id="{70D6B69E-FE40-1D04-B74C-F1E5242DE3ED}"/>
              </a:ext>
            </a:extLst>
          </p:cNvPr>
          <p:cNvPicPr>
            <a:picLocks noChangeAspect="1"/>
          </p:cNvPicPr>
          <p:nvPr/>
        </p:nvPicPr>
        <p:blipFill>
          <a:blip r:embed="rId3"/>
          <a:stretch>
            <a:fillRect/>
          </a:stretch>
        </p:blipFill>
        <p:spPr>
          <a:xfrm>
            <a:off x="8909328" y="-61655"/>
            <a:ext cx="1270000" cy="1587500"/>
          </a:xfrm>
          <a:prstGeom prst="ellipse">
            <a:avLst/>
          </a:prstGeom>
          <a:ln>
            <a:noFill/>
          </a:ln>
          <a:effectLst>
            <a:softEdge rad="112500"/>
          </a:effectLst>
        </p:spPr>
      </p:pic>
      <p:pic>
        <p:nvPicPr>
          <p:cNvPr id="3" name="Picture 2">
            <a:extLst>
              <a:ext uri="{FF2B5EF4-FFF2-40B4-BE49-F238E27FC236}">
                <a16:creationId xmlns:a16="http://schemas.microsoft.com/office/drawing/2014/main" id="{660FCF94-23FF-A8F1-ADD7-96366753FABC}"/>
              </a:ext>
            </a:extLst>
          </p:cNvPr>
          <p:cNvPicPr>
            <a:picLocks noChangeAspect="1"/>
          </p:cNvPicPr>
          <p:nvPr/>
        </p:nvPicPr>
        <p:blipFill>
          <a:blip r:embed="rId4"/>
          <a:stretch>
            <a:fillRect/>
          </a:stretch>
        </p:blipFill>
        <p:spPr>
          <a:xfrm>
            <a:off x="10055371" y="97095"/>
            <a:ext cx="1270000" cy="1270000"/>
          </a:xfrm>
          <a:prstGeom prst="ellipse">
            <a:avLst/>
          </a:prstGeom>
          <a:ln>
            <a:noFill/>
          </a:ln>
          <a:effectLst>
            <a:softEdge rad="112500"/>
          </a:effectLst>
        </p:spPr>
      </p:pic>
      <p:sp>
        <p:nvSpPr>
          <p:cNvPr id="4" name="Rectangle 3">
            <a:extLst>
              <a:ext uri="{FF2B5EF4-FFF2-40B4-BE49-F238E27FC236}">
                <a16:creationId xmlns:a16="http://schemas.microsoft.com/office/drawing/2014/main" id="{482EB094-FBF3-9D01-3D79-7043E289AD76}"/>
              </a:ext>
            </a:extLst>
          </p:cNvPr>
          <p:cNvSpPr/>
          <p:nvPr/>
        </p:nvSpPr>
        <p:spPr>
          <a:xfrm>
            <a:off x="7121414" y="2428353"/>
            <a:ext cx="1060985"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endParaRPr lang="en-US" sz="1600" dirty="0">
              <a:solidFill>
                <a:schemeClr val="tx1"/>
              </a:solidFill>
            </a:endParaRPr>
          </a:p>
        </p:txBody>
      </p:sp>
      <p:sp>
        <p:nvSpPr>
          <p:cNvPr id="7" name="TextBox 6">
            <a:extLst>
              <a:ext uri="{FF2B5EF4-FFF2-40B4-BE49-F238E27FC236}">
                <a16:creationId xmlns:a16="http://schemas.microsoft.com/office/drawing/2014/main" id="{1CFFBC94-8649-2A51-94F1-98B9C6B9480E}"/>
              </a:ext>
            </a:extLst>
          </p:cNvPr>
          <p:cNvSpPr txBox="1"/>
          <p:nvPr/>
        </p:nvSpPr>
        <p:spPr>
          <a:xfrm>
            <a:off x="9724837" y="1220942"/>
            <a:ext cx="1136850" cy="369332"/>
          </a:xfrm>
          <a:prstGeom prst="rect">
            <a:avLst/>
          </a:prstGeom>
          <a:noFill/>
        </p:spPr>
        <p:txBody>
          <a:bodyPr wrap="none" rtlCol="0">
            <a:spAutoFit/>
          </a:bodyPr>
          <a:lstStyle/>
          <a:p>
            <a:r>
              <a:rPr lang="en-US" dirty="0" err="1"/>
              <a:t>UFRPE.br</a:t>
            </a:r>
            <a:endParaRPr lang="en-US" dirty="0"/>
          </a:p>
        </p:txBody>
      </p:sp>
    </p:spTree>
    <p:extLst>
      <p:ext uri="{BB962C8B-B14F-4D97-AF65-F5344CB8AC3E}">
        <p14:creationId xmlns:p14="http://schemas.microsoft.com/office/powerpoint/2010/main" val="2022316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81ADE-1EA3-DE6E-5D3B-8F139B92750F}"/>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1DAE609-6D36-A0AB-FC4B-5922CE98E73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085901" y="901605"/>
            <a:ext cx="8006400" cy="5400821"/>
          </a:xfrm>
        </p:spPr>
      </p:pic>
      <p:sp>
        <p:nvSpPr>
          <p:cNvPr id="4" name="Date Placeholder 3">
            <a:extLst>
              <a:ext uri="{FF2B5EF4-FFF2-40B4-BE49-F238E27FC236}">
                <a16:creationId xmlns:a16="http://schemas.microsoft.com/office/drawing/2014/main" id="{37AF118F-D4AA-09D2-10B5-31B12153B01A}"/>
              </a:ext>
            </a:extLst>
          </p:cNvPr>
          <p:cNvSpPr>
            <a:spLocks noGrp="1"/>
          </p:cNvSpPr>
          <p:nvPr>
            <p:ph type="dt" sz="half" idx="10"/>
          </p:nvPr>
        </p:nvSpPr>
        <p:spPr/>
        <p:txBody>
          <a:bodyPr/>
          <a:lstStyle/>
          <a:p>
            <a:r>
              <a:rPr lang="fr-FR"/>
              <a:t>12/09/2025</a:t>
            </a:r>
            <a:endParaRPr lang="en-FR"/>
          </a:p>
        </p:txBody>
      </p:sp>
      <p:sp>
        <p:nvSpPr>
          <p:cNvPr id="5" name="Footer Placeholder 4">
            <a:extLst>
              <a:ext uri="{FF2B5EF4-FFF2-40B4-BE49-F238E27FC236}">
                <a16:creationId xmlns:a16="http://schemas.microsoft.com/office/drawing/2014/main" id="{917269AF-26ED-B398-082C-A00387AB201F}"/>
              </a:ext>
            </a:extLst>
          </p:cNvPr>
          <p:cNvSpPr>
            <a:spLocks noGrp="1"/>
          </p:cNvSpPr>
          <p:nvPr>
            <p:ph type="ftr" sz="quarter" idx="11"/>
          </p:nvPr>
        </p:nvSpPr>
        <p:spPr/>
        <p:txBody>
          <a:bodyPr/>
          <a:lstStyle/>
          <a:p>
            <a:r>
              <a:rPr lang="en-GB"/>
              <a:t>FDL 2025</a:t>
            </a:r>
            <a:endParaRPr lang="en-FR" dirty="0"/>
          </a:p>
        </p:txBody>
      </p:sp>
      <p:sp>
        <p:nvSpPr>
          <p:cNvPr id="6" name="Slide Number Placeholder 5">
            <a:extLst>
              <a:ext uri="{FF2B5EF4-FFF2-40B4-BE49-F238E27FC236}">
                <a16:creationId xmlns:a16="http://schemas.microsoft.com/office/drawing/2014/main" id="{7C4A7713-BFF5-EB8F-FCAD-E4AA3EC630D3}"/>
              </a:ext>
            </a:extLst>
          </p:cNvPr>
          <p:cNvSpPr>
            <a:spLocks noGrp="1"/>
          </p:cNvSpPr>
          <p:nvPr>
            <p:ph type="sldNum" sz="quarter" idx="12"/>
          </p:nvPr>
        </p:nvSpPr>
        <p:spPr/>
        <p:txBody>
          <a:bodyPr/>
          <a:lstStyle/>
          <a:p>
            <a:fld id="{CCEE0668-B501-FE49-91F1-336E620E148C}" type="slidenum">
              <a:rPr lang="en-FR" smtClean="0"/>
              <a:t>5</a:t>
            </a:fld>
            <a:endParaRPr lang="en-FR"/>
          </a:p>
        </p:txBody>
      </p:sp>
      <p:sp>
        <p:nvSpPr>
          <p:cNvPr id="10" name="TextBox 9">
            <a:extLst>
              <a:ext uri="{FF2B5EF4-FFF2-40B4-BE49-F238E27FC236}">
                <a16:creationId xmlns:a16="http://schemas.microsoft.com/office/drawing/2014/main" id="{78EA5120-9D9B-1F64-F9E8-A83803B93E11}"/>
              </a:ext>
            </a:extLst>
          </p:cNvPr>
          <p:cNvSpPr txBox="1"/>
          <p:nvPr/>
        </p:nvSpPr>
        <p:spPr>
          <a:xfrm>
            <a:off x="2963928" y="6538912"/>
            <a:ext cx="7280518" cy="338554"/>
          </a:xfrm>
          <a:prstGeom prst="rect">
            <a:avLst/>
          </a:prstGeom>
          <a:noFill/>
        </p:spPr>
        <p:txBody>
          <a:bodyPr wrap="square">
            <a:spAutoFit/>
          </a:bodyPr>
          <a:lstStyle/>
          <a:p>
            <a:r>
              <a:rPr lang="en-FR" sz="1600" dirty="0">
                <a:hlinkClick r:id="rId5"/>
              </a:rPr>
              <a:t>https://www.designcouncil.org.uk/our-resources/the-double-diamond/</a:t>
            </a:r>
            <a:r>
              <a:rPr lang="en-FR" sz="1600" dirty="0"/>
              <a:t> </a:t>
            </a:r>
          </a:p>
        </p:txBody>
      </p:sp>
      <p:sp>
        <p:nvSpPr>
          <p:cNvPr id="11" name="TextBox 10">
            <a:extLst>
              <a:ext uri="{FF2B5EF4-FFF2-40B4-BE49-F238E27FC236}">
                <a16:creationId xmlns:a16="http://schemas.microsoft.com/office/drawing/2014/main" id="{20705ED3-F44C-D41C-1D85-8232FE9346EF}"/>
              </a:ext>
            </a:extLst>
          </p:cNvPr>
          <p:cNvSpPr txBox="1"/>
          <p:nvPr/>
        </p:nvSpPr>
        <p:spPr>
          <a:xfrm>
            <a:off x="3310685" y="136525"/>
            <a:ext cx="5276316" cy="646331"/>
          </a:xfrm>
          <a:prstGeom prst="rect">
            <a:avLst/>
          </a:prstGeom>
          <a:noFill/>
        </p:spPr>
        <p:txBody>
          <a:bodyPr wrap="none" rtlCol="0">
            <a:spAutoFit/>
          </a:bodyPr>
          <a:lstStyle/>
          <a:p>
            <a:r>
              <a:rPr lang="en-FR" sz="3600" b="1" dirty="0"/>
              <a:t>To the </a:t>
            </a:r>
            <a:r>
              <a:rPr lang="en-FR" sz="3600" b="1" dirty="0">
                <a:solidFill>
                  <a:schemeClr val="accent4"/>
                </a:solidFill>
              </a:rPr>
              <a:t>Design Multiverse</a:t>
            </a:r>
          </a:p>
        </p:txBody>
      </p:sp>
    </p:spTree>
    <p:extLst>
      <p:ext uri="{BB962C8B-B14F-4D97-AF65-F5344CB8AC3E}">
        <p14:creationId xmlns:p14="http://schemas.microsoft.com/office/powerpoint/2010/main" val="2674490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8453F-9979-11DE-7933-A36DEDE01E0D}"/>
            </a:ext>
          </a:extLst>
        </p:cNvPr>
        <p:cNvGrpSpPr/>
        <p:nvPr/>
      </p:nvGrpSpPr>
      <p:grpSpPr>
        <a:xfrm>
          <a:off x="0" y="0"/>
          <a:ext cx="0" cy="0"/>
          <a:chOff x="0" y="0"/>
          <a:chExt cx="0" cy="0"/>
        </a:xfrm>
      </p:grpSpPr>
      <p:sp>
        <p:nvSpPr>
          <p:cNvPr id="61" name="Rectangle 60">
            <a:extLst>
              <a:ext uri="{FF2B5EF4-FFF2-40B4-BE49-F238E27FC236}">
                <a16:creationId xmlns:a16="http://schemas.microsoft.com/office/drawing/2014/main" id="{9F1DD04A-7F47-4CCB-7C43-95C1715E7DB0}"/>
              </a:ext>
            </a:extLst>
          </p:cNvPr>
          <p:cNvSpPr/>
          <p:nvPr/>
        </p:nvSpPr>
        <p:spPr>
          <a:xfrm>
            <a:off x="2421648" y="1002459"/>
            <a:ext cx="2924990" cy="3031697"/>
          </a:xfrm>
          <a:prstGeom prst="rect">
            <a:avLst/>
          </a:prstGeom>
          <a:solidFill>
            <a:srgbClr val="A02B93">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algn="ctr"/>
            <a:r>
              <a:rPr lang="en-US" dirty="0">
                <a:solidFill>
                  <a:schemeClr val="tx1"/>
                </a:solidFill>
              </a:rPr>
              <a:t>Resource-induced</a:t>
            </a:r>
            <a:br>
              <a:rPr lang="en-US" dirty="0">
                <a:solidFill>
                  <a:schemeClr val="tx1"/>
                </a:solidFill>
              </a:rPr>
            </a:br>
            <a:r>
              <a:rPr lang="en-US" dirty="0">
                <a:solidFill>
                  <a:schemeClr val="tx1"/>
                </a:solidFill>
              </a:rPr>
              <a:t>abstraction</a:t>
            </a:r>
          </a:p>
        </p:txBody>
      </p:sp>
      <p:cxnSp>
        <p:nvCxnSpPr>
          <p:cNvPr id="26" name="Elbow Connector 25">
            <a:extLst>
              <a:ext uri="{FF2B5EF4-FFF2-40B4-BE49-F238E27FC236}">
                <a16:creationId xmlns:a16="http://schemas.microsoft.com/office/drawing/2014/main" id="{DE0ABCA6-8A88-EA13-3FF6-EC47D3CBD109}"/>
              </a:ext>
            </a:extLst>
          </p:cNvPr>
          <p:cNvCxnSpPr>
            <a:cxnSpLocks/>
            <a:stCxn id="8" idx="3"/>
            <a:endCxn id="28" idx="0"/>
          </p:cNvCxnSpPr>
          <p:nvPr/>
        </p:nvCxnSpPr>
        <p:spPr>
          <a:xfrm>
            <a:off x="2317486" y="2652019"/>
            <a:ext cx="7240324" cy="285233"/>
          </a:xfrm>
          <a:prstGeom prst="bentConnector2">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B747C44B-3C8E-DFDB-A839-E1536B7293F0}"/>
              </a:ext>
            </a:extLst>
          </p:cNvPr>
          <p:cNvSpPr/>
          <p:nvPr/>
        </p:nvSpPr>
        <p:spPr>
          <a:xfrm>
            <a:off x="1868995" y="242777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grpSp>
        <p:nvGrpSpPr>
          <p:cNvPr id="19" name="Group 18">
            <a:extLst>
              <a:ext uri="{FF2B5EF4-FFF2-40B4-BE49-F238E27FC236}">
                <a16:creationId xmlns:a16="http://schemas.microsoft.com/office/drawing/2014/main" id="{090D4430-6720-22A8-0E8C-9EB8280F9904}"/>
              </a:ext>
            </a:extLst>
          </p:cNvPr>
          <p:cNvGrpSpPr/>
          <p:nvPr/>
        </p:nvGrpSpPr>
        <p:grpSpPr>
          <a:xfrm>
            <a:off x="412487" y="1303782"/>
            <a:ext cx="1456508" cy="1634372"/>
            <a:chOff x="4353154" y="193788"/>
            <a:chExt cx="1456508" cy="1634372"/>
          </a:xfrm>
        </p:grpSpPr>
        <p:sp>
          <p:nvSpPr>
            <p:cNvPr id="20" name="Rounded Rectangle 19">
              <a:extLst>
                <a:ext uri="{FF2B5EF4-FFF2-40B4-BE49-F238E27FC236}">
                  <a16:creationId xmlns:a16="http://schemas.microsoft.com/office/drawing/2014/main" id="{B7CEB8CA-E769-E03F-700C-A0CAF0BE8C27}"/>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Semantics</a:t>
              </a:r>
            </a:p>
          </p:txBody>
        </p:sp>
        <p:cxnSp>
          <p:nvCxnSpPr>
            <p:cNvPr id="21" name="Straight Arrow Connector 20">
              <a:extLst>
                <a:ext uri="{FF2B5EF4-FFF2-40B4-BE49-F238E27FC236}">
                  <a16:creationId xmlns:a16="http://schemas.microsoft.com/office/drawing/2014/main" id="{AB4BE6DC-EEB0-EAA3-521C-2D8B18B8B7EF}"/>
                </a:ext>
              </a:extLst>
            </p:cNvPr>
            <p:cNvCxnSpPr>
              <a:cxnSpLocks/>
              <a:stCxn id="20" idx="0"/>
              <a:endCxn id="23"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8A582CD9-C4A1-2201-B115-F375D8B93159}"/>
                </a:ext>
              </a:extLst>
            </p:cNvPr>
            <p:cNvSpPr txBox="1"/>
            <p:nvPr/>
          </p:nvSpPr>
          <p:spPr>
            <a:xfrm>
              <a:off x="5057533" y="903769"/>
              <a:ext cx="752129" cy="261610"/>
            </a:xfrm>
            <a:prstGeom prst="rect">
              <a:avLst/>
            </a:prstGeom>
            <a:noFill/>
          </p:spPr>
          <p:txBody>
            <a:bodyPr wrap="none" rtlCol="0">
              <a:spAutoFit/>
            </a:bodyPr>
            <a:lstStyle/>
            <a:p>
              <a:r>
                <a:rPr lang="en-US" sz="1050" dirty="0"/>
                <a:t>interprets</a:t>
              </a:r>
            </a:p>
          </p:txBody>
        </p:sp>
        <p:sp>
          <p:nvSpPr>
            <p:cNvPr id="23" name="Snip Single Corner of Rectangle 30">
              <a:extLst>
                <a:ext uri="{FF2B5EF4-FFF2-40B4-BE49-F238E27FC236}">
                  <a16:creationId xmlns:a16="http://schemas.microsoft.com/office/drawing/2014/main" id="{40BDA57A-F313-394F-2A9E-F83AAD05E048}"/>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Specification</a:t>
              </a:r>
              <a:endParaRPr lang="en-US" sz="1600" i="1" dirty="0">
                <a:solidFill>
                  <a:schemeClr val="tx1"/>
                </a:solidFill>
              </a:endParaRPr>
            </a:p>
          </p:txBody>
        </p:sp>
      </p:grpSp>
      <p:sp>
        <p:nvSpPr>
          <p:cNvPr id="37" name="Snip Single Corner of Rectangle 34">
            <a:extLst>
              <a:ext uri="{FF2B5EF4-FFF2-40B4-BE49-F238E27FC236}">
                <a16:creationId xmlns:a16="http://schemas.microsoft.com/office/drawing/2014/main" id="{CB45ECB8-CA87-71C2-68FD-1A41A08B8026}"/>
              </a:ext>
            </a:extLst>
          </p:cNvPr>
          <p:cNvSpPr/>
          <p:nvPr/>
        </p:nvSpPr>
        <p:spPr>
          <a:xfrm>
            <a:off x="3001796" y="129720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Timing Spec</a:t>
            </a:r>
          </a:p>
        </p:txBody>
      </p:sp>
      <p:cxnSp>
        <p:nvCxnSpPr>
          <p:cNvPr id="38" name="Straight Arrow Connector 37">
            <a:extLst>
              <a:ext uri="{FF2B5EF4-FFF2-40B4-BE49-F238E27FC236}">
                <a16:creationId xmlns:a16="http://schemas.microsoft.com/office/drawing/2014/main" id="{00D8047C-C668-D24E-83E8-10B81209212F}"/>
              </a:ext>
            </a:extLst>
          </p:cNvPr>
          <p:cNvCxnSpPr>
            <a:cxnSpLocks/>
            <a:stCxn id="35" idx="0"/>
          </p:cNvCxnSpPr>
          <p:nvPr/>
        </p:nvCxnSpPr>
        <p:spPr>
          <a:xfrm flipV="1">
            <a:off x="3730050" y="1904673"/>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7A2A3C3-6492-F114-904C-6200410FEAAC}"/>
              </a:ext>
            </a:extLst>
          </p:cNvPr>
          <p:cNvSpPr txBox="1"/>
          <p:nvPr/>
        </p:nvSpPr>
        <p:spPr>
          <a:xfrm>
            <a:off x="3653923" y="2005897"/>
            <a:ext cx="752129" cy="261610"/>
          </a:xfrm>
          <a:prstGeom prst="rect">
            <a:avLst/>
          </a:prstGeom>
          <a:noFill/>
        </p:spPr>
        <p:txBody>
          <a:bodyPr wrap="none" rtlCol="0">
            <a:spAutoFit/>
          </a:bodyPr>
          <a:lstStyle/>
          <a:p>
            <a:r>
              <a:rPr lang="en-US" sz="1050" dirty="0"/>
              <a:t>interprets</a:t>
            </a:r>
          </a:p>
        </p:txBody>
      </p:sp>
      <p:sp>
        <p:nvSpPr>
          <p:cNvPr id="35" name="Rounded Rectangle 34">
            <a:extLst>
              <a:ext uri="{FF2B5EF4-FFF2-40B4-BE49-F238E27FC236}">
                <a16:creationId xmlns:a16="http://schemas.microsoft.com/office/drawing/2014/main" id="{6A6399E3-62E0-EB0D-CEB6-29BD91DEBFF2}"/>
              </a:ext>
            </a:extLst>
          </p:cNvPr>
          <p:cNvSpPr/>
          <p:nvPr/>
        </p:nvSpPr>
        <p:spPr>
          <a:xfrm>
            <a:off x="3001796" y="2354115"/>
            <a:ext cx="1456508" cy="600891"/>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Timed</a:t>
            </a:r>
          </a:p>
        </p:txBody>
      </p:sp>
      <p:sp>
        <p:nvSpPr>
          <p:cNvPr id="60" name="TextBox 59">
            <a:extLst>
              <a:ext uri="{FF2B5EF4-FFF2-40B4-BE49-F238E27FC236}">
                <a16:creationId xmlns:a16="http://schemas.microsoft.com/office/drawing/2014/main" id="{F1978F05-804C-5B07-5BED-3DF2BED2EA82}"/>
              </a:ext>
            </a:extLst>
          </p:cNvPr>
          <p:cNvSpPr txBox="1"/>
          <p:nvPr/>
        </p:nvSpPr>
        <p:spPr>
          <a:xfrm>
            <a:off x="428277" y="4552462"/>
            <a:ext cx="4918361" cy="707886"/>
          </a:xfrm>
          <a:prstGeom prst="rect">
            <a:avLst/>
          </a:prstGeom>
          <a:solidFill>
            <a:schemeClr val="accent2">
              <a:lumMod val="20000"/>
              <a:lumOff val="80000"/>
            </a:schemeClr>
          </a:solidFill>
        </p:spPr>
        <p:txBody>
          <a:bodyPr wrap="square">
            <a:spAutoFit/>
          </a:bodyPr>
          <a:lstStyle/>
          <a:p>
            <a:pPr marL="542925"/>
            <a:r>
              <a:rPr lang="en-US" sz="2000" dirty="0"/>
              <a:t>How to obtain a timed automata abstraction on-the-fly</a:t>
            </a:r>
            <a:r>
              <a:rPr lang="en-US" sz="2000" b="1" dirty="0">
                <a:solidFill>
                  <a:srgbClr val="FF0000"/>
                </a:solidFill>
              </a:rPr>
              <a:t>?</a:t>
            </a:r>
          </a:p>
        </p:txBody>
      </p:sp>
      <p:sp>
        <p:nvSpPr>
          <p:cNvPr id="2" name="TextBox 1">
            <a:extLst>
              <a:ext uri="{FF2B5EF4-FFF2-40B4-BE49-F238E27FC236}">
                <a16:creationId xmlns:a16="http://schemas.microsoft.com/office/drawing/2014/main" id="{C8F9F1CF-D3DD-5DC0-73F8-4B0D8B80A2ED}"/>
              </a:ext>
            </a:extLst>
          </p:cNvPr>
          <p:cNvSpPr txBox="1"/>
          <p:nvPr/>
        </p:nvSpPr>
        <p:spPr>
          <a:xfrm>
            <a:off x="2887457" y="5383359"/>
            <a:ext cx="4453603" cy="646331"/>
          </a:xfrm>
          <a:prstGeom prst="rect">
            <a:avLst/>
          </a:prstGeom>
          <a:noFill/>
        </p:spPr>
        <p:txBody>
          <a:bodyPr wrap="square">
            <a:spAutoFit/>
          </a:bodyPr>
          <a:lstStyle/>
          <a:p>
            <a:r>
              <a:rPr lang="en-US" b="1" dirty="0">
                <a:solidFill>
                  <a:schemeClr val="accent1"/>
                </a:solidFill>
              </a:rPr>
              <a:t>1st successful step: </a:t>
            </a:r>
            <a:r>
              <a:rPr lang="en-US" dirty="0"/>
              <a:t>DGAC ONEWAY</a:t>
            </a:r>
          </a:p>
          <a:p>
            <a:r>
              <a:rPr lang="en-US" b="1" i="1" dirty="0">
                <a:solidFill>
                  <a:srgbClr val="FF0000"/>
                </a:solidFill>
              </a:rPr>
              <a:t>Timed BPMN </a:t>
            </a:r>
            <a:r>
              <a:rPr lang="en-US" i="1" dirty="0"/>
              <a:t>without transformations</a:t>
            </a:r>
          </a:p>
        </p:txBody>
      </p:sp>
      <p:sp>
        <p:nvSpPr>
          <p:cNvPr id="3" name="TextBox 2">
            <a:extLst>
              <a:ext uri="{FF2B5EF4-FFF2-40B4-BE49-F238E27FC236}">
                <a16:creationId xmlns:a16="http://schemas.microsoft.com/office/drawing/2014/main" id="{4884FD15-A31C-942C-BC6C-81CE4B07D309}"/>
              </a:ext>
            </a:extLst>
          </p:cNvPr>
          <p:cNvSpPr txBox="1"/>
          <p:nvPr/>
        </p:nvSpPr>
        <p:spPr>
          <a:xfrm>
            <a:off x="3024511" y="415920"/>
            <a:ext cx="3082271" cy="461665"/>
          </a:xfrm>
          <a:prstGeom prst="rect">
            <a:avLst/>
          </a:prstGeom>
          <a:noFill/>
        </p:spPr>
        <p:txBody>
          <a:bodyPr wrap="square">
            <a:spAutoFit/>
          </a:bodyPr>
          <a:lstStyle/>
          <a:p>
            <a:r>
              <a:rPr lang="en-US" sz="2400" i="1" dirty="0"/>
              <a:t>Resource constraints</a:t>
            </a:r>
          </a:p>
        </p:txBody>
      </p:sp>
      <p:sp>
        <p:nvSpPr>
          <p:cNvPr id="5" name="Date Placeholder 4">
            <a:extLst>
              <a:ext uri="{FF2B5EF4-FFF2-40B4-BE49-F238E27FC236}">
                <a16:creationId xmlns:a16="http://schemas.microsoft.com/office/drawing/2014/main" id="{2FBC99D7-A31A-25E0-A25B-961EB4E93E92}"/>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9" name="Footer Placeholder 8">
            <a:extLst>
              <a:ext uri="{FF2B5EF4-FFF2-40B4-BE49-F238E27FC236}">
                <a16:creationId xmlns:a16="http://schemas.microsoft.com/office/drawing/2014/main" id="{D3DAA3FE-DAF3-B51C-0D95-CA2CB31481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27" name="Rectangle 26">
            <a:extLst>
              <a:ext uri="{FF2B5EF4-FFF2-40B4-BE49-F238E27FC236}">
                <a16:creationId xmlns:a16="http://schemas.microsoft.com/office/drawing/2014/main" id="{724F85A9-8630-81AB-A017-0B3684A892B7}"/>
              </a:ext>
            </a:extLst>
          </p:cNvPr>
          <p:cNvSpPr/>
          <p:nvPr/>
        </p:nvSpPr>
        <p:spPr>
          <a:xfrm>
            <a:off x="10874307" y="2919607"/>
            <a:ext cx="212393" cy="1893791"/>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99CD9797-8808-8C10-37BA-BBD7F05B5B8D}"/>
              </a:ext>
            </a:extLst>
          </p:cNvPr>
          <p:cNvSpPr/>
          <p:nvPr/>
        </p:nvSpPr>
        <p:spPr>
          <a:xfrm>
            <a:off x="8359293" y="2937252"/>
            <a:ext cx="2397033" cy="187614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800" dirty="0"/>
              <a:t>Multiverse </a:t>
            </a:r>
            <a:r>
              <a:rPr lang="en-US" sz="2400" dirty="0"/>
              <a:t>Debugger</a:t>
            </a:r>
            <a:br>
              <a:rPr lang="en-US" sz="2800" dirty="0"/>
            </a:br>
            <a:r>
              <a:rPr lang="en-US" sz="2800" dirty="0"/>
              <a:t>Semantics</a:t>
            </a:r>
          </a:p>
        </p:txBody>
      </p:sp>
      <p:sp>
        <p:nvSpPr>
          <p:cNvPr id="29" name="Rectangle 28">
            <a:extLst>
              <a:ext uri="{FF2B5EF4-FFF2-40B4-BE49-F238E27FC236}">
                <a16:creationId xmlns:a16="http://schemas.microsoft.com/office/drawing/2014/main" id="{0244A1C9-AC4E-B5FC-0E6D-5F7D76EFA839}"/>
              </a:ext>
            </a:extLst>
          </p:cNvPr>
          <p:cNvSpPr/>
          <p:nvPr/>
        </p:nvSpPr>
        <p:spPr>
          <a:xfrm>
            <a:off x="10579896" y="3129477"/>
            <a:ext cx="614780"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30" name="Rectangle 29">
            <a:extLst>
              <a:ext uri="{FF2B5EF4-FFF2-40B4-BE49-F238E27FC236}">
                <a16:creationId xmlns:a16="http://schemas.microsoft.com/office/drawing/2014/main" id="{19C5735E-7B2E-9139-AB36-6395B92F5B46}"/>
              </a:ext>
            </a:extLst>
          </p:cNvPr>
          <p:cNvSpPr/>
          <p:nvPr/>
        </p:nvSpPr>
        <p:spPr>
          <a:xfrm>
            <a:off x="7290855" y="0"/>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61CD325-129C-1F14-426F-CCD62C631BAB}"/>
              </a:ext>
            </a:extLst>
          </p:cNvPr>
          <p:cNvSpPr/>
          <p:nvPr/>
        </p:nvSpPr>
        <p:spPr>
          <a:xfrm>
            <a:off x="7121414" y="2428353"/>
            <a:ext cx="1060985"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endParaRPr lang="en-US" sz="1600" dirty="0">
              <a:solidFill>
                <a:schemeClr val="tx1"/>
              </a:solidFill>
            </a:endParaRPr>
          </a:p>
        </p:txBody>
      </p:sp>
      <p:sp>
        <p:nvSpPr>
          <p:cNvPr id="32" name="Rectangle 31">
            <a:extLst>
              <a:ext uri="{FF2B5EF4-FFF2-40B4-BE49-F238E27FC236}">
                <a16:creationId xmlns:a16="http://schemas.microsoft.com/office/drawing/2014/main" id="{C20468B3-100C-721B-3C3A-3B7E42BB494B}"/>
              </a:ext>
            </a:extLst>
          </p:cNvPr>
          <p:cNvSpPr/>
          <p:nvPr/>
        </p:nvSpPr>
        <p:spPr>
          <a:xfrm>
            <a:off x="10579897" y="3619250"/>
            <a:ext cx="1143130"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Breakpoints</a:t>
            </a:r>
          </a:p>
        </p:txBody>
      </p:sp>
      <p:sp>
        <p:nvSpPr>
          <p:cNvPr id="33" name="Rectangle 32">
            <a:extLst>
              <a:ext uri="{FF2B5EF4-FFF2-40B4-BE49-F238E27FC236}">
                <a16:creationId xmlns:a16="http://schemas.microsoft.com/office/drawing/2014/main" id="{ECAD8B06-4B0A-640C-14CE-20FFBCBE42C3}"/>
              </a:ext>
            </a:extLst>
          </p:cNvPr>
          <p:cNvSpPr/>
          <p:nvPr/>
        </p:nvSpPr>
        <p:spPr>
          <a:xfrm>
            <a:off x="10579896" y="4110262"/>
            <a:ext cx="1143131"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Reductions</a:t>
            </a:r>
          </a:p>
        </p:txBody>
      </p:sp>
      <p:sp>
        <p:nvSpPr>
          <p:cNvPr id="42" name="Title 1">
            <a:extLst>
              <a:ext uri="{FF2B5EF4-FFF2-40B4-BE49-F238E27FC236}">
                <a16:creationId xmlns:a16="http://schemas.microsoft.com/office/drawing/2014/main" id="{B4A7064B-CF36-A162-20EC-D6EB3F82FED7}"/>
              </a:ext>
            </a:extLst>
          </p:cNvPr>
          <p:cNvSpPr>
            <a:spLocks noGrp="1"/>
          </p:cNvSpPr>
          <p:nvPr>
            <p:ph type="title"/>
          </p:nvPr>
        </p:nvSpPr>
        <p:spPr>
          <a:xfrm>
            <a:off x="2024924" y="50611"/>
            <a:ext cx="2650132" cy="461665"/>
          </a:xfrm>
        </p:spPr>
        <p:txBody>
          <a:bodyPr>
            <a:normAutofit fontScale="90000"/>
          </a:bodyPr>
          <a:lstStyle/>
          <a:p>
            <a:r>
              <a:rPr lang="en-US" sz="3600" dirty="0"/>
              <a:t>Ways Forward</a:t>
            </a:r>
          </a:p>
        </p:txBody>
      </p:sp>
      <p:pic>
        <p:nvPicPr>
          <p:cNvPr id="44" name="Picture 43">
            <a:extLst>
              <a:ext uri="{FF2B5EF4-FFF2-40B4-BE49-F238E27FC236}">
                <a16:creationId xmlns:a16="http://schemas.microsoft.com/office/drawing/2014/main" id="{64E62353-BEC5-AD0D-E21F-FD7081731639}"/>
              </a:ext>
            </a:extLst>
          </p:cNvPr>
          <p:cNvPicPr>
            <a:picLocks noChangeAspect="1"/>
          </p:cNvPicPr>
          <p:nvPr/>
        </p:nvPicPr>
        <p:blipFill>
          <a:blip r:embed="rId2"/>
          <a:stretch>
            <a:fillRect/>
          </a:stretch>
        </p:blipFill>
        <p:spPr>
          <a:xfrm>
            <a:off x="10887286" y="1050263"/>
            <a:ext cx="1175838" cy="766989"/>
          </a:xfrm>
          <a:prstGeom prst="rect">
            <a:avLst/>
          </a:prstGeom>
        </p:spPr>
      </p:pic>
      <p:cxnSp>
        <p:nvCxnSpPr>
          <p:cNvPr id="45" name="Elbow Connector 44">
            <a:extLst>
              <a:ext uri="{FF2B5EF4-FFF2-40B4-BE49-F238E27FC236}">
                <a16:creationId xmlns:a16="http://schemas.microsoft.com/office/drawing/2014/main" id="{9F0D3C6F-40FF-32D6-0BE3-5F40AE2B3033}"/>
              </a:ext>
            </a:extLst>
          </p:cNvPr>
          <p:cNvCxnSpPr>
            <a:endCxn id="44" idx="2"/>
          </p:cNvCxnSpPr>
          <p:nvPr/>
        </p:nvCxnSpPr>
        <p:spPr>
          <a:xfrm flipV="1">
            <a:off x="11194676" y="1817252"/>
            <a:ext cx="280529" cy="1514060"/>
          </a:xfrm>
          <a:prstGeom prst="bentConnector2">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46" name="Elbow Connector 45">
            <a:extLst>
              <a:ext uri="{FF2B5EF4-FFF2-40B4-BE49-F238E27FC236}">
                <a16:creationId xmlns:a16="http://schemas.microsoft.com/office/drawing/2014/main" id="{88B49AEF-5040-95EC-FECC-79D9E6BBF08B}"/>
              </a:ext>
            </a:extLst>
          </p:cNvPr>
          <p:cNvCxnSpPr>
            <a:endCxn id="44" idx="2"/>
          </p:cNvCxnSpPr>
          <p:nvPr/>
        </p:nvCxnSpPr>
        <p:spPr>
          <a:xfrm flipH="1" flipV="1">
            <a:off x="11475205" y="1817252"/>
            <a:ext cx="247822" cy="2003833"/>
          </a:xfrm>
          <a:prstGeom prst="bentConnector4">
            <a:avLst>
              <a:gd name="adj1" fmla="val -92244"/>
              <a:gd name="adj2" fmla="val 55036"/>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47" name="Elbow Connector 46">
            <a:extLst>
              <a:ext uri="{FF2B5EF4-FFF2-40B4-BE49-F238E27FC236}">
                <a16:creationId xmlns:a16="http://schemas.microsoft.com/office/drawing/2014/main" id="{BA219052-0371-AB0B-092E-DF18D1EFFFC4}"/>
              </a:ext>
            </a:extLst>
          </p:cNvPr>
          <p:cNvCxnSpPr>
            <a:endCxn id="44" idx="2"/>
          </p:cNvCxnSpPr>
          <p:nvPr/>
        </p:nvCxnSpPr>
        <p:spPr>
          <a:xfrm flipH="1" flipV="1">
            <a:off x="11475205" y="1817252"/>
            <a:ext cx="247822" cy="2494845"/>
          </a:xfrm>
          <a:prstGeom prst="bentConnector4">
            <a:avLst>
              <a:gd name="adj1" fmla="val -92244"/>
              <a:gd name="adj2" fmla="val 63644"/>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48867216-EBF1-6680-A18B-DCFE43285B50}"/>
              </a:ext>
            </a:extLst>
          </p:cNvPr>
          <p:cNvSpPr txBox="1"/>
          <p:nvPr/>
        </p:nvSpPr>
        <p:spPr>
          <a:xfrm rot="16200000">
            <a:off x="-3000494" y="3488174"/>
            <a:ext cx="6370322" cy="369332"/>
          </a:xfrm>
          <a:prstGeom prst="rect">
            <a:avLst/>
          </a:prstGeom>
          <a:solidFill>
            <a:schemeClr val="accent6">
              <a:lumMod val="20000"/>
              <a:lumOff val="80000"/>
            </a:schemeClr>
          </a:solidFill>
        </p:spPr>
        <p:txBody>
          <a:bodyPr wrap="square" rtlCol="0">
            <a:spAutoFit/>
          </a:bodyPr>
          <a:lstStyle/>
          <a:p>
            <a:pPr algn="ctr"/>
            <a:r>
              <a:rPr lang="en-US" dirty="0"/>
              <a:t>Tomorrow</a:t>
            </a:r>
          </a:p>
        </p:txBody>
      </p:sp>
      <p:sp>
        <p:nvSpPr>
          <p:cNvPr id="6" name="Slide Number Placeholder 5">
            <a:extLst>
              <a:ext uri="{FF2B5EF4-FFF2-40B4-BE49-F238E27FC236}">
                <a16:creationId xmlns:a16="http://schemas.microsoft.com/office/drawing/2014/main" id="{F46B56D7-6BDA-5A70-B735-BF2D42AC9693}"/>
              </a:ext>
            </a:extLst>
          </p:cNvPr>
          <p:cNvSpPr>
            <a:spLocks noGrp="1"/>
          </p:cNvSpPr>
          <p:nvPr>
            <p:ph type="sldNum" sz="quarter" idx="12"/>
          </p:nvPr>
        </p:nvSpPr>
        <p:spPr/>
        <p:txBody>
          <a:bodyPr/>
          <a:lstStyle/>
          <a:p>
            <a:fld id="{CCEE0668-B501-FE49-91F1-336E620E148C}" type="slidenum">
              <a:rPr lang="en-US" smtClean="0"/>
              <a:t>50</a:t>
            </a:fld>
            <a:endParaRPr lang="en-US" dirty="0"/>
          </a:p>
        </p:txBody>
      </p:sp>
    </p:spTree>
    <p:extLst>
      <p:ext uri="{BB962C8B-B14F-4D97-AF65-F5344CB8AC3E}">
        <p14:creationId xmlns:p14="http://schemas.microsoft.com/office/powerpoint/2010/main" val="3534660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D2007-D675-EFF3-332E-7449491AA015}"/>
            </a:ext>
          </a:extLst>
        </p:cNvPr>
        <p:cNvGrpSpPr/>
        <p:nvPr/>
      </p:nvGrpSpPr>
      <p:grpSpPr>
        <a:xfrm>
          <a:off x="0" y="0"/>
          <a:ext cx="0" cy="0"/>
          <a:chOff x="0" y="0"/>
          <a:chExt cx="0" cy="0"/>
        </a:xfrm>
      </p:grpSpPr>
      <p:sp>
        <p:nvSpPr>
          <p:cNvPr id="59" name="Rectangle 58">
            <a:extLst>
              <a:ext uri="{FF2B5EF4-FFF2-40B4-BE49-F238E27FC236}">
                <a16:creationId xmlns:a16="http://schemas.microsoft.com/office/drawing/2014/main" id="{C6943D5A-FEC2-D628-B53C-2156CAD7B862}"/>
              </a:ext>
            </a:extLst>
          </p:cNvPr>
          <p:cNvSpPr/>
          <p:nvPr/>
        </p:nvSpPr>
        <p:spPr>
          <a:xfrm>
            <a:off x="160021" y="590972"/>
            <a:ext cx="5204574" cy="3604781"/>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US" dirty="0">
                <a:solidFill>
                  <a:schemeClr val="tx1"/>
                </a:solidFill>
              </a:rPr>
              <a:t>Subject Language</a:t>
            </a:r>
          </a:p>
        </p:txBody>
      </p:sp>
      <p:sp>
        <p:nvSpPr>
          <p:cNvPr id="8" name="Rectangle 7">
            <a:extLst>
              <a:ext uri="{FF2B5EF4-FFF2-40B4-BE49-F238E27FC236}">
                <a16:creationId xmlns:a16="http://schemas.microsoft.com/office/drawing/2014/main" id="{57A21C6A-51A2-E3E1-FF6C-A06944337CFD}"/>
              </a:ext>
            </a:extLst>
          </p:cNvPr>
          <p:cNvSpPr/>
          <p:nvPr/>
        </p:nvSpPr>
        <p:spPr>
          <a:xfrm>
            <a:off x="1878188" y="160731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grpSp>
        <p:nvGrpSpPr>
          <p:cNvPr id="19" name="Group 18">
            <a:extLst>
              <a:ext uri="{FF2B5EF4-FFF2-40B4-BE49-F238E27FC236}">
                <a16:creationId xmlns:a16="http://schemas.microsoft.com/office/drawing/2014/main" id="{240AAFDD-2B0C-E04A-4EDF-7132C8A5EE18}"/>
              </a:ext>
            </a:extLst>
          </p:cNvPr>
          <p:cNvGrpSpPr/>
          <p:nvPr/>
        </p:nvGrpSpPr>
        <p:grpSpPr>
          <a:xfrm>
            <a:off x="421680" y="483326"/>
            <a:ext cx="1456508" cy="1634372"/>
            <a:chOff x="4353154" y="193788"/>
            <a:chExt cx="1456508" cy="1634372"/>
          </a:xfrm>
        </p:grpSpPr>
        <p:sp>
          <p:nvSpPr>
            <p:cNvPr id="20" name="Rounded Rectangle 19">
              <a:extLst>
                <a:ext uri="{FF2B5EF4-FFF2-40B4-BE49-F238E27FC236}">
                  <a16:creationId xmlns:a16="http://schemas.microsoft.com/office/drawing/2014/main" id="{505D1851-B08D-AABF-49BA-ACB6869125D3}"/>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Semantics A</a:t>
              </a:r>
            </a:p>
          </p:txBody>
        </p:sp>
        <p:cxnSp>
          <p:nvCxnSpPr>
            <p:cNvPr id="21" name="Straight Arrow Connector 20">
              <a:extLst>
                <a:ext uri="{FF2B5EF4-FFF2-40B4-BE49-F238E27FC236}">
                  <a16:creationId xmlns:a16="http://schemas.microsoft.com/office/drawing/2014/main" id="{517A8AED-0720-1E9B-F2C0-A9B1ACC62A42}"/>
                </a:ext>
              </a:extLst>
            </p:cNvPr>
            <p:cNvCxnSpPr>
              <a:cxnSpLocks/>
              <a:stCxn id="20" idx="0"/>
              <a:endCxn id="23"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FF29A754-29A9-34AF-A3C5-32B3E2FD65CE}"/>
                </a:ext>
              </a:extLst>
            </p:cNvPr>
            <p:cNvSpPr txBox="1"/>
            <p:nvPr/>
          </p:nvSpPr>
          <p:spPr>
            <a:xfrm>
              <a:off x="5057533" y="903769"/>
              <a:ext cx="752129" cy="261610"/>
            </a:xfrm>
            <a:prstGeom prst="rect">
              <a:avLst/>
            </a:prstGeom>
            <a:noFill/>
          </p:spPr>
          <p:txBody>
            <a:bodyPr wrap="none" rtlCol="0">
              <a:spAutoFit/>
            </a:bodyPr>
            <a:lstStyle/>
            <a:p>
              <a:r>
                <a:rPr lang="en-US" sz="1050" dirty="0"/>
                <a:t>interprets</a:t>
              </a:r>
            </a:p>
          </p:txBody>
        </p:sp>
        <p:sp>
          <p:nvSpPr>
            <p:cNvPr id="23" name="Snip Single Corner of Rectangle 30">
              <a:extLst>
                <a:ext uri="{FF2B5EF4-FFF2-40B4-BE49-F238E27FC236}">
                  <a16:creationId xmlns:a16="http://schemas.microsoft.com/office/drawing/2014/main" id="{536E43A7-13E1-EF42-B635-A9B771949949}"/>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Spec A</a:t>
              </a:r>
              <a:endParaRPr lang="en-US" i="1" dirty="0">
                <a:solidFill>
                  <a:schemeClr val="tx1"/>
                </a:solidFill>
              </a:endParaRPr>
            </a:p>
          </p:txBody>
        </p:sp>
      </p:grpSp>
      <p:sp>
        <p:nvSpPr>
          <p:cNvPr id="60" name="TextBox 59">
            <a:extLst>
              <a:ext uri="{FF2B5EF4-FFF2-40B4-BE49-F238E27FC236}">
                <a16:creationId xmlns:a16="http://schemas.microsoft.com/office/drawing/2014/main" id="{EA7931FC-740A-E1F3-89C4-36968B2CC7D9}"/>
              </a:ext>
            </a:extLst>
          </p:cNvPr>
          <p:cNvSpPr txBox="1"/>
          <p:nvPr/>
        </p:nvSpPr>
        <p:spPr>
          <a:xfrm>
            <a:off x="1030125" y="5514391"/>
            <a:ext cx="5259280" cy="830997"/>
          </a:xfrm>
          <a:prstGeom prst="rect">
            <a:avLst/>
          </a:prstGeom>
          <a:solidFill>
            <a:schemeClr val="accent2">
              <a:lumMod val="20000"/>
              <a:lumOff val="80000"/>
            </a:schemeClr>
          </a:solidFill>
        </p:spPr>
        <p:txBody>
          <a:bodyPr wrap="square">
            <a:spAutoFit/>
          </a:bodyPr>
          <a:lstStyle/>
          <a:p>
            <a:pPr marL="407988"/>
            <a:r>
              <a:rPr lang="en-US" sz="2400" dirty="0"/>
              <a:t>Can the SLI be used for defining </a:t>
            </a:r>
            <a:r>
              <a:rPr lang="en-US" sz="2400" dirty="0">
                <a:solidFill>
                  <a:schemeClr val="accent1"/>
                </a:solidFill>
              </a:rPr>
              <a:t>semantic-level operators</a:t>
            </a:r>
            <a:r>
              <a:rPr lang="en-US" sz="2400" b="1" dirty="0">
                <a:solidFill>
                  <a:srgbClr val="FF0000"/>
                </a:solidFill>
              </a:rPr>
              <a:t>?</a:t>
            </a:r>
          </a:p>
        </p:txBody>
      </p:sp>
      <p:sp>
        <p:nvSpPr>
          <p:cNvPr id="2" name="Rectangle 1">
            <a:extLst>
              <a:ext uri="{FF2B5EF4-FFF2-40B4-BE49-F238E27FC236}">
                <a16:creationId xmlns:a16="http://schemas.microsoft.com/office/drawing/2014/main" id="{CF77A26A-1E7D-F2A8-6771-DEBA4FCB27F8}"/>
              </a:ext>
            </a:extLst>
          </p:cNvPr>
          <p:cNvSpPr/>
          <p:nvPr/>
        </p:nvSpPr>
        <p:spPr>
          <a:xfrm>
            <a:off x="1925482" y="346035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grpSp>
        <p:nvGrpSpPr>
          <p:cNvPr id="3" name="Group 2">
            <a:extLst>
              <a:ext uri="{FF2B5EF4-FFF2-40B4-BE49-F238E27FC236}">
                <a16:creationId xmlns:a16="http://schemas.microsoft.com/office/drawing/2014/main" id="{F017B806-B95B-4837-5605-ECA2A29F09A6}"/>
              </a:ext>
            </a:extLst>
          </p:cNvPr>
          <p:cNvGrpSpPr/>
          <p:nvPr/>
        </p:nvGrpSpPr>
        <p:grpSpPr>
          <a:xfrm>
            <a:off x="468974" y="2336361"/>
            <a:ext cx="1456508" cy="1634372"/>
            <a:chOff x="4353154" y="193788"/>
            <a:chExt cx="1456508" cy="1634372"/>
          </a:xfrm>
        </p:grpSpPr>
        <p:sp>
          <p:nvSpPr>
            <p:cNvPr id="5" name="Rounded Rectangle 4">
              <a:extLst>
                <a:ext uri="{FF2B5EF4-FFF2-40B4-BE49-F238E27FC236}">
                  <a16:creationId xmlns:a16="http://schemas.microsoft.com/office/drawing/2014/main" id="{B301D016-40E5-2C1C-1A85-552EFCE3AD2E}"/>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Semantics B</a:t>
              </a:r>
            </a:p>
          </p:txBody>
        </p:sp>
        <p:cxnSp>
          <p:nvCxnSpPr>
            <p:cNvPr id="9" name="Straight Arrow Connector 8">
              <a:extLst>
                <a:ext uri="{FF2B5EF4-FFF2-40B4-BE49-F238E27FC236}">
                  <a16:creationId xmlns:a16="http://schemas.microsoft.com/office/drawing/2014/main" id="{67AD2E5B-9089-C4F0-B624-35B7D2202EE2}"/>
                </a:ext>
              </a:extLst>
            </p:cNvPr>
            <p:cNvCxnSpPr>
              <a:cxnSpLocks/>
              <a:stCxn id="5" idx="0"/>
              <a:endCxn id="11"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90A261D4-21C4-20CB-135A-394964EA4235}"/>
                </a:ext>
              </a:extLst>
            </p:cNvPr>
            <p:cNvSpPr txBox="1"/>
            <p:nvPr/>
          </p:nvSpPr>
          <p:spPr>
            <a:xfrm>
              <a:off x="5057533" y="903769"/>
              <a:ext cx="752129" cy="261610"/>
            </a:xfrm>
            <a:prstGeom prst="rect">
              <a:avLst/>
            </a:prstGeom>
            <a:noFill/>
          </p:spPr>
          <p:txBody>
            <a:bodyPr wrap="none" rtlCol="0">
              <a:spAutoFit/>
            </a:bodyPr>
            <a:lstStyle/>
            <a:p>
              <a:r>
                <a:rPr lang="en-US" sz="1050" dirty="0"/>
                <a:t>interprets</a:t>
              </a:r>
            </a:p>
          </p:txBody>
        </p:sp>
        <p:sp>
          <p:nvSpPr>
            <p:cNvPr id="11" name="Snip Single Corner of Rectangle 30">
              <a:extLst>
                <a:ext uri="{FF2B5EF4-FFF2-40B4-BE49-F238E27FC236}">
                  <a16:creationId xmlns:a16="http://schemas.microsoft.com/office/drawing/2014/main" id="{03E2E1E3-1641-F6B4-7D8A-58223FD673FB}"/>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Spec B</a:t>
              </a:r>
              <a:endParaRPr lang="en-US" i="1" dirty="0">
                <a:solidFill>
                  <a:schemeClr val="tx1"/>
                </a:solidFill>
              </a:endParaRPr>
            </a:p>
          </p:txBody>
        </p:sp>
      </p:grpSp>
      <p:sp>
        <p:nvSpPr>
          <p:cNvPr id="12" name="Rectangle 11">
            <a:extLst>
              <a:ext uri="{FF2B5EF4-FFF2-40B4-BE49-F238E27FC236}">
                <a16:creationId xmlns:a16="http://schemas.microsoft.com/office/drawing/2014/main" id="{27A51A00-4449-2BC4-C230-561B918307F6}"/>
              </a:ext>
            </a:extLst>
          </p:cNvPr>
          <p:cNvSpPr/>
          <p:nvPr/>
        </p:nvSpPr>
        <p:spPr>
          <a:xfrm>
            <a:off x="4450811" y="242382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13" name="Snip Single Corner of Rectangle 34">
            <a:extLst>
              <a:ext uri="{FF2B5EF4-FFF2-40B4-BE49-F238E27FC236}">
                <a16:creationId xmlns:a16="http://schemas.microsoft.com/office/drawing/2014/main" id="{C75FFB9A-EA6E-6E5C-A289-94EA342FDF5C}"/>
              </a:ext>
            </a:extLst>
          </p:cNvPr>
          <p:cNvSpPr/>
          <p:nvPr/>
        </p:nvSpPr>
        <p:spPr>
          <a:xfrm>
            <a:off x="3007638" y="129729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Composition</a:t>
            </a:r>
            <a:br>
              <a:rPr lang="en-US" sz="1600" dirty="0">
                <a:solidFill>
                  <a:schemeClr val="tx1"/>
                </a:solidFill>
              </a:rPr>
            </a:br>
            <a:r>
              <a:rPr lang="en-US" sz="1600" dirty="0">
                <a:solidFill>
                  <a:schemeClr val="tx1"/>
                </a:solidFill>
              </a:rPr>
              <a:t>Policy</a:t>
            </a:r>
          </a:p>
        </p:txBody>
      </p:sp>
      <p:cxnSp>
        <p:nvCxnSpPr>
          <p:cNvPr id="14" name="Straight Arrow Connector 13">
            <a:extLst>
              <a:ext uri="{FF2B5EF4-FFF2-40B4-BE49-F238E27FC236}">
                <a16:creationId xmlns:a16="http://schemas.microsoft.com/office/drawing/2014/main" id="{8260DA53-C854-2270-646E-A2CC25A0FE9A}"/>
              </a:ext>
            </a:extLst>
          </p:cNvPr>
          <p:cNvCxnSpPr>
            <a:cxnSpLocks/>
            <a:stCxn id="16" idx="0"/>
            <a:endCxn id="13" idx="1"/>
          </p:cNvCxnSpPr>
          <p:nvPr/>
        </p:nvCxnSpPr>
        <p:spPr>
          <a:xfrm flipV="1">
            <a:off x="3735892" y="1898185"/>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484DAE-B409-B5AE-5213-07441D00A399}"/>
              </a:ext>
            </a:extLst>
          </p:cNvPr>
          <p:cNvSpPr txBox="1"/>
          <p:nvPr/>
        </p:nvSpPr>
        <p:spPr>
          <a:xfrm>
            <a:off x="3659765" y="1999409"/>
            <a:ext cx="752129" cy="261610"/>
          </a:xfrm>
          <a:prstGeom prst="rect">
            <a:avLst/>
          </a:prstGeom>
          <a:noFill/>
        </p:spPr>
        <p:txBody>
          <a:bodyPr wrap="none" rtlCol="0">
            <a:spAutoFit/>
          </a:bodyPr>
          <a:lstStyle/>
          <a:p>
            <a:r>
              <a:rPr lang="en-US" sz="1050" dirty="0"/>
              <a:t>interprets</a:t>
            </a:r>
          </a:p>
        </p:txBody>
      </p:sp>
      <p:sp>
        <p:nvSpPr>
          <p:cNvPr id="16" name="Rounded Rectangle 15">
            <a:extLst>
              <a:ext uri="{FF2B5EF4-FFF2-40B4-BE49-F238E27FC236}">
                <a16:creationId xmlns:a16="http://schemas.microsoft.com/office/drawing/2014/main" id="{6B934F49-3E7F-0794-1495-67223DFFF357}"/>
              </a:ext>
            </a:extLst>
          </p:cNvPr>
          <p:cNvSpPr/>
          <p:nvPr/>
        </p:nvSpPr>
        <p:spPr>
          <a:xfrm>
            <a:off x="3007638" y="2347627"/>
            <a:ext cx="1456508" cy="600891"/>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Composer</a:t>
            </a:r>
          </a:p>
        </p:txBody>
      </p:sp>
      <p:cxnSp>
        <p:nvCxnSpPr>
          <p:cNvPr id="24" name="Elbow Connector 23">
            <a:extLst>
              <a:ext uri="{FF2B5EF4-FFF2-40B4-BE49-F238E27FC236}">
                <a16:creationId xmlns:a16="http://schemas.microsoft.com/office/drawing/2014/main" id="{68E69C08-A149-9057-94E9-7C245DB9E3CA}"/>
              </a:ext>
            </a:extLst>
          </p:cNvPr>
          <p:cNvCxnSpPr>
            <a:stCxn id="8" idx="3"/>
            <a:endCxn id="16" idx="1"/>
          </p:cNvCxnSpPr>
          <p:nvPr/>
        </p:nvCxnSpPr>
        <p:spPr>
          <a:xfrm>
            <a:off x="2326679" y="1831563"/>
            <a:ext cx="680959" cy="816510"/>
          </a:xfrm>
          <a:prstGeom prst="bentConnector3">
            <a:avLst>
              <a:gd name="adj1" fmla="val 53357"/>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6" name="Elbow Connector 25">
            <a:extLst>
              <a:ext uri="{FF2B5EF4-FFF2-40B4-BE49-F238E27FC236}">
                <a16:creationId xmlns:a16="http://schemas.microsoft.com/office/drawing/2014/main" id="{8DBC828D-8561-E7A0-370E-4EC2B4525F3F}"/>
              </a:ext>
            </a:extLst>
          </p:cNvPr>
          <p:cNvCxnSpPr>
            <a:stCxn id="2" idx="3"/>
            <a:endCxn id="16" idx="1"/>
          </p:cNvCxnSpPr>
          <p:nvPr/>
        </p:nvCxnSpPr>
        <p:spPr>
          <a:xfrm flipV="1">
            <a:off x="2373973" y="2648073"/>
            <a:ext cx="633665" cy="1036525"/>
          </a:xfrm>
          <a:prstGeom prst="bentConnector3">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8E7A91C0-C424-531E-1D2B-A97F0B96D5DB}"/>
              </a:ext>
            </a:extLst>
          </p:cNvPr>
          <p:cNvGrpSpPr/>
          <p:nvPr/>
        </p:nvGrpSpPr>
        <p:grpSpPr>
          <a:xfrm>
            <a:off x="3350877" y="4333653"/>
            <a:ext cx="3667698" cy="1047632"/>
            <a:chOff x="8403772" y="2506842"/>
            <a:chExt cx="3667698" cy="1047632"/>
          </a:xfrm>
        </p:grpSpPr>
        <p:sp>
          <p:nvSpPr>
            <p:cNvPr id="34" name="Rounded Rectangle 33">
              <a:extLst>
                <a:ext uri="{FF2B5EF4-FFF2-40B4-BE49-F238E27FC236}">
                  <a16:creationId xmlns:a16="http://schemas.microsoft.com/office/drawing/2014/main" id="{1A77258D-137D-D1B7-DC76-3362DF2E1A20}"/>
                </a:ext>
              </a:extLst>
            </p:cNvPr>
            <p:cNvSpPr/>
            <p:nvPr/>
          </p:nvSpPr>
          <p:spPr>
            <a:xfrm>
              <a:off x="8403772" y="2506842"/>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t>
              </a:r>
              <a:endParaRPr lang="en-US" sz="5400" dirty="0"/>
            </a:p>
          </p:txBody>
        </p:sp>
        <p:sp>
          <p:nvSpPr>
            <p:cNvPr id="40" name="Rectangle 39">
              <a:extLst>
                <a:ext uri="{FF2B5EF4-FFF2-40B4-BE49-F238E27FC236}">
                  <a16:creationId xmlns:a16="http://schemas.microsoft.com/office/drawing/2014/main" id="{50CA008F-F8A2-5F1A-5DD4-EFBA58E534F4}"/>
                </a:ext>
              </a:extLst>
            </p:cNvPr>
            <p:cNvSpPr/>
            <p:nvPr/>
          </p:nvSpPr>
          <p:spPr>
            <a:xfrm>
              <a:off x="8633460" y="310598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58" name="TextBox 57">
              <a:extLst>
                <a:ext uri="{FF2B5EF4-FFF2-40B4-BE49-F238E27FC236}">
                  <a16:creationId xmlns:a16="http://schemas.microsoft.com/office/drawing/2014/main" id="{26500B8E-6A2B-ACE1-29EE-586B90EA7129}"/>
                </a:ext>
              </a:extLst>
            </p:cNvPr>
            <p:cNvSpPr txBox="1"/>
            <p:nvPr/>
          </p:nvSpPr>
          <p:spPr>
            <a:xfrm>
              <a:off x="9333220" y="2506842"/>
              <a:ext cx="2738250" cy="923330"/>
            </a:xfrm>
            <a:prstGeom prst="rect">
              <a:avLst/>
            </a:prstGeom>
            <a:noFill/>
          </p:spPr>
          <p:txBody>
            <a:bodyPr wrap="none" rtlCol="0">
              <a:spAutoFit/>
            </a:bodyPr>
            <a:lstStyle/>
            <a:p>
              <a:r>
                <a:rPr lang="en-US" b="1" dirty="0">
                  <a:solidFill>
                    <a:schemeClr val="accent1"/>
                  </a:solidFill>
                </a:rPr>
                <a:t>Language-agnostic</a:t>
              </a:r>
              <a:br>
                <a:rPr lang="en-US" b="1" dirty="0">
                  <a:solidFill>
                    <a:schemeClr val="accent1"/>
                  </a:solidFill>
                </a:rPr>
              </a:br>
              <a:r>
                <a:rPr lang="en-US" b="1" dirty="0">
                  <a:solidFill>
                    <a:schemeClr val="accent1"/>
                  </a:solidFill>
                </a:rPr>
                <a:t>asynchronous composition</a:t>
              </a:r>
              <a:br>
                <a:rPr lang="en-US" b="1" dirty="0">
                  <a:solidFill>
                    <a:schemeClr val="accent1"/>
                  </a:solidFill>
                </a:rPr>
              </a:br>
              <a:r>
                <a:rPr lang="en-US" b="1" dirty="0">
                  <a:solidFill>
                    <a:schemeClr val="accent1"/>
                  </a:solidFill>
                </a:rPr>
                <a:t>operator</a:t>
              </a:r>
            </a:p>
          </p:txBody>
        </p:sp>
      </p:grpSp>
      <p:sp>
        <p:nvSpPr>
          <p:cNvPr id="63" name="TextBox 62">
            <a:extLst>
              <a:ext uri="{FF2B5EF4-FFF2-40B4-BE49-F238E27FC236}">
                <a16:creationId xmlns:a16="http://schemas.microsoft.com/office/drawing/2014/main" id="{DA741220-0C80-9525-5503-865EC27EF89F}"/>
              </a:ext>
            </a:extLst>
          </p:cNvPr>
          <p:cNvSpPr txBox="1"/>
          <p:nvPr/>
        </p:nvSpPr>
        <p:spPr>
          <a:xfrm>
            <a:off x="3047048" y="452273"/>
            <a:ext cx="6097904" cy="461665"/>
          </a:xfrm>
          <a:prstGeom prst="rect">
            <a:avLst/>
          </a:prstGeom>
          <a:noFill/>
        </p:spPr>
        <p:txBody>
          <a:bodyPr wrap="square">
            <a:spAutoFit/>
          </a:bodyPr>
          <a:lstStyle/>
          <a:p>
            <a:r>
              <a:rPr lang="en-US" sz="2400" i="1" dirty="0"/>
              <a:t>Modular semantics and proofs</a:t>
            </a:r>
          </a:p>
        </p:txBody>
      </p:sp>
      <p:sp>
        <p:nvSpPr>
          <p:cNvPr id="66" name="TextBox 65">
            <a:extLst>
              <a:ext uri="{FF2B5EF4-FFF2-40B4-BE49-F238E27FC236}">
                <a16:creationId xmlns:a16="http://schemas.microsoft.com/office/drawing/2014/main" id="{C92AE124-2454-5D45-2A5B-9910DE4FB22E}"/>
              </a:ext>
            </a:extLst>
          </p:cNvPr>
          <p:cNvSpPr txBox="1"/>
          <p:nvPr/>
        </p:nvSpPr>
        <p:spPr>
          <a:xfrm>
            <a:off x="309005" y="4462783"/>
            <a:ext cx="3350760" cy="646331"/>
          </a:xfrm>
          <a:prstGeom prst="rect">
            <a:avLst/>
          </a:prstGeom>
          <a:noFill/>
        </p:spPr>
        <p:txBody>
          <a:bodyPr wrap="square">
            <a:spAutoFit/>
          </a:bodyPr>
          <a:lstStyle/>
          <a:p>
            <a:r>
              <a:rPr lang="en-US" b="1" dirty="0">
                <a:solidFill>
                  <a:schemeClr val="accent1"/>
                </a:solidFill>
              </a:rPr>
              <a:t>Composition algebras</a:t>
            </a:r>
            <a:r>
              <a:rPr lang="en-US" dirty="0"/>
              <a:t>: channel, clocks, events</a:t>
            </a:r>
            <a:endParaRPr lang="en-US" b="1" dirty="0">
              <a:solidFill>
                <a:srgbClr val="FF0000"/>
              </a:solidFill>
            </a:endParaRPr>
          </a:p>
        </p:txBody>
      </p:sp>
      <p:sp>
        <p:nvSpPr>
          <p:cNvPr id="17" name="Date Placeholder 16">
            <a:extLst>
              <a:ext uri="{FF2B5EF4-FFF2-40B4-BE49-F238E27FC236}">
                <a16:creationId xmlns:a16="http://schemas.microsoft.com/office/drawing/2014/main" id="{DA0AF801-8EF3-1DE3-2308-28301B9490B8}"/>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18" name="Footer Placeholder 17">
            <a:extLst>
              <a:ext uri="{FF2B5EF4-FFF2-40B4-BE49-F238E27FC236}">
                <a16:creationId xmlns:a16="http://schemas.microsoft.com/office/drawing/2014/main" id="{4E6D9063-EA7B-5903-61A3-279AE4A24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cxnSp>
        <p:nvCxnSpPr>
          <p:cNvPr id="39" name="Elbow Connector 38">
            <a:extLst>
              <a:ext uri="{FF2B5EF4-FFF2-40B4-BE49-F238E27FC236}">
                <a16:creationId xmlns:a16="http://schemas.microsoft.com/office/drawing/2014/main" id="{F1BC9093-51D5-B41B-40C7-A45DC1E9ED7F}"/>
              </a:ext>
            </a:extLst>
          </p:cNvPr>
          <p:cNvCxnSpPr>
            <a:cxnSpLocks/>
            <a:endCxn id="43" idx="0"/>
          </p:cNvCxnSpPr>
          <p:nvPr/>
        </p:nvCxnSpPr>
        <p:spPr>
          <a:xfrm>
            <a:off x="4899302" y="2648075"/>
            <a:ext cx="4658508" cy="289177"/>
          </a:xfrm>
          <a:prstGeom prst="bentConnector2">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2FCF583B-2FE8-2495-CF33-C248D9813427}"/>
              </a:ext>
            </a:extLst>
          </p:cNvPr>
          <p:cNvSpPr/>
          <p:nvPr/>
        </p:nvSpPr>
        <p:spPr>
          <a:xfrm>
            <a:off x="10874307" y="2919607"/>
            <a:ext cx="212393" cy="1893791"/>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D65B4607-CFA5-7B95-8ABC-CB56CB079E40}"/>
              </a:ext>
            </a:extLst>
          </p:cNvPr>
          <p:cNvSpPr/>
          <p:nvPr/>
        </p:nvSpPr>
        <p:spPr>
          <a:xfrm>
            <a:off x="8359293" y="2937252"/>
            <a:ext cx="2397033" cy="187614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800" dirty="0"/>
              <a:t>Multiverse </a:t>
            </a:r>
            <a:r>
              <a:rPr lang="en-US" sz="2400" dirty="0"/>
              <a:t>Debugger</a:t>
            </a:r>
            <a:br>
              <a:rPr lang="en-US" sz="2800" dirty="0"/>
            </a:br>
            <a:r>
              <a:rPr lang="en-US" sz="2800" dirty="0"/>
              <a:t>Semantics</a:t>
            </a:r>
          </a:p>
        </p:txBody>
      </p:sp>
      <p:sp>
        <p:nvSpPr>
          <p:cNvPr id="44" name="Rectangle 43">
            <a:extLst>
              <a:ext uri="{FF2B5EF4-FFF2-40B4-BE49-F238E27FC236}">
                <a16:creationId xmlns:a16="http://schemas.microsoft.com/office/drawing/2014/main" id="{8AA8BB82-F2E9-DFC0-E19F-21A435DE7D1D}"/>
              </a:ext>
            </a:extLst>
          </p:cNvPr>
          <p:cNvSpPr/>
          <p:nvPr/>
        </p:nvSpPr>
        <p:spPr>
          <a:xfrm>
            <a:off x="10579896" y="3129477"/>
            <a:ext cx="614780"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45" name="Rectangle 44">
            <a:extLst>
              <a:ext uri="{FF2B5EF4-FFF2-40B4-BE49-F238E27FC236}">
                <a16:creationId xmlns:a16="http://schemas.microsoft.com/office/drawing/2014/main" id="{4061FD6E-2F07-EA7A-98C7-E9662EC6DA2B}"/>
              </a:ext>
            </a:extLst>
          </p:cNvPr>
          <p:cNvSpPr/>
          <p:nvPr/>
        </p:nvSpPr>
        <p:spPr>
          <a:xfrm>
            <a:off x="7290855" y="0"/>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949C0C89-1BD0-F46F-2812-C4A1E4910243}"/>
              </a:ext>
            </a:extLst>
          </p:cNvPr>
          <p:cNvSpPr/>
          <p:nvPr/>
        </p:nvSpPr>
        <p:spPr>
          <a:xfrm>
            <a:off x="7121414" y="2428353"/>
            <a:ext cx="1060985"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endParaRPr lang="en-US" sz="1600" dirty="0">
              <a:solidFill>
                <a:schemeClr val="tx1"/>
              </a:solidFill>
            </a:endParaRPr>
          </a:p>
        </p:txBody>
      </p:sp>
      <p:sp>
        <p:nvSpPr>
          <p:cNvPr id="47" name="Rectangle 46">
            <a:extLst>
              <a:ext uri="{FF2B5EF4-FFF2-40B4-BE49-F238E27FC236}">
                <a16:creationId xmlns:a16="http://schemas.microsoft.com/office/drawing/2014/main" id="{6F23F62F-FD95-90A3-6429-469C49D596FC}"/>
              </a:ext>
            </a:extLst>
          </p:cNvPr>
          <p:cNvSpPr/>
          <p:nvPr/>
        </p:nvSpPr>
        <p:spPr>
          <a:xfrm>
            <a:off x="10579897" y="3619250"/>
            <a:ext cx="1143130"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Breakpoints</a:t>
            </a:r>
          </a:p>
        </p:txBody>
      </p:sp>
      <p:sp>
        <p:nvSpPr>
          <p:cNvPr id="48" name="Rectangle 47">
            <a:extLst>
              <a:ext uri="{FF2B5EF4-FFF2-40B4-BE49-F238E27FC236}">
                <a16:creationId xmlns:a16="http://schemas.microsoft.com/office/drawing/2014/main" id="{E1D7BC5F-050A-CCC8-0C0A-30392D263EA9}"/>
              </a:ext>
            </a:extLst>
          </p:cNvPr>
          <p:cNvSpPr/>
          <p:nvPr/>
        </p:nvSpPr>
        <p:spPr>
          <a:xfrm>
            <a:off x="10579896" y="4110262"/>
            <a:ext cx="1143131"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Reductions</a:t>
            </a:r>
          </a:p>
        </p:txBody>
      </p:sp>
      <p:sp>
        <p:nvSpPr>
          <p:cNvPr id="52" name="Title 1">
            <a:extLst>
              <a:ext uri="{FF2B5EF4-FFF2-40B4-BE49-F238E27FC236}">
                <a16:creationId xmlns:a16="http://schemas.microsoft.com/office/drawing/2014/main" id="{16873B4B-6259-C5F6-3223-D6A56981000B}"/>
              </a:ext>
            </a:extLst>
          </p:cNvPr>
          <p:cNvSpPr>
            <a:spLocks noGrp="1"/>
          </p:cNvSpPr>
          <p:nvPr>
            <p:ph type="title"/>
          </p:nvPr>
        </p:nvSpPr>
        <p:spPr>
          <a:xfrm>
            <a:off x="2024924" y="50611"/>
            <a:ext cx="2650132" cy="461665"/>
          </a:xfrm>
        </p:spPr>
        <p:txBody>
          <a:bodyPr>
            <a:normAutofit fontScale="90000"/>
          </a:bodyPr>
          <a:lstStyle/>
          <a:p>
            <a:r>
              <a:rPr lang="en-US" sz="3600" dirty="0"/>
              <a:t>Ways Forward</a:t>
            </a:r>
          </a:p>
        </p:txBody>
      </p:sp>
      <p:pic>
        <p:nvPicPr>
          <p:cNvPr id="54" name="Picture 53">
            <a:extLst>
              <a:ext uri="{FF2B5EF4-FFF2-40B4-BE49-F238E27FC236}">
                <a16:creationId xmlns:a16="http://schemas.microsoft.com/office/drawing/2014/main" id="{72F795E4-3A30-FFED-642D-1DE8942C29CE}"/>
              </a:ext>
            </a:extLst>
          </p:cNvPr>
          <p:cNvPicPr>
            <a:picLocks noChangeAspect="1"/>
          </p:cNvPicPr>
          <p:nvPr/>
        </p:nvPicPr>
        <p:blipFill>
          <a:blip r:embed="rId2"/>
          <a:stretch>
            <a:fillRect/>
          </a:stretch>
        </p:blipFill>
        <p:spPr>
          <a:xfrm>
            <a:off x="10887286" y="1050263"/>
            <a:ext cx="1175838" cy="766989"/>
          </a:xfrm>
          <a:prstGeom prst="rect">
            <a:avLst/>
          </a:prstGeom>
        </p:spPr>
      </p:pic>
      <p:cxnSp>
        <p:nvCxnSpPr>
          <p:cNvPr id="55" name="Elbow Connector 54">
            <a:extLst>
              <a:ext uri="{FF2B5EF4-FFF2-40B4-BE49-F238E27FC236}">
                <a16:creationId xmlns:a16="http://schemas.microsoft.com/office/drawing/2014/main" id="{27A3026C-87A6-FF99-0E2C-63CE2CDEDF26}"/>
              </a:ext>
            </a:extLst>
          </p:cNvPr>
          <p:cNvCxnSpPr>
            <a:endCxn id="54" idx="2"/>
          </p:cNvCxnSpPr>
          <p:nvPr/>
        </p:nvCxnSpPr>
        <p:spPr>
          <a:xfrm flipV="1">
            <a:off x="11194676" y="1817252"/>
            <a:ext cx="280529" cy="1514060"/>
          </a:xfrm>
          <a:prstGeom prst="bentConnector2">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56" name="Elbow Connector 55">
            <a:extLst>
              <a:ext uri="{FF2B5EF4-FFF2-40B4-BE49-F238E27FC236}">
                <a16:creationId xmlns:a16="http://schemas.microsoft.com/office/drawing/2014/main" id="{5DE8A77C-7424-8AF5-59DC-26F6BE5A7F20}"/>
              </a:ext>
            </a:extLst>
          </p:cNvPr>
          <p:cNvCxnSpPr>
            <a:endCxn id="54" idx="2"/>
          </p:cNvCxnSpPr>
          <p:nvPr/>
        </p:nvCxnSpPr>
        <p:spPr>
          <a:xfrm flipH="1" flipV="1">
            <a:off x="11475205" y="1817252"/>
            <a:ext cx="247822" cy="2003833"/>
          </a:xfrm>
          <a:prstGeom prst="bentConnector4">
            <a:avLst>
              <a:gd name="adj1" fmla="val -92244"/>
              <a:gd name="adj2" fmla="val 55036"/>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57" name="Elbow Connector 56">
            <a:extLst>
              <a:ext uri="{FF2B5EF4-FFF2-40B4-BE49-F238E27FC236}">
                <a16:creationId xmlns:a16="http://schemas.microsoft.com/office/drawing/2014/main" id="{AA7C5A67-10A6-9DEA-C987-757AC81C90E1}"/>
              </a:ext>
            </a:extLst>
          </p:cNvPr>
          <p:cNvCxnSpPr>
            <a:endCxn id="54" idx="2"/>
          </p:cNvCxnSpPr>
          <p:nvPr/>
        </p:nvCxnSpPr>
        <p:spPr>
          <a:xfrm flipH="1" flipV="1">
            <a:off x="11475205" y="1817252"/>
            <a:ext cx="247822" cy="2494845"/>
          </a:xfrm>
          <a:prstGeom prst="bentConnector4">
            <a:avLst>
              <a:gd name="adj1" fmla="val -92244"/>
              <a:gd name="adj2" fmla="val 63644"/>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441DEB7-6BBB-641E-BBFC-7ED59EBF04BD}"/>
              </a:ext>
            </a:extLst>
          </p:cNvPr>
          <p:cNvSpPr txBox="1"/>
          <p:nvPr/>
        </p:nvSpPr>
        <p:spPr>
          <a:xfrm rot="16200000">
            <a:off x="-3000494" y="3488174"/>
            <a:ext cx="6370322" cy="369332"/>
          </a:xfrm>
          <a:prstGeom prst="rect">
            <a:avLst/>
          </a:prstGeom>
          <a:solidFill>
            <a:schemeClr val="accent6">
              <a:lumMod val="20000"/>
              <a:lumOff val="80000"/>
            </a:schemeClr>
          </a:solidFill>
        </p:spPr>
        <p:txBody>
          <a:bodyPr wrap="square" rtlCol="0">
            <a:spAutoFit/>
          </a:bodyPr>
          <a:lstStyle/>
          <a:p>
            <a:pPr algn="ctr"/>
            <a:r>
              <a:rPr lang="en-US" dirty="0"/>
              <a:t>Tomorrow</a:t>
            </a:r>
          </a:p>
        </p:txBody>
      </p:sp>
      <p:sp>
        <p:nvSpPr>
          <p:cNvPr id="6" name="Slide Number Placeholder 5">
            <a:extLst>
              <a:ext uri="{FF2B5EF4-FFF2-40B4-BE49-F238E27FC236}">
                <a16:creationId xmlns:a16="http://schemas.microsoft.com/office/drawing/2014/main" id="{5F8DC6B1-B91B-E298-C521-47C5F19BFF52}"/>
              </a:ext>
            </a:extLst>
          </p:cNvPr>
          <p:cNvSpPr>
            <a:spLocks noGrp="1"/>
          </p:cNvSpPr>
          <p:nvPr>
            <p:ph type="sldNum" sz="quarter" idx="12"/>
          </p:nvPr>
        </p:nvSpPr>
        <p:spPr/>
        <p:txBody>
          <a:bodyPr/>
          <a:lstStyle/>
          <a:p>
            <a:fld id="{CCEE0668-B501-FE49-91F1-336E620E148C}" type="slidenum">
              <a:rPr lang="en-US" smtClean="0"/>
              <a:t>51</a:t>
            </a:fld>
            <a:endParaRPr lang="en-US" dirty="0"/>
          </a:p>
        </p:txBody>
      </p:sp>
    </p:spTree>
    <p:extLst>
      <p:ext uri="{BB962C8B-B14F-4D97-AF65-F5344CB8AC3E}">
        <p14:creationId xmlns:p14="http://schemas.microsoft.com/office/powerpoint/2010/main" val="3205515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59549-402C-0F4B-5C7A-CB5F63159DF3}"/>
            </a:ext>
          </a:extLst>
        </p:cNvPr>
        <p:cNvGrpSpPr/>
        <p:nvPr/>
      </p:nvGrpSpPr>
      <p:grpSpPr>
        <a:xfrm>
          <a:off x="0" y="0"/>
          <a:ext cx="0" cy="0"/>
          <a:chOff x="0" y="0"/>
          <a:chExt cx="0" cy="0"/>
        </a:xfrm>
      </p:grpSpPr>
      <p:sp>
        <p:nvSpPr>
          <p:cNvPr id="57" name="Rectangle 56">
            <a:extLst>
              <a:ext uri="{FF2B5EF4-FFF2-40B4-BE49-F238E27FC236}">
                <a16:creationId xmlns:a16="http://schemas.microsoft.com/office/drawing/2014/main" id="{8B86B85D-304D-571A-C0B2-72AB96EF6C90}"/>
              </a:ext>
            </a:extLst>
          </p:cNvPr>
          <p:cNvSpPr/>
          <p:nvPr/>
        </p:nvSpPr>
        <p:spPr>
          <a:xfrm>
            <a:off x="10874307" y="2919607"/>
            <a:ext cx="212393" cy="1893791"/>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58" name="Elbow Connector 57">
            <a:extLst>
              <a:ext uri="{FF2B5EF4-FFF2-40B4-BE49-F238E27FC236}">
                <a16:creationId xmlns:a16="http://schemas.microsoft.com/office/drawing/2014/main" id="{CADB358F-88CF-1D50-74E7-66A983E5EDFC}"/>
              </a:ext>
            </a:extLst>
          </p:cNvPr>
          <p:cNvCxnSpPr>
            <a:stCxn id="12" idx="3"/>
            <a:endCxn id="30" idx="0"/>
          </p:cNvCxnSpPr>
          <p:nvPr/>
        </p:nvCxnSpPr>
        <p:spPr>
          <a:xfrm>
            <a:off x="4899302" y="2648075"/>
            <a:ext cx="4658508" cy="289177"/>
          </a:xfrm>
          <a:prstGeom prst="bentConnector2">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F06CF95B-D2D1-29DE-4570-64A9D0F872A0}"/>
              </a:ext>
            </a:extLst>
          </p:cNvPr>
          <p:cNvSpPr>
            <a:spLocks noGrp="1"/>
          </p:cNvSpPr>
          <p:nvPr>
            <p:ph type="title"/>
          </p:nvPr>
        </p:nvSpPr>
        <p:spPr>
          <a:xfrm>
            <a:off x="2024924" y="50611"/>
            <a:ext cx="2650132" cy="461665"/>
          </a:xfrm>
        </p:spPr>
        <p:txBody>
          <a:bodyPr>
            <a:normAutofit fontScale="90000"/>
          </a:bodyPr>
          <a:lstStyle/>
          <a:p>
            <a:r>
              <a:rPr lang="en-US" sz="3600" dirty="0"/>
              <a:t>Ways Forward</a:t>
            </a:r>
          </a:p>
        </p:txBody>
      </p:sp>
      <p:sp>
        <p:nvSpPr>
          <p:cNvPr id="8" name="Rectangle 7">
            <a:extLst>
              <a:ext uri="{FF2B5EF4-FFF2-40B4-BE49-F238E27FC236}">
                <a16:creationId xmlns:a16="http://schemas.microsoft.com/office/drawing/2014/main" id="{92B2BB53-2174-0C67-6B2A-9816482609E8}"/>
              </a:ext>
            </a:extLst>
          </p:cNvPr>
          <p:cNvSpPr/>
          <p:nvPr/>
        </p:nvSpPr>
        <p:spPr>
          <a:xfrm>
            <a:off x="1878188" y="1607317"/>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grpSp>
        <p:nvGrpSpPr>
          <p:cNvPr id="19" name="Group 18">
            <a:extLst>
              <a:ext uri="{FF2B5EF4-FFF2-40B4-BE49-F238E27FC236}">
                <a16:creationId xmlns:a16="http://schemas.microsoft.com/office/drawing/2014/main" id="{F7F67900-A490-8264-53E8-19A17C7AF054}"/>
              </a:ext>
            </a:extLst>
          </p:cNvPr>
          <p:cNvGrpSpPr/>
          <p:nvPr/>
        </p:nvGrpSpPr>
        <p:grpSpPr>
          <a:xfrm>
            <a:off x="421680" y="483326"/>
            <a:ext cx="1456508" cy="1634372"/>
            <a:chOff x="4353154" y="193788"/>
            <a:chExt cx="1456508" cy="1634372"/>
          </a:xfrm>
        </p:grpSpPr>
        <p:sp>
          <p:nvSpPr>
            <p:cNvPr id="20" name="Rounded Rectangle 19">
              <a:extLst>
                <a:ext uri="{FF2B5EF4-FFF2-40B4-BE49-F238E27FC236}">
                  <a16:creationId xmlns:a16="http://schemas.microsoft.com/office/drawing/2014/main" id="{BE495C9B-9E46-B230-AB82-1F993921B2B6}"/>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Semantics A</a:t>
              </a:r>
            </a:p>
          </p:txBody>
        </p:sp>
        <p:cxnSp>
          <p:nvCxnSpPr>
            <p:cNvPr id="21" name="Straight Arrow Connector 20">
              <a:extLst>
                <a:ext uri="{FF2B5EF4-FFF2-40B4-BE49-F238E27FC236}">
                  <a16:creationId xmlns:a16="http://schemas.microsoft.com/office/drawing/2014/main" id="{C2FECA35-B9F5-23AA-44EE-9B046639FEC6}"/>
                </a:ext>
              </a:extLst>
            </p:cNvPr>
            <p:cNvCxnSpPr>
              <a:cxnSpLocks/>
              <a:stCxn id="20" idx="0"/>
              <a:endCxn id="23"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358B7D9-8295-F6EE-BB7C-07B3B5316424}"/>
                </a:ext>
              </a:extLst>
            </p:cNvPr>
            <p:cNvSpPr txBox="1"/>
            <p:nvPr/>
          </p:nvSpPr>
          <p:spPr>
            <a:xfrm>
              <a:off x="5057533" y="903769"/>
              <a:ext cx="752129" cy="261610"/>
            </a:xfrm>
            <a:prstGeom prst="rect">
              <a:avLst/>
            </a:prstGeom>
            <a:noFill/>
          </p:spPr>
          <p:txBody>
            <a:bodyPr wrap="none" rtlCol="0">
              <a:spAutoFit/>
            </a:bodyPr>
            <a:lstStyle/>
            <a:p>
              <a:r>
                <a:rPr lang="en-US" sz="1050" dirty="0"/>
                <a:t>interprets</a:t>
              </a:r>
            </a:p>
          </p:txBody>
        </p:sp>
        <p:sp>
          <p:nvSpPr>
            <p:cNvPr id="23" name="Snip Single Corner of Rectangle 30">
              <a:extLst>
                <a:ext uri="{FF2B5EF4-FFF2-40B4-BE49-F238E27FC236}">
                  <a16:creationId xmlns:a16="http://schemas.microsoft.com/office/drawing/2014/main" id="{2D75BF1D-A84B-B630-35FE-899568519EFD}"/>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Spec A</a:t>
              </a:r>
              <a:endParaRPr lang="en-US" i="1" dirty="0">
                <a:solidFill>
                  <a:schemeClr val="tx1"/>
                </a:solidFill>
              </a:endParaRPr>
            </a:p>
          </p:txBody>
        </p:sp>
      </p:grpSp>
      <p:sp>
        <p:nvSpPr>
          <p:cNvPr id="2" name="Rectangle 1">
            <a:extLst>
              <a:ext uri="{FF2B5EF4-FFF2-40B4-BE49-F238E27FC236}">
                <a16:creationId xmlns:a16="http://schemas.microsoft.com/office/drawing/2014/main" id="{3AF3D5ED-4CFB-5EC3-A910-5F2C3E3D7836}"/>
              </a:ext>
            </a:extLst>
          </p:cNvPr>
          <p:cNvSpPr/>
          <p:nvPr/>
        </p:nvSpPr>
        <p:spPr>
          <a:xfrm>
            <a:off x="1925482" y="3460352"/>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grpSp>
        <p:nvGrpSpPr>
          <p:cNvPr id="3" name="Group 2">
            <a:extLst>
              <a:ext uri="{FF2B5EF4-FFF2-40B4-BE49-F238E27FC236}">
                <a16:creationId xmlns:a16="http://schemas.microsoft.com/office/drawing/2014/main" id="{E8B882DF-A583-0F2E-DED4-F329A2C6FC0E}"/>
              </a:ext>
            </a:extLst>
          </p:cNvPr>
          <p:cNvGrpSpPr/>
          <p:nvPr/>
        </p:nvGrpSpPr>
        <p:grpSpPr>
          <a:xfrm>
            <a:off x="468974" y="2336361"/>
            <a:ext cx="1456508" cy="1634372"/>
            <a:chOff x="4353154" y="193788"/>
            <a:chExt cx="1456508" cy="1634372"/>
          </a:xfrm>
        </p:grpSpPr>
        <p:sp>
          <p:nvSpPr>
            <p:cNvPr id="5" name="Rounded Rectangle 4">
              <a:extLst>
                <a:ext uri="{FF2B5EF4-FFF2-40B4-BE49-F238E27FC236}">
                  <a16:creationId xmlns:a16="http://schemas.microsoft.com/office/drawing/2014/main" id="{E25FEC80-B283-E6E5-1924-065B8B37A8EA}"/>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Semantics B</a:t>
              </a:r>
            </a:p>
          </p:txBody>
        </p:sp>
        <p:cxnSp>
          <p:nvCxnSpPr>
            <p:cNvPr id="9" name="Straight Arrow Connector 8">
              <a:extLst>
                <a:ext uri="{FF2B5EF4-FFF2-40B4-BE49-F238E27FC236}">
                  <a16:creationId xmlns:a16="http://schemas.microsoft.com/office/drawing/2014/main" id="{1F48A048-CE1C-39EA-0BF0-0320689F6436}"/>
                </a:ext>
              </a:extLst>
            </p:cNvPr>
            <p:cNvCxnSpPr>
              <a:cxnSpLocks/>
              <a:stCxn id="5" idx="0"/>
              <a:endCxn id="11"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86E5C007-07FF-0EBB-2026-9B08F940F309}"/>
                </a:ext>
              </a:extLst>
            </p:cNvPr>
            <p:cNvSpPr txBox="1"/>
            <p:nvPr/>
          </p:nvSpPr>
          <p:spPr>
            <a:xfrm>
              <a:off x="5057533" y="903769"/>
              <a:ext cx="752129" cy="261610"/>
            </a:xfrm>
            <a:prstGeom prst="rect">
              <a:avLst/>
            </a:prstGeom>
            <a:noFill/>
          </p:spPr>
          <p:txBody>
            <a:bodyPr wrap="none" rtlCol="0">
              <a:spAutoFit/>
            </a:bodyPr>
            <a:lstStyle/>
            <a:p>
              <a:r>
                <a:rPr lang="en-US" sz="1050" dirty="0"/>
                <a:t>interprets</a:t>
              </a:r>
            </a:p>
          </p:txBody>
        </p:sp>
        <p:sp>
          <p:nvSpPr>
            <p:cNvPr id="11" name="Snip Single Corner of Rectangle 30">
              <a:extLst>
                <a:ext uri="{FF2B5EF4-FFF2-40B4-BE49-F238E27FC236}">
                  <a16:creationId xmlns:a16="http://schemas.microsoft.com/office/drawing/2014/main" id="{29A738AF-308C-888D-ADBF-B37FC220E661}"/>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Spec B</a:t>
              </a:r>
              <a:endParaRPr lang="en-US" i="1" dirty="0">
                <a:solidFill>
                  <a:schemeClr val="tx1"/>
                </a:solidFill>
              </a:endParaRPr>
            </a:p>
          </p:txBody>
        </p:sp>
      </p:grpSp>
      <p:sp>
        <p:nvSpPr>
          <p:cNvPr id="12" name="Rectangle 11">
            <a:extLst>
              <a:ext uri="{FF2B5EF4-FFF2-40B4-BE49-F238E27FC236}">
                <a16:creationId xmlns:a16="http://schemas.microsoft.com/office/drawing/2014/main" id="{24282B04-8F39-CBD4-AF59-C3D018726491}"/>
              </a:ext>
            </a:extLst>
          </p:cNvPr>
          <p:cNvSpPr/>
          <p:nvPr/>
        </p:nvSpPr>
        <p:spPr>
          <a:xfrm>
            <a:off x="4450811" y="2423829"/>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13" name="Snip Single Corner of Rectangle 34">
            <a:extLst>
              <a:ext uri="{FF2B5EF4-FFF2-40B4-BE49-F238E27FC236}">
                <a16:creationId xmlns:a16="http://schemas.microsoft.com/office/drawing/2014/main" id="{5311501C-DF69-1520-C58D-445D8539FDBC}"/>
              </a:ext>
            </a:extLst>
          </p:cNvPr>
          <p:cNvSpPr/>
          <p:nvPr/>
        </p:nvSpPr>
        <p:spPr>
          <a:xfrm>
            <a:off x="3007638" y="129729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Composition</a:t>
            </a:r>
            <a:br>
              <a:rPr lang="en-US" sz="1600" dirty="0">
                <a:solidFill>
                  <a:schemeClr val="tx1"/>
                </a:solidFill>
              </a:rPr>
            </a:br>
            <a:r>
              <a:rPr lang="en-US" sz="1600" dirty="0">
                <a:solidFill>
                  <a:schemeClr val="tx1"/>
                </a:solidFill>
              </a:rPr>
              <a:t>Policy</a:t>
            </a:r>
          </a:p>
        </p:txBody>
      </p:sp>
      <p:cxnSp>
        <p:nvCxnSpPr>
          <p:cNvPr id="14" name="Straight Arrow Connector 13">
            <a:extLst>
              <a:ext uri="{FF2B5EF4-FFF2-40B4-BE49-F238E27FC236}">
                <a16:creationId xmlns:a16="http://schemas.microsoft.com/office/drawing/2014/main" id="{ABCE99E3-E588-9BE1-14BD-3D5A32E05E0E}"/>
              </a:ext>
            </a:extLst>
          </p:cNvPr>
          <p:cNvCxnSpPr>
            <a:cxnSpLocks/>
            <a:stCxn id="16" idx="0"/>
            <a:endCxn id="13" idx="1"/>
          </p:cNvCxnSpPr>
          <p:nvPr/>
        </p:nvCxnSpPr>
        <p:spPr>
          <a:xfrm flipV="1">
            <a:off x="3735892" y="1898185"/>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C5398C-EBDD-2582-93F6-1572B508073B}"/>
              </a:ext>
            </a:extLst>
          </p:cNvPr>
          <p:cNvSpPr txBox="1"/>
          <p:nvPr/>
        </p:nvSpPr>
        <p:spPr>
          <a:xfrm>
            <a:off x="3659765" y="1999409"/>
            <a:ext cx="752129" cy="261610"/>
          </a:xfrm>
          <a:prstGeom prst="rect">
            <a:avLst/>
          </a:prstGeom>
          <a:noFill/>
        </p:spPr>
        <p:txBody>
          <a:bodyPr wrap="none" rtlCol="0">
            <a:spAutoFit/>
          </a:bodyPr>
          <a:lstStyle/>
          <a:p>
            <a:r>
              <a:rPr lang="en-US" sz="1050" dirty="0"/>
              <a:t>interprets</a:t>
            </a:r>
          </a:p>
        </p:txBody>
      </p:sp>
      <p:sp>
        <p:nvSpPr>
          <p:cNvPr id="16" name="Rounded Rectangle 15">
            <a:extLst>
              <a:ext uri="{FF2B5EF4-FFF2-40B4-BE49-F238E27FC236}">
                <a16:creationId xmlns:a16="http://schemas.microsoft.com/office/drawing/2014/main" id="{6D8B47C9-8A26-CA05-31F9-2F38FA3BA573}"/>
              </a:ext>
            </a:extLst>
          </p:cNvPr>
          <p:cNvSpPr/>
          <p:nvPr/>
        </p:nvSpPr>
        <p:spPr>
          <a:xfrm>
            <a:off x="3007638" y="2347627"/>
            <a:ext cx="1456508" cy="600891"/>
          </a:xfrm>
          <a:prstGeom prst="roundRect">
            <a:avLst/>
          </a:prstGeom>
          <a:solidFill>
            <a:schemeClr val="accent5">
              <a:lumMod val="40000"/>
              <a:lumOff val="60000"/>
              <a:alpha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Composer</a:t>
            </a:r>
          </a:p>
        </p:txBody>
      </p:sp>
      <p:cxnSp>
        <p:nvCxnSpPr>
          <p:cNvPr id="24" name="Elbow Connector 23">
            <a:extLst>
              <a:ext uri="{FF2B5EF4-FFF2-40B4-BE49-F238E27FC236}">
                <a16:creationId xmlns:a16="http://schemas.microsoft.com/office/drawing/2014/main" id="{B8E5F918-FDDF-3CB6-083A-463F1181ECD5}"/>
              </a:ext>
            </a:extLst>
          </p:cNvPr>
          <p:cNvCxnSpPr>
            <a:stCxn id="8" idx="3"/>
            <a:endCxn id="16" idx="1"/>
          </p:cNvCxnSpPr>
          <p:nvPr/>
        </p:nvCxnSpPr>
        <p:spPr>
          <a:xfrm>
            <a:off x="2326679" y="1831563"/>
            <a:ext cx="680959" cy="816510"/>
          </a:xfrm>
          <a:prstGeom prst="bentConnector3">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Elbow Connector 25">
            <a:extLst>
              <a:ext uri="{FF2B5EF4-FFF2-40B4-BE49-F238E27FC236}">
                <a16:creationId xmlns:a16="http://schemas.microsoft.com/office/drawing/2014/main" id="{7CC3118F-298A-3D25-3350-1ED0067EB32E}"/>
              </a:ext>
            </a:extLst>
          </p:cNvPr>
          <p:cNvCxnSpPr>
            <a:stCxn id="2" idx="3"/>
            <a:endCxn id="16" idx="1"/>
          </p:cNvCxnSpPr>
          <p:nvPr/>
        </p:nvCxnSpPr>
        <p:spPr>
          <a:xfrm flipV="1">
            <a:off x="2373973" y="2648073"/>
            <a:ext cx="633665" cy="1036525"/>
          </a:xfrm>
          <a:prstGeom prst="bentConnector3">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3D63FEB-E492-051E-6FBF-92150F63E02E}"/>
              </a:ext>
            </a:extLst>
          </p:cNvPr>
          <p:cNvSpPr/>
          <p:nvPr/>
        </p:nvSpPr>
        <p:spPr>
          <a:xfrm>
            <a:off x="6218286" y="239497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sp>
        <p:nvSpPr>
          <p:cNvPr id="18" name="Snip Single Corner of Rectangle 34">
            <a:extLst>
              <a:ext uri="{FF2B5EF4-FFF2-40B4-BE49-F238E27FC236}">
                <a16:creationId xmlns:a16="http://schemas.microsoft.com/office/drawing/2014/main" id="{5E9F697E-CF0A-012F-E775-CCF4EDFB0994}"/>
              </a:ext>
            </a:extLst>
          </p:cNvPr>
          <p:cNvSpPr/>
          <p:nvPr/>
        </p:nvSpPr>
        <p:spPr>
          <a:xfrm>
            <a:off x="4775113" y="1268442"/>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Abstraction Spec</a:t>
            </a:r>
          </a:p>
        </p:txBody>
      </p:sp>
      <p:cxnSp>
        <p:nvCxnSpPr>
          <p:cNvPr id="25" name="Straight Arrow Connector 24">
            <a:extLst>
              <a:ext uri="{FF2B5EF4-FFF2-40B4-BE49-F238E27FC236}">
                <a16:creationId xmlns:a16="http://schemas.microsoft.com/office/drawing/2014/main" id="{DFD58A6E-9693-D7AA-F537-6C61AC077302}"/>
              </a:ext>
            </a:extLst>
          </p:cNvPr>
          <p:cNvCxnSpPr>
            <a:cxnSpLocks/>
            <a:endCxn id="18" idx="1"/>
          </p:cNvCxnSpPr>
          <p:nvPr/>
        </p:nvCxnSpPr>
        <p:spPr>
          <a:xfrm flipV="1">
            <a:off x="5503367" y="1869333"/>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B17F656-42ED-1348-CE58-98A35600669B}"/>
              </a:ext>
            </a:extLst>
          </p:cNvPr>
          <p:cNvSpPr txBox="1"/>
          <p:nvPr/>
        </p:nvSpPr>
        <p:spPr>
          <a:xfrm>
            <a:off x="5427240" y="1970557"/>
            <a:ext cx="752129" cy="261610"/>
          </a:xfrm>
          <a:prstGeom prst="rect">
            <a:avLst/>
          </a:prstGeom>
          <a:noFill/>
        </p:spPr>
        <p:txBody>
          <a:bodyPr wrap="none" rtlCol="0">
            <a:spAutoFit/>
          </a:bodyPr>
          <a:lstStyle/>
          <a:p>
            <a:r>
              <a:rPr lang="en-US" sz="1050" dirty="0"/>
              <a:t>interprets</a:t>
            </a:r>
          </a:p>
        </p:txBody>
      </p:sp>
      <p:sp>
        <p:nvSpPr>
          <p:cNvPr id="56" name="Rounded Rectangle 55">
            <a:extLst>
              <a:ext uri="{FF2B5EF4-FFF2-40B4-BE49-F238E27FC236}">
                <a16:creationId xmlns:a16="http://schemas.microsoft.com/office/drawing/2014/main" id="{E7045C48-4C76-A8BB-68A2-CBD176251877}"/>
              </a:ext>
            </a:extLst>
          </p:cNvPr>
          <p:cNvSpPr/>
          <p:nvPr/>
        </p:nvSpPr>
        <p:spPr>
          <a:xfrm>
            <a:off x="5079322" y="2329412"/>
            <a:ext cx="1147282" cy="612157"/>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abstraction</a:t>
            </a:r>
          </a:p>
        </p:txBody>
      </p:sp>
      <p:sp>
        <p:nvSpPr>
          <p:cNvPr id="61" name="TextBox 60">
            <a:extLst>
              <a:ext uri="{FF2B5EF4-FFF2-40B4-BE49-F238E27FC236}">
                <a16:creationId xmlns:a16="http://schemas.microsoft.com/office/drawing/2014/main" id="{A11EE2AC-3A46-8EAF-C111-CAB3CEC32357}"/>
              </a:ext>
            </a:extLst>
          </p:cNvPr>
          <p:cNvSpPr txBox="1"/>
          <p:nvPr/>
        </p:nvSpPr>
        <p:spPr>
          <a:xfrm>
            <a:off x="2978225" y="3906260"/>
            <a:ext cx="3964192" cy="646331"/>
          </a:xfrm>
          <a:prstGeom prst="rect">
            <a:avLst/>
          </a:prstGeom>
          <a:noFill/>
        </p:spPr>
        <p:txBody>
          <a:bodyPr wrap="square">
            <a:spAutoFit/>
          </a:bodyPr>
          <a:lstStyle/>
          <a:p>
            <a:r>
              <a:rPr lang="en-US" b="1" dirty="0">
                <a:solidFill>
                  <a:schemeClr val="accent1"/>
                </a:solidFill>
              </a:rPr>
              <a:t>1st successful step: </a:t>
            </a:r>
            <a:r>
              <a:rPr lang="en-US" dirty="0"/>
              <a:t>DGAC ONEWAY</a:t>
            </a:r>
          </a:p>
          <a:p>
            <a:r>
              <a:rPr lang="en-US" b="1" i="1" dirty="0">
                <a:solidFill>
                  <a:srgbClr val="FF0000"/>
                </a:solidFill>
              </a:rPr>
              <a:t>Timed BPMN </a:t>
            </a:r>
          </a:p>
        </p:txBody>
      </p:sp>
      <p:sp>
        <p:nvSpPr>
          <p:cNvPr id="64" name="TextBox 63">
            <a:extLst>
              <a:ext uri="{FF2B5EF4-FFF2-40B4-BE49-F238E27FC236}">
                <a16:creationId xmlns:a16="http://schemas.microsoft.com/office/drawing/2014/main" id="{839DD7DB-3EFA-B280-DD4F-726730F2FF2B}"/>
              </a:ext>
            </a:extLst>
          </p:cNvPr>
          <p:cNvSpPr txBox="1"/>
          <p:nvPr/>
        </p:nvSpPr>
        <p:spPr>
          <a:xfrm>
            <a:off x="2137410" y="6207225"/>
            <a:ext cx="3730751" cy="600164"/>
          </a:xfrm>
          <a:prstGeom prst="rect">
            <a:avLst/>
          </a:prstGeom>
          <a:noFill/>
        </p:spPr>
        <p:txBody>
          <a:bodyPr wrap="square" rtlCol="0">
            <a:spAutoFit/>
          </a:bodyPr>
          <a:lstStyle/>
          <a:p>
            <a:r>
              <a:rPr lang="en-US" sz="1100" dirty="0"/>
              <a:t>[1] Peter D. Moses, “</a:t>
            </a:r>
            <a:r>
              <a:rPr lang="en-US" sz="1100" b="1" dirty="0"/>
              <a:t>Foundation of Modular SOS</a:t>
            </a:r>
            <a:r>
              <a:rPr lang="en-US" sz="1100" dirty="0"/>
              <a:t>”, </a:t>
            </a:r>
            <a:br>
              <a:rPr lang="en-US" sz="1100" dirty="0"/>
            </a:br>
            <a:r>
              <a:rPr lang="en-US" sz="1100" b="0" i="1" dirty="0">
                <a:solidFill>
                  <a:srgbClr val="333333"/>
                </a:solidFill>
                <a:effectLst/>
                <a:latin typeface="-apple-system"/>
              </a:rPr>
              <a:t>Mathematical Foundations of Computer Science</a:t>
            </a:r>
            <a:r>
              <a:rPr lang="en-US" sz="1100" b="0" i="0" dirty="0">
                <a:solidFill>
                  <a:srgbClr val="333333"/>
                </a:solidFill>
                <a:effectLst/>
                <a:latin typeface="-apple-system"/>
              </a:rPr>
              <a:t> 1999</a:t>
            </a:r>
            <a:r>
              <a:rPr lang="en-US" sz="1100" dirty="0"/>
              <a:t>, </a:t>
            </a:r>
            <a:r>
              <a:rPr lang="en-US" sz="1100" b="0" i="0" dirty="0">
                <a:solidFill>
                  <a:srgbClr val="333333"/>
                </a:solidFill>
                <a:effectLst/>
                <a:latin typeface="-apple-system"/>
              </a:rPr>
              <a:t>Lecture Notes in Computer Science, vol 1672. </a:t>
            </a:r>
            <a:r>
              <a:rPr lang="en-US" sz="1100" i="1" dirty="0"/>
              <a:t>Springer</a:t>
            </a:r>
            <a:r>
              <a:rPr lang="en-US" sz="1100" dirty="0"/>
              <a:t>.</a:t>
            </a:r>
          </a:p>
        </p:txBody>
      </p:sp>
      <p:sp>
        <p:nvSpPr>
          <p:cNvPr id="66" name="TextBox 65">
            <a:extLst>
              <a:ext uri="{FF2B5EF4-FFF2-40B4-BE49-F238E27FC236}">
                <a16:creationId xmlns:a16="http://schemas.microsoft.com/office/drawing/2014/main" id="{0651E919-9C5C-4068-B589-73CA41174729}"/>
              </a:ext>
            </a:extLst>
          </p:cNvPr>
          <p:cNvSpPr txBox="1"/>
          <p:nvPr/>
        </p:nvSpPr>
        <p:spPr>
          <a:xfrm>
            <a:off x="3036938" y="480423"/>
            <a:ext cx="4253917" cy="461665"/>
          </a:xfrm>
          <a:prstGeom prst="rect">
            <a:avLst/>
          </a:prstGeom>
          <a:noFill/>
        </p:spPr>
        <p:txBody>
          <a:bodyPr wrap="square">
            <a:spAutoFit/>
          </a:bodyPr>
          <a:lstStyle/>
          <a:p>
            <a:r>
              <a:rPr lang="en-US" sz="2400" i="1" dirty="0"/>
              <a:t>Modular semantics and proofs</a:t>
            </a:r>
          </a:p>
        </p:txBody>
      </p:sp>
      <p:sp>
        <p:nvSpPr>
          <p:cNvPr id="28" name="Date Placeholder 27">
            <a:extLst>
              <a:ext uri="{FF2B5EF4-FFF2-40B4-BE49-F238E27FC236}">
                <a16:creationId xmlns:a16="http://schemas.microsoft.com/office/drawing/2014/main" id="{B3A0E404-118A-E039-FB1E-39304E102997}"/>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29" name="Footer Placeholder 28">
            <a:extLst>
              <a:ext uri="{FF2B5EF4-FFF2-40B4-BE49-F238E27FC236}">
                <a16:creationId xmlns:a16="http://schemas.microsoft.com/office/drawing/2014/main" id="{CD313E06-A454-2B89-8FE4-059BE2622E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30" name="Rounded Rectangle 29">
            <a:extLst>
              <a:ext uri="{FF2B5EF4-FFF2-40B4-BE49-F238E27FC236}">
                <a16:creationId xmlns:a16="http://schemas.microsoft.com/office/drawing/2014/main" id="{644B2AC8-8CCC-9633-0BC6-C8A663100B4E}"/>
              </a:ext>
            </a:extLst>
          </p:cNvPr>
          <p:cNvSpPr/>
          <p:nvPr/>
        </p:nvSpPr>
        <p:spPr>
          <a:xfrm>
            <a:off x="8359293" y="2937252"/>
            <a:ext cx="2397033" cy="187614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800" dirty="0"/>
              <a:t>Multiverse </a:t>
            </a:r>
            <a:r>
              <a:rPr lang="en-US" sz="2400" dirty="0"/>
              <a:t>Debugger</a:t>
            </a:r>
            <a:br>
              <a:rPr lang="en-US" sz="2800" dirty="0"/>
            </a:br>
            <a:r>
              <a:rPr lang="en-US" sz="2800" dirty="0"/>
              <a:t>Semantics</a:t>
            </a:r>
          </a:p>
        </p:txBody>
      </p:sp>
      <p:sp>
        <p:nvSpPr>
          <p:cNvPr id="31" name="Rectangle 30">
            <a:extLst>
              <a:ext uri="{FF2B5EF4-FFF2-40B4-BE49-F238E27FC236}">
                <a16:creationId xmlns:a16="http://schemas.microsoft.com/office/drawing/2014/main" id="{91192F07-C70B-66FB-4A07-ACE62680C2A0}"/>
              </a:ext>
            </a:extLst>
          </p:cNvPr>
          <p:cNvSpPr/>
          <p:nvPr/>
        </p:nvSpPr>
        <p:spPr>
          <a:xfrm>
            <a:off x="10579896" y="3129477"/>
            <a:ext cx="614780"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p>
        </p:txBody>
      </p:sp>
      <p:pic>
        <p:nvPicPr>
          <p:cNvPr id="36" name="Picture 35">
            <a:extLst>
              <a:ext uri="{FF2B5EF4-FFF2-40B4-BE49-F238E27FC236}">
                <a16:creationId xmlns:a16="http://schemas.microsoft.com/office/drawing/2014/main" id="{A45C5FD7-D882-DE33-EF7D-6CB69761F0BF}"/>
              </a:ext>
            </a:extLst>
          </p:cNvPr>
          <p:cNvPicPr>
            <a:picLocks noChangeAspect="1"/>
          </p:cNvPicPr>
          <p:nvPr/>
        </p:nvPicPr>
        <p:blipFill>
          <a:blip r:embed="rId2"/>
          <a:stretch>
            <a:fillRect/>
          </a:stretch>
        </p:blipFill>
        <p:spPr>
          <a:xfrm>
            <a:off x="10887286" y="1050263"/>
            <a:ext cx="1175838" cy="766989"/>
          </a:xfrm>
          <a:prstGeom prst="rect">
            <a:avLst/>
          </a:prstGeom>
        </p:spPr>
      </p:pic>
      <p:sp>
        <p:nvSpPr>
          <p:cNvPr id="39" name="TextBox 38">
            <a:extLst>
              <a:ext uri="{FF2B5EF4-FFF2-40B4-BE49-F238E27FC236}">
                <a16:creationId xmlns:a16="http://schemas.microsoft.com/office/drawing/2014/main" id="{4C8EDCD6-2A0E-DA09-EE8F-82D3E2D528E5}"/>
              </a:ext>
            </a:extLst>
          </p:cNvPr>
          <p:cNvSpPr txBox="1"/>
          <p:nvPr/>
        </p:nvSpPr>
        <p:spPr>
          <a:xfrm>
            <a:off x="7273007" y="5576884"/>
            <a:ext cx="601447" cy="369332"/>
          </a:xfrm>
          <a:prstGeom prst="rect">
            <a:avLst/>
          </a:prstGeom>
          <a:noFill/>
        </p:spPr>
        <p:txBody>
          <a:bodyPr wrap="none" rtlCol="0">
            <a:spAutoFit/>
          </a:bodyPr>
          <a:lstStyle/>
          <a:p>
            <a:r>
              <a:rPr lang="en-US" dirty="0"/>
              <a:t>uses</a:t>
            </a:r>
          </a:p>
        </p:txBody>
      </p:sp>
      <p:sp>
        <p:nvSpPr>
          <p:cNvPr id="4" name="Rectangle 3">
            <a:extLst>
              <a:ext uri="{FF2B5EF4-FFF2-40B4-BE49-F238E27FC236}">
                <a16:creationId xmlns:a16="http://schemas.microsoft.com/office/drawing/2014/main" id="{16C0A06C-16F8-73C9-D4C6-AFD5CBC16AD9}"/>
              </a:ext>
            </a:extLst>
          </p:cNvPr>
          <p:cNvSpPr/>
          <p:nvPr/>
        </p:nvSpPr>
        <p:spPr>
          <a:xfrm>
            <a:off x="7290855" y="0"/>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5364F7E-8E50-B35A-112F-716C67686C20}"/>
              </a:ext>
            </a:extLst>
          </p:cNvPr>
          <p:cNvSpPr/>
          <p:nvPr/>
        </p:nvSpPr>
        <p:spPr>
          <a:xfrm>
            <a:off x="7121414" y="2428353"/>
            <a:ext cx="1060985"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SLI</a:t>
            </a:r>
            <a:endParaRPr lang="en-US" sz="1600" dirty="0">
              <a:solidFill>
                <a:schemeClr val="tx1"/>
              </a:solidFill>
            </a:endParaRPr>
          </a:p>
        </p:txBody>
      </p:sp>
      <p:sp>
        <p:nvSpPr>
          <p:cNvPr id="54" name="Rectangle 53">
            <a:extLst>
              <a:ext uri="{FF2B5EF4-FFF2-40B4-BE49-F238E27FC236}">
                <a16:creationId xmlns:a16="http://schemas.microsoft.com/office/drawing/2014/main" id="{B7B82C90-C1A5-08B1-F39F-7839C906A6D0}"/>
              </a:ext>
            </a:extLst>
          </p:cNvPr>
          <p:cNvSpPr/>
          <p:nvPr/>
        </p:nvSpPr>
        <p:spPr>
          <a:xfrm>
            <a:off x="10579897" y="3619250"/>
            <a:ext cx="1143130"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Breakpoints</a:t>
            </a:r>
          </a:p>
        </p:txBody>
      </p:sp>
      <p:sp>
        <p:nvSpPr>
          <p:cNvPr id="55" name="Rectangle 54">
            <a:extLst>
              <a:ext uri="{FF2B5EF4-FFF2-40B4-BE49-F238E27FC236}">
                <a16:creationId xmlns:a16="http://schemas.microsoft.com/office/drawing/2014/main" id="{2698F0B2-7928-23F7-414A-5595D0C1430A}"/>
              </a:ext>
            </a:extLst>
          </p:cNvPr>
          <p:cNvSpPr/>
          <p:nvPr/>
        </p:nvSpPr>
        <p:spPr>
          <a:xfrm>
            <a:off x="10579896" y="4110262"/>
            <a:ext cx="1143131" cy="4036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Reductions</a:t>
            </a:r>
          </a:p>
        </p:txBody>
      </p:sp>
      <p:sp>
        <p:nvSpPr>
          <p:cNvPr id="63" name="TextBox 62">
            <a:extLst>
              <a:ext uri="{FF2B5EF4-FFF2-40B4-BE49-F238E27FC236}">
                <a16:creationId xmlns:a16="http://schemas.microsoft.com/office/drawing/2014/main" id="{730ACD12-ECC2-C168-F4C0-E02104573FC3}"/>
              </a:ext>
            </a:extLst>
          </p:cNvPr>
          <p:cNvSpPr txBox="1"/>
          <p:nvPr/>
        </p:nvSpPr>
        <p:spPr>
          <a:xfrm>
            <a:off x="80618" y="4654505"/>
            <a:ext cx="7793836" cy="1323439"/>
          </a:xfrm>
          <a:prstGeom prst="rect">
            <a:avLst/>
          </a:prstGeom>
          <a:solidFill>
            <a:schemeClr val="accent2">
              <a:lumMod val="20000"/>
              <a:lumOff val="80000"/>
            </a:schemeClr>
          </a:solidFill>
        </p:spPr>
        <p:txBody>
          <a:bodyPr wrap="square">
            <a:spAutoFit/>
          </a:bodyPr>
          <a:lstStyle/>
          <a:p>
            <a:pPr lvl="1"/>
            <a:r>
              <a:rPr lang="en-US" sz="2000" dirty="0"/>
              <a:t>How to </a:t>
            </a:r>
            <a:r>
              <a:rPr lang="en-US" sz="2000" dirty="0">
                <a:solidFill>
                  <a:schemeClr val="accent1"/>
                </a:solidFill>
              </a:rPr>
              <a:t>maximize semantic reuse </a:t>
            </a:r>
            <a:r>
              <a:rPr lang="en-US" sz="2000" dirty="0"/>
              <a:t>for </a:t>
            </a:r>
            <a:r>
              <a:rPr lang="en-US" sz="2000" b="1" dirty="0"/>
              <a:t>cheaper </a:t>
            </a:r>
            <a:r>
              <a:rPr lang="en-US" sz="2000" b="1" dirty="0" err="1"/>
              <a:t>overapproximations</a:t>
            </a:r>
            <a:r>
              <a:rPr lang="en-US" sz="2000" b="1" dirty="0">
                <a:solidFill>
                  <a:srgbClr val="FF0000"/>
                </a:solidFill>
              </a:rPr>
              <a:t>?</a:t>
            </a:r>
          </a:p>
          <a:p>
            <a:pPr lvl="1"/>
            <a:endParaRPr lang="en-US" sz="2000" b="1" dirty="0">
              <a:solidFill>
                <a:srgbClr val="FF0000"/>
              </a:solidFill>
            </a:endParaRPr>
          </a:p>
          <a:p>
            <a:pPr lvl="1"/>
            <a:r>
              <a:rPr lang="en-US" sz="2000" dirty="0"/>
              <a:t>Can the SLI help to bring </a:t>
            </a:r>
            <a:r>
              <a:rPr lang="en-US" sz="2000" b="1" dirty="0"/>
              <a:t>Modular SOS </a:t>
            </a:r>
            <a:r>
              <a:rPr lang="en-US" sz="2000" dirty="0"/>
              <a:t>[1] to </a:t>
            </a:r>
            <a:r>
              <a:rPr lang="en-US" sz="2000" b="1" dirty="0">
                <a:solidFill>
                  <a:schemeClr val="accent5"/>
                </a:solidFill>
              </a:rPr>
              <a:t>practice</a:t>
            </a:r>
            <a:r>
              <a:rPr lang="en-US" sz="2000" b="1" dirty="0">
                <a:solidFill>
                  <a:srgbClr val="FF0000"/>
                </a:solidFill>
              </a:rPr>
              <a:t>?</a:t>
            </a:r>
          </a:p>
        </p:txBody>
      </p:sp>
      <p:cxnSp>
        <p:nvCxnSpPr>
          <p:cNvPr id="62" name="Elbow Connector 61">
            <a:extLst>
              <a:ext uri="{FF2B5EF4-FFF2-40B4-BE49-F238E27FC236}">
                <a16:creationId xmlns:a16="http://schemas.microsoft.com/office/drawing/2014/main" id="{A9AE2074-3040-1538-76F3-4B8BA0FA8AAD}"/>
              </a:ext>
            </a:extLst>
          </p:cNvPr>
          <p:cNvCxnSpPr>
            <a:stCxn id="31" idx="3"/>
            <a:endCxn id="36" idx="2"/>
          </p:cNvCxnSpPr>
          <p:nvPr/>
        </p:nvCxnSpPr>
        <p:spPr>
          <a:xfrm flipV="1">
            <a:off x="11194676" y="1817252"/>
            <a:ext cx="280529" cy="1514060"/>
          </a:xfrm>
          <a:prstGeom prst="bentConnector2">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67" name="Elbow Connector 66">
            <a:extLst>
              <a:ext uri="{FF2B5EF4-FFF2-40B4-BE49-F238E27FC236}">
                <a16:creationId xmlns:a16="http://schemas.microsoft.com/office/drawing/2014/main" id="{833766BB-B294-BEE3-0A27-5CF52CBB7249}"/>
              </a:ext>
            </a:extLst>
          </p:cNvPr>
          <p:cNvCxnSpPr>
            <a:stCxn id="54" idx="3"/>
            <a:endCxn id="36" idx="2"/>
          </p:cNvCxnSpPr>
          <p:nvPr/>
        </p:nvCxnSpPr>
        <p:spPr>
          <a:xfrm flipH="1" flipV="1">
            <a:off x="11475205" y="1817252"/>
            <a:ext cx="247822" cy="2003833"/>
          </a:xfrm>
          <a:prstGeom prst="bentConnector4">
            <a:avLst>
              <a:gd name="adj1" fmla="val -92244"/>
              <a:gd name="adj2" fmla="val 55036"/>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69" name="Elbow Connector 68">
            <a:extLst>
              <a:ext uri="{FF2B5EF4-FFF2-40B4-BE49-F238E27FC236}">
                <a16:creationId xmlns:a16="http://schemas.microsoft.com/office/drawing/2014/main" id="{C1CED8D1-747A-68BA-D683-046A98C810D5}"/>
              </a:ext>
            </a:extLst>
          </p:cNvPr>
          <p:cNvCxnSpPr>
            <a:stCxn id="55" idx="3"/>
            <a:endCxn id="36" idx="2"/>
          </p:cNvCxnSpPr>
          <p:nvPr/>
        </p:nvCxnSpPr>
        <p:spPr>
          <a:xfrm flipH="1" flipV="1">
            <a:off x="11475205" y="1817252"/>
            <a:ext cx="247822" cy="2494845"/>
          </a:xfrm>
          <a:prstGeom prst="bentConnector4">
            <a:avLst>
              <a:gd name="adj1" fmla="val -92244"/>
              <a:gd name="adj2" fmla="val 63644"/>
            </a:avLst>
          </a:prstGeom>
          <a:ln w="38100">
            <a:solidFill>
              <a:schemeClr val="tx1"/>
            </a:solidFill>
            <a:prstDash val="solid"/>
            <a:tailEnd type="non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45DD822C-8139-F9D2-6B7A-C58D21A53812}"/>
              </a:ext>
            </a:extLst>
          </p:cNvPr>
          <p:cNvSpPr txBox="1"/>
          <p:nvPr/>
        </p:nvSpPr>
        <p:spPr>
          <a:xfrm rot="16200000">
            <a:off x="-3000494" y="3488174"/>
            <a:ext cx="6370322" cy="369332"/>
          </a:xfrm>
          <a:prstGeom prst="rect">
            <a:avLst/>
          </a:prstGeom>
          <a:solidFill>
            <a:schemeClr val="accent6">
              <a:lumMod val="20000"/>
              <a:lumOff val="80000"/>
            </a:schemeClr>
          </a:solidFill>
        </p:spPr>
        <p:txBody>
          <a:bodyPr wrap="square" rtlCol="0">
            <a:spAutoFit/>
          </a:bodyPr>
          <a:lstStyle/>
          <a:p>
            <a:pPr algn="ctr"/>
            <a:r>
              <a:rPr lang="en-US" dirty="0"/>
              <a:t>Tomorrow</a:t>
            </a:r>
          </a:p>
        </p:txBody>
      </p:sp>
      <p:sp>
        <p:nvSpPr>
          <p:cNvPr id="33" name="Slide Number Placeholder 32">
            <a:extLst>
              <a:ext uri="{FF2B5EF4-FFF2-40B4-BE49-F238E27FC236}">
                <a16:creationId xmlns:a16="http://schemas.microsoft.com/office/drawing/2014/main" id="{A972FE23-16B1-4354-CB80-CC24941F41BF}"/>
              </a:ext>
            </a:extLst>
          </p:cNvPr>
          <p:cNvSpPr>
            <a:spLocks noGrp="1"/>
          </p:cNvSpPr>
          <p:nvPr>
            <p:ph type="sldNum" sz="quarter" idx="12"/>
          </p:nvPr>
        </p:nvSpPr>
        <p:spPr/>
        <p:txBody>
          <a:bodyPr/>
          <a:lstStyle/>
          <a:p>
            <a:fld id="{CCEE0668-B501-FE49-91F1-336E620E148C}" type="slidenum">
              <a:rPr lang="en-US" smtClean="0"/>
              <a:t>52</a:t>
            </a:fld>
            <a:endParaRPr lang="en-US" dirty="0"/>
          </a:p>
        </p:txBody>
      </p:sp>
    </p:spTree>
    <p:extLst>
      <p:ext uri="{BB962C8B-B14F-4D97-AF65-F5344CB8AC3E}">
        <p14:creationId xmlns:p14="http://schemas.microsoft.com/office/powerpoint/2010/main" val="488290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808B8889-477A-CBDC-7237-2E22A98FA405}"/>
              </a:ext>
            </a:extLst>
          </p:cNvPr>
          <p:cNvPicPr>
            <a:picLocks noGrp="1" noChangeAspect="1"/>
          </p:cNvPicPr>
          <p:nvPr>
            <p:ph idx="1"/>
          </p:nvPr>
        </p:nvPicPr>
        <p:blipFill>
          <a:blip r:embed="rId3">
            <a:alphaModFix amt="40000"/>
            <a:extLst>
              <a:ext uri="{96DAC541-7B7A-43D3-8B79-37D633B846F1}">
                <asvg:svgBlip xmlns:asvg="http://schemas.microsoft.com/office/drawing/2016/SVG/main" r:embed="rId4"/>
              </a:ext>
            </a:extLst>
          </a:blip>
          <a:stretch>
            <a:fillRect/>
          </a:stretch>
        </p:blipFill>
        <p:spPr>
          <a:xfrm>
            <a:off x="3309641" y="3681826"/>
            <a:ext cx="2714870" cy="1831351"/>
          </a:xfrm>
        </p:spPr>
      </p:pic>
      <p:pic>
        <p:nvPicPr>
          <p:cNvPr id="7" name="Picture 6">
            <a:extLst>
              <a:ext uri="{FF2B5EF4-FFF2-40B4-BE49-F238E27FC236}">
                <a16:creationId xmlns:a16="http://schemas.microsoft.com/office/drawing/2014/main" id="{A635E1C8-27CB-0F3E-A46D-E7034C83566D}"/>
              </a:ext>
            </a:extLst>
          </p:cNvPr>
          <p:cNvPicPr>
            <a:picLocks noChangeAspect="1"/>
          </p:cNvPicPr>
          <p:nvPr/>
        </p:nvPicPr>
        <p:blipFill>
          <a:blip r:embed="rId5">
            <a:alphaModFix/>
          </a:blip>
          <a:srcRect l="22015" r="11856" b="7964"/>
          <a:stretch>
            <a:fillRect/>
          </a:stretch>
        </p:blipFill>
        <p:spPr>
          <a:xfrm>
            <a:off x="6222953" y="2855256"/>
            <a:ext cx="5969047" cy="4002744"/>
          </a:xfrm>
          <a:prstGeom prst="rect">
            <a:avLst/>
          </a:prstGeom>
        </p:spPr>
      </p:pic>
      <p:sp>
        <p:nvSpPr>
          <p:cNvPr id="4" name="Slide Number Placeholder 3">
            <a:extLst>
              <a:ext uri="{FF2B5EF4-FFF2-40B4-BE49-F238E27FC236}">
                <a16:creationId xmlns:a16="http://schemas.microsoft.com/office/drawing/2014/main" id="{FF53548C-85A8-AC26-A3C1-98EFEA50D72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78A0847-8BF6-8545-AF02-13E6EB1F565C}" type="slidenum">
              <a:rPr lang="en-US" sz="1000">
                <a:solidFill>
                  <a:srgbClr val="FFFFFF"/>
                </a:solidFill>
              </a:rPr>
              <a:pPr>
                <a:spcAft>
                  <a:spcPts val="600"/>
                </a:spcAft>
              </a:pPr>
              <a:t>53</a:t>
            </a:fld>
            <a:endParaRPr lang="en-US" sz="1000" dirty="0">
              <a:solidFill>
                <a:srgbClr val="FFFFFF"/>
              </a:solidFill>
            </a:endParaRPr>
          </a:p>
        </p:txBody>
      </p:sp>
      <p:sp>
        <p:nvSpPr>
          <p:cNvPr id="8" name="TextBox 7">
            <a:extLst>
              <a:ext uri="{FF2B5EF4-FFF2-40B4-BE49-F238E27FC236}">
                <a16:creationId xmlns:a16="http://schemas.microsoft.com/office/drawing/2014/main" id="{7D4A92AA-643E-2D0D-5C6B-361705DF6FBE}"/>
              </a:ext>
            </a:extLst>
          </p:cNvPr>
          <p:cNvSpPr txBox="1"/>
          <p:nvPr/>
        </p:nvSpPr>
        <p:spPr>
          <a:xfrm>
            <a:off x="141189" y="4158960"/>
            <a:ext cx="5827860" cy="1354217"/>
          </a:xfrm>
          <a:prstGeom prst="rect">
            <a:avLst/>
          </a:prstGeom>
          <a:noFill/>
        </p:spPr>
        <p:txBody>
          <a:bodyPr wrap="square">
            <a:spAutoFit/>
          </a:bodyPr>
          <a:lstStyle/>
          <a:p>
            <a:pPr>
              <a:spcAft>
                <a:spcPts val="600"/>
              </a:spcAft>
            </a:pPr>
            <a:r>
              <a:rPr lang="en-US" sz="2400" b="1" dirty="0"/>
              <a:t>Let’s get cracking together</a:t>
            </a:r>
          </a:p>
          <a:p>
            <a:pPr>
              <a:spcAft>
                <a:spcPts val="600"/>
              </a:spcAft>
            </a:pPr>
            <a:r>
              <a:rPr lang="en-US" sz="2400" b="1" i="1" dirty="0">
                <a:solidFill>
                  <a:schemeClr val="accent5"/>
                </a:solidFill>
              </a:rPr>
              <a:t>	Postdoc, PhD, Research Engineer</a:t>
            </a:r>
            <a:r>
              <a:rPr lang="en-US" sz="2400" i="1" dirty="0">
                <a:solidFill>
                  <a:schemeClr val="accent5"/>
                </a:solidFill>
              </a:rPr>
              <a:t> </a:t>
            </a:r>
          </a:p>
          <a:p>
            <a:pPr>
              <a:spcAft>
                <a:spcPts val="600"/>
              </a:spcAft>
            </a:pPr>
            <a:r>
              <a:rPr lang="en-US" sz="2400" i="1" dirty="0"/>
              <a:t>opportunities!</a:t>
            </a:r>
            <a:endParaRPr lang="en-US" sz="2400" i="1" dirty="0">
              <a:solidFill>
                <a:schemeClr val="accent5"/>
              </a:solidFill>
            </a:endParaRPr>
          </a:p>
        </p:txBody>
      </p:sp>
      <p:sp>
        <p:nvSpPr>
          <p:cNvPr id="15" name="TextBox 14">
            <a:extLst>
              <a:ext uri="{FF2B5EF4-FFF2-40B4-BE49-F238E27FC236}">
                <a16:creationId xmlns:a16="http://schemas.microsoft.com/office/drawing/2014/main" id="{DFC8E093-F8A6-BCB6-93A2-8857A02AA56E}"/>
              </a:ext>
            </a:extLst>
          </p:cNvPr>
          <p:cNvSpPr txBox="1"/>
          <p:nvPr/>
        </p:nvSpPr>
        <p:spPr>
          <a:xfrm>
            <a:off x="141189" y="1040179"/>
            <a:ext cx="6336905" cy="2642833"/>
          </a:xfrm>
          <a:prstGeom prst="rect">
            <a:avLst/>
          </a:prstGeom>
          <a:solidFill>
            <a:schemeClr val="bg1">
              <a:lumMod val="85000"/>
            </a:schemeClr>
          </a:solidFill>
          <a:effectLst>
            <a:softEdge rad="63500"/>
          </a:effectLst>
        </p:spPr>
        <p:txBody>
          <a:bodyPr vert="horz" lIns="91440" tIns="45720" rIns="91440" bIns="45720" rtlCol="0">
            <a:normAutofit lnSpcReduction="10000"/>
          </a:bodyPr>
          <a:lstStyle/>
          <a:p>
            <a:pPr algn="ctr">
              <a:lnSpc>
                <a:spcPct val="200000"/>
              </a:lnSpc>
              <a:spcAft>
                <a:spcPts val="600"/>
              </a:spcAft>
            </a:pPr>
            <a:r>
              <a:rPr lang="en-US" sz="3600" b="1" dirty="0"/>
              <a:t>What do you think</a:t>
            </a:r>
            <a:r>
              <a:rPr lang="en-US" sz="3600" b="1" dirty="0">
                <a:solidFill>
                  <a:schemeClr val="bg1"/>
                </a:solidFill>
              </a:rPr>
              <a:t>?</a:t>
            </a:r>
          </a:p>
          <a:p>
            <a:pPr marL="342900" indent="-342900">
              <a:spcAft>
                <a:spcPts val="600"/>
              </a:spcAft>
              <a:buClr>
                <a:schemeClr val="bg1"/>
              </a:buClr>
              <a:buFont typeface="System Font Regular"/>
              <a:buChar char="-"/>
            </a:pPr>
            <a:r>
              <a:rPr lang="en-US" sz="2000" dirty="0"/>
              <a:t>What do we miss</a:t>
            </a:r>
            <a:r>
              <a:rPr lang="en-US" sz="2000" dirty="0">
                <a:solidFill>
                  <a:schemeClr val="bg1"/>
                </a:solidFill>
              </a:rPr>
              <a:t>?</a:t>
            </a:r>
          </a:p>
          <a:p>
            <a:pPr marL="342900" indent="-342900">
              <a:spcAft>
                <a:spcPts val="600"/>
              </a:spcAft>
              <a:buClr>
                <a:schemeClr val="bg1"/>
              </a:buClr>
              <a:buFont typeface="System Font Regular"/>
              <a:buChar char="-"/>
            </a:pPr>
            <a:r>
              <a:rPr lang="en-US" sz="2000" dirty="0"/>
              <a:t>How do we best help system designers</a:t>
            </a:r>
            <a:r>
              <a:rPr lang="en-US" sz="2000" dirty="0">
                <a:solidFill>
                  <a:schemeClr val="bg1"/>
                </a:solidFill>
              </a:rPr>
              <a:t>?</a:t>
            </a:r>
          </a:p>
          <a:p>
            <a:pPr marL="342900" indent="-342900">
              <a:spcAft>
                <a:spcPts val="600"/>
              </a:spcAft>
              <a:buClr>
                <a:schemeClr val="bg1"/>
              </a:buClr>
              <a:buFont typeface="System Font Regular"/>
              <a:buChar char="-"/>
            </a:pPr>
            <a:r>
              <a:rPr lang="en-US" sz="2000" dirty="0"/>
              <a:t>Intuitive vs expressive breakpoints</a:t>
            </a:r>
            <a:r>
              <a:rPr lang="en-US" sz="2000" dirty="0">
                <a:solidFill>
                  <a:schemeClr val="bg1"/>
                </a:solidFill>
              </a:rPr>
              <a:t>?</a:t>
            </a:r>
          </a:p>
          <a:p>
            <a:pPr marL="342900" indent="-342900">
              <a:spcAft>
                <a:spcPts val="600"/>
              </a:spcAft>
              <a:buClr>
                <a:schemeClr val="bg1"/>
              </a:buClr>
              <a:buFont typeface="System Font Regular"/>
              <a:buChar char="-"/>
            </a:pPr>
            <a:r>
              <a:rPr lang="en-US" sz="2000" dirty="0"/>
              <a:t>Can</a:t>
            </a:r>
            <a:r>
              <a:rPr lang="en-US" sz="2000" dirty="0">
                <a:solidFill>
                  <a:schemeClr val="bg1"/>
                </a:solidFill>
              </a:rPr>
              <a:t> </a:t>
            </a:r>
            <a:r>
              <a:rPr lang="en-US" sz="2000" b="1" dirty="0">
                <a:solidFill>
                  <a:schemeClr val="accent4"/>
                </a:solidFill>
              </a:rPr>
              <a:t>Live Specifications</a:t>
            </a:r>
            <a:r>
              <a:rPr lang="en-US" sz="2000" b="1" dirty="0">
                <a:solidFill>
                  <a:schemeClr val="bg1"/>
                </a:solidFill>
              </a:rPr>
              <a:t> </a:t>
            </a:r>
            <a:r>
              <a:rPr lang="en-US" sz="2000" dirty="0"/>
              <a:t>push us past </a:t>
            </a:r>
            <a:r>
              <a:rPr lang="en-US" sz="2000" b="1" dirty="0">
                <a:solidFill>
                  <a:srgbClr val="CD950C"/>
                </a:solidFill>
              </a:rPr>
              <a:t>Vibe Coding</a:t>
            </a:r>
            <a:r>
              <a:rPr lang="en-US" sz="2000" dirty="0">
                <a:solidFill>
                  <a:schemeClr val="bg1"/>
                </a:solidFill>
              </a:rPr>
              <a:t>?</a:t>
            </a:r>
          </a:p>
        </p:txBody>
      </p:sp>
      <p:pic>
        <p:nvPicPr>
          <p:cNvPr id="3" name="Picture 2" descr="A qr code with a eye&#10;&#10;AI-generated content may be incorrect.">
            <a:extLst>
              <a:ext uri="{FF2B5EF4-FFF2-40B4-BE49-F238E27FC236}">
                <a16:creationId xmlns:a16="http://schemas.microsoft.com/office/drawing/2014/main" id="{A8143043-AB3D-311D-A489-0062AA5F3543}"/>
              </a:ext>
            </a:extLst>
          </p:cNvPr>
          <p:cNvPicPr>
            <a:picLocks noChangeAspect="1"/>
          </p:cNvPicPr>
          <p:nvPr/>
        </p:nvPicPr>
        <p:blipFill>
          <a:blip r:embed="rId6"/>
          <a:stretch>
            <a:fillRect/>
          </a:stretch>
        </p:blipFill>
        <p:spPr>
          <a:xfrm>
            <a:off x="2283850" y="5110641"/>
            <a:ext cx="1610834" cy="1610834"/>
          </a:xfrm>
          <a:prstGeom prst="rect">
            <a:avLst/>
          </a:prstGeom>
        </p:spPr>
      </p:pic>
      <p:pic>
        <p:nvPicPr>
          <p:cNvPr id="6" name="Picture 5">
            <a:extLst>
              <a:ext uri="{FF2B5EF4-FFF2-40B4-BE49-F238E27FC236}">
                <a16:creationId xmlns:a16="http://schemas.microsoft.com/office/drawing/2014/main" id="{DBD10AD9-B15F-D683-BD96-3F8B9256EA06}"/>
              </a:ext>
            </a:extLst>
          </p:cNvPr>
          <p:cNvPicPr>
            <a:picLocks noChangeAspect="1"/>
          </p:cNvPicPr>
          <p:nvPr/>
        </p:nvPicPr>
        <p:blipFill>
          <a:blip r:embed="rId7"/>
          <a:stretch>
            <a:fillRect/>
          </a:stretch>
        </p:blipFill>
        <p:spPr>
          <a:xfrm>
            <a:off x="6835442" y="0"/>
            <a:ext cx="5356558" cy="2855257"/>
          </a:xfrm>
          <a:prstGeom prst="rect">
            <a:avLst/>
          </a:prstGeom>
        </p:spPr>
      </p:pic>
      <p:sp>
        <p:nvSpPr>
          <p:cNvPr id="9" name="Date Placeholder 8">
            <a:extLst>
              <a:ext uri="{FF2B5EF4-FFF2-40B4-BE49-F238E27FC236}">
                <a16:creationId xmlns:a16="http://schemas.microsoft.com/office/drawing/2014/main" id="{82FFF7FC-E219-BF63-5A75-3AD04A194BD7}"/>
              </a:ext>
            </a:extLst>
          </p:cNvPr>
          <p:cNvSpPr>
            <a:spLocks noGrp="1"/>
          </p:cNvSpPr>
          <p:nvPr>
            <p:ph type="dt" sz="half" idx="10"/>
          </p:nvPr>
        </p:nvSpPr>
        <p:spPr/>
        <p:txBody>
          <a:bodyPr/>
          <a:lstStyle/>
          <a:p>
            <a:r>
              <a:rPr lang="en-US" dirty="0"/>
              <a:t>12/09/2025</a:t>
            </a:r>
          </a:p>
        </p:txBody>
      </p:sp>
      <p:sp>
        <p:nvSpPr>
          <p:cNvPr id="10" name="Footer Placeholder 9">
            <a:extLst>
              <a:ext uri="{FF2B5EF4-FFF2-40B4-BE49-F238E27FC236}">
                <a16:creationId xmlns:a16="http://schemas.microsoft.com/office/drawing/2014/main" id="{6B664F83-5605-0427-1CAE-F9C50381D216}"/>
              </a:ext>
            </a:extLst>
          </p:cNvPr>
          <p:cNvSpPr>
            <a:spLocks noGrp="1"/>
          </p:cNvSpPr>
          <p:nvPr>
            <p:ph type="ftr" sz="quarter" idx="11"/>
          </p:nvPr>
        </p:nvSpPr>
        <p:spPr/>
        <p:txBody>
          <a:bodyPr/>
          <a:lstStyle/>
          <a:p>
            <a:r>
              <a:rPr lang="en-US" dirty="0"/>
              <a:t>FDL 2025</a:t>
            </a:r>
          </a:p>
        </p:txBody>
      </p:sp>
    </p:spTree>
    <p:extLst>
      <p:ext uri="{BB962C8B-B14F-4D97-AF65-F5344CB8AC3E}">
        <p14:creationId xmlns:p14="http://schemas.microsoft.com/office/powerpoint/2010/main" val="4159106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3EBFB-ADBA-115C-EFFE-B885C57E1004}"/>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30172D7-4ABD-1AF1-9774-BA077D46CCA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085901" y="901605"/>
            <a:ext cx="8006400" cy="5400821"/>
          </a:xfrm>
        </p:spPr>
      </p:pic>
      <p:sp>
        <p:nvSpPr>
          <p:cNvPr id="4" name="Date Placeholder 3">
            <a:extLst>
              <a:ext uri="{FF2B5EF4-FFF2-40B4-BE49-F238E27FC236}">
                <a16:creationId xmlns:a16="http://schemas.microsoft.com/office/drawing/2014/main" id="{2E1CF4FF-CF26-FB0F-C19C-3383A15AD1D5}"/>
              </a:ext>
            </a:extLst>
          </p:cNvPr>
          <p:cNvSpPr>
            <a:spLocks noGrp="1"/>
          </p:cNvSpPr>
          <p:nvPr>
            <p:ph type="dt" sz="half" idx="10"/>
          </p:nvPr>
        </p:nvSpPr>
        <p:spPr/>
        <p:txBody>
          <a:bodyPr/>
          <a:lstStyle/>
          <a:p>
            <a:r>
              <a:rPr lang="fr-FR"/>
              <a:t>12/09/2025</a:t>
            </a:r>
            <a:endParaRPr lang="en-FR"/>
          </a:p>
        </p:txBody>
      </p:sp>
      <p:sp>
        <p:nvSpPr>
          <p:cNvPr id="5" name="Footer Placeholder 4">
            <a:extLst>
              <a:ext uri="{FF2B5EF4-FFF2-40B4-BE49-F238E27FC236}">
                <a16:creationId xmlns:a16="http://schemas.microsoft.com/office/drawing/2014/main" id="{EBA04C86-CA52-E3CA-6339-91495D2F8BF9}"/>
              </a:ext>
            </a:extLst>
          </p:cNvPr>
          <p:cNvSpPr>
            <a:spLocks noGrp="1"/>
          </p:cNvSpPr>
          <p:nvPr>
            <p:ph type="ftr" sz="quarter" idx="11"/>
          </p:nvPr>
        </p:nvSpPr>
        <p:spPr/>
        <p:txBody>
          <a:bodyPr/>
          <a:lstStyle/>
          <a:p>
            <a:r>
              <a:rPr lang="en-GB"/>
              <a:t>FDL 2025</a:t>
            </a:r>
            <a:endParaRPr lang="en-FR" dirty="0"/>
          </a:p>
        </p:txBody>
      </p:sp>
      <p:sp>
        <p:nvSpPr>
          <p:cNvPr id="6" name="Slide Number Placeholder 5">
            <a:extLst>
              <a:ext uri="{FF2B5EF4-FFF2-40B4-BE49-F238E27FC236}">
                <a16:creationId xmlns:a16="http://schemas.microsoft.com/office/drawing/2014/main" id="{1B879B66-1368-2055-4586-ACE152C8A79E}"/>
              </a:ext>
            </a:extLst>
          </p:cNvPr>
          <p:cNvSpPr>
            <a:spLocks noGrp="1"/>
          </p:cNvSpPr>
          <p:nvPr>
            <p:ph type="sldNum" sz="quarter" idx="12"/>
          </p:nvPr>
        </p:nvSpPr>
        <p:spPr/>
        <p:txBody>
          <a:bodyPr/>
          <a:lstStyle/>
          <a:p>
            <a:fld id="{CCEE0668-B501-FE49-91F1-336E620E148C}" type="slidenum">
              <a:rPr lang="en-FR" smtClean="0"/>
              <a:t>6</a:t>
            </a:fld>
            <a:endParaRPr lang="en-FR"/>
          </a:p>
        </p:txBody>
      </p:sp>
      <p:sp>
        <p:nvSpPr>
          <p:cNvPr id="10" name="TextBox 9">
            <a:extLst>
              <a:ext uri="{FF2B5EF4-FFF2-40B4-BE49-F238E27FC236}">
                <a16:creationId xmlns:a16="http://schemas.microsoft.com/office/drawing/2014/main" id="{114E2B03-BCA7-B497-F1C3-647D32262ED5}"/>
              </a:ext>
            </a:extLst>
          </p:cNvPr>
          <p:cNvSpPr txBox="1"/>
          <p:nvPr/>
        </p:nvSpPr>
        <p:spPr>
          <a:xfrm>
            <a:off x="2963928" y="6538912"/>
            <a:ext cx="7280518" cy="338554"/>
          </a:xfrm>
          <a:prstGeom prst="rect">
            <a:avLst/>
          </a:prstGeom>
          <a:noFill/>
        </p:spPr>
        <p:txBody>
          <a:bodyPr wrap="square">
            <a:spAutoFit/>
          </a:bodyPr>
          <a:lstStyle/>
          <a:p>
            <a:r>
              <a:rPr lang="en-FR" sz="1600" dirty="0">
                <a:hlinkClick r:id="rId5"/>
              </a:rPr>
              <a:t>https://www.designcouncil.org.uk/our-resources/the-double-diamond/</a:t>
            </a:r>
            <a:r>
              <a:rPr lang="en-FR" sz="1600" dirty="0"/>
              <a:t> </a:t>
            </a:r>
          </a:p>
        </p:txBody>
      </p:sp>
      <p:sp>
        <p:nvSpPr>
          <p:cNvPr id="11" name="TextBox 10">
            <a:extLst>
              <a:ext uri="{FF2B5EF4-FFF2-40B4-BE49-F238E27FC236}">
                <a16:creationId xmlns:a16="http://schemas.microsoft.com/office/drawing/2014/main" id="{B4ADB746-7570-33D9-C2BB-96BEA0B2F4D9}"/>
              </a:ext>
            </a:extLst>
          </p:cNvPr>
          <p:cNvSpPr txBox="1"/>
          <p:nvPr/>
        </p:nvSpPr>
        <p:spPr>
          <a:xfrm>
            <a:off x="3310685" y="136525"/>
            <a:ext cx="5276316" cy="646331"/>
          </a:xfrm>
          <a:prstGeom prst="rect">
            <a:avLst/>
          </a:prstGeom>
          <a:noFill/>
        </p:spPr>
        <p:txBody>
          <a:bodyPr wrap="none" rtlCol="0">
            <a:spAutoFit/>
          </a:bodyPr>
          <a:lstStyle/>
          <a:p>
            <a:r>
              <a:rPr lang="en-FR" sz="3600" b="1" dirty="0"/>
              <a:t>To the </a:t>
            </a:r>
            <a:r>
              <a:rPr lang="en-FR" sz="3600" b="1" dirty="0">
                <a:solidFill>
                  <a:schemeClr val="accent4"/>
                </a:solidFill>
              </a:rPr>
              <a:t>Design Multiverse</a:t>
            </a:r>
          </a:p>
        </p:txBody>
      </p:sp>
      <p:sp>
        <p:nvSpPr>
          <p:cNvPr id="2" name="Freeform 1">
            <a:extLst>
              <a:ext uri="{FF2B5EF4-FFF2-40B4-BE49-F238E27FC236}">
                <a16:creationId xmlns:a16="http://schemas.microsoft.com/office/drawing/2014/main" id="{CB5D078A-D4EC-310F-49C7-14FBA3164D24}"/>
              </a:ext>
            </a:extLst>
          </p:cNvPr>
          <p:cNvSpPr/>
          <p:nvPr/>
        </p:nvSpPr>
        <p:spPr>
          <a:xfrm>
            <a:off x="3869044" y="1801452"/>
            <a:ext cx="6103000" cy="3758384"/>
          </a:xfrm>
          <a:custGeom>
            <a:avLst/>
            <a:gdLst>
              <a:gd name="connsiteX0" fmla="*/ 321961 w 6234100"/>
              <a:gd name="connsiteY0" fmla="*/ 4077310 h 4334761"/>
              <a:gd name="connsiteX1" fmla="*/ 41545 w 6234100"/>
              <a:gd name="connsiteY1" fmla="*/ 3650590 h 4334761"/>
              <a:gd name="connsiteX2" fmla="*/ 565801 w 6234100"/>
              <a:gd name="connsiteY2" fmla="*/ 2541118 h 4334761"/>
              <a:gd name="connsiteX3" fmla="*/ 29353 w 6234100"/>
              <a:gd name="connsiteY3" fmla="*/ 1687678 h 4334761"/>
              <a:gd name="connsiteX4" fmla="*/ 297577 w 6234100"/>
              <a:gd name="connsiteY4" fmla="*/ 541630 h 4334761"/>
              <a:gd name="connsiteX5" fmla="*/ 2162953 w 6234100"/>
              <a:gd name="connsiteY5" fmla="*/ 2077822 h 4334761"/>
              <a:gd name="connsiteX6" fmla="*/ 3382153 w 6234100"/>
              <a:gd name="connsiteY6" fmla="*/ 285598 h 4334761"/>
              <a:gd name="connsiteX7" fmla="*/ 5198761 w 6234100"/>
              <a:gd name="connsiteY7" fmla="*/ 212446 h 4334761"/>
              <a:gd name="connsiteX8" fmla="*/ 6210697 w 6234100"/>
              <a:gd name="connsiteY8" fmla="*/ 2333854 h 4334761"/>
              <a:gd name="connsiteX9" fmla="*/ 4235593 w 6234100"/>
              <a:gd name="connsiteY9" fmla="*/ 4333342 h 4334761"/>
              <a:gd name="connsiteX10" fmla="*/ 2358025 w 6234100"/>
              <a:gd name="connsiteY10" fmla="*/ 2675230 h 4334761"/>
              <a:gd name="connsiteX11" fmla="*/ 321961 w 6234100"/>
              <a:gd name="connsiteY11" fmla="*/ 4077310 h 4334761"/>
              <a:gd name="connsiteX0" fmla="*/ 321961 w 6233676"/>
              <a:gd name="connsiteY0" fmla="*/ 3972272 h 4229723"/>
              <a:gd name="connsiteX1" fmla="*/ 41545 w 6233676"/>
              <a:gd name="connsiteY1" fmla="*/ 3545552 h 4229723"/>
              <a:gd name="connsiteX2" fmla="*/ 565801 w 6233676"/>
              <a:gd name="connsiteY2" fmla="*/ 2436080 h 4229723"/>
              <a:gd name="connsiteX3" fmla="*/ 29353 w 6233676"/>
              <a:gd name="connsiteY3" fmla="*/ 1582640 h 4229723"/>
              <a:gd name="connsiteX4" fmla="*/ 297577 w 6233676"/>
              <a:gd name="connsiteY4" fmla="*/ 436592 h 4229723"/>
              <a:gd name="connsiteX5" fmla="*/ 2162953 w 6233676"/>
              <a:gd name="connsiteY5" fmla="*/ 1972784 h 4229723"/>
              <a:gd name="connsiteX6" fmla="*/ 3479008 w 6233676"/>
              <a:gd name="connsiteY6" fmla="*/ 485360 h 4229723"/>
              <a:gd name="connsiteX7" fmla="*/ 5198761 w 6233676"/>
              <a:gd name="connsiteY7" fmla="*/ 107408 h 4229723"/>
              <a:gd name="connsiteX8" fmla="*/ 6210697 w 6233676"/>
              <a:gd name="connsiteY8" fmla="*/ 2228816 h 4229723"/>
              <a:gd name="connsiteX9" fmla="*/ 4235593 w 6233676"/>
              <a:gd name="connsiteY9" fmla="*/ 4228304 h 4229723"/>
              <a:gd name="connsiteX10" fmla="*/ 2358025 w 6233676"/>
              <a:gd name="connsiteY10" fmla="*/ 2570192 h 4229723"/>
              <a:gd name="connsiteX11" fmla="*/ 321961 w 6233676"/>
              <a:gd name="connsiteY11" fmla="*/ 3972272 h 4229723"/>
              <a:gd name="connsiteX0" fmla="*/ 321961 w 6241932"/>
              <a:gd name="connsiteY0" fmla="*/ 3637301 h 3894752"/>
              <a:gd name="connsiteX1" fmla="*/ 41545 w 6241932"/>
              <a:gd name="connsiteY1" fmla="*/ 3210581 h 3894752"/>
              <a:gd name="connsiteX2" fmla="*/ 565801 w 6241932"/>
              <a:gd name="connsiteY2" fmla="*/ 2101109 h 3894752"/>
              <a:gd name="connsiteX3" fmla="*/ 29353 w 6241932"/>
              <a:gd name="connsiteY3" fmla="*/ 1247669 h 3894752"/>
              <a:gd name="connsiteX4" fmla="*/ 297577 w 6241932"/>
              <a:gd name="connsiteY4" fmla="*/ 101621 h 3894752"/>
              <a:gd name="connsiteX5" fmla="*/ 2162953 w 6241932"/>
              <a:gd name="connsiteY5" fmla="*/ 1637813 h 3894752"/>
              <a:gd name="connsiteX6" fmla="*/ 3479008 w 6241932"/>
              <a:gd name="connsiteY6" fmla="*/ 150389 h 3894752"/>
              <a:gd name="connsiteX7" fmla="*/ 5307723 w 6241932"/>
              <a:gd name="connsiteY7" fmla="*/ 247925 h 3894752"/>
              <a:gd name="connsiteX8" fmla="*/ 6210697 w 6241932"/>
              <a:gd name="connsiteY8" fmla="*/ 1893845 h 3894752"/>
              <a:gd name="connsiteX9" fmla="*/ 4235593 w 6241932"/>
              <a:gd name="connsiteY9" fmla="*/ 3893333 h 3894752"/>
              <a:gd name="connsiteX10" fmla="*/ 2358025 w 6241932"/>
              <a:gd name="connsiteY10" fmla="*/ 2235221 h 3894752"/>
              <a:gd name="connsiteX11" fmla="*/ 321961 w 6241932"/>
              <a:gd name="connsiteY11" fmla="*/ 3637301 h 3894752"/>
              <a:gd name="connsiteX0" fmla="*/ 321961 w 6240542"/>
              <a:gd name="connsiteY0" fmla="*/ 3539107 h 3796558"/>
              <a:gd name="connsiteX1" fmla="*/ 41545 w 6240542"/>
              <a:gd name="connsiteY1" fmla="*/ 3112387 h 3796558"/>
              <a:gd name="connsiteX2" fmla="*/ 565801 w 6240542"/>
              <a:gd name="connsiteY2" fmla="*/ 2002915 h 3796558"/>
              <a:gd name="connsiteX3" fmla="*/ 29353 w 6240542"/>
              <a:gd name="connsiteY3" fmla="*/ 1149475 h 3796558"/>
              <a:gd name="connsiteX4" fmla="*/ 297577 w 6240542"/>
              <a:gd name="connsiteY4" fmla="*/ 3427 h 3796558"/>
              <a:gd name="connsiteX5" fmla="*/ 2162953 w 6240542"/>
              <a:gd name="connsiteY5" fmla="*/ 1539619 h 3796558"/>
              <a:gd name="connsiteX6" fmla="*/ 3709040 w 6240542"/>
              <a:gd name="connsiteY6" fmla="*/ 515491 h 3796558"/>
              <a:gd name="connsiteX7" fmla="*/ 5307723 w 6240542"/>
              <a:gd name="connsiteY7" fmla="*/ 149731 h 3796558"/>
              <a:gd name="connsiteX8" fmla="*/ 6210697 w 6240542"/>
              <a:gd name="connsiteY8" fmla="*/ 1795651 h 3796558"/>
              <a:gd name="connsiteX9" fmla="*/ 4235593 w 6240542"/>
              <a:gd name="connsiteY9" fmla="*/ 3795139 h 3796558"/>
              <a:gd name="connsiteX10" fmla="*/ 2358025 w 6240542"/>
              <a:gd name="connsiteY10" fmla="*/ 2137027 h 3796558"/>
              <a:gd name="connsiteX11" fmla="*/ 321961 w 6240542"/>
              <a:gd name="connsiteY11" fmla="*/ 3539107 h 3796558"/>
              <a:gd name="connsiteX0" fmla="*/ 321961 w 6240969"/>
              <a:gd name="connsiteY0" fmla="*/ 3539107 h 3796558"/>
              <a:gd name="connsiteX1" fmla="*/ 41545 w 6240969"/>
              <a:gd name="connsiteY1" fmla="*/ 3112387 h 3796558"/>
              <a:gd name="connsiteX2" fmla="*/ 565801 w 6240969"/>
              <a:gd name="connsiteY2" fmla="*/ 2002915 h 3796558"/>
              <a:gd name="connsiteX3" fmla="*/ 29353 w 6240969"/>
              <a:gd name="connsiteY3" fmla="*/ 1149475 h 3796558"/>
              <a:gd name="connsiteX4" fmla="*/ 297577 w 6240969"/>
              <a:gd name="connsiteY4" fmla="*/ 3427 h 3796558"/>
              <a:gd name="connsiteX5" fmla="*/ 2162953 w 6240969"/>
              <a:gd name="connsiteY5" fmla="*/ 1539619 h 3796558"/>
              <a:gd name="connsiteX6" fmla="*/ 3636399 w 6240969"/>
              <a:gd name="connsiteY6" fmla="*/ 466723 h 3796558"/>
              <a:gd name="connsiteX7" fmla="*/ 5307723 w 6240969"/>
              <a:gd name="connsiteY7" fmla="*/ 149731 h 3796558"/>
              <a:gd name="connsiteX8" fmla="*/ 6210697 w 6240969"/>
              <a:gd name="connsiteY8" fmla="*/ 1795651 h 3796558"/>
              <a:gd name="connsiteX9" fmla="*/ 4235593 w 6240969"/>
              <a:gd name="connsiteY9" fmla="*/ 3795139 h 3796558"/>
              <a:gd name="connsiteX10" fmla="*/ 2358025 w 6240969"/>
              <a:gd name="connsiteY10" fmla="*/ 2137027 h 3796558"/>
              <a:gd name="connsiteX11" fmla="*/ 321961 w 6240969"/>
              <a:gd name="connsiteY11" fmla="*/ 3539107 h 3796558"/>
              <a:gd name="connsiteX0" fmla="*/ 321961 w 6215135"/>
              <a:gd name="connsiteY0" fmla="*/ 3539107 h 3796558"/>
              <a:gd name="connsiteX1" fmla="*/ 41545 w 6215135"/>
              <a:gd name="connsiteY1" fmla="*/ 3112387 h 3796558"/>
              <a:gd name="connsiteX2" fmla="*/ 565801 w 6215135"/>
              <a:gd name="connsiteY2" fmla="*/ 2002915 h 3796558"/>
              <a:gd name="connsiteX3" fmla="*/ 29353 w 6215135"/>
              <a:gd name="connsiteY3" fmla="*/ 1149475 h 3796558"/>
              <a:gd name="connsiteX4" fmla="*/ 297577 w 6215135"/>
              <a:gd name="connsiteY4" fmla="*/ 3427 h 3796558"/>
              <a:gd name="connsiteX5" fmla="*/ 2162953 w 6215135"/>
              <a:gd name="connsiteY5" fmla="*/ 1539619 h 3796558"/>
              <a:gd name="connsiteX6" fmla="*/ 3636399 w 6215135"/>
              <a:gd name="connsiteY6" fmla="*/ 466723 h 3796558"/>
              <a:gd name="connsiteX7" fmla="*/ 4738697 w 6215135"/>
              <a:gd name="connsiteY7" fmla="*/ 356995 h 3796558"/>
              <a:gd name="connsiteX8" fmla="*/ 6210697 w 6215135"/>
              <a:gd name="connsiteY8" fmla="*/ 1795651 h 3796558"/>
              <a:gd name="connsiteX9" fmla="*/ 4235593 w 6215135"/>
              <a:gd name="connsiteY9" fmla="*/ 3795139 h 3796558"/>
              <a:gd name="connsiteX10" fmla="*/ 2358025 w 6215135"/>
              <a:gd name="connsiteY10" fmla="*/ 2137027 h 3796558"/>
              <a:gd name="connsiteX11" fmla="*/ 321961 w 6215135"/>
              <a:gd name="connsiteY11" fmla="*/ 3539107 h 3796558"/>
              <a:gd name="connsiteX0" fmla="*/ 321961 w 6351071"/>
              <a:gd name="connsiteY0" fmla="*/ 3539107 h 3796558"/>
              <a:gd name="connsiteX1" fmla="*/ 41545 w 6351071"/>
              <a:gd name="connsiteY1" fmla="*/ 3112387 h 3796558"/>
              <a:gd name="connsiteX2" fmla="*/ 565801 w 6351071"/>
              <a:gd name="connsiteY2" fmla="*/ 2002915 h 3796558"/>
              <a:gd name="connsiteX3" fmla="*/ 29353 w 6351071"/>
              <a:gd name="connsiteY3" fmla="*/ 1149475 h 3796558"/>
              <a:gd name="connsiteX4" fmla="*/ 297577 w 6351071"/>
              <a:gd name="connsiteY4" fmla="*/ 3427 h 3796558"/>
              <a:gd name="connsiteX5" fmla="*/ 2162953 w 6351071"/>
              <a:gd name="connsiteY5" fmla="*/ 1539619 h 3796558"/>
              <a:gd name="connsiteX6" fmla="*/ 3636399 w 6351071"/>
              <a:gd name="connsiteY6" fmla="*/ 466723 h 3796558"/>
              <a:gd name="connsiteX7" fmla="*/ 4738697 w 6351071"/>
              <a:gd name="connsiteY7" fmla="*/ 356995 h 3796558"/>
              <a:gd name="connsiteX8" fmla="*/ 6029344 w 6351071"/>
              <a:gd name="connsiteY8" fmla="*/ 1552977 h 3796558"/>
              <a:gd name="connsiteX9" fmla="*/ 6210697 w 6351071"/>
              <a:gd name="connsiteY9" fmla="*/ 1795651 h 3796558"/>
              <a:gd name="connsiteX10" fmla="*/ 4235593 w 6351071"/>
              <a:gd name="connsiteY10" fmla="*/ 3795139 h 3796558"/>
              <a:gd name="connsiteX11" fmla="*/ 2358025 w 6351071"/>
              <a:gd name="connsiteY11" fmla="*/ 2137027 h 3796558"/>
              <a:gd name="connsiteX12" fmla="*/ 321961 w 6351071"/>
              <a:gd name="connsiteY12" fmla="*/ 3539107 h 3796558"/>
              <a:gd name="connsiteX0" fmla="*/ 321961 w 6398303"/>
              <a:gd name="connsiteY0" fmla="*/ 3539107 h 3796558"/>
              <a:gd name="connsiteX1" fmla="*/ 41545 w 6398303"/>
              <a:gd name="connsiteY1" fmla="*/ 3112387 h 3796558"/>
              <a:gd name="connsiteX2" fmla="*/ 565801 w 6398303"/>
              <a:gd name="connsiteY2" fmla="*/ 2002915 h 3796558"/>
              <a:gd name="connsiteX3" fmla="*/ 29353 w 6398303"/>
              <a:gd name="connsiteY3" fmla="*/ 1149475 h 3796558"/>
              <a:gd name="connsiteX4" fmla="*/ 297577 w 6398303"/>
              <a:gd name="connsiteY4" fmla="*/ 3427 h 3796558"/>
              <a:gd name="connsiteX5" fmla="*/ 2162953 w 6398303"/>
              <a:gd name="connsiteY5" fmla="*/ 1539619 h 3796558"/>
              <a:gd name="connsiteX6" fmla="*/ 3636399 w 6398303"/>
              <a:gd name="connsiteY6" fmla="*/ 466723 h 3796558"/>
              <a:gd name="connsiteX7" fmla="*/ 4738697 w 6398303"/>
              <a:gd name="connsiteY7" fmla="*/ 356995 h 3796558"/>
              <a:gd name="connsiteX8" fmla="*/ 6150414 w 6398303"/>
              <a:gd name="connsiteY8" fmla="*/ 1394481 h 3796558"/>
              <a:gd name="connsiteX9" fmla="*/ 6210697 w 6398303"/>
              <a:gd name="connsiteY9" fmla="*/ 1795651 h 3796558"/>
              <a:gd name="connsiteX10" fmla="*/ 4235593 w 6398303"/>
              <a:gd name="connsiteY10" fmla="*/ 3795139 h 3796558"/>
              <a:gd name="connsiteX11" fmla="*/ 2358025 w 6398303"/>
              <a:gd name="connsiteY11" fmla="*/ 2137027 h 3796558"/>
              <a:gd name="connsiteX12" fmla="*/ 321961 w 6398303"/>
              <a:gd name="connsiteY12" fmla="*/ 3539107 h 3796558"/>
              <a:gd name="connsiteX0" fmla="*/ 321961 w 6369577"/>
              <a:gd name="connsiteY0" fmla="*/ 3539107 h 3796558"/>
              <a:gd name="connsiteX1" fmla="*/ 41545 w 6369577"/>
              <a:gd name="connsiteY1" fmla="*/ 3112387 h 3796558"/>
              <a:gd name="connsiteX2" fmla="*/ 565801 w 6369577"/>
              <a:gd name="connsiteY2" fmla="*/ 2002915 h 3796558"/>
              <a:gd name="connsiteX3" fmla="*/ 29353 w 6369577"/>
              <a:gd name="connsiteY3" fmla="*/ 1149475 h 3796558"/>
              <a:gd name="connsiteX4" fmla="*/ 297577 w 6369577"/>
              <a:gd name="connsiteY4" fmla="*/ 3427 h 3796558"/>
              <a:gd name="connsiteX5" fmla="*/ 2162953 w 6369577"/>
              <a:gd name="connsiteY5" fmla="*/ 1539619 h 3796558"/>
              <a:gd name="connsiteX6" fmla="*/ 3636399 w 6369577"/>
              <a:gd name="connsiteY6" fmla="*/ 466723 h 3796558"/>
              <a:gd name="connsiteX7" fmla="*/ 4738697 w 6369577"/>
              <a:gd name="connsiteY7" fmla="*/ 356995 h 3796558"/>
              <a:gd name="connsiteX8" fmla="*/ 6150414 w 6369577"/>
              <a:gd name="connsiteY8" fmla="*/ 1394481 h 3796558"/>
              <a:gd name="connsiteX9" fmla="*/ 6162269 w 6369577"/>
              <a:gd name="connsiteY9" fmla="*/ 2063875 h 3796558"/>
              <a:gd name="connsiteX10" fmla="*/ 4235593 w 6369577"/>
              <a:gd name="connsiteY10" fmla="*/ 3795139 h 3796558"/>
              <a:gd name="connsiteX11" fmla="*/ 2358025 w 6369577"/>
              <a:gd name="connsiteY11" fmla="*/ 2137027 h 3796558"/>
              <a:gd name="connsiteX12" fmla="*/ 321961 w 6369577"/>
              <a:gd name="connsiteY12" fmla="*/ 3539107 h 3796558"/>
              <a:gd name="connsiteX0" fmla="*/ 321961 w 6289984"/>
              <a:gd name="connsiteY0" fmla="*/ 3539107 h 3796558"/>
              <a:gd name="connsiteX1" fmla="*/ 41545 w 6289984"/>
              <a:gd name="connsiteY1" fmla="*/ 3112387 h 3796558"/>
              <a:gd name="connsiteX2" fmla="*/ 565801 w 6289984"/>
              <a:gd name="connsiteY2" fmla="*/ 2002915 h 3796558"/>
              <a:gd name="connsiteX3" fmla="*/ 29353 w 6289984"/>
              <a:gd name="connsiteY3" fmla="*/ 1149475 h 3796558"/>
              <a:gd name="connsiteX4" fmla="*/ 297577 w 6289984"/>
              <a:gd name="connsiteY4" fmla="*/ 3427 h 3796558"/>
              <a:gd name="connsiteX5" fmla="*/ 2162953 w 6289984"/>
              <a:gd name="connsiteY5" fmla="*/ 1539619 h 3796558"/>
              <a:gd name="connsiteX6" fmla="*/ 3636399 w 6289984"/>
              <a:gd name="connsiteY6" fmla="*/ 466723 h 3796558"/>
              <a:gd name="connsiteX7" fmla="*/ 4738697 w 6289984"/>
              <a:gd name="connsiteY7" fmla="*/ 356995 h 3796558"/>
              <a:gd name="connsiteX8" fmla="*/ 6150414 w 6289984"/>
              <a:gd name="connsiteY8" fmla="*/ 1394481 h 3796558"/>
              <a:gd name="connsiteX9" fmla="*/ 6162269 w 6289984"/>
              <a:gd name="connsiteY9" fmla="*/ 2063875 h 3796558"/>
              <a:gd name="connsiteX10" fmla="*/ 4235593 w 6289984"/>
              <a:gd name="connsiteY10" fmla="*/ 3795139 h 3796558"/>
              <a:gd name="connsiteX11" fmla="*/ 2358025 w 6289984"/>
              <a:gd name="connsiteY11" fmla="*/ 2137027 h 3796558"/>
              <a:gd name="connsiteX12" fmla="*/ 321961 w 6289984"/>
              <a:gd name="connsiteY12" fmla="*/ 3539107 h 3796558"/>
              <a:gd name="connsiteX0" fmla="*/ 321961 w 6234261"/>
              <a:gd name="connsiteY0" fmla="*/ 3539107 h 3796558"/>
              <a:gd name="connsiteX1" fmla="*/ 41545 w 6234261"/>
              <a:gd name="connsiteY1" fmla="*/ 3112387 h 3796558"/>
              <a:gd name="connsiteX2" fmla="*/ 565801 w 6234261"/>
              <a:gd name="connsiteY2" fmla="*/ 2002915 h 3796558"/>
              <a:gd name="connsiteX3" fmla="*/ 29353 w 6234261"/>
              <a:gd name="connsiteY3" fmla="*/ 1149475 h 3796558"/>
              <a:gd name="connsiteX4" fmla="*/ 297577 w 6234261"/>
              <a:gd name="connsiteY4" fmla="*/ 3427 h 3796558"/>
              <a:gd name="connsiteX5" fmla="*/ 2162953 w 6234261"/>
              <a:gd name="connsiteY5" fmla="*/ 1539619 h 3796558"/>
              <a:gd name="connsiteX6" fmla="*/ 3636399 w 6234261"/>
              <a:gd name="connsiteY6" fmla="*/ 466723 h 3796558"/>
              <a:gd name="connsiteX7" fmla="*/ 4738697 w 6234261"/>
              <a:gd name="connsiteY7" fmla="*/ 356995 h 3796558"/>
              <a:gd name="connsiteX8" fmla="*/ 6150414 w 6234261"/>
              <a:gd name="connsiteY8" fmla="*/ 1394481 h 3796558"/>
              <a:gd name="connsiteX9" fmla="*/ 6162269 w 6234261"/>
              <a:gd name="connsiteY9" fmla="*/ 2063875 h 3796558"/>
              <a:gd name="connsiteX10" fmla="*/ 4235593 w 6234261"/>
              <a:gd name="connsiteY10" fmla="*/ 3795139 h 3796558"/>
              <a:gd name="connsiteX11" fmla="*/ 2358025 w 6234261"/>
              <a:gd name="connsiteY11" fmla="*/ 2137027 h 3796558"/>
              <a:gd name="connsiteX12" fmla="*/ 321961 w 6234261"/>
              <a:gd name="connsiteY12" fmla="*/ 3539107 h 3796558"/>
              <a:gd name="connsiteX0" fmla="*/ 321961 w 6430998"/>
              <a:gd name="connsiteY0" fmla="*/ 3539107 h 3796558"/>
              <a:gd name="connsiteX1" fmla="*/ 41545 w 6430998"/>
              <a:gd name="connsiteY1" fmla="*/ 3112387 h 3796558"/>
              <a:gd name="connsiteX2" fmla="*/ 565801 w 6430998"/>
              <a:gd name="connsiteY2" fmla="*/ 2002915 h 3796558"/>
              <a:gd name="connsiteX3" fmla="*/ 29353 w 6430998"/>
              <a:gd name="connsiteY3" fmla="*/ 1149475 h 3796558"/>
              <a:gd name="connsiteX4" fmla="*/ 297577 w 6430998"/>
              <a:gd name="connsiteY4" fmla="*/ 3427 h 3796558"/>
              <a:gd name="connsiteX5" fmla="*/ 2162953 w 6430998"/>
              <a:gd name="connsiteY5" fmla="*/ 1539619 h 3796558"/>
              <a:gd name="connsiteX6" fmla="*/ 3636399 w 6430998"/>
              <a:gd name="connsiteY6" fmla="*/ 466723 h 3796558"/>
              <a:gd name="connsiteX7" fmla="*/ 4738697 w 6430998"/>
              <a:gd name="connsiteY7" fmla="*/ 356995 h 3796558"/>
              <a:gd name="connsiteX8" fmla="*/ 6259377 w 6430998"/>
              <a:gd name="connsiteY8" fmla="*/ 1406673 h 3796558"/>
              <a:gd name="connsiteX9" fmla="*/ 6162269 w 6430998"/>
              <a:gd name="connsiteY9" fmla="*/ 2063875 h 3796558"/>
              <a:gd name="connsiteX10" fmla="*/ 4235593 w 6430998"/>
              <a:gd name="connsiteY10" fmla="*/ 3795139 h 3796558"/>
              <a:gd name="connsiteX11" fmla="*/ 2358025 w 6430998"/>
              <a:gd name="connsiteY11" fmla="*/ 2137027 h 3796558"/>
              <a:gd name="connsiteX12" fmla="*/ 321961 w 6430998"/>
              <a:gd name="connsiteY12" fmla="*/ 3539107 h 3796558"/>
              <a:gd name="connsiteX0" fmla="*/ 321961 w 6260770"/>
              <a:gd name="connsiteY0" fmla="*/ 3539107 h 3796558"/>
              <a:gd name="connsiteX1" fmla="*/ 41545 w 6260770"/>
              <a:gd name="connsiteY1" fmla="*/ 3112387 h 3796558"/>
              <a:gd name="connsiteX2" fmla="*/ 565801 w 6260770"/>
              <a:gd name="connsiteY2" fmla="*/ 2002915 h 3796558"/>
              <a:gd name="connsiteX3" fmla="*/ 29353 w 6260770"/>
              <a:gd name="connsiteY3" fmla="*/ 1149475 h 3796558"/>
              <a:gd name="connsiteX4" fmla="*/ 297577 w 6260770"/>
              <a:gd name="connsiteY4" fmla="*/ 3427 h 3796558"/>
              <a:gd name="connsiteX5" fmla="*/ 2162953 w 6260770"/>
              <a:gd name="connsiteY5" fmla="*/ 1539619 h 3796558"/>
              <a:gd name="connsiteX6" fmla="*/ 3636399 w 6260770"/>
              <a:gd name="connsiteY6" fmla="*/ 466723 h 3796558"/>
              <a:gd name="connsiteX7" fmla="*/ 4738697 w 6260770"/>
              <a:gd name="connsiteY7" fmla="*/ 356995 h 3796558"/>
              <a:gd name="connsiteX8" fmla="*/ 6259377 w 6260770"/>
              <a:gd name="connsiteY8" fmla="*/ 1406673 h 3796558"/>
              <a:gd name="connsiteX9" fmla="*/ 6162269 w 6260770"/>
              <a:gd name="connsiteY9" fmla="*/ 2063875 h 3796558"/>
              <a:gd name="connsiteX10" fmla="*/ 4235593 w 6260770"/>
              <a:gd name="connsiteY10" fmla="*/ 3795139 h 3796558"/>
              <a:gd name="connsiteX11" fmla="*/ 2358025 w 6260770"/>
              <a:gd name="connsiteY11" fmla="*/ 2137027 h 3796558"/>
              <a:gd name="connsiteX12" fmla="*/ 321961 w 6260770"/>
              <a:gd name="connsiteY12" fmla="*/ 3539107 h 3796558"/>
              <a:gd name="connsiteX0" fmla="*/ 321961 w 6259377"/>
              <a:gd name="connsiteY0" fmla="*/ 3539107 h 3796558"/>
              <a:gd name="connsiteX1" fmla="*/ 41545 w 6259377"/>
              <a:gd name="connsiteY1" fmla="*/ 3112387 h 3796558"/>
              <a:gd name="connsiteX2" fmla="*/ 565801 w 6259377"/>
              <a:gd name="connsiteY2" fmla="*/ 2002915 h 3796558"/>
              <a:gd name="connsiteX3" fmla="*/ 29353 w 6259377"/>
              <a:gd name="connsiteY3" fmla="*/ 1149475 h 3796558"/>
              <a:gd name="connsiteX4" fmla="*/ 297577 w 6259377"/>
              <a:gd name="connsiteY4" fmla="*/ 3427 h 3796558"/>
              <a:gd name="connsiteX5" fmla="*/ 2162953 w 6259377"/>
              <a:gd name="connsiteY5" fmla="*/ 1539619 h 3796558"/>
              <a:gd name="connsiteX6" fmla="*/ 3636399 w 6259377"/>
              <a:gd name="connsiteY6" fmla="*/ 466723 h 3796558"/>
              <a:gd name="connsiteX7" fmla="*/ 4738697 w 6259377"/>
              <a:gd name="connsiteY7" fmla="*/ 356995 h 3796558"/>
              <a:gd name="connsiteX8" fmla="*/ 6259377 w 6259377"/>
              <a:gd name="connsiteY8" fmla="*/ 1406673 h 3796558"/>
              <a:gd name="connsiteX9" fmla="*/ 6162269 w 6259377"/>
              <a:gd name="connsiteY9" fmla="*/ 2063875 h 3796558"/>
              <a:gd name="connsiteX10" fmla="*/ 4235593 w 6259377"/>
              <a:gd name="connsiteY10" fmla="*/ 3795139 h 3796558"/>
              <a:gd name="connsiteX11" fmla="*/ 2358025 w 6259377"/>
              <a:gd name="connsiteY11" fmla="*/ 2137027 h 3796558"/>
              <a:gd name="connsiteX12" fmla="*/ 321961 w 6259377"/>
              <a:gd name="connsiteY12" fmla="*/ 3539107 h 3796558"/>
              <a:gd name="connsiteX0" fmla="*/ 321961 w 6259377"/>
              <a:gd name="connsiteY0" fmla="*/ 3539107 h 3796558"/>
              <a:gd name="connsiteX1" fmla="*/ 41545 w 6259377"/>
              <a:gd name="connsiteY1" fmla="*/ 3112387 h 3796558"/>
              <a:gd name="connsiteX2" fmla="*/ 565801 w 6259377"/>
              <a:gd name="connsiteY2" fmla="*/ 2002915 h 3796558"/>
              <a:gd name="connsiteX3" fmla="*/ 29353 w 6259377"/>
              <a:gd name="connsiteY3" fmla="*/ 1149475 h 3796558"/>
              <a:gd name="connsiteX4" fmla="*/ 297577 w 6259377"/>
              <a:gd name="connsiteY4" fmla="*/ 3427 h 3796558"/>
              <a:gd name="connsiteX5" fmla="*/ 2162953 w 6259377"/>
              <a:gd name="connsiteY5" fmla="*/ 1539619 h 3796558"/>
              <a:gd name="connsiteX6" fmla="*/ 3636399 w 6259377"/>
              <a:gd name="connsiteY6" fmla="*/ 466723 h 3796558"/>
              <a:gd name="connsiteX7" fmla="*/ 4738697 w 6259377"/>
              <a:gd name="connsiteY7" fmla="*/ 356995 h 3796558"/>
              <a:gd name="connsiteX8" fmla="*/ 6259377 w 6259377"/>
              <a:gd name="connsiteY8" fmla="*/ 1406673 h 3796558"/>
              <a:gd name="connsiteX9" fmla="*/ 6162269 w 6259377"/>
              <a:gd name="connsiteY9" fmla="*/ 2063875 h 3796558"/>
              <a:gd name="connsiteX10" fmla="*/ 4235593 w 6259377"/>
              <a:gd name="connsiteY10" fmla="*/ 3795139 h 3796558"/>
              <a:gd name="connsiteX11" fmla="*/ 2358025 w 6259377"/>
              <a:gd name="connsiteY11" fmla="*/ 2137027 h 3796558"/>
              <a:gd name="connsiteX12" fmla="*/ 321961 w 6259377"/>
              <a:gd name="connsiteY12" fmla="*/ 3539107 h 3796558"/>
              <a:gd name="connsiteX0" fmla="*/ 321961 w 6239144"/>
              <a:gd name="connsiteY0" fmla="*/ 3539107 h 3796558"/>
              <a:gd name="connsiteX1" fmla="*/ 41545 w 6239144"/>
              <a:gd name="connsiteY1" fmla="*/ 3112387 h 3796558"/>
              <a:gd name="connsiteX2" fmla="*/ 565801 w 6239144"/>
              <a:gd name="connsiteY2" fmla="*/ 2002915 h 3796558"/>
              <a:gd name="connsiteX3" fmla="*/ 29353 w 6239144"/>
              <a:gd name="connsiteY3" fmla="*/ 1149475 h 3796558"/>
              <a:gd name="connsiteX4" fmla="*/ 297577 w 6239144"/>
              <a:gd name="connsiteY4" fmla="*/ 3427 h 3796558"/>
              <a:gd name="connsiteX5" fmla="*/ 2162953 w 6239144"/>
              <a:gd name="connsiteY5" fmla="*/ 1539619 h 3796558"/>
              <a:gd name="connsiteX6" fmla="*/ 3636399 w 6239144"/>
              <a:gd name="connsiteY6" fmla="*/ 466723 h 3796558"/>
              <a:gd name="connsiteX7" fmla="*/ 4738697 w 6239144"/>
              <a:gd name="connsiteY7" fmla="*/ 356995 h 3796558"/>
              <a:gd name="connsiteX8" fmla="*/ 6126201 w 6239144"/>
              <a:gd name="connsiteY8" fmla="*/ 1382289 h 3796558"/>
              <a:gd name="connsiteX9" fmla="*/ 6162269 w 6239144"/>
              <a:gd name="connsiteY9" fmla="*/ 2063875 h 3796558"/>
              <a:gd name="connsiteX10" fmla="*/ 4235593 w 6239144"/>
              <a:gd name="connsiteY10" fmla="*/ 3795139 h 3796558"/>
              <a:gd name="connsiteX11" fmla="*/ 2358025 w 6239144"/>
              <a:gd name="connsiteY11" fmla="*/ 2137027 h 3796558"/>
              <a:gd name="connsiteX12" fmla="*/ 321961 w 6239144"/>
              <a:gd name="connsiteY12" fmla="*/ 3539107 h 3796558"/>
              <a:gd name="connsiteX0" fmla="*/ 321961 w 6234762"/>
              <a:gd name="connsiteY0" fmla="*/ 3539107 h 3796558"/>
              <a:gd name="connsiteX1" fmla="*/ 41545 w 6234762"/>
              <a:gd name="connsiteY1" fmla="*/ 3112387 h 3796558"/>
              <a:gd name="connsiteX2" fmla="*/ 565801 w 6234762"/>
              <a:gd name="connsiteY2" fmla="*/ 2002915 h 3796558"/>
              <a:gd name="connsiteX3" fmla="*/ 29353 w 6234762"/>
              <a:gd name="connsiteY3" fmla="*/ 1149475 h 3796558"/>
              <a:gd name="connsiteX4" fmla="*/ 297577 w 6234762"/>
              <a:gd name="connsiteY4" fmla="*/ 3427 h 3796558"/>
              <a:gd name="connsiteX5" fmla="*/ 2162953 w 6234762"/>
              <a:gd name="connsiteY5" fmla="*/ 1539619 h 3796558"/>
              <a:gd name="connsiteX6" fmla="*/ 3636399 w 6234762"/>
              <a:gd name="connsiteY6" fmla="*/ 466723 h 3796558"/>
              <a:gd name="connsiteX7" fmla="*/ 4738697 w 6234762"/>
              <a:gd name="connsiteY7" fmla="*/ 356995 h 3796558"/>
              <a:gd name="connsiteX8" fmla="*/ 6126201 w 6234762"/>
              <a:gd name="connsiteY8" fmla="*/ 1382289 h 3796558"/>
              <a:gd name="connsiteX9" fmla="*/ 6162269 w 6234762"/>
              <a:gd name="connsiteY9" fmla="*/ 2063875 h 3796558"/>
              <a:gd name="connsiteX10" fmla="*/ 4235593 w 6234762"/>
              <a:gd name="connsiteY10" fmla="*/ 3795139 h 3796558"/>
              <a:gd name="connsiteX11" fmla="*/ 2358025 w 6234762"/>
              <a:gd name="connsiteY11" fmla="*/ 2137027 h 3796558"/>
              <a:gd name="connsiteX12" fmla="*/ 321961 w 6234762"/>
              <a:gd name="connsiteY12" fmla="*/ 3539107 h 3796558"/>
              <a:gd name="connsiteX0" fmla="*/ 321961 w 6234762"/>
              <a:gd name="connsiteY0" fmla="*/ 3539107 h 3796558"/>
              <a:gd name="connsiteX1" fmla="*/ 41545 w 6234762"/>
              <a:gd name="connsiteY1" fmla="*/ 3112387 h 3796558"/>
              <a:gd name="connsiteX2" fmla="*/ 565801 w 6234762"/>
              <a:gd name="connsiteY2" fmla="*/ 2002915 h 3796558"/>
              <a:gd name="connsiteX3" fmla="*/ 29353 w 6234762"/>
              <a:gd name="connsiteY3" fmla="*/ 1149475 h 3796558"/>
              <a:gd name="connsiteX4" fmla="*/ 297577 w 6234762"/>
              <a:gd name="connsiteY4" fmla="*/ 3427 h 3796558"/>
              <a:gd name="connsiteX5" fmla="*/ 2162953 w 6234762"/>
              <a:gd name="connsiteY5" fmla="*/ 1539619 h 3796558"/>
              <a:gd name="connsiteX6" fmla="*/ 3636399 w 6234762"/>
              <a:gd name="connsiteY6" fmla="*/ 466723 h 3796558"/>
              <a:gd name="connsiteX7" fmla="*/ 4569200 w 6234762"/>
              <a:gd name="connsiteY7" fmla="*/ 308227 h 3796558"/>
              <a:gd name="connsiteX8" fmla="*/ 6126201 w 6234762"/>
              <a:gd name="connsiteY8" fmla="*/ 1382289 h 3796558"/>
              <a:gd name="connsiteX9" fmla="*/ 6162269 w 6234762"/>
              <a:gd name="connsiteY9" fmla="*/ 2063875 h 3796558"/>
              <a:gd name="connsiteX10" fmla="*/ 4235593 w 6234762"/>
              <a:gd name="connsiteY10" fmla="*/ 3795139 h 3796558"/>
              <a:gd name="connsiteX11" fmla="*/ 2358025 w 6234762"/>
              <a:gd name="connsiteY11" fmla="*/ 2137027 h 3796558"/>
              <a:gd name="connsiteX12" fmla="*/ 321961 w 6234762"/>
              <a:gd name="connsiteY12" fmla="*/ 3539107 h 3796558"/>
              <a:gd name="connsiteX0" fmla="*/ 321961 w 6212266"/>
              <a:gd name="connsiteY0" fmla="*/ 3539107 h 3796558"/>
              <a:gd name="connsiteX1" fmla="*/ 41545 w 6212266"/>
              <a:gd name="connsiteY1" fmla="*/ 3112387 h 3796558"/>
              <a:gd name="connsiteX2" fmla="*/ 565801 w 6212266"/>
              <a:gd name="connsiteY2" fmla="*/ 2002915 h 3796558"/>
              <a:gd name="connsiteX3" fmla="*/ 29353 w 6212266"/>
              <a:gd name="connsiteY3" fmla="*/ 1149475 h 3796558"/>
              <a:gd name="connsiteX4" fmla="*/ 297577 w 6212266"/>
              <a:gd name="connsiteY4" fmla="*/ 3427 h 3796558"/>
              <a:gd name="connsiteX5" fmla="*/ 2162953 w 6212266"/>
              <a:gd name="connsiteY5" fmla="*/ 1539619 h 3796558"/>
              <a:gd name="connsiteX6" fmla="*/ 3636399 w 6212266"/>
              <a:gd name="connsiteY6" fmla="*/ 466723 h 3796558"/>
              <a:gd name="connsiteX7" fmla="*/ 4569200 w 6212266"/>
              <a:gd name="connsiteY7" fmla="*/ 308227 h 3796558"/>
              <a:gd name="connsiteX8" fmla="*/ 5920384 w 6212266"/>
              <a:gd name="connsiteY8" fmla="*/ 1467633 h 3796558"/>
              <a:gd name="connsiteX9" fmla="*/ 6162269 w 6212266"/>
              <a:gd name="connsiteY9" fmla="*/ 2063875 h 3796558"/>
              <a:gd name="connsiteX10" fmla="*/ 4235593 w 6212266"/>
              <a:gd name="connsiteY10" fmla="*/ 3795139 h 3796558"/>
              <a:gd name="connsiteX11" fmla="*/ 2358025 w 6212266"/>
              <a:gd name="connsiteY11" fmla="*/ 2137027 h 3796558"/>
              <a:gd name="connsiteX12" fmla="*/ 321961 w 6212266"/>
              <a:gd name="connsiteY12" fmla="*/ 3539107 h 3796558"/>
              <a:gd name="connsiteX0" fmla="*/ 321961 w 6028648"/>
              <a:gd name="connsiteY0" fmla="*/ 3539107 h 3796558"/>
              <a:gd name="connsiteX1" fmla="*/ 41545 w 6028648"/>
              <a:gd name="connsiteY1" fmla="*/ 3112387 h 3796558"/>
              <a:gd name="connsiteX2" fmla="*/ 565801 w 6028648"/>
              <a:gd name="connsiteY2" fmla="*/ 2002915 h 3796558"/>
              <a:gd name="connsiteX3" fmla="*/ 29353 w 6028648"/>
              <a:gd name="connsiteY3" fmla="*/ 1149475 h 3796558"/>
              <a:gd name="connsiteX4" fmla="*/ 297577 w 6028648"/>
              <a:gd name="connsiteY4" fmla="*/ 3427 h 3796558"/>
              <a:gd name="connsiteX5" fmla="*/ 2162953 w 6028648"/>
              <a:gd name="connsiteY5" fmla="*/ 1539619 h 3796558"/>
              <a:gd name="connsiteX6" fmla="*/ 3636399 w 6028648"/>
              <a:gd name="connsiteY6" fmla="*/ 466723 h 3796558"/>
              <a:gd name="connsiteX7" fmla="*/ 4569200 w 6028648"/>
              <a:gd name="connsiteY7" fmla="*/ 308227 h 3796558"/>
              <a:gd name="connsiteX8" fmla="*/ 5920384 w 6028648"/>
              <a:gd name="connsiteY8" fmla="*/ 1467633 h 3796558"/>
              <a:gd name="connsiteX9" fmla="*/ 5968558 w 6028648"/>
              <a:gd name="connsiteY9" fmla="*/ 2088259 h 3796558"/>
              <a:gd name="connsiteX10" fmla="*/ 4235593 w 6028648"/>
              <a:gd name="connsiteY10" fmla="*/ 3795139 h 3796558"/>
              <a:gd name="connsiteX11" fmla="*/ 2358025 w 6028648"/>
              <a:gd name="connsiteY11" fmla="*/ 2137027 h 3796558"/>
              <a:gd name="connsiteX12" fmla="*/ 321961 w 6028648"/>
              <a:gd name="connsiteY12" fmla="*/ 3539107 h 3796558"/>
              <a:gd name="connsiteX0" fmla="*/ 321961 w 6108506"/>
              <a:gd name="connsiteY0" fmla="*/ 3539107 h 3796558"/>
              <a:gd name="connsiteX1" fmla="*/ 41545 w 6108506"/>
              <a:gd name="connsiteY1" fmla="*/ 3112387 h 3796558"/>
              <a:gd name="connsiteX2" fmla="*/ 565801 w 6108506"/>
              <a:gd name="connsiteY2" fmla="*/ 2002915 h 3796558"/>
              <a:gd name="connsiteX3" fmla="*/ 29353 w 6108506"/>
              <a:gd name="connsiteY3" fmla="*/ 1149475 h 3796558"/>
              <a:gd name="connsiteX4" fmla="*/ 297577 w 6108506"/>
              <a:gd name="connsiteY4" fmla="*/ 3427 h 3796558"/>
              <a:gd name="connsiteX5" fmla="*/ 2162953 w 6108506"/>
              <a:gd name="connsiteY5" fmla="*/ 1539619 h 3796558"/>
              <a:gd name="connsiteX6" fmla="*/ 3636399 w 6108506"/>
              <a:gd name="connsiteY6" fmla="*/ 466723 h 3796558"/>
              <a:gd name="connsiteX7" fmla="*/ 4569200 w 6108506"/>
              <a:gd name="connsiteY7" fmla="*/ 308227 h 3796558"/>
              <a:gd name="connsiteX8" fmla="*/ 5920384 w 6108506"/>
              <a:gd name="connsiteY8" fmla="*/ 1467633 h 3796558"/>
              <a:gd name="connsiteX9" fmla="*/ 6053307 w 6108506"/>
              <a:gd name="connsiteY9" fmla="*/ 2039491 h 3796558"/>
              <a:gd name="connsiteX10" fmla="*/ 4235593 w 6108506"/>
              <a:gd name="connsiteY10" fmla="*/ 3795139 h 3796558"/>
              <a:gd name="connsiteX11" fmla="*/ 2358025 w 6108506"/>
              <a:gd name="connsiteY11" fmla="*/ 2137027 h 3796558"/>
              <a:gd name="connsiteX12" fmla="*/ 321961 w 6108506"/>
              <a:gd name="connsiteY12" fmla="*/ 3539107 h 3796558"/>
              <a:gd name="connsiteX0" fmla="*/ 321961 w 6112288"/>
              <a:gd name="connsiteY0" fmla="*/ 3539107 h 3760008"/>
              <a:gd name="connsiteX1" fmla="*/ 41545 w 6112288"/>
              <a:gd name="connsiteY1" fmla="*/ 3112387 h 3760008"/>
              <a:gd name="connsiteX2" fmla="*/ 565801 w 6112288"/>
              <a:gd name="connsiteY2" fmla="*/ 2002915 h 3760008"/>
              <a:gd name="connsiteX3" fmla="*/ 29353 w 6112288"/>
              <a:gd name="connsiteY3" fmla="*/ 1149475 h 3760008"/>
              <a:gd name="connsiteX4" fmla="*/ 297577 w 6112288"/>
              <a:gd name="connsiteY4" fmla="*/ 3427 h 3760008"/>
              <a:gd name="connsiteX5" fmla="*/ 2162953 w 6112288"/>
              <a:gd name="connsiteY5" fmla="*/ 1539619 h 3760008"/>
              <a:gd name="connsiteX6" fmla="*/ 3636399 w 6112288"/>
              <a:gd name="connsiteY6" fmla="*/ 466723 h 3760008"/>
              <a:gd name="connsiteX7" fmla="*/ 4569200 w 6112288"/>
              <a:gd name="connsiteY7" fmla="*/ 308227 h 3760008"/>
              <a:gd name="connsiteX8" fmla="*/ 5920384 w 6112288"/>
              <a:gd name="connsiteY8" fmla="*/ 1467633 h 3760008"/>
              <a:gd name="connsiteX9" fmla="*/ 6053307 w 6112288"/>
              <a:gd name="connsiteY9" fmla="*/ 2039491 h 3760008"/>
              <a:gd name="connsiteX10" fmla="*/ 4162952 w 6112288"/>
              <a:gd name="connsiteY10" fmla="*/ 3758563 h 3760008"/>
              <a:gd name="connsiteX11" fmla="*/ 2358025 w 6112288"/>
              <a:gd name="connsiteY11" fmla="*/ 2137027 h 3760008"/>
              <a:gd name="connsiteX12" fmla="*/ 321961 w 6112288"/>
              <a:gd name="connsiteY12" fmla="*/ 3539107 h 3760008"/>
              <a:gd name="connsiteX0" fmla="*/ 321961 w 6104791"/>
              <a:gd name="connsiteY0" fmla="*/ 3539107 h 3760008"/>
              <a:gd name="connsiteX1" fmla="*/ 41545 w 6104791"/>
              <a:gd name="connsiteY1" fmla="*/ 3112387 h 3760008"/>
              <a:gd name="connsiteX2" fmla="*/ 565801 w 6104791"/>
              <a:gd name="connsiteY2" fmla="*/ 2002915 h 3760008"/>
              <a:gd name="connsiteX3" fmla="*/ 29353 w 6104791"/>
              <a:gd name="connsiteY3" fmla="*/ 1149475 h 3760008"/>
              <a:gd name="connsiteX4" fmla="*/ 297577 w 6104791"/>
              <a:gd name="connsiteY4" fmla="*/ 3427 h 3760008"/>
              <a:gd name="connsiteX5" fmla="*/ 2162953 w 6104791"/>
              <a:gd name="connsiteY5" fmla="*/ 1539619 h 3760008"/>
              <a:gd name="connsiteX6" fmla="*/ 3636399 w 6104791"/>
              <a:gd name="connsiteY6" fmla="*/ 466723 h 3760008"/>
              <a:gd name="connsiteX7" fmla="*/ 4569200 w 6104791"/>
              <a:gd name="connsiteY7" fmla="*/ 308227 h 3760008"/>
              <a:gd name="connsiteX8" fmla="*/ 5920384 w 6104791"/>
              <a:gd name="connsiteY8" fmla="*/ 1467633 h 3760008"/>
              <a:gd name="connsiteX9" fmla="*/ 6053307 w 6104791"/>
              <a:gd name="connsiteY9" fmla="*/ 2039491 h 3760008"/>
              <a:gd name="connsiteX10" fmla="*/ 4162952 w 6104791"/>
              <a:gd name="connsiteY10" fmla="*/ 3758563 h 3760008"/>
              <a:gd name="connsiteX11" fmla="*/ 2358025 w 6104791"/>
              <a:gd name="connsiteY11" fmla="*/ 2137027 h 3760008"/>
              <a:gd name="connsiteX12" fmla="*/ 321961 w 6104791"/>
              <a:gd name="connsiteY12" fmla="*/ 3539107 h 3760008"/>
              <a:gd name="connsiteX0" fmla="*/ 321961 w 6146345"/>
              <a:gd name="connsiteY0" fmla="*/ 3539107 h 3760008"/>
              <a:gd name="connsiteX1" fmla="*/ 41545 w 6146345"/>
              <a:gd name="connsiteY1" fmla="*/ 3112387 h 3760008"/>
              <a:gd name="connsiteX2" fmla="*/ 565801 w 6146345"/>
              <a:gd name="connsiteY2" fmla="*/ 2002915 h 3760008"/>
              <a:gd name="connsiteX3" fmla="*/ 29353 w 6146345"/>
              <a:gd name="connsiteY3" fmla="*/ 1149475 h 3760008"/>
              <a:gd name="connsiteX4" fmla="*/ 297577 w 6146345"/>
              <a:gd name="connsiteY4" fmla="*/ 3427 h 3760008"/>
              <a:gd name="connsiteX5" fmla="*/ 2162953 w 6146345"/>
              <a:gd name="connsiteY5" fmla="*/ 1539619 h 3760008"/>
              <a:gd name="connsiteX6" fmla="*/ 3636399 w 6146345"/>
              <a:gd name="connsiteY6" fmla="*/ 466723 h 3760008"/>
              <a:gd name="connsiteX7" fmla="*/ 4569200 w 6146345"/>
              <a:gd name="connsiteY7" fmla="*/ 308227 h 3760008"/>
              <a:gd name="connsiteX8" fmla="*/ 5920384 w 6146345"/>
              <a:gd name="connsiteY8" fmla="*/ 1467633 h 3760008"/>
              <a:gd name="connsiteX9" fmla="*/ 6053307 w 6146345"/>
              <a:gd name="connsiteY9" fmla="*/ 2039491 h 3760008"/>
              <a:gd name="connsiteX10" fmla="*/ 4162952 w 6146345"/>
              <a:gd name="connsiteY10" fmla="*/ 3758563 h 3760008"/>
              <a:gd name="connsiteX11" fmla="*/ 2358025 w 6146345"/>
              <a:gd name="connsiteY11" fmla="*/ 2137027 h 3760008"/>
              <a:gd name="connsiteX12" fmla="*/ 321961 w 6146345"/>
              <a:gd name="connsiteY12" fmla="*/ 3539107 h 3760008"/>
              <a:gd name="connsiteX0" fmla="*/ 515672 w 6146345"/>
              <a:gd name="connsiteY0" fmla="*/ 3502531 h 3760013"/>
              <a:gd name="connsiteX1" fmla="*/ 41545 w 6146345"/>
              <a:gd name="connsiteY1" fmla="*/ 3112387 h 3760013"/>
              <a:gd name="connsiteX2" fmla="*/ 565801 w 6146345"/>
              <a:gd name="connsiteY2" fmla="*/ 2002915 h 3760013"/>
              <a:gd name="connsiteX3" fmla="*/ 29353 w 6146345"/>
              <a:gd name="connsiteY3" fmla="*/ 1149475 h 3760013"/>
              <a:gd name="connsiteX4" fmla="*/ 297577 w 6146345"/>
              <a:gd name="connsiteY4" fmla="*/ 3427 h 3760013"/>
              <a:gd name="connsiteX5" fmla="*/ 2162953 w 6146345"/>
              <a:gd name="connsiteY5" fmla="*/ 1539619 h 3760013"/>
              <a:gd name="connsiteX6" fmla="*/ 3636399 w 6146345"/>
              <a:gd name="connsiteY6" fmla="*/ 466723 h 3760013"/>
              <a:gd name="connsiteX7" fmla="*/ 4569200 w 6146345"/>
              <a:gd name="connsiteY7" fmla="*/ 308227 h 3760013"/>
              <a:gd name="connsiteX8" fmla="*/ 5920384 w 6146345"/>
              <a:gd name="connsiteY8" fmla="*/ 1467633 h 3760013"/>
              <a:gd name="connsiteX9" fmla="*/ 6053307 w 6146345"/>
              <a:gd name="connsiteY9" fmla="*/ 2039491 h 3760013"/>
              <a:gd name="connsiteX10" fmla="*/ 4162952 w 6146345"/>
              <a:gd name="connsiteY10" fmla="*/ 3758563 h 3760013"/>
              <a:gd name="connsiteX11" fmla="*/ 2358025 w 6146345"/>
              <a:gd name="connsiteY11" fmla="*/ 2137027 h 3760013"/>
              <a:gd name="connsiteX12" fmla="*/ 515672 w 6146345"/>
              <a:gd name="connsiteY12" fmla="*/ 3502531 h 3760013"/>
              <a:gd name="connsiteX0" fmla="*/ 502222 w 6132895"/>
              <a:gd name="connsiteY0" fmla="*/ 3502538 h 3760020"/>
              <a:gd name="connsiteX1" fmla="*/ 28095 w 6132895"/>
              <a:gd name="connsiteY1" fmla="*/ 3112394 h 3760020"/>
              <a:gd name="connsiteX2" fmla="*/ 370747 w 6132895"/>
              <a:gd name="connsiteY2" fmla="*/ 2015114 h 3760020"/>
              <a:gd name="connsiteX3" fmla="*/ 15903 w 6132895"/>
              <a:gd name="connsiteY3" fmla="*/ 1149482 h 3760020"/>
              <a:gd name="connsiteX4" fmla="*/ 284127 w 6132895"/>
              <a:gd name="connsiteY4" fmla="*/ 3434 h 3760020"/>
              <a:gd name="connsiteX5" fmla="*/ 2149503 w 6132895"/>
              <a:gd name="connsiteY5" fmla="*/ 1539626 h 3760020"/>
              <a:gd name="connsiteX6" fmla="*/ 3622949 w 6132895"/>
              <a:gd name="connsiteY6" fmla="*/ 466730 h 3760020"/>
              <a:gd name="connsiteX7" fmla="*/ 4555750 w 6132895"/>
              <a:gd name="connsiteY7" fmla="*/ 308234 h 3760020"/>
              <a:gd name="connsiteX8" fmla="*/ 5906934 w 6132895"/>
              <a:gd name="connsiteY8" fmla="*/ 1467640 h 3760020"/>
              <a:gd name="connsiteX9" fmla="*/ 6039857 w 6132895"/>
              <a:gd name="connsiteY9" fmla="*/ 2039498 h 3760020"/>
              <a:gd name="connsiteX10" fmla="*/ 4149502 w 6132895"/>
              <a:gd name="connsiteY10" fmla="*/ 3758570 h 3760020"/>
              <a:gd name="connsiteX11" fmla="*/ 2344575 w 6132895"/>
              <a:gd name="connsiteY11" fmla="*/ 2137034 h 3760020"/>
              <a:gd name="connsiteX12" fmla="*/ 502222 w 6132895"/>
              <a:gd name="connsiteY12" fmla="*/ 3502538 h 3760020"/>
              <a:gd name="connsiteX0" fmla="*/ 475113 w 6105786"/>
              <a:gd name="connsiteY0" fmla="*/ 3500902 h 3758384"/>
              <a:gd name="connsiteX1" fmla="*/ 986 w 6105786"/>
              <a:gd name="connsiteY1" fmla="*/ 3110758 h 3758384"/>
              <a:gd name="connsiteX2" fmla="*/ 343638 w 6105786"/>
              <a:gd name="connsiteY2" fmla="*/ 2013478 h 3758384"/>
              <a:gd name="connsiteX3" fmla="*/ 85650 w 6105786"/>
              <a:gd name="connsiteY3" fmla="*/ 1245382 h 3758384"/>
              <a:gd name="connsiteX4" fmla="*/ 257018 w 6105786"/>
              <a:gd name="connsiteY4" fmla="*/ 1798 h 3758384"/>
              <a:gd name="connsiteX5" fmla="*/ 2122394 w 6105786"/>
              <a:gd name="connsiteY5" fmla="*/ 1537990 h 3758384"/>
              <a:gd name="connsiteX6" fmla="*/ 3595840 w 6105786"/>
              <a:gd name="connsiteY6" fmla="*/ 465094 h 3758384"/>
              <a:gd name="connsiteX7" fmla="*/ 4528641 w 6105786"/>
              <a:gd name="connsiteY7" fmla="*/ 306598 h 3758384"/>
              <a:gd name="connsiteX8" fmla="*/ 5879825 w 6105786"/>
              <a:gd name="connsiteY8" fmla="*/ 1466004 h 3758384"/>
              <a:gd name="connsiteX9" fmla="*/ 6012748 w 6105786"/>
              <a:gd name="connsiteY9" fmla="*/ 2037862 h 3758384"/>
              <a:gd name="connsiteX10" fmla="*/ 4122393 w 6105786"/>
              <a:gd name="connsiteY10" fmla="*/ 3756934 h 3758384"/>
              <a:gd name="connsiteX11" fmla="*/ 2317466 w 6105786"/>
              <a:gd name="connsiteY11" fmla="*/ 2135398 h 3758384"/>
              <a:gd name="connsiteX12" fmla="*/ 475113 w 6105786"/>
              <a:gd name="connsiteY12" fmla="*/ 3500902 h 3758384"/>
              <a:gd name="connsiteX0" fmla="*/ 475113 w 6058650"/>
              <a:gd name="connsiteY0" fmla="*/ 3500902 h 3758384"/>
              <a:gd name="connsiteX1" fmla="*/ 986 w 6058650"/>
              <a:gd name="connsiteY1" fmla="*/ 3110758 h 3758384"/>
              <a:gd name="connsiteX2" fmla="*/ 343638 w 6058650"/>
              <a:gd name="connsiteY2" fmla="*/ 2013478 h 3758384"/>
              <a:gd name="connsiteX3" fmla="*/ 85650 w 6058650"/>
              <a:gd name="connsiteY3" fmla="*/ 1245382 h 3758384"/>
              <a:gd name="connsiteX4" fmla="*/ 257018 w 6058650"/>
              <a:gd name="connsiteY4" fmla="*/ 1798 h 3758384"/>
              <a:gd name="connsiteX5" fmla="*/ 2122394 w 6058650"/>
              <a:gd name="connsiteY5" fmla="*/ 1537990 h 3758384"/>
              <a:gd name="connsiteX6" fmla="*/ 3595840 w 6058650"/>
              <a:gd name="connsiteY6" fmla="*/ 465094 h 3758384"/>
              <a:gd name="connsiteX7" fmla="*/ 4528641 w 6058650"/>
              <a:gd name="connsiteY7" fmla="*/ 306598 h 3758384"/>
              <a:gd name="connsiteX8" fmla="*/ 5516617 w 6058650"/>
              <a:gd name="connsiteY8" fmla="*/ 1331892 h 3758384"/>
              <a:gd name="connsiteX9" fmla="*/ 6012748 w 6058650"/>
              <a:gd name="connsiteY9" fmla="*/ 2037862 h 3758384"/>
              <a:gd name="connsiteX10" fmla="*/ 4122393 w 6058650"/>
              <a:gd name="connsiteY10" fmla="*/ 3756934 h 3758384"/>
              <a:gd name="connsiteX11" fmla="*/ 2317466 w 6058650"/>
              <a:gd name="connsiteY11" fmla="*/ 2135398 h 3758384"/>
              <a:gd name="connsiteX12" fmla="*/ 475113 w 6058650"/>
              <a:gd name="connsiteY12" fmla="*/ 3500902 h 3758384"/>
              <a:gd name="connsiteX0" fmla="*/ 475113 w 6058650"/>
              <a:gd name="connsiteY0" fmla="*/ 3500902 h 3758384"/>
              <a:gd name="connsiteX1" fmla="*/ 986 w 6058650"/>
              <a:gd name="connsiteY1" fmla="*/ 3110758 h 3758384"/>
              <a:gd name="connsiteX2" fmla="*/ 343638 w 6058650"/>
              <a:gd name="connsiteY2" fmla="*/ 2013478 h 3758384"/>
              <a:gd name="connsiteX3" fmla="*/ 85650 w 6058650"/>
              <a:gd name="connsiteY3" fmla="*/ 1245382 h 3758384"/>
              <a:gd name="connsiteX4" fmla="*/ 257018 w 6058650"/>
              <a:gd name="connsiteY4" fmla="*/ 1798 h 3758384"/>
              <a:gd name="connsiteX5" fmla="*/ 2122394 w 6058650"/>
              <a:gd name="connsiteY5" fmla="*/ 1537990 h 3758384"/>
              <a:gd name="connsiteX6" fmla="*/ 3595840 w 6058650"/>
              <a:gd name="connsiteY6" fmla="*/ 465094 h 3758384"/>
              <a:gd name="connsiteX7" fmla="*/ 4528641 w 6058650"/>
              <a:gd name="connsiteY7" fmla="*/ 306598 h 3758384"/>
              <a:gd name="connsiteX8" fmla="*/ 5516617 w 6058650"/>
              <a:gd name="connsiteY8" fmla="*/ 1331892 h 3758384"/>
              <a:gd name="connsiteX9" fmla="*/ 6012748 w 6058650"/>
              <a:gd name="connsiteY9" fmla="*/ 2037862 h 3758384"/>
              <a:gd name="connsiteX10" fmla="*/ 4122393 w 6058650"/>
              <a:gd name="connsiteY10" fmla="*/ 3756934 h 3758384"/>
              <a:gd name="connsiteX11" fmla="*/ 2317466 w 6058650"/>
              <a:gd name="connsiteY11" fmla="*/ 2135398 h 3758384"/>
              <a:gd name="connsiteX12" fmla="*/ 475113 w 6058650"/>
              <a:gd name="connsiteY12" fmla="*/ 3500902 h 3758384"/>
              <a:gd name="connsiteX0" fmla="*/ 475113 w 6049590"/>
              <a:gd name="connsiteY0" fmla="*/ 3500902 h 3758384"/>
              <a:gd name="connsiteX1" fmla="*/ 986 w 6049590"/>
              <a:gd name="connsiteY1" fmla="*/ 3110758 h 3758384"/>
              <a:gd name="connsiteX2" fmla="*/ 343638 w 6049590"/>
              <a:gd name="connsiteY2" fmla="*/ 2013478 h 3758384"/>
              <a:gd name="connsiteX3" fmla="*/ 85650 w 6049590"/>
              <a:gd name="connsiteY3" fmla="*/ 1245382 h 3758384"/>
              <a:gd name="connsiteX4" fmla="*/ 257018 w 6049590"/>
              <a:gd name="connsiteY4" fmla="*/ 1798 h 3758384"/>
              <a:gd name="connsiteX5" fmla="*/ 2122394 w 6049590"/>
              <a:gd name="connsiteY5" fmla="*/ 1537990 h 3758384"/>
              <a:gd name="connsiteX6" fmla="*/ 3595840 w 6049590"/>
              <a:gd name="connsiteY6" fmla="*/ 465094 h 3758384"/>
              <a:gd name="connsiteX7" fmla="*/ 4528641 w 6049590"/>
              <a:gd name="connsiteY7" fmla="*/ 306598 h 3758384"/>
              <a:gd name="connsiteX8" fmla="*/ 5419762 w 6049590"/>
              <a:gd name="connsiteY8" fmla="*/ 1295316 h 3758384"/>
              <a:gd name="connsiteX9" fmla="*/ 6012748 w 6049590"/>
              <a:gd name="connsiteY9" fmla="*/ 2037862 h 3758384"/>
              <a:gd name="connsiteX10" fmla="*/ 4122393 w 6049590"/>
              <a:gd name="connsiteY10" fmla="*/ 3756934 h 3758384"/>
              <a:gd name="connsiteX11" fmla="*/ 2317466 w 6049590"/>
              <a:gd name="connsiteY11" fmla="*/ 2135398 h 3758384"/>
              <a:gd name="connsiteX12" fmla="*/ 475113 w 6049590"/>
              <a:gd name="connsiteY12" fmla="*/ 3500902 h 3758384"/>
              <a:gd name="connsiteX0" fmla="*/ 475113 w 6053895"/>
              <a:gd name="connsiteY0" fmla="*/ 3500902 h 3758384"/>
              <a:gd name="connsiteX1" fmla="*/ 986 w 6053895"/>
              <a:gd name="connsiteY1" fmla="*/ 3110758 h 3758384"/>
              <a:gd name="connsiteX2" fmla="*/ 343638 w 6053895"/>
              <a:gd name="connsiteY2" fmla="*/ 2013478 h 3758384"/>
              <a:gd name="connsiteX3" fmla="*/ 85650 w 6053895"/>
              <a:gd name="connsiteY3" fmla="*/ 1245382 h 3758384"/>
              <a:gd name="connsiteX4" fmla="*/ 257018 w 6053895"/>
              <a:gd name="connsiteY4" fmla="*/ 1798 h 3758384"/>
              <a:gd name="connsiteX5" fmla="*/ 2122394 w 6053895"/>
              <a:gd name="connsiteY5" fmla="*/ 1537990 h 3758384"/>
              <a:gd name="connsiteX6" fmla="*/ 3595840 w 6053895"/>
              <a:gd name="connsiteY6" fmla="*/ 465094 h 3758384"/>
              <a:gd name="connsiteX7" fmla="*/ 4528641 w 6053895"/>
              <a:gd name="connsiteY7" fmla="*/ 306598 h 3758384"/>
              <a:gd name="connsiteX8" fmla="*/ 5468190 w 6053895"/>
              <a:gd name="connsiteY8" fmla="*/ 1307508 h 3758384"/>
              <a:gd name="connsiteX9" fmla="*/ 6012748 w 6053895"/>
              <a:gd name="connsiteY9" fmla="*/ 2037862 h 3758384"/>
              <a:gd name="connsiteX10" fmla="*/ 4122393 w 6053895"/>
              <a:gd name="connsiteY10" fmla="*/ 3756934 h 3758384"/>
              <a:gd name="connsiteX11" fmla="*/ 2317466 w 6053895"/>
              <a:gd name="connsiteY11" fmla="*/ 2135398 h 3758384"/>
              <a:gd name="connsiteX12" fmla="*/ 475113 w 6053895"/>
              <a:gd name="connsiteY12" fmla="*/ 3500902 h 3758384"/>
              <a:gd name="connsiteX0" fmla="*/ 475113 w 6060421"/>
              <a:gd name="connsiteY0" fmla="*/ 3500902 h 3758384"/>
              <a:gd name="connsiteX1" fmla="*/ 986 w 6060421"/>
              <a:gd name="connsiteY1" fmla="*/ 3110758 h 3758384"/>
              <a:gd name="connsiteX2" fmla="*/ 343638 w 6060421"/>
              <a:gd name="connsiteY2" fmla="*/ 2013478 h 3758384"/>
              <a:gd name="connsiteX3" fmla="*/ 85650 w 6060421"/>
              <a:gd name="connsiteY3" fmla="*/ 1245382 h 3758384"/>
              <a:gd name="connsiteX4" fmla="*/ 257018 w 6060421"/>
              <a:gd name="connsiteY4" fmla="*/ 1798 h 3758384"/>
              <a:gd name="connsiteX5" fmla="*/ 2122394 w 6060421"/>
              <a:gd name="connsiteY5" fmla="*/ 1537990 h 3758384"/>
              <a:gd name="connsiteX6" fmla="*/ 3595840 w 6060421"/>
              <a:gd name="connsiteY6" fmla="*/ 465094 h 3758384"/>
              <a:gd name="connsiteX7" fmla="*/ 4528641 w 6060421"/>
              <a:gd name="connsiteY7" fmla="*/ 306598 h 3758384"/>
              <a:gd name="connsiteX8" fmla="*/ 5468190 w 6060421"/>
              <a:gd name="connsiteY8" fmla="*/ 1307508 h 3758384"/>
              <a:gd name="connsiteX9" fmla="*/ 6012748 w 6060421"/>
              <a:gd name="connsiteY9" fmla="*/ 2037862 h 3758384"/>
              <a:gd name="connsiteX10" fmla="*/ 4122393 w 6060421"/>
              <a:gd name="connsiteY10" fmla="*/ 3756934 h 3758384"/>
              <a:gd name="connsiteX11" fmla="*/ 2317466 w 6060421"/>
              <a:gd name="connsiteY11" fmla="*/ 2135398 h 3758384"/>
              <a:gd name="connsiteX12" fmla="*/ 475113 w 6060421"/>
              <a:gd name="connsiteY12" fmla="*/ 3500902 h 375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0421" h="3758384">
                <a:moveTo>
                  <a:pt x="475113" y="3500902"/>
                </a:moveTo>
                <a:cubicBezTo>
                  <a:pt x="89033" y="3663462"/>
                  <a:pt x="22899" y="3358662"/>
                  <a:pt x="986" y="3110758"/>
                </a:cubicBezTo>
                <a:cubicBezTo>
                  <a:pt x="-20926" y="2862854"/>
                  <a:pt x="329527" y="2324374"/>
                  <a:pt x="343638" y="2013478"/>
                </a:cubicBezTo>
                <a:cubicBezTo>
                  <a:pt x="357749" y="1702582"/>
                  <a:pt x="100087" y="1580662"/>
                  <a:pt x="85650" y="1245382"/>
                </a:cubicBezTo>
                <a:cubicBezTo>
                  <a:pt x="71213" y="910102"/>
                  <a:pt x="-82439" y="-46970"/>
                  <a:pt x="257018" y="1798"/>
                </a:cubicBezTo>
                <a:cubicBezTo>
                  <a:pt x="596475" y="50566"/>
                  <a:pt x="1565924" y="1460774"/>
                  <a:pt x="2122394" y="1537990"/>
                </a:cubicBezTo>
                <a:cubicBezTo>
                  <a:pt x="2678864" y="1615206"/>
                  <a:pt x="3194799" y="670326"/>
                  <a:pt x="3595840" y="465094"/>
                </a:cubicBezTo>
                <a:cubicBezTo>
                  <a:pt x="3996881" y="259862"/>
                  <a:pt x="4216583" y="166196"/>
                  <a:pt x="4528641" y="306598"/>
                </a:cubicBezTo>
                <a:cubicBezTo>
                  <a:pt x="4840699" y="447000"/>
                  <a:pt x="5247072" y="933620"/>
                  <a:pt x="5468190" y="1307508"/>
                </a:cubicBezTo>
                <a:cubicBezTo>
                  <a:pt x="5604561" y="1681396"/>
                  <a:pt x="6237047" y="1629624"/>
                  <a:pt x="6012748" y="2037862"/>
                </a:cubicBezTo>
                <a:cubicBezTo>
                  <a:pt x="5788449" y="2446100"/>
                  <a:pt x="4764505" y="3700038"/>
                  <a:pt x="4122393" y="3756934"/>
                </a:cubicBezTo>
                <a:cubicBezTo>
                  <a:pt x="3480281" y="3813830"/>
                  <a:pt x="2925346" y="2178070"/>
                  <a:pt x="2317466" y="2135398"/>
                </a:cubicBezTo>
                <a:cubicBezTo>
                  <a:pt x="1709586" y="2092726"/>
                  <a:pt x="861193" y="3338342"/>
                  <a:pt x="475113" y="3500902"/>
                </a:cubicBezTo>
                <a:close/>
              </a:path>
            </a:pathLst>
          </a:cu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solidFill>
                <a:schemeClr val="bg1"/>
              </a:solidFill>
            </a:endParaRPr>
          </a:p>
        </p:txBody>
      </p:sp>
      <p:sp>
        <p:nvSpPr>
          <p:cNvPr id="3" name="Oval 2">
            <a:extLst>
              <a:ext uri="{FF2B5EF4-FFF2-40B4-BE49-F238E27FC236}">
                <a16:creationId xmlns:a16="http://schemas.microsoft.com/office/drawing/2014/main" id="{A560A830-19BE-545E-AA99-51893321A8B2}"/>
              </a:ext>
            </a:extLst>
          </p:cNvPr>
          <p:cNvSpPr/>
          <p:nvPr/>
        </p:nvSpPr>
        <p:spPr>
          <a:xfrm>
            <a:off x="9260094" y="3395473"/>
            <a:ext cx="292849" cy="225552"/>
          </a:xfrm>
          <a:prstGeom prst="ellipse">
            <a:avLst/>
          </a:prstGeom>
          <a:solidFill>
            <a:schemeClr val="tx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2482205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a:extLst>
            <a:ext uri="{FF2B5EF4-FFF2-40B4-BE49-F238E27FC236}">
              <a16:creationId xmlns:a16="http://schemas.microsoft.com/office/drawing/2014/main" id="{B0190758-8D18-334B-2617-D2263B1542C2}"/>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D35936C-805E-BAC8-EDFA-00223966BE1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085901" y="901605"/>
            <a:ext cx="8006400" cy="5400821"/>
          </a:xfrm>
        </p:spPr>
      </p:pic>
      <p:sp>
        <p:nvSpPr>
          <p:cNvPr id="4" name="Date Placeholder 3">
            <a:extLst>
              <a:ext uri="{FF2B5EF4-FFF2-40B4-BE49-F238E27FC236}">
                <a16:creationId xmlns:a16="http://schemas.microsoft.com/office/drawing/2014/main" id="{946F20DF-0BE3-D836-6758-42C8AD312F0D}"/>
              </a:ext>
            </a:extLst>
          </p:cNvPr>
          <p:cNvSpPr>
            <a:spLocks noGrp="1"/>
          </p:cNvSpPr>
          <p:nvPr>
            <p:ph type="dt" sz="half" idx="10"/>
          </p:nvPr>
        </p:nvSpPr>
        <p:spPr/>
        <p:txBody>
          <a:bodyPr/>
          <a:lstStyle/>
          <a:p>
            <a:r>
              <a:rPr lang="fr-FR"/>
              <a:t>12/09/2025</a:t>
            </a:r>
            <a:endParaRPr lang="en-FR"/>
          </a:p>
        </p:txBody>
      </p:sp>
      <p:sp>
        <p:nvSpPr>
          <p:cNvPr id="5" name="Footer Placeholder 4">
            <a:extLst>
              <a:ext uri="{FF2B5EF4-FFF2-40B4-BE49-F238E27FC236}">
                <a16:creationId xmlns:a16="http://schemas.microsoft.com/office/drawing/2014/main" id="{79E80007-47A4-484C-46B9-BE4A6C68FDA3}"/>
              </a:ext>
            </a:extLst>
          </p:cNvPr>
          <p:cNvSpPr>
            <a:spLocks noGrp="1"/>
          </p:cNvSpPr>
          <p:nvPr>
            <p:ph type="ftr" sz="quarter" idx="11"/>
          </p:nvPr>
        </p:nvSpPr>
        <p:spPr/>
        <p:txBody>
          <a:bodyPr/>
          <a:lstStyle/>
          <a:p>
            <a:r>
              <a:rPr lang="en-GB"/>
              <a:t>FDL 2025</a:t>
            </a:r>
            <a:endParaRPr lang="en-FR" dirty="0"/>
          </a:p>
        </p:txBody>
      </p:sp>
      <p:sp>
        <p:nvSpPr>
          <p:cNvPr id="6" name="Slide Number Placeholder 5">
            <a:extLst>
              <a:ext uri="{FF2B5EF4-FFF2-40B4-BE49-F238E27FC236}">
                <a16:creationId xmlns:a16="http://schemas.microsoft.com/office/drawing/2014/main" id="{9F3DABC5-0B91-8977-AD05-89BB6890FDB3}"/>
              </a:ext>
            </a:extLst>
          </p:cNvPr>
          <p:cNvSpPr>
            <a:spLocks noGrp="1"/>
          </p:cNvSpPr>
          <p:nvPr>
            <p:ph type="sldNum" sz="quarter" idx="12"/>
          </p:nvPr>
        </p:nvSpPr>
        <p:spPr/>
        <p:txBody>
          <a:bodyPr/>
          <a:lstStyle/>
          <a:p>
            <a:fld id="{CCEE0668-B501-FE49-91F1-336E620E148C}" type="slidenum">
              <a:rPr lang="en-FR" smtClean="0"/>
              <a:t>7</a:t>
            </a:fld>
            <a:endParaRPr lang="en-FR"/>
          </a:p>
        </p:txBody>
      </p:sp>
      <p:sp>
        <p:nvSpPr>
          <p:cNvPr id="10" name="TextBox 9">
            <a:extLst>
              <a:ext uri="{FF2B5EF4-FFF2-40B4-BE49-F238E27FC236}">
                <a16:creationId xmlns:a16="http://schemas.microsoft.com/office/drawing/2014/main" id="{E5FC02B7-1780-2241-2D0E-DBD8F7A90FBF}"/>
              </a:ext>
            </a:extLst>
          </p:cNvPr>
          <p:cNvSpPr txBox="1"/>
          <p:nvPr/>
        </p:nvSpPr>
        <p:spPr>
          <a:xfrm>
            <a:off x="2963928" y="6538912"/>
            <a:ext cx="7280518" cy="338554"/>
          </a:xfrm>
          <a:prstGeom prst="rect">
            <a:avLst/>
          </a:prstGeom>
          <a:noFill/>
        </p:spPr>
        <p:txBody>
          <a:bodyPr wrap="square">
            <a:spAutoFit/>
          </a:bodyPr>
          <a:lstStyle/>
          <a:p>
            <a:r>
              <a:rPr lang="en-FR" sz="1600" dirty="0">
                <a:hlinkClick r:id="rId5"/>
              </a:rPr>
              <a:t>https://www.designcouncil.org.uk/our-resources/the-double-diamond/</a:t>
            </a:r>
            <a:r>
              <a:rPr lang="en-FR" sz="1600" dirty="0"/>
              <a:t> </a:t>
            </a:r>
          </a:p>
        </p:txBody>
      </p:sp>
      <p:sp>
        <p:nvSpPr>
          <p:cNvPr id="11" name="TextBox 10">
            <a:extLst>
              <a:ext uri="{FF2B5EF4-FFF2-40B4-BE49-F238E27FC236}">
                <a16:creationId xmlns:a16="http://schemas.microsoft.com/office/drawing/2014/main" id="{F7451324-0D24-D6AF-B6BB-6BA1FFCE8501}"/>
              </a:ext>
            </a:extLst>
          </p:cNvPr>
          <p:cNvSpPr txBox="1"/>
          <p:nvPr/>
        </p:nvSpPr>
        <p:spPr>
          <a:xfrm>
            <a:off x="3310685" y="136525"/>
            <a:ext cx="5276316" cy="646331"/>
          </a:xfrm>
          <a:prstGeom prst="rect">
            <a:avLst/>
          </a:prstGeom>
          <a:noFill/>
        </p:spPr>
        <p:txBody>
          <a:bodyPr wrap="none" rtlCol="0">
            <a:spAutoFit/>
          </a:bodyPr>
          <a:lstStyle/>
          <a:p>
            <a:r>
              <a:rPr lang="en-FR" sz="3600" b="1" dirty="0"/>
              <a:t>To the </a:t>
            </a:r>
            <a:r>
              <a:rPr lang="en-FR" sz="3600" b="1" dirty="0">
                <a:solidFill>
                  <a:schemeClr val="accent4"/>
                </a:solidFill>
              </a:rPr>
              <a:t>Design Multiverse</a:t>
            </a:r>
          </a:p>
        </p:txBody>
      </p:sp>
      <p:sp>
        <p:nvSpPr>
          <p:cNvPr id="9" name="TextBox 8">
            <a:extLst>
              <a:ext uri="{FF2B5EF4-FFF2-40B4-BE49-F238E27FC236}">
                <a16:creationId xmlns:a16="http://schemas.microsoft.com/office/drawing/2014/main" id="{B36FEC0C-80E2-4801-6831-2E3F977CD0DD}"/>
              </a:ext>
            </a:extLst>
          </p:cNvPr>
          <p:cNvSpPr txBox="1"/>
          <p:nvPr/>
        </p:nvSpPr>
        <p:spPr>
          <a:xfrm>
            <a:off x="4133088" y="3323504"/>
            <a:ext cx="1366080" cy="369332"/>
          </a:xfrm>
          <a:prstGeom prst="rect">
            <a:avLst/>
          </a:prstGeom>
          <a:noFill/>
        </p:spPr>
        <p:txBody>
          <a:bodyPr wrap="none" rtlCol="0">
            <a:spAutoFit/>
          </a:bodyPr>
          <a:lstStyle/>
          <a:p>
            <a:r>
              <a:rPr lang="en-FR" dirty="0"/>
              <a:t>Specificatio</a:t>
            </a:r>
          </a:p>
        </p:txBody>
      </p:sp>
      <p:grpSp>
        <p:nvGrpSpPr>
          <p:cNvPr id="18" name="Group 17">
            <a:extLst>
              <a:ext uri="{FF2B5EF4-FFF2-40B4-BE49-F238E27FC236}">
                <a16:creationId xmlns:a16="http://schemas.microsoft.com/office/drawing/2014/main" id="{E88B5EB6-53FB-D770-AF45-76E9DB8B560E}"/>
              </a:ext>
            </a:extLst>
          </p:cNvPr>
          <p:cNvGrpSpPr/>
          <p:nvPr/>
        </p:nvGrpSpPr>
        <p:grpSpPr>
          <a:xfrm>
            <a:off x="2295144" y="1813644"/>
            <a:ext cx="6103000" cy="3758384"/>
            <a:chOff x="2295144" y="1813644"/>
            <a:chExt cx="6103000" cy="3758384"/>
          </a:xfrm>
        </p:grpSpPr>
        <p:sp>
          <p:nvSpPr>
            <p:cNvPr id="12" name="Freeform 11">
              <a:extLst>
                <a:ext uri="{FF2B5EF4-FFF2-40B4-BE49-F238E27FC236}">
                  <a16:creationId xmlns:a16="http://schemas.microsoft.com/office/drawing/2014/main" id="{0506D0EC-FF2F-5D4A-83CC-206C1422339D}"/>
                </a:ext>
              </a:extLst>
            </p:cNvPr>
            <p:cNvSpPr/>
            <p:nvPr/>
          </p:nvSpPr>
          <p:spPr>
            <a:xfrm flipH="1">
              <a:off x="2295144" y="1813644"/>
              <a:ext cx="6103000" cy="3758384"/>
            </a:xfrm>
            <a:custGeom>
              <a:avLst/>
              <a:gdLst>
                <a:gd name="connsiteX0" fmla="*/ 321961 w 6234100"/>
                <a:gd name="connsiteY0" fmla="*/ 4077310 h 4334761"/>
                <a:gd name="connsiteX1" fmla="*/ 41545 w 6234100"/>
                <a:gd name="connsiteY1" fmla="*/ 3650590 h 4334761"/>
                <a:gd name="connsiteX2" fmla="*/ 565801 w 6234100"/>
                <a:gd name="connsiteY2" fmla="*/ 2541118 h 4334761"/>
                <a:gd name="connsiteX3" fmla="*/ 29353 w 6234100"/>
                <a:gd name="connsiteY3" fmla="*/ 1687678 h 4334761"/>
                <a:gd name="connsiteX4" fmla="*/ 297577 w 6234100"/>
                <a:gd name="connsiteY4" fmla="*/ 541630 h 4334761"/>
                <a:gd name="connsiteX5" fmla="*/ 2162953 w 6234100"/>
                <a:gd name="connsiteY5" fmla="*/ 2077822 h 4334761"/>
                <a:gd name="connsiteX6" fmla="*/ 3382153 w 6234100"/>
                <a:gd name="connsiteY6" fmla="*/ 285598 h 4334761"/>
                <a:gd name="connsiteX7" fmla="*/ 5198761 w 6234100"/>
                <a:gd name="connsiteY7" fmla="*/ 212446 h 4334761"/>
                <a:gd name="connsiteX8" fmla="*/ 6210697 w 6234100"/>
                <a:gd name="connsiteY8" fmla="*/ 2333854 h 4334761"/>
                <a:gd name="connsiteX9" fmla="*/ 4235593 w 6234100"/>
                <a:gd name="connsiteY9" fmla="*/ 4333342 h 4334761"/>
                <a:gd name="connsiteX10" fmla="*/ 2358025 w 6234100"/>
                <a:gd name="connsiteY10" fmla="*/ 2675230 h 4334761"/>
                <a:gd name="connsiteX11" fmla="*/ 321961 w 6234100"/>
                <a:gd name="connsiteY11" fmla="*/ 4077310 h 4334761"/>
                <a:gd name="connsiteX0" fmla="*/ 321961 w 6233676"/>
                <a:gd name="connsiteY0" fmla="*/ 3972272 h 4229723"/>
                <a:gd name="connsiteX1" fmla="*/ 41545 w 6233676"/>
                <a:gd name="connsiteY1" fmla="*/ 3545552 h 4229723"/>
                <a:gd name="connsiteX2" fmla="*/ 565801 w 6233676"/>
                <a:gd name="connsiteY2" fmla="*/ 2436080 h 4229723"/>
                <a:gd name="connsiteX3" fmla="*/ 29353 w 6233676"/>
                <a:gd name="connsiteY3" fmla="*/ 1582640 h 4229723"/>
                <a:gd name="connsiteX4" fmla="*/ 297577 w 6233676"/>
                <a:gd name="connsiteY4" fmla="*/ 436592 h 4229723"/>
                <a:gd name="connsiteX5" fmla="*/ 2162953 w 6233676"/>
                <a:gd name="connsiteY5" fmla="*/ 1972784 h 4229723"/>
                <a:gd name="connsiteX6" fmla="*/ 3479008 w 6233676"/>
                <a:gd name="connsiteY6" fmla="*/ 485360 h 4229723"/>
                <a:gd name="connsiteX7" fmla="*/ 5198761 w 6233676"/>
                <a:gd name="connsiteY7" fmla="*/ 107408 h 4229723"/>
                <a:gd name="connsiteX8" fmla="*/ 6210697 w 6233676"/>
                <a:gd name="connsiteY8" fmla="*/ 2228816 h 4229723"/>
                <a:gd name="connsiteX9" fmla="*/ 4235593 w 6233676"/>
                <a:gd name="connsiteY9" fmla="*/ 4228304 h 4229723"/>
                <a:gd name="connsiteX10" fmla="*/ 2358025 w 6233676"/>
                <a:gd name="connsiteY10" fmla="*/ 2570192 h 4229723"/>
                <a:gd name="connsiteX11" fmla="*/ 321961 w 6233676"/>
                <a:gd name="connsiteY11" fmla="*/ 3972272 h 4229723"/>
                <a:gd name="connsiteX0" fmla="*/ 321961 w 6241932"/>
                <a:gd name="connsiteY0" fmla="*/ 3637301 h 3894752"/>
                <a:gd name="connsiteX1" fmla="*/ 41545 w 6241932"/>
                <a:gd name="connsiteY1" fmla="*/ 3210581 h 3894752"/>
                <a:gd name="connsiteX2" fmla="*/ 565801 w 6241932"/>
                <a:gd name="connsiteY2" fmla="*/ 2101109 h 3894752"/>
                <a:gd name="connsiteX3" fmla="*/ 29353 w 6241932"/>
                <a:gd name="connsiteY3" fmla="*/ 1247669 h 3894752"/>
                <a:gd name="connsiteX4" fmla="*/ 297577 w 6241932"/>
                <a:gd name="connsiteY4" fmla="*/ 101621 h 3894752"/>
                <a:gd name="connsiteX5" fmla="*/ 2162953 w 6241932"/>
                <a:gd name="connsiteY5" fmla="*/ 1637813 h 3894752"/>
                <a:gd name="connsiteX6" fmla="*/ 3479008 w 6241932"/>
                <a:gd name="connsiteY6" fmla="*/ 150389 h 3894752"/>
                <a:gd name="connsiteX7" fmla="*/ 5307723 w 6241932"/>
                <a:gd name="connsiteY7" fmla="*/ 247925 h 3894752"/>
                <a:gd name="connsiteX8" fmla="*/ 6210697 w 6241932"/>
                <a:gd name="connsiteY8" fmla="*/ 1893845 h 3894752"/>
                <a:gd name="connsiteX9" fmla="*/ 4235593 w 6241932"/>
                <a:gd name="connsiteY9" fmla="*/ 3893333 h 3894752"/>
                <a:gd name="connsiteX10" fmla="*/ 2358025 w 6241932"/>
                <a:gd name="connsiteY10" fmla="*/ 2235221 h 3894752"/>
                <a:gd name="connsiteX11" fmla="*/ 321961 w 6241932"/>
                <a:gd name="connsiteY11" fmla="*/ 3637301 h 3894752"/>
                <a:gd name="connsiteX0" fmla="*/ 321961 w 6240542"/>
                <a:gd name="connsiteY0" fmla="*/ 3539107 h 3796558"/>
                <a:gd name="connsiteX1" fmla="*/ 41545 w 6240542"/>
                <a:gd name="connsiteY1" fmla="*/ 3112387 h 3796558"/>
                <a:gd name="connsiteX2" fmla="*/ 565801 w 6240542"/>
                <a:gd name="connsiteY2" fmla="*/ 2002915 h 3796558"/>
                <a:gd name="connsiteX3" fmla="*/ 29353 w 6240542"/>
                <a:gd name="connsiteY3" fmla="*/ 1149475 h 3796558"/>
                <a:gd name="connsiteX4" fmla="*/ 297577 w 6240542"/>
                <a:gd name="connsiteY4" fmla="*/ 3427 h 3796558"/>
                <a:gd name="connsiteX5" fmla="*/ 2162953 w 6240542"/>
                <a:gd name="connsiteY5" fmla="*/ 1539619 h 3796558"/>
                <a:gd name="connsiteX6" fmla="*/ 3709040 w 6240542"/>
                <a:gd name="connsiteY6" fmla="*/ 515491 h 3796558"/>
                <a:gd name="connsiteX7" fmla="*/ 5307723 w 6240542"/>
                <a:gd name="connsiteY7" fmla="*/ 149731 h 3796558"/>
                <a:gd name="connsiteX8" fmla="*/ 6210697 w 6240542"/>
                <a:gd name="connsiteY8" fmla="*/ 1795651 h 3796558"/>
                <a:gd name="connsiteX9" fmla="*/ 4235593 w 6240542"/>
                <a:gd name="connsiteY9" fmla="*/ 3795139 h 3796558"/>
                <a:gd name="connsiteX10" fmla="*/ 2358025 w 6240542"/>
                <a:gd name="connsiteY10" fmla="*/ 2137027 h 3796558"/>
                <a:gd name="connsiteX11" fmla="*/ 321961 w 6240542"/>
                <a:gd name="connsiteY11" fmla="*/ 3539107 h 3796558"/>
                <a:gd name="connsiteX0" fmla="*/ 321961 w 6240969"/>
                <a:gd name="connsiteY0" fmla="*/ 3539107 h 3796558"/>
                <a:gd name="connsiteX1" fmla="*/ 41545 w 6240969"/>
                <a:gd name="connsiteY1" fmla="*/ 3112387 h 3796558"/>
                <a:gd name="connsiteX2" fmla="*/ 565801 w 6240969"/>
                <a:gd name="connsiteY2" fmla="*/ 2002915 h 3796558"/>
                <a:gd name="connsiteX3" fmla="*/ 29353 w 6240969"/>
                <a:gd name="connsiteY3" fmla="*/ 1149475 h 3796558"/>
                <a:gd name="connsiteX4" fmla="*/ 297577 w 6240969"/>
                <a:gd name="connsiteY4" fmla="*/ 3427 h 3796558"/>
                <a:gd name="connsiteX5" fmla="*/ 2162953 w 6240969"/>
                <a:gd name="connsiteY5" fmla="*/ 1539619 h 3796558"/>
                <a:gd name="connsiteX6" fmla="*/ 3636399 w 6240969"/>
                <a:gd name="connsiteY6" fmla="*/ 466723 h 3796558"/>
                <a:gd name="connsiteX7" fmla="*/ 5307723 w 6240969"/>
                <a:gd name="connsiteY7" fmla="*/ 149731 h 3796558"/>
                <a:gd name="connsiteX8" fmla="*/ 6210697 w 6240969"/>
                <a:gd name="connsiteY8" fmla="*/ 1795651 h 3796558"/>
                <a:gd name="connsiteX9" fmla="*/ 4235593 w 6240969"/>
                <a:gd name="connsiteY9" fmla="*/ 3795139 h 3796558"/>
                <a:gd name="connsiteX10" fmla="*/ 2358025 w 6240969"/>
                <a:gd name="connsiteY10" fmla="*/ 2137027 h 3796558"/>
                <a:gd name="connsiteX11" fmla="*/ 321961 w 6240969"/>
                <a:gd name="connsiteY11" fmla="*/ 3539107 h 3796558"/>
                <a:gd name="connsiteX0" fmla="*/ 321961 w 6215135"/>
                <a:gd name="connsiteY0" fmla="*/ 3539107 h 3796558"/>
                <a:gd name="connsiteX1" fmla="*/ 41545 w 6215135"/>
                <a:gd name="connsiteY1" fmla="*/ 3112387 h 3796558"/>
                <a:gd name="connsiteX2" fmla="*/ 565801 w 6215135"/>
                <a:gd name="connsiteY2" fmla="*/ 2002915 h 3796558"/>
                <a:gd name="connsiteX3" fmla="*/ 29353 w 6215135"/>
                <a:gd name="connsiteY3" fmla="*/ 1149475 h 3796558"/>
                <a:gd name="connsiteX4" fmla="*/ 297577 w 6215135"/>
                <a:gd name="connsiteY4" fmla="*/ 3427 h 3796558"/>
                <a:gd name="connsiteX5" fmla="*/ 2162953 w 6215135"/>
                <a:gd name="connsiteY5" fmla="*/ 1539619 h 3796558"/>
                <a:gd name="connsiteX6" fmla="*/ 3636399 w 6215135"/>
                <a:gd name="connsiteY6" fmla="*/ 466723 h 3796558"/>
                <a:gd name="connsiteX7" fmla="*/ 4738697 w 6215135"/>
                <a:gd name="connsiteY7" fmla="*/ 356995 h 3796558"/>
                <a:gd name="connsiteX8" fmla="*/ 6210697 w 6215135"/>
                <a:gd name="connsiteY8" fmla="*/ 1795651 h 3796558"/>
                <a:gd name="connsiteX9" fmla="*/ 4235593 w 6215135"/>
                <a:gd name="connsiteY9" fmla="*/ 3795139 h 3796558"/>
                <a:gd name="connsiteX10" fmla="*/ 2358025 w 6215135"/>
                <a:gd name="connsiteY10" fmla="*/ 2137027 h 3796558"/>
                <a:gd name="connsiteX11" fmla="*/ 321961 w 6215135"/>
                <a:gd name="connsiteY11" fmla="*/ 3539107 h 3796558"/>
                <a:gd name="connsiteX0" fmla="*/ 321961 w 6351071"/>
                <a:gd name="connsiteY0" fmla="*/ 3539107 h 3796558"/>
                <a:gd name="connsiteX1" fmla="*/ 41545 w 6351071"/>
                <a:gd name="connsiteY1" fmla="*/ 3112387 h 3796558"/>
                <a:gd name="connsiteX2" fmla="*/ 565801 w 6351071"/>
                <a:gd name="connsiteY2" fmla="*/ 2002915 h 3796558"/>
                <a:gd name="connsiteX3" fmla="*/ 29353 w 6351071"/>
                <a:gd name="connsiteY3" fmla="*/ 1149475 h 3796558"/>
                <a:gd name="connsiteX4" fmla="*/ 297577 w 6351071"/>
                <a:gd name="connsiteY4" fmla="*/ 3427 h 3796558"/>
                <a:gd name="connsiteX5" fmla="*/ 2162953 w 6351071"/>
                <a:gd name="connsiteY5" fmla="*/ 1539619 h 3796558"/>
                <a:gd name="connsiteX6" fmla="*/ 3636399 w 6351071"/>
                <a:gd name="connsiteY6" fmla="*/ 466723 h 3796558"/>
                <a:gd name="connsiteX7" fmla="*/ 4738697 w 6351071"/>
                <a:gd name="connsiteY7" fmla="*/ 356995 h 3796558"/>
                <a:gd name="connsiteX8" fmla="*/ 6029344 w 6351071"/>
                <a:gd name="connsiteY8" fmla="*/ 1552977 h 3796558"/>
                <a:gd name="connsiteX9" fmla="*/ 6210697 w 6351071"/>
                <a:gd name="connsiteY9" fmla="*/ 1795651 h 3796558"/>
                <a:gd name="connsiteX10" fmla="*/ 4235593 w 6351071"/>
                <a:gd name="connsiteY10" fmla="*/ 3795139 h 3796558"/>
                <a:gd name="connsiteX11" fmla="*/ 2358025 w 6351071"/>
                <a:gd name="connsiteY11" fmla="*/ 2137027 h 3796558"/>
                <a:gd name="connsiteX12" fmla="*/ 321961 w 6351071"/>
                <a:gd name="connsiteY12" fmla="*/ 3539107 h 3796558"/>
                <a:gd name="connsiteX0" fmla="*/ 321961 w 6398303"/>
                <a:gd name="connsiteY0" fmla="*/ 3539107 h 3796558"/>
                <a:gd name="connsiteX1" fmla="*/ 41545 w 6398303"/>
                <a:gd name="connsiteY1" fmla="*/ 3112387 h 3796558"/>
                <a:gd name="connsiteX2" fmla="*/ 565801 w 6398303"/>
                <a:gd name="connsiteY2" fmla="*/ 2002915 h 3796558"/>
                <a:gd name="connsiteX3" fmla="*/ 29353 w 6398303"/>
                <a:gd name="connsiteY3" fmla="*/ 1149475 h 3796558"/>
                <a:gd name="connsiteX4" fmla="*/ 297577 w 6398303"/>
                <a:gd name="connsiteY4" fmla="*/ 3427 h 3796558"/>
                <a:gd name="connsiteX5" fmla="*/ 2162953 w 6398303"/>
                <a:gd name="connsiteY5" fmla="*/ 1539619 h 3796558"/>
                <a:gd name="connsiteX6" fmla="*/ 3636399 w 6398303"/>
                <a:gd name="connsiteY6" fmla="*/ 466723 h 3796558"/>
                <a:gd name="connsiteX7" fmla="*/ 4738697 w 6398303"/>
                <a:gd name="connsiteY7" fmla="*/ 356995 h 3796558"/>
                <a:gd name="connsiteX8" fmla="*/ 6150414 w 6398303"/>
                <a:gd name="connsiteY8" fmla="*/ 1394481 h 3796558"/>
                <a:gd name="connsiteX9" fmla="*/ 6210697 w 6398303"/>
                <a:gd name="connsiteY9" fmla="*/ 1795651 h 3796558"/>
                <a:gd name="connsiteX10" fmla="*/ 4235593 w 6398303"/>
                <a:gd name="connsiteY10" fmla="*/ 3795139 h 3796558"/>
                <a:gd name="connsiteX11" fmla="*/ 2358025 w 6398303"/>
                <a:gd name="connsiteY11" fmla="*/ 2137027 h 3796558"/>
                <a:gd name="connsiteX12" fmla="*/ 321961 w 6398303"/>
                <a:gd name="connsiteY12" fmla="*/ 3539107 h 3796558"/>
                <a:gd name="connsiteX0" fmla="*/ 321961 w 6369577"/>
                <a:gd name="connsiteY0" fmla="*/ 3539107 h 3796558"/>
                <a:gd name="connsiteX1" fmla="*/ 41545 w 6369577"/>
                <a:gd name="connsiteY1" fmla="*/ 3112387 h 3796558"/>
                <a:gd name="connsiteX2" fmla="*/ 565801 w 6369577"/>
                <a:gd name="connsiteY2" fmla="*/ 2002915 h 3796558"/>
                <a:gd name="connsiteX3" fmla="*/ 29353 w 6369577"/>
                <a:gd name="connsiteY3" fmla="*/ 1149475 h 3796558"/>
                <a:gd name="connsiteX4" fmla="*/ 297577 w 6369577"/>
                <a:gd name="connsiteY4" fmla="*/ 3427 h 3796558"/>
                <a:gd name="connsiteX5" fmla="*/ 2162953 w 6369577"/>
                <a:gd name="connsiteY5" fmla="*/ 1539619 h 3796558"/>
                <a:gd name="connsiteX6" fmla="*/ 3636399 w 6369577"/>
                <a:gd name="connsiteY6" fmla="*/ 466723 h 3796558"/>
                <a:gd name="connsiteX7" fmla="*/ 4738697 w 6369577"/>
                <a:gd name="connsiteY7" fmla="*/ 356995 h 3796558"/>
                <a:gd name="connsiteX8" fmla="*/ 6150414 w 6369577"/>
                <a:gd name="connsiteY8" fmla="*/ 1394481 h 3796558"/>
                <a:gd name="connsiteX9" fmla="*/ 6162269 w 6369577"/>
                <a:gd name="connsiteY9" fmla="*/ 2063875 h 3796558"/>
                <a:gd name="connsiteX10" fmla="*/ 4235593 w 6369577"/>
                <a:gd name="connsiteY10" fmla="*/ 3795139 h 3796558"/>
                <a:gd name="connsiteX11" fmla="*/ 2358025 w 6369577"/>
                <a:gd name="connsiteY11" fmla="*/ 2137027 h 3796558"/>
                <a:gd name="connsiteX12" fmla="*/ 321961 w 6369577"/>
                <a:gd name="connsiteY12" fmla="*/ 3539107 h 3796558"/>
                <a:gd name="connsiteX0" fmla="*/ 321961 w 6289984"/>
                <a:gd name="connsiteY0" fmla="*/ 3539107 h 3796558"/>
                <a:gd name="connsiteX1" fmla="*/ 41545 w 6289984"/>
                <a:gd name="connsiteY1" fmla="*/ 3112387 h 3796558"/>
                <a:gd name="connsiteX2" fmla="*/ 565801 w 6289984"/>
                <a:gd name="connsiteY2" fmla="*/ 2002915 h 3796558"/>
                <a:gd name="connsiteX3" fmla="*/ 29353 w 6289984"/>
                <a:gd name="connsiteY3" fmla="*/ 1149475 h 3796558"/>
                <a:gd name="connsiteX4" fmla="*/ 297577 w 6289984"/>
                <a:gd name="connsiteY4" fmla="*/ 3427 h 3796558"/>
                <a:gd name="connsiteX5" fmla="*/ 2162953 w 6289984"/>
                <a:gd name="connsiteY5" fmla="*/ 1539619 h 3796558"/>
                <a:gd name="connsiteX6" fmla="*/ 3636399 w 6289984"/>
                <a:gd name="connsiteY6" fmla="*/ 466723 h 3796558"/>
                <a:gd name="connsiteX7" fmla="*/ 4738697 w 6289984"/>
                <a:gd name="connsiteY7" fmla="*/ 356995 h 3796558"/>
                <a:gd name="connsiteX8" fmla="*/ 6150414 w 6289984"/>
                <a:gd name="connsiteY8" fmla="*/ 1394481 h 3796558"/>
                <a:gd name="connsiteX9" fmla="*/ 6162269 w 6289984"/>
                <a:gd name="connsiteY9" fmla="*/ 2063875 h 3796558"/>
                <a:gd name="connsiteX10" fmla="*/ 4235593 w 6289984"/>
                <a:gd name="connsiteY10" fmla="*/ 3795139 h 3796558"/>
                <a:gd name="connsiteX11" fmla="*/ 2358025 w 6289984"/>
                <a:gd name="connsiteY11" fmla="*/ 2137027 h 3796558"/>
                <a:gd name="connsiteX12" fmla="*/ 321961 w 6289984"/>
                <a:gd name="connsiteY12" fmla="*/ 3539107 h 3796558"/>
                <a:gd name="connsiteX0" fmla="*/ 321961 w 6234261"/>
                <a:gd name="connsiteY0" fmla="*/ 3539107 h 3796558"/>
                <a:gd name="connsiteX1" fmla="*/ 41545 w 6234261"/>
                <a:gd name="connsiteY1" fmla="*/ 3112387 h 3796558"/>
                <a:gd name="connsiteX2" fmla="*/ 565801 w 6234261"/>
                <a:gd name="connsiteY2" fmla="*/ 2002915 h 3796558"/>
                <a:gd name="connsiteX3" fmla="*/ 29353 w 6234261"/>
                <a:gd name="connsiteY3" fmla="*/ 1149475 h 3796558"/>
                <a:gd name="connsiteX4" fmla="*/ 297577 w 6234261"/>
                <a:gd name="connsiteY4" fmla="*/ 3427 h 3796558"/>
                <a:gd name="connsiteX5" fmla="*/ 2162953 w 6234261"/>
                <a:gd name="connsiteY5" fmla="*/ 1539619 h 3796558"/>
                <a:gd name="connsiteX6" fmla="*/ 3636399 w 6234261"/>
                <a:gd name="connsiteY6" fmla="*/ 466723 h 3796558"/>
                <a:gd name="connsiteX7" fmla="*/ 4738697 w 6234261"/>
                <a:gd name="connsiteY7" fmla="*/ 356995 h 3796558"/>
                <a:gd name="connsiteX8" fmla="*/ 6150414 w 6234261"/>
                <a:gd name="connsiteY8" fmla="*/ 1394481 h 3796558"/>
                <a:gd name="connsiteX9" fmla="*/ 6162269 w 6234261"/>
                <a:gd name="connsiteY9" fmla="*/ 2063875 h 3796558"/>
                <a:gd name="connsiteX10" fmla="*/ 4235593 w 6234261"/>
                <a:gd name="connsiteY10" fmla="*/ 3795139 h 3796558"/>
                <a:gd name="connsiteX11" fmla="*/ 2358025 w 6234261"/>
                <a:gd name="connsiteY11" fmla="*/ 2137027 h 3796558"/>
                <a:gd name="connsiteX12" fmla="*/ 321961 w 6234261"/>
                <a:gd name="connsiteY12" fmla="*/ 3539107 h 3796558"/>
                <a:gd name="connsiteX0" fmla="*/ 321961 w 6430998"/>
                <a:gd name="connsiteY0" fmla="*/ 3539107 h 3796558"/>
                <a:gd name="connsiteX1" fmla="*/ 41545 w 6430998"/>
                <a:gd name="connsiteY1" fmla="*/ 3112387 h 3796558"/>
                <a:gd name="connsiteX2" fmla="*/ 565801 w 6430998"/>
                <a:gd name="connsiteY2" fmla="*/ 2002915 h 3796558"/>
                <a:gd name="connsiteX3" fmla="*/ 29353 w 6430998"/>
                <a:gd name="connsiteY3" fmla="*/ 1149475 h 3796558"/>
                <a:gd name="connsiteX4" fmla="*/ 297577 w 6430998"/>
                <a:gd name="connsiteY4" fmla="*/ 3427 h 3796558"/>
                <a:gd name="connsiteX5" fmla="*/ 2162953 w 6430998"/>
                <a:gd name="connsiteY5" fmla="*/ 1539619 h 3796558"/>
                <a:gd name="connsiteX6" fmla="*/ 3636399 w 6430998"/>
                <a:gd name="connsiteY6" fmla="*/ 466723 h 3796558"/>
                <a:gd name="connsiteX7" fmla="*/ 4738697 w 6430998"/>
                <a:gd name="connsiteY7" fmla="*/ 356995 h 3796558"/>
                <a:gd name="connsiteX8" fmla="*/ 6259377 w 6430998"/>
                <a:gd name="connsiteY8" fmla="*/ 1406673 h 3796558"/>
                <a:gd name="connsiteX9" fmla="*/ 6162269 w 6430998"/>
                <a:gd name="connsiteY9" fmla="*/ 2063875 h 3796558"/>
                <a:gd name="connsiteX10" fmla="*/ 4235593 w 6430998"/>
                <a:gd name="connsiteY10" fmla="*/ 3795139 h 3796558"/>
                <a:gd name="connsiteX11" fmla="*/ 2358025 w 6430998"/>
                <a:gd name="connsiteY11" fmla="*/ 2137027 h 3796558"/>
                <a:gd name="connsiteX12" fmla="*/ 321961 w 6430998"/>
                <a:gd name="connsiteY12" fmla="*/ 3539107 h 3796558"/>
                <a:gd name="connsiteX0" fmla="*/ 321961 w 6260770"/>
                <a:gd name="connsiteY0" fmla="*/ 3539107 h 3796558"/>
                <a:gd name="connsiteX1" fmla="*/ 41545 w 6260770"/>
                <a:gd name="connsiteY1" fmla="*/ 3112387 h 3796558"/>
                <a:gd name="connsiteX2" fmla="*/ 565801 w 6260770"/>
                <a:gd name="connsiteY2" fmla="*/ 2002915 h 3796558"/>
                <a:gd name="connsiteX3" fmla="*/ 29353 w 6260770"/>
                <a:gd name="connsiteY3" fmla="*/ 1149475 h 3796558"/>
                <a:gd name="connsiteX4" fmla="*/ 297577 w 6260770"/>
                <a:gd name="connsiteY4" fmla="*/ 3427 h 3796558"/>
                <a:gd name="connsiteX5" fmla="*/ 2162953 w 6260770"/>
                <a:gd name="connsiteY5" fmla="*/ 1539619 h 3796558"/>
                <a:gd name="connsiteX6" fmla="*/ 3636399 w 6260770"/>
                <a:gd name="connsiteY6" fmla="*/ 466723 h 3796558"/>
                <a:gd name="connsiteX7" fmla="*/ 4738697 w 6260770"/>
                <a:gd name="connsiteY7" fmla="*/ 356995 h 3796558"/>
                <a:gd name="connsiteX8" fmla="*/ 6259377 w 6260770"/>
                <a:gd name="connsiteY8" fmla="*/ 1406673 h 3796558"/>
                <a:gd name="connsiteX9" fmla="*/ 6162269 w 6260770"/>
                <a:gd name="connsiteY9" fmla="*/ 2063875 h 3796558"/>
                <a:gd name="connsiteX10" fmla="*/ 4235593 w 6260770"/>
                <a:gd name="connsiteY10" fmla="*/ 3795139 h 3796558"/>
                <a:gd name="connsiteX11" fmla="*/ 2358025 w 6260770"/>
                <a:gd name="connsiteY11" fmla="*/ 2137027 h 3796558"/>
                <a:gd name="connsiteX12" fmla="*/ 321961 w 6260770"/>
                <a:gd name="connsiteY12" fmla="*/ 3539107 h 3796558"/>
                <a:gd name="connsiteX0" fmla="*/ 321961 w 6259377"/>
                <a:gd name="connsiteY0" fmla="*/ 3539107 h 3796558"/>
                <a:gd name="connsiteX1" fmla="*/ 41545 w 6259377"/>
                <a:gd name="connsiteY1" fmla="*/ 3112387 h 3796558"/>
                <a:gd name="connsiteX2" fmla="*/ 565801 w 6259377"/>
                <a:gd name="connsiteY2" fmla="*/ 2002915 h 3796558"/>
                <a:gd name="connsiteX3" fmla="*/ 29353 w 6259377"/>
                <a:gd name="connsiteY3" fmla="*/ 1149475 h 3796558"/>
                <a:gd name="connsiteX4" fmla="*/ 297577 w 6259377"/>
                <a:gd name="connsiteY4" fmla="*/ 3427 h 3796558"/>
                <a:gd name="connsiteX5" fmla="*/ 2162953 w 6259377"/>
                <a:gd name="connsiteY5" fmla="*/ 1539619 h 3796558"/>
                <a:gd name="connsiteX6" fmla="*/ 3636399 w 6259377"/>
                <a:gd name="connsiteY6" fmla="*/ 466723 h 3796558"/>
                <a:gd name="connsiteX7" fmla="*/ 4738697 w 6259377"/>
                <a:gd name="connsiteY7" fmla="*/ 356995 h 3796558"/>
                <a:gd name="connsiteX8" fmla="*/ 6259377 w 6259377"/>
                <a:gd name="connsiteY8" fmla="*/ 1406673 h 3796558"/>
                <a:gd name="connsiteX9" fmla="*/ 6162269 w 6259377"/>
                <a:gd name="connsiteY9" fmla="*/ 2063875 h 3796558"/>
                <a:gd name="connsiteX10" fmla="*/ 4235593 w 6259377"/>
                <a:gd name="connsiteY10" fmla="*/ 3795139 h 3796558"/>
                <a:gd name="connsiteX11" fmla="*/ 2358025 w 6259377"/>
                <a:gd name="connsiteY11" fmla="*/ 2137027 h 3796558"/>
                <a:gd name="connsiteX12" fmla="*/ 321961 w 6259377"/>
                <a:gd name="connsiteY12" fmla="*/ 3539107 h 3796558"/>
                <a:gd name="connsiteX0" fmla="*/ 321961 w 6259377"/>
                <a:gd name="connsiteY0" fmla="*/ 3539107 h 3796558"/>
                <a:gd name="connsiteX1" fmla="*/ 41545 w 6259377"/>
                <a:gd name="connsiteY1" fmla="*/ 3112387 h 3796558"/>
                <a:gd name="connsiteX2" fmla="*/ 565801 w 6259377"/>
                <a:gd name="connsiteY2" fmla="*/ 2002915 h 3796558"/>
                <a:gd name="connsiteX3" fmla="*/ 29353 w 6259377"/>
                <a:gd name="connsiteY3" fmla="*/ 1149475 h 3796558"/>
                <a:gd name="connsiteX4" fmla="*/ 297577 w 6259377"/>
                <a:gd name="connsiteY4" fmla="*/ 3427 h 3796558"/>
                <a:gd name="connsiteX5" fmla="*/ 2162953 w 6259377"/>
                <a:gd name="connsiteY5" fmla="*/ 1539619 h 3796558"/>
                <a:gd name="connsiteX6" fmla="*/ 3636399 w 6259377"/>
                <a:gd name="connsiteY6" fmla="*/ 466723 h 3796558"/>
                <a:gd name="connsiteX7" fmla="*/ 4738697 w 6259377"/>
                <a:gd name="connsiteY7" fmla="*/ 356995 h 3796558"/>
                <a:gd name="connsiteX8" fmla="*/ 6259377 w 6259377"/>
                <a:gd name="connsiteY8" fmla="*/ 1406673 h 3796558"/>
                <a:gd name="connsiteX9" fmla="*/ 6162269 w 6259377"/>
                <a:gd name="connsiteY9" fmla="*/ 2063875 h 3796558"/>
                <a:gd name="connsiteX10" fmla="*/ 4235593 w 6259377"/>
                <a:gd name="connsiteY10" fmla="*/ 3795139 h 3796558"/>
                <a:gd name="connsiteX11" fmla="*/ 2358025 w 6259377"/>
                <a:gd name="connsiteY11" fmla="*/ 2137027 h 3796558"/>
                <a:gd name="connsiteX12" fmla="*/ 321961 w 6259377"/>
                <a:gd name="connsiteY12" fmla="*/ 3539107 h 3796558"/>
                <a:gd name="connsiteX0" fmla="*/ 321961 w 6239144"/>
                <a:gd name="connsiteY0" fmla="*/ 3539107 h 3796558"/>
                <a:gd name="connsiteX1" fmla="*/ 41545 w 6239144"/>
                <a:gd name="connsiteY1" fmla="*/ 3112387 h 3796558"/>
                <a:gd name="connsiteX2" fmla="*/ 565801 w 6239144"/>
                <a:gd name="connsiteY2" fmla="*/ 2002915 h 3796558"/>
                <a:gd name="connsiteX3" fmla="*/ 29353 w 6239144"/>
                <a:gd name="connsiteY3" fmla="*/ 1149475 h 3796558"/>
                <a:gd name="connsiteX4" fmla="*/ 297577 w 6239144"/>
                <a:gd name="connsiteY4" fmla="*/ 3427 h 3796558"/>
                <a:gd name="connsiteX5" fmla="*/ 2162953 w 6239144"/>
                <a:gd name="connsiteY5" fmla="*/ 1539619 h 3796558"/>
                <a:gd name="connsiteX6" fmla="*/ 3636399 w 6239144"/>
                <a:gd name="connsiteY6" fmla="*/ 466723 h 3796558"/>
                <a:gd name="connsiteX7" fmla="*/ 4738697 w 6239144"/>
                <a:gd name="connsiteY7" fmla="*/ 356995 h 3796558"/>
                <a:gd name="connsiteX8" fmla="*/ 6126201 w 6239144"/>
                <a:gd name="connsiteY8" fmla="*/ 1382289 h 3796558"/>
                <a:gd name="connsiteX9" fmla="*/ 6162269 w 6239144"/>
                <a:gd name="connsiteY9" fmla="*/ 2063875 h 3796558"/>
                <a:gd name="connsiteX10" fmla="*/ 4235593 w 6239144"/>
                <a:gd name="connsiteY10" fmla="*/ 3795139 h 3796558"/>
                <a:gd name="connsiteX11" fmla="*/ 2358025 w 6239144"/>
                <a:gd name="connsiteY11" fmla="*/ 2137027 h 3796558"/>
                <a:gd name="connsiteX12" fmla="*/ 321961 w 6239144"/>
                <a:gd name="connsiteY12" fmla="*/ 3539107 h 3796558"/>
                <a:gd name="connsiteX0" fmla="*/ 321961 w 6234762"/>
                <a:gd name="connsiteY0" fmla="*/ 3539107 h 3796558"/>
                <a:gd name="connsiteX1" fmla="*/ 41545 w 6234762"/>
                <a:gd name="connsiteY1" fmla="*/ 3112387 h 3796558"/>
                <a:gd name="connsiteX2" fmla="*/ 565801 w 6234762"/>
                <a:gd name="connsiteY2" fmla="*/ 2002915 h 3796558"/>
                <a:gd name="connsiteX3" fmla="*/ 29353 w 6234762"/>
                <a:gd name="connsiteY3" fmla="*/ 1149475 h 3796558"/>
                <a:gd name="connsiteX4" fmla="*/ 297577 w 6234762"/>
                <a:gd name="connsiteY4" fmla="*/ 3427 h 3796558"/>
                <a:gd name="connsiteX5" fmla="*/ 2162953 w 6234762"/>
                <a:gd name="connsiteY5" fmla="*/ 1539619 h 3796558"/>
                <a:gd name="connsiteX6" fmla="*/ 3636399 w 6234762"/>
                <a:gd name="connsiteY6" fmla="*/ 466723 h 3796558"/>
                <a:gd name="connsiteX7" fmla="*/ 4738697 w 6234762"/>
                <a:gd name="connsiteY7" fmla="*/ 356995 h 3796558"/>
                <a:gd name="connsiteX8" fmla="*/ 6126201 w 6234762"/>
                <a:gd name="connsiteY8" fmla="*/ 1382289 h 3796558"/>
                <a:gd name="connsiteX9" fmla="*/ 6162269 w 6234762"/>
                <a:gd name="connsiteY9" fmla="*/ 2063875 h 3796558"/>
                <a:gd name="connsiteX10" fmla="*/ 4235593 w 6234762"/>
                <a:gd name="connsiteY10" fmla="*/ 3795139 h 3796558"/>
                <a:gd name="connsiteX11" fmla="*/ 2358025 w 6234762"/>
                <a:gd name="connsiteY11" fmla="*/ 2137027 h 3796558"/>
                <a:gd name="connsiteX12" fmla="*/ 321961 w 6234762"/>
                <a:gd name="connsiteY12" fmla="*/ 3539107 h 3796558"/>
                <a:gd name="connsiteX0" fmla="*/ 321961 w 6234762"/>
                <a:gd name="connsiteY0" fmla="*/ 3539107 h 3796558"/>
                <a:gd name="connsiteX1" fmla="*/ 41545 w 6234762"/>
                <a:gd name="connsiteY1" fmla="*/ 3112387 h 3796558"/>
                <a:gd name="connsiteX2" fmla="*/ 565801 w 6234762"/>
                <a:gd name="connsiteY2" fmla="*/ 2002915 h 3796558"/>
                <a:gd name="connsiteX3" fmla="*/ 29353 w 6234762"/>
                <a:gd name="connsiteY3" fmla="*/ 1149475 h 3796558"/>
                <a:gd name="connsiteX4" fmla="*/ 297577 w 6234762"/>
                <a:gd name="connsiteY4" fmla="*/ 3427 h 3796558"/>
                <a:gd name="connsiteX5" fmla="*/ 2162953 w 6234762"/>
                <a:gd name="connsiteY5" fmla="*/ 1539619 h 3796558"/>
                <a:gd name="connsiteX6" fmla="*/ 3636399 w 6234762"/>
                <a:gd name="connsiteY6" fmla="*/ 466723 h 3796558"/>
                <a:gd name="connsiteX7" fmla="*/ 4569200 w 6234762"/>
                <a:gd name="connsiteY7" fmla="*/ 308227 h 3796558"/>
                <a:gd name="connsiteX8" fmla="*/ 6126201 w 6234762"/>
                <a:gd name="connsiteY8" fmla="*/ 1382289 h 3796558"/>
                <a:gd name="connsiteX9" fmla="*/ 6162269 w 6234762"/>
                <a:gd name="connsiteY9" fmla="*/ 2063875 h 3796558"/>
                <a:gd name="connsiteX10" fmla="*/ 4235593 w 6234762"/>
                <a:gd name="connsiteY10" fmla="*/ 3795139 h 3796558"/>
                <a:gd name="connsiteX11" fmla="*/ 2358025 w 6234762"/>
                <a:gd name="connsiteY11" fmla="*/ 2137027 h 3796558"/>
                <a:gd name="connsiteX12" fmla="*/ 321961 w 6234762"/>
                <a:gd name="connsiteY12" fmla="*/ 3539107 h 3796558"/>
                <a:gd name="connsiteX0" fmla="*/ 321961 w 6212266"/>
                <a:gd name="connsiteY0" fmla="*/ 3539107 h 3796558"/>
                <a:gd name="connsiteX1" fmla="*/ 41545 w 6212266"/>
                <a:gd name="connsiteY1" fmla="*/ 3112387 h 3796558"/>
                <a:gd name="connsiteX2" fmla="*/ 565801 w 6212266"/>
                <a:gd name="connsiteY2" fmla="*/ 2002915 h 3796558"/>
                <a:gd name="connsiteX3" fmla="*/ 29353 w 6212266"/>
                <a:gd name="connsiteY3" fmla="*/ 1149475 h 3796558"/>
                <a:gd name="connsiteX4" fmla="*/ 297577 w 6212266"/>
                <a:gd name="connsiteY4" fmla="*/ 3427 h 3796558"/>
                <a:gd name="connsiteX5" fmla="*/ 2162953 w 6212266"/>
                <a:gd name="connsiteY5" fmla="*/ 1539619 h 3796558"/>
                <a:gd name="connsiteX6" fmla="*/ 3636399 w 6212266"/>
                <a:gd name="connsiteY6" fmla="*/ 466723 h 3796558"/>
                <a:gd name="connsiteX7" fmla="*/ 4569200 w 6212266"/>
                <a:gd name="connsiteY7" fmla="*/ 308227 h 3796558"/>
                <a:gd name="connsiteX8" fmla="*/ 5920384 w 6212266"/>
                <a:gd name="connsiteY8" fmla="*/ 1467633 h 3796558"/>
                <a:gd name="connsiteX9" fmla="*/ 6162269 w 6212266"/>
                <a:gd name="connsiteY9" fmla="*/ 2063875 h 3796558"/>
                <a:gd name="connsiteX10" fmla="*/ 4235593 w 6212266"/>
                <a:gd name="connsiteY10" fmla="*/ 3795139 h 3796558"/>
                <a:gd name="connsiteX11" fmla="*/ 2358025 w 6212266"/>
                <a:gd name="connsiteY11" fmla="*/ 2137027 h 3796558"/>
                <a:gd name="connsiteX12" fmla="*/ 321961 w 6212266"/>
                <a:gd name="connsiteY12" fmla="*/ 3539107 h 3796558"/>
                <a:gd name="connsiteX0" fmla="*/ 321961 w 6028648"/>
                <a:gd name="connsiteY0" fmla="*/ 3539107 h 3796558"/>
                <a:gd name="connsiteX1" fmla="*/ 41545 w 6028648"/>
                <a:gd name="connsiteY1" fmla="*/ 3112387 h 3796558"/>
                <a:gd name="connsiteX2" fmla="*/ 565801 w 6028648"/>
                <a:gd name="connsiteY2" fmla="*/ 2002915 h 3796558"/>
                <a:gd name="connsiteX3" fmla="*/ 29353 w 6028648"/>
                <a:gd name="connsiteY3" fmla="*/ 1149475 h 3796558"/>
                <a:gd name="connsiteX4" fmla="*/ 297577 w 6028648"/>
                <a:gd name="connsiteY4" fmla="*/ 3427 h 3796558"/>
                <a:gd name="connsiteX5" fmla="*/ 2162953 w 6028648"/>
                <a:gd name="connsiteY5" fmla="*/ 1539619 h 3796558"/>
                <a:gd name="connsiteX6" fmla="*/ 3636399 w 6028648"/>
                <a:gd name="connsiteY6" fmla="*/ 466723 h 3796558"/>
                <a:gd name="connsiteX7" fmla="*/ 4569200 w 6028648"/>
                <a:gd name="connsiteY7" fmla="*/ 308227 h 3796558"/>
                <a:gd name="connsiteX8" fmla="*/ 5920384 w 6028648"/>
                <a:gd name="connsiteY8" fmla="*/ 1467633 h 3796558"/>
                <a:gd name="connsiteX9" fmla="*/ 5968558 w 6028648"/>
                <a:gd name="connsiteY9" fmla="*/ 2088259 h 3796558"/>
                <a:gd name="connsiteX10" fmla="*/ 4235593 w 6028648"/>
                <a:gd name="connsiteY10" fmla="*/ 3795139 h 3796558"/>
                <a:gd name="connsiteX11" fmla="*/ 2358025 w 6028648"/>
                <a:gd name="connsiteY11" fmla="*/ 2137027 h 3796558"/>
                <a:gd name="connsiteX12" fmla="*/ 321961 w 6028648"/>
                <a:gd name="connsiteY12" fmla="*/ 3539107 h 3796558"/>
                <a:gd name="connsiteX0" fmla="*/ 321961 w 6108506"/>
                <a:gd name="connsiteY0" fmla="*/ 3539107 h 3796558"/>
                <a:gd name="connsiteX1" fmla="*/ 41545 w 6108506"/>
                <a:gd name="connsiteY1" fmla="*/ 3112387 h 3796558"/>
                <a:gd name="connsiteX2" fmla="*/ 565801 w 6108506"/>
                <a:gd name="connsiteY2" fmla="*/ 2002915 h 3796558"/>
                <a:gd name="connsiteX3" fmla="*/ 29353 w 6108506"/>
                <a:gd name="connsiteY3" fmla="*/ 1149475 h 3796558"/>
                <a:gd name="connsiteX4" fmla="*/ 297577 w 6108506"/>
                <a:gd name="connsiteY4" fmla="*/ 3427 h 3796558"/>
                <a:gd name="connsiteX5" fmla="*/ 2162953 w 6108506"/>
                <a:gd name="connsiteY5" fmla="*/ 1539619 h 3796558"/>
                <a:gd name="connsiteX6" fmla="*/ 3636399 w 6108506"/>
                <a:gd name="connsiteY6" fmla="*/ 466723 h 3796558"/>
                <a:gd name="connsiteX7" fmla="*/ 4569200 w 6108506"/>
                <a:gd name="connsiteY7" fmla="*/ 308227 h 3796558"/>
                <a:gd name="connsiteX8" fmla="*/ 5920384 w 6108506"/>
                <a:gd name="connsiteY8" fmla="*/ 1467633 h 3796558"/>
                <a:gd name="connsiteX9" fmla="*/ 6053307 w 6108506"/>
                <a:gd name="connsiteY9" fmla="*/ 2039491 h 3796558"/>
                <a:gd name="connsiteX10" fmla="*/ 4235593 w 6108506"/>
                <a:gd name="connsiteY10" fmla="*/ 3795139 h 3796558"/>
                <a:gd name="connsiteX11" fmla="*/ 2358025 w 6108506"/>
                <a:gd name="connsiteY11" fmla="*/ 2137027 h 3796558"/>
                <a:gd name="connsiteX12" fmla="*/ 321961 w 6108506"/>
                <a:gd name="connsiteY12" fmla="*/ 3539107 h 3796558"/>
                <a:gd name="connsiteX0" fmla="*/ 321961 w 6112288"/>
                <a:gd name="connsiteY0" fmla="*/ 3539107 h 3760008"/>
                <a:gd name="connsiteX1" fmla="*/ 41545 w 6112288"/>
                <a:gd name="connsiteY1" fmla="*/ 3112387 h 3760008"/>
                <a:gd name="connsiteX2" fmla="*/ 565801 w 6112288"/>
                <a:gd name="connsiteY2" fmla="*/ 2002915 h 3760008"/>
                <a:gd name="connsiteX3" fmla="*/ 29353 w 6112288"/>
                <a:gd name="connsiteY3" fmla="*/ 1149475 h 3760008"/>
                <a:gd name="connsiteX4" fmla="*/ 297577 w 6112288"/>
                <a:gd name="connsiteY4" fmla="*/ 3427 h 3760008"/>
                <a:gd name="connsiteX5" fmla="*/ 2162953 w 6112288"/>
                <a:gd name="connsiteY5" fmla="*/ 1539619 h 3760008"/>
                <a:gd name="connsiteX6" fmla="*/ 3636399 w 6112288"/>
                <a:gd name="connsiteY6" fmla="*/ 466723 h 3760008"/>
                <a:gd name="connsiteX7" fmla="*/ 4569200 w 6112288"/>
                <a:gd name="connsiteY7" fmla="*/ 308227 h 3760008"/>
                <a:gd name="connsiteX8" fmla="*/ 5920384 w 6112288"/>
                <a:gd name="connsiteY8" fmla="*/ 1467633 h 3760008"/>
                <a:gd name="connsiteX9" fmla="*/ 6053307 w 6112288"/>
                <a:gd name="connsiteY9" fmla="*/ 2039491 h 3760008"/>
                <a:gd name="connsiteX10" fmla="*/ 4162952 w 6112288"/>
                <a:gd name="connsiteY10" fmla="*/ 3758563 h 3760008"/>
                <a:gd name="connsiteX11" fmla="*/ 2358025 w 6112288"/>
                <a:gd name="connsiteY11" fmla="*/ 2137027 h 3760008"/>
                <a:gd name="connsiteX12" fmla="*/ 321961 w 6112288"/>
                <a:gd name="connsiteY12" fmla="*/ 3539107 h 3760008"/>
                <a:gd name="connsiteX0" fmla="*/ 321961 w 6104791"/>
                <a:gd name="connsiteY0" fmla="*/ 3539107 h 3760008"/>
                <a:gd name="connsiteX1" fmla="*/ 41545 w 6104791"/>
                <a:gd name="connsiteY1" fmla="*/ 3112387 h 3760008"/>
                <a:gd name="connsiteX2" fmla="*/ 565801 w 6104791"/>
                <a:gd name="connsiteY2" fmla="*/ 2002915 h 3760008"/>
                <a:gd name="connsiteX3" fmla="*/ 29353 w 6104791"/>
                <a:gd name="connsiteY3" fmla="*/ 1149475 h 3760008"/>
                <a:gd name="connsiteX4" fmla="*/ 297577 w 6104791"/>
                <a:gd name="connsiteY4" fmla="*/ 3427 h 3760008"/>
                <a:gd name="connsiteX5" fmla="*/ 2162953 w 6104791"/>
                <a:gd name="connsiteY5" fmla="*/ 1539619 h 3760008"/>
                <a:gd name="connsiteX6" fmla="*/ 3636399 w 6104791"/>
                <a:gd name="connsiteY6" fmla="*/ 466723 h 3760008"/>
                <a:gd name="connsiteX7" fmla="*/ 4569200 w 6104791"/>
                <a:gd name="connsiteY7" fmla="*/ 308227 h 3760008"/>
                <a:gd name="connsiteX8" fmla="*/ 5920384 w 6104791"/>
                <a:gd name="connsiteY8" fmla="*/ 1467633 h 3760008"/>
                <a:gd name="connsiteX9" fmla="*/ 6053307 w 6104791"/>
                <a:gd name="connsiteY9" fmla="*/ 2039491 h 3760008"/>
                <a:gd name="connsiteX10" fmla="*/ 4162952 w 6104791"/>
                <a:gd name="connsiteY10" fmla="*/ 3758563 h 3760008"/>
                <a:gd name="connsiteX11" fmla="*/ 2358025 w 6104791"/>
                <a:gd name="connsiteY11" fmla="*/ 2137027 h 3760008"/>
                <a:gd name="connsiteX12" fmla="*/ 321961 w 6104791"/>
                <a:gd name="connsiteY12" fmla="*/ 3539107 h 3760008"/>
                <a:gd name="connsiteX0" fmla="*/ 321961 w 6146345"/>
                <a:gd name="connsiteY0" fmla="*/ 3539107 h 3760008"/>
                <a:gd name="connsiteX1" fmla="*/ 41545 w 6146345"/>
                <a:gd name="connsiteY1" fmla="*/ 3112387 h 3760008"/>
                <a:gd name="connsiteX2" fmla="*/ 565801 w 6146345"/>
                <a:gd name="connsiteY2" fmla="*/ 2002915 h 3760008"/>
                <a:gd name="connsiteX3" fmla="*/ 29353 w 6146345"/>
                <a:gd name="connsiteY3" fmla="*/ 1149475 h 3760008"/>
                <a:gd name="connsiteX4" fmla="*/ 297577 w 6146345"/>
                <a:gd name="connsiteY4" fmla="*/ 3427 h 3760008"/>
                <a:gd name="connsiteX5" fmla="*/ 2162953 w 6146345"/>
                <a:gd name="connsiteY5" fmla="*/ 1539619 h 3760008"/>
                <a:gd name="connsiteX6" fmla="*/ 3636399 w 6146345"/>
                <a:gd name="connsiteY6" fmla="*/ 466723 h 3760008"/>
                <a:gd name="connsiteX7" fmla="*/ 4569200 w 6146345"/>
                <a:gd name="connsiteY7" fmla="*/ 308227 h 3760008"/>
                <a:gd name="connsiteX8" fmla="*/ 5920384 w 6146345"/>
                <a:gd name="connsiteY8" fmla="*/ 1467633 h 3760008"/>
                <a:gd name="connsiteX9" fmla="*/ 6053307 w 6146345"/>
                <a:gd name="connsiteY9" fmla="*/ 2039491 h 3760008"/>
                <a:gd name="connsiteX10" fmla="*/ 4162952 w 6146345"/>
                <a:gd name="connsiteY10" fmla="*/ 3758563 h 3760008"/>
                <a:gd name="connsiteX11" fmla="*/ 2358025 w 6146345"/>
                <a:gd name="connsiteY11" fmla="*/ 2137027 h 3760008"/>
                <a:gd name="connsiteX12" fmla="*/ 321961 w 6146345"/>
                <a:gd name="connsiteY12" fmla="*/ 3539107 h 3760008"/>
                <a:gd name="connsiteX0" fmla="*/ 515672 w 6146345"/>
                <a:gd name="connsiteY0" fmla="*/ 3502531 h 3760013"/>
                <a:gd name="connsiteX1" fmla="*/ 41545 w 6146345"/>
                <a:gd name="connsiteY1" fmla="*/ 3112387 h 3760013"/>
                <a:gd name="connsiteX2" fmla="*/ 565801 w 6146345"/>
                <a:gd name="connsiteY2" fmla="*/ 2002915 h 3760013"/>
                <a:gd name="connsiteX3" fmla="*/ 29353 w 6146345"/>
                <a:gd name="connsiteY3" fmla="*/ 1149475 h 3760013"/>
                <a:gd name="connsiteX4" fmla="*/ 297577 w 6146345"/>
                <a:gd name="connsiteY4" fmla="*/ 3427 h 3760013"/>
                <a:gd name="connsiteX5" fmla="*/ 2162953 w 6146345"/>
                <a:gd name="connsiteY5" fmla="*/ 1539619 h 3760013"/>
                <a:gd name="connsiteX6" fmla="*/ 3636399 w 6146345"/>
                <a:gd name="connsiteY6" fmla="*/ 466723 h 3760013"/>
                <a:gd name="connsiteX7" fmla="*/ 4569200 w 6146345"/>
                <a:gd name="connsiteY7" fmla="*/ 308227 h 3760013"/>
                <a:gd name="connsiteX8" fmla="*/ 5920384 w 6146345"/>
                <a:gd name="connsiteY8" fmla="*/ 1467633 h 3760013"/>
                <a:gd name="connsiteX9" fmla="*/ 6053307 w 6146345"/>
                <a:gd name="connsiteY9" fmla="*/ 2039491 h 3760013"/>
                <a:gd name="connsiteX10" fmla="*/ 4162952 w 6146345"/>
                <a:gd name="connsiteY10" fmla="*/ 3758563 h 3760013"/>
                <a:gd name="connsiteX11" fmla="*/ 2358025 w 6146345"/>
                <a:gd name="connsiteY11" fmla="*/ 2137027 h 3760013"/>
                <a:gd name="connsiteX12" fmla="*/ 515672 w 6146345"/>
                <a:gd name="connsiteY12" fmla="*/ 3502531 h 3760013"/>
                <a:gd name="connsiteX0" fmla="*/ 502222 w 6132895"/>
                <a:gd name="connsiteY0" fmla="*/ 3502538 h 3760020"/>
                <a:gd name="connsiteX1" fmla="*/ 28095 w 6132895"/>
                <a:gd name="connsiteY1" fmla="*/ 3112394 h 3760020"/>
                <a:gd name="connsiteX2" fmla="*/ 370747 w 6132895"/>
                <a:gd name="connsiteY2" fmla="*/ 2015114 h 3760020"/>
                <a:gd name="connsiteX3" fmla="*/ 15903 w 6132895"/>
                <a:gd name="connsiteY3" fmla="*/ 1149482 h 3760020"/>
                <a:gd name="connsiteX4" fmla="*/ 284127 w 6132895"/>
                <a:gd name="connsiteY4" fmla="*/ 3434 h 3760020"/>
                <a:gd name="connsiteX5" fmla="*/ 2149503 w 6132895"/>
                <a:gd name="connsiteY5" fmla="*/ 1539626 h 3760020"/>
                <a:gd name="connsiteX6" fmla="*/ 3622949 w 6132895"/>
                <a:gd name="connsiteY6" fmla="*/ 466730 h 3760020"/>
                <a:gd name="connsiteX7" fmla="*/ 4555750 w 6132895"/>
                <a:gd name="connsiteY7" fmla="*/ 308234 h 3760020"/>
                <a:gd name="connsiteX8" fmla="*/ 5906934 w 6132895"/>
                <a:gd name="connsiteY8" fmla="*/ 1467640 h 3760020"/>
                <a:gd name="connsiteX9" fmla="*/ 6039857 w 6132895"/>
                <a:gd name="connsiteY9" fmla="*/ 2039498 h 3760020"/>
                <a:gd name="connsiteX10" fmla="*/ 4149502 w 6132895"/>
                <a:gd name="connsiteY10" fmla="*/ 3758570 h 3760020"/>
                <a:gd name="connsiteX11" fmla="*/ 2344575 w 6132895"/>
                <a:gd name="connsiteY11" fmla="*/ 2137034 h 3760020"/>
                <a:gd name="connsiteX12" fmla="*/ 502222 w 6132895"/>
                <a:gd name="connsiteY12" fmla="*/ 3502538 h 3760020"/>
                <a:gd name="connsiteX0" fmla="*/ 475113 w 6105786"/>
                <a:gd name="connsiteY0" fmla="*/ 3500902 h 3758384"/>
                <a:gd name="connsiteX1" fmla="*/ 986 w 6105786"/>
                <a:gd name="connsiteY1" fmla="*/ 3110758 h 3758384"/>
                <a:gd name="connsiteX2" fmla="*/ 343638 w 6105786"/>
                <a:gd name="connsiteY2" fmla="*/ 2013478 h 3758384"/>
                <a:gd name="connsiteX3" fmla="*/ 85650 w 6105786"/>
                <a:gd name="connsiteY3" fmla="*/ 1245382 h 3758384"/>
                <a:gd name="connsiteX4" fmla="*/ 257018 w 6105786"/>
                <a:gd name="connsiteY4" fmla="*/ 1798 h 3758384"/>
                <a:gd name="connsiteX5" fmla="*/ 2122394 w 6105786"/>
                <a:gd name="connsiteY5" fmla="*/ 1537990 h 3758384"/>
                <a:gd name="connsiteX6" fmla="*/ 3595840 w 6105786"/>
                <a:gd name="connsiteY6" fmla="*/ 465094 h 3758384"/>
                <a:gd name="connsiteX7" fmla="*/ 4528641 w 6105786"/>
                <a:gd name="connsiteY7" fmla="*/ 306598 h 3758384"/>
                <a:gd name="connsiteX8" fmla="*/ 5879825 w 6105786"/>
                <a:gd name="connsiteY8" fmla="*/ 1466004 h 3758384"/>
                <a:gd name="connsiteX9" fmla="*/ 6012748 w 6105786"/>
                <a:gd name="connsiteY9" fmla="*/ 2037862 h 3758384"/>
                <a:gd name="connsiteX10" fmla="*/ 4122393 w 6105786"/>
                <a:gd name="connsiteY10" fmla="*/ 3756934 h 3758384"/>
                <a:gd name="connsiteX11" fmla="*/ 2317466 w 6105786"/>
                <a:gd name="connsiteY11" fmla="*/ 2135398 h 3758384"/>
                <a:gd name="connsiteX12" fmla="*/ 475113 w 6105786"/>
                <a:gd name="connsiteY12" fmla="*/ 3500902 h 3758384"/>
                <a:gd name="connsiteX0" fmla="*/ 475113 w 6058650"/>
                <a:gd name="connsiteY0" fmla="*/ 3500902 h 3758384"/>
                <a:gd name="connsiteX1" fmla="*/ 986 w 6058650"/>
                <a:gd name="connsiteY1" fmla="*/ 3110758 h 3758384"/>
                <a:gd name="connsiteX2" fmla="*/ 343638 w 6058650"/>
                <a:gd name="connsiteY2" fmla="*/ 2013478 h 3758384"/>
                <a:gd name="connsiteX3" fmla="*/ 85650 w 6058650"/>
                <a:gd name="connsiteY3" fmla="*/ 1245382 h 3758384"/>
                <a:gd name="connsiteX4" fmla="*/ 257018 w 6058650"/>
                <a:gd name="connsiteY4" fmla="*/ 1798 h 3758384"/>
                <a:gd name="connsiteX5" fmla="*/ 2122394 w 6058650"/>
                <a:gd name="connsiteY5" fmla="*/ 1537990 h 3758384"/>
                <a:gd name="connsiteX6" fmla="*/ 3595840 w 6058650"/>
                <a:gd name="connsiteY6" fmla="*/ 465094 h 3758384"/>
                <a:gd name="connsiteX7" fmla="*/ 4528641 w 6058650"/>
                <a:gd name="connsiteY7" fmla="*/ 306598 h 3758384"/>
                <a:gd name="connsiteX8" fmla="*/ 5516617 w 6058650"/>
                <a:gd name="connsiteY8" fmla="*/ 1331892 h 3758384"/>
                <a:gd name="connsiteX9" fmla="*/ 6012748 w 6058650"/>
                <a:gd name="connsiteY9" fmla="*/ 2037862 h 3758384"/>
                <a:gd name="connsiteX10" fmla="*/ 4122393 w 6058650"/>
                <a:gd name="connsiteY10" fmla="*/ 3756934 h 3758384"/>
                <a:gd name="connsiteX11" fmla="*/ 2317466 w 6058650"/>
                <a:gd name="connsiteY11" fmla="*/ 2135398 h 3758384"/>
                <a:gd name="connsiteX12" fmla="*/ 475113 w 6058650"/>
                <a:gd name="connsiteY12" fmla="*/ 3500902 h 3758384"/>
                <a:gd name="connsiteX0" fmla="*/ 475113 w 6058650"/>
                <a:gd name="connsiteY0" fmla="*/ 3500902 h 3758384"/>
                <a:gd name="connsiteX1" fmla="*/ 986 w 6058650"/>
                <a:gd name="connsiteY1" fmla="*/ 3110758 h 3758384"/>
                <a:gd name="connsiteX2" fmla="*/ 343638 w 6058650"/>
                <a:gd name="connsiteY2" fmla="*/ 2013478 h 3758384"/>
                <a:gd name="connsiteX3" fmla="*/ 85650 w 6058650"/>
                <a:gd name="connsiteY3" fmla="*/ 1245382 h 3758384"/>
                <a:gd name="connsiteX4" fmla="*/ 257018 w 6058650"/>
                <a:gd name="connsiteY4" fmla="*/ 1798 h 3758384"/>
                <a:gd name="connsiteX5" fmla="*/ 2122394 w 6058650"/>
                <a:gd name="connsiteY5" fmla="*/ 1537990 h 3758384"/>
                <a:gd name="connsiteX6" fmla="*/ 3595840 w 6058650"/>
                <a:gd name="connsiteY6" fmla="*/ 465094 h 3758384"/>
                <a:gd name="connsiteX7" fmla="*/ 4528641 w 6058650"/>
                <a:gd name="connsiteY7" fmla="*/ 306598 h 3758384"/>
                <a:gd name="connsiteX8" fmla="*/ 5516617 w 6058650"/>
                <a:gd name="connsiteY8" fmla="*/ 1331892 h 3758384"/>
                <a:gd name="connsiteX9" fmla="*/ 6012748 w 6058650"/>
                <a:gd name="connsiteY9" fmla="*/ 2037862 h 3758384"/>
                <a:gd name="connsiteX10" fmla="*/ 4122393 w 6058650"/>
                <a:gd name="connsiteY10" fmla="*/ 3756934 h 3758384"/>
                <a:gd name="connsiteX11" fmla="*/ 2317466 w 6058650"/>
                <a:gd name="connsiteY11" fmla="*/ 2135398 h 3758384"/>
                <a:gd name="connsiteX12" fmla="*/ 475113 w 6058650"/>
                <a:gd name="connsiteY12" fmla="*/ 3500902 h 3758384"/>
                <a:gd name="connsiteX0" fmla="*/ 475113 w 6049590"/>
                <a:gd name="connsiteY0" fmla="*/ 3500902 h 3758384"/>
                <a:gd name="connsiteX1" fmla="*/ 986 w 6049590"/>
                <a:gd name="connsiteY1" fmla="*/ 3110758 h 3758384"/>
                <a:gd name="connsiteX2" fmla="*/ 343638 w 6049590"/>
                <a:gd name="connsiteY2" fmla="*/ 2013478 h 3758384"/>
                <a:gd name="connsiteX3" fmla="*/ 85650 w 6049590"/>
                <a:gd name="connsiteY3" fmla="*/ 1245382 h 3758384"/>
                <a:gd name="connsiteX4" fmla="*/ 257018 w 6049590"/>
                <a:gd name="connsiteY4" fmla="*/ 1798 h 3758384"/>
                <a:gd name="connsiteX5" fmla="*/ 2122394 w 6049590"/>
                <a:gd name="connsiteY5" fmla="*/ 1537990 h 3758384"/>
                <a:gd name="connsiteX6" fmla="*/ 3595840 w 6049590"/>
                <a:gd name="connsiteY6" fmla="*/ 465094 h 3758384"/>
                <a:gd name="connsiteX7" fmla="*/ 4528641 w 6049590"/>
                <a:gd name="connsiteY7" fmla="*/ 306598 h 3758384"/>
                <a:gd name="connsiteX8" fmla="*/ 5419762 w 6049590"/>
                <a:gd name="connsiteY8" fmla="*/ 1295316 h 3758384"/>
                <a:gd name="connsiteX9" fmla="*/ 6012748 w 6049590"/>
                <a:gd name="connsiteY9" fmla="*/ 2037862 h 3758384"/>
                <a:gd name="connsiteX10" fmla="*/ 4122393 w 6049590"/>
                <a:gd name="connsiteY10" fmla="*/ 3756934 h 3758384"/>
                <a:gd name="connsiteX11" fmla="*/ 2317466 w 6049590"/>
                <a:gd name="connsiteY11" fmla="*/ 2135398 h 3758384"/>
                <a:gd name="connsiteX12" fmla="*/ 475113 w 6049590"/>
                <a:gd name="connsiteY12" fmla="*/ 3500902 h 3758384"/>
                <a:gd name="connsiteX0" fmla="*/ 475113 w 6053895"/>
                <a:gd name="connsiteY0" fmla="*/ 3500902 h 3758384"/>
                <a:gd name="connsiteX1" fmla="*/ 986 w 6053895"/>
                <a:gd name="connsiteY1" fmla="*/ 3110758 h 3758384"/>
                <a:gd name="connsiteX2" fmla="*/ 343638 w 6053895"/>
                <a:gd name="connsiteY2" fmla="*/ 2013478 h 3758384"/>
                <a:gd name="connsiteX3" fmla="*/ 85650 w 6053895"/>
                <a:gd name="connsiteY3" fmla="*/ 1245382 h 3758384"/>
                <a:gd name="connsiteX4" fmla="*/ 257018 w 6053895"/>
                <a:gd name="connsiteY4" fmla="*/ 1798 h 3758384"/>
                <a:gd name="connsiteX5" fmla="*/ 2122394 w 6053895"/>
                <a:gd name="connsiteY5" fmla="*/ 1537990 h 3758384"/>
                <a:gd name="connsiteX6" fmla="*/ 3595840 w 6053895"/>
                <a:gd name="connsiteY6" fmla="*/ 465094 h 3758384"/>
                <a:gd name="connsiteX7" fmla="*/ 4528641 w 6053895"/>
                <a:gd name="connsiteY7" fmla="*/ 306598 h 3758384"/>
                <a:gd name="connsiteX8" fmla="*/ 5468190 w 6053895"/>
                <a:gd name="connsiteY8" fmla="*/ 1307508 h 3758384"/>
                <a:gd name="connsiteX9" fmla="*/ 6012748 w 6053895"/>
                <a:gd name="connsiteY9" fmla="*/ 2037862 h 3758384"/>
                <a:gd name="connsiteX10" fmla="*/ 4122393 w 6053895"/>
                <a:gd name="connsiteY10" fmla="*/ 3756934 h 3758384"/>
                <a:gd name="connsiteX11" fmla="*/ 2317466 w 6053895"/>
                <a:gd name="connsiteY11" fmla="*/ 2135398 h 3758384"/>
                <a:gd name="connsiteX12" fmla="*/ 475113 w 6053895"/>
                <a:gd name="connsiteY12" fmla="*/ 3500902 h 3758384"/>
                <a:gd name="connsiteX0" fmla="*/ 475113 w 6060421"/>
                <a:gd name="connsiteY0" fmla="*/ 3500902 h 3758384"/>
                <a:gd name="connsiteX1" fmla="*/ 986 w 6060421"/>
                <a:gd name="connsiteY1" fmla="*/ 3110758 h 3758384"/>
                <a:gd name="connsiteX2" fmla="*/ 343638 w 6060421"/>
                <a:gd name="connsiteY2" fmla="*/ 2013478 h 3758384"/>
                <a:gd name="connsiteX3" fmla="*/ 85650 w 6060421"/>
                <a:gd name="connsiteY3" fmla="*/ 1245382 h 3758384"/>
                <a:gd name="connsiteX4" fmla="*/ 257018 w 6060421"/>
                <a:gd name="connsiteY4" fmla="*/ 1798 h 3758384"/>
                <a:gd name="connsiteX5" fmla="*/ 2122394 w 6060421"/>
                <a:gd name="connsiteY5" fmla="*/ 1537990 h 3758384"/>
                <a:gd name="connsiteX6" fmla="*/ 3595840 w 6060421"/>
                <a:gd name="connsiteY6" fmla="*/ 465094 h 3758384"/>
                <a:gd name="connsiteX7" fmla="*/ 4528641 w 6060421"/>
                <a:gd name="connsiteY7" fmla="*/ 306598 h 3758384"/>
                <a:gd name="connsiteX8" fmla="*/ 5468190 w 6060421"/>
                <a:gd name="connsiteY8" fmla="*/ 1307508 h 3758384"/>
                <a:gd name="connsiteX9" fmla="*/ 6012748 w 6060421"/>
                <a:gd name="connsiteY9" fmla="*/ 2037862 h 3758384"/>
                <a:gd name="connsiteX10" fmla="*/ 4122393 w 6060421"/>
                <a:gd name="connsiteY10" fmla="*/ 3756934 h 3758384"/>
                <a:gd name="connsiteX11" fmla="*/ 2317466 w 6060421"/>
                <a:gd name="connsiteY11" fmla="*/ 2135398 h 3758384"/>
                <a:gd name="connsiteX12" fmla="*/ 475113 w 6060421"/>
                <a:gd name="connsiteY12" fmla="*/ 3500902 h 375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60421" h="3758384">
                  <a:moveTo>
                    <a:pt x="475113" y="3500902"/>
                  </a:moveTo>
                  <a:cubicBezTo>
                    <a:pt x="89033" y="3663462"/>
                    <a:pt x="22899" y="3358662"/>
                    <a:pt x="986" y="3110758"/>
                  </a:cubicBezTo>
                  <a:cubicBezTo>
                    <a:pt x="-20926" y="2862854"/>
                    <a:pt x="329527" y="2324374"/>
                    <a:pt x="343638" y="2013478"/>
                  </a:cubicBezTo>
                  <a:cubicBezTo>
                    <a:pt x="357749" y="1702582"/>
                    <a:pt x="100087" y="1580662"/>
                    <a:pt x="85650" y="1245382"/>
                  </a:cubicBezTo>
                  <a:cubicBezTo>
                    <a:pt x="71213" y="910102"/>
                    <a:pt x="-82439" y="-46970"/>
                    <a:pt x="257018" y="1798"/>
                  </a:cubicBezTo>
                  <a:cubicBezTo>
                    <a:pt x="596475" y="50566"/>
                    <a:pt x="1565924" y="1460774"/>
                    <a:pt x="2122394" y="1537990"/>
                  </a:cubicBezTo>
                  <a:cubicBezTo>
                    <a:pt x="2678864" y="1615206"/>
                    <a:pt x="3194799" y="670326"/>
                    <a:pt x="3595840" y="465094"/>
                  </a:cubicBezTo>
                  <a:cubicBezTo>
                    <a:pt x="3996881" y="259862"/>
                    <a:pt x="4216583" y="166196"/>
                    <a:pt x="4528641" y="306598"/>
                  </a:cubicBezTo>
                  <a:cubicBezTo>
                    <a:pt x="4840699" y="447000"/>
                    <a:pt x="5247072" y="933620"/>
                    <a:pt x="5468190" y="1307508"/>
                  </a:cubicBezTo>
                  <a:cubicBezTo>
                    <a:pt x="5604561" y="1681396"/>
                    <a:pt x="6237047" y="1629624"/>
                    <a:pt x="6012748" y="2037862"/>
                  </a:cubicBezTo>
                  <a:cubicBezTo>
                    <a:pt x="5788449" y="2446100"/>
                    <a:pt x="4764505" y="3700038"/>
                    <a:pt x="4122393" y="3756934"/>
                  </a:cubicBezTo>
                  <a:cubicBezTo>
                    <a:pt x="3480281" y="3813830"/>
                    <a:pt x="2925346" y="2178070"/>
                    <a:pt x="2317466" y="2135398"/>
                  </a:cubicBezTo>
                  <a:cubicBezTo>
                    <a:pt x="1709586" y="2092726"/>
                    <a:pt x="861193" y="3338342"/>
                    <a:pt x="475113" y="3500902"/>
                  </a:cubicBezTo>
                  <a:close/>
                </a:path>
              </a:pathLst>
            </a:cu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3" name="Oval 12">
              <a:extLst>
                <a:ext uri="{FF2B5EF4-FFF2-40B4-BE49-F238E27FC236}">
                  <a16:creationId xmlns:a16="http://schemas.microsoft.com/office/drawing/2014/main" id="{9606B131-A7BB-A54A-49C1-F41DB58E4F2B}"/>
                </a:ext>
              </a:extLst>
            </p:cNvPr>
            <p:cNvSpPr/>
            <p:nvPr/>
          </p:nvSpPr>
          <p:spPr>
            <a:xfrm>
              <a:off x="2759456" y="3350687"/>
              <a:ext cx="319339" cy="245954"/>
            </a:xfrm>
            <a:prstGeom prst="ellipse">
              <a:avLst/>
            </a:prstGeom>
            <a:solidFill>
              <a:schemeClr val="tx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grpSp>
      <p:graphicFrame>
        <p:nvGraphicFramePr>
          <p:cNvPr id="15" name="Table 14">
            <a:extLst>
              <a:ext uri="{FF2B5EF4-FFF2-40B4-BE49-F238E27FC236}">
                <a16:creationId xmlns:a16="http://schemas.microsoft.com/office/drawing/2014/main" id="{509DDAC5-0728-E797-F879-58990B039FAA}"/>
              </a:ext>
            </a:extLst>
          </p:cNvPr>
          <p:cNvGraphicFramePr>
            <a:graphicFrameLocks noGrp="1"/>
          </p:cNvGraphicFramePr>
          <p:nvPr>
            <p:extLst>
              <p:ext uri="{D42A27DB-BD31-4B8C-83A1-F6EECF244321}">
                <p14:modId xmlns:p14="http://schemas.microsoft.com/office/powerpoint/2010/main" val="4084963652"/>
              </p:ext>
            </p:extLst>
          </p:nvPr>
        </p:nvGraphicFramePr>
        <p:xfrm>
          <a:off x="3198787" y="2790104"/>
          <a:ext cx="3234682" cy="1066800"/>
        </p:xfrm>
        <a:graphic>
          <a:graphicData uri="http://schemas.openxmlformats.org/drawingml/2006/table">
            <a:tbl>
              <a:tblPr>
                <a:tableStyleId>{2D5ABB26-0587-4C30-8999-92F81FD0307C}</a:tableStyleId>
              </a:tblPr>
              <a:tblGrid>
                <a:gridCol w="1184339">
                  <a:extLst>
                    <a:ext uri="{9D8B030D-6E8A-4147-A177-3AD203B41FA5}">
                      <a16:colId xmlns:a16="http://schemas.microsoft.com/office/drawing/2014/main" val="1234000993"/>
                    </a:ext>
                  </a:extLst>
                </a:gridCol>
                <a:gridCol w="2050343">
                  <a:extLst>
                    <a:ext uri="{9D8B030D-6E8A-4147-A177-3AD203B41FA5}">
                      <a16:colId xmlns:a16="http://schemas.microsoft.com/office/drawing/2014/main" val="2640199014"/>
                    </a:ext>
                  </a:extLst>
                </a:gridCol>
              </a:tblGrid>
              <a:tr h="0">
                <a:tc>
                  <a:txBody>
                    <a:bodyPr/>
                    <a:lstStyle/>
                    <a:p>
                      <a:pPr algn="l" fontAlgn="t">
                        <a:buNone/>
                      </a:pPr>
                      <a:r>
                        <a:rPr lang="en-GB" sz="1400" i="1" dirty="0">
                          <a:effectLst/>
                        </a:rPr>
                        <a:t>Family</a:t>
                      </a:r>
                    </a:p>
                  </a:txBody>
                  <a:tcPr/>
                </a:tc>
                <a:tc>
                  <a:txBody>
                    <a:bodyPr/>
                    <a:lstStyle/>
                    <a:p>
                      <a:pPr algn="l" fontAlgn="t">
                        <a:buNone/>
                      </a:pPr>
                      <a:r>
                        <a:rPr lang="en-GB" sz="1400" i="1" u="none" strike="noStrike" dirty="0">
                          <a:solidFill>
                            <a:schemeClr val="tx1"/>
                          </a:solidFill>
                          <a:effectLst/>
                        </a:rPr>
                        <a:t>Zeidae</a:t>
                      </a:r>
                      <a:endParaRPr lang="en-GB" sz="1400" i="1" dirty="0">
                        <a:solidFill>
                          <a:schemeClr val="tx1"/>
                        </a:solidFill>
                        <a:effectLst/>
                      </a:endParaRPr>
                    </a:p>
                  </a:txBody>
                  <a:tcPr/>
                </a:tc>
                <a:extLst>
                  <a:ext uri="{0D108BD9-81ED-4DB2-BD59-A6C34878D82A}">
                    <a16:rowId xmlns:a16="http://schemas.microsoft.com/office/drawing/2014/main" val="2850911175"/>
                  </a:ext>
                </a:extLst>
              </a:tr>
              <a:tr h="0">
                <a:tc>
                  <a:txBody>
                    <a:bodyPr/>
                    <a:lstStyle/>
                    <a:p>
                      <a:pPr algn="l" fontAlgn="t">
                        <a:buNone/>
                      </a:pPr>
                      <a:r>
                        <a:rPr lang="en-GB" sz="1400" i="1" dirty="0">
                          <a:effectLst/>
                        </a:rPr>
                        <a:t>Genus</a:t>
                      </a:r>
                    </a:p>
                  </a:txBody>
                  <a:tcPr/>
                </a:tc>
                <a:tc>
                  <a:txBody>
                    <a:bodyPr/>
                    <a:lstStyle/>
                    <a:p>
                      <a:pPr algn="l" fontAlgn="t">
                        <a:buNone/>
                      </a:pPr>
                      <a:r>
                        <a:rPr lang="en-GB" sz="1400" i="1" u="none" strike="noStrike" dirty="0">
                          <a:solidFill>
                            <a:schemeClr val="tx1"/>
                          </a:solidFill>
                          <a:effectLst/>
                        </a:rPr>
                        <a:t>Zeus</a:t>
                      </a:r>
                      <a:endParaRPr lang="en-GB" sz="1400" i="1" dirty="0">
                        <a:solidFill>
                          <a:schemeClr val="tx1"/>
                        </a:solidFill>
                        <a:effectLst/>
                      </a:endParaRPr>
                    </a:p>
                  </a:txBody>
                  <a:tcPr/>
                </a:tc>
                <a:extLst>
                  <a:ext uri="{0D108BD9-81ED-4DB2-BD59-A6C34878D82A}">
                    <a16:rowId xmlns:a16="http://schemas.microsoft.com/office/drawing/2014/main" val="319140152"/>
                  </a:ext>
                </a:extLst>
              </a:tr>
              <a:tr h="0">
                <a:tc>
                  <a:txBody>
                    <a:bodyPr/>
                    <a:lstStyle/>
                    <a:p>
                      <a:pPr algn="l" fontAlgn="t">
                        <a:buNone/>
                      </a:pPr>
                      <a:r>
                        <a:rPr lang="en-GB" dirty="0">
                          <a:effectLst/>
                        </a:rPr>
                        <a:t>Species</a:t>
                      </a:r>
                    </a:p>
                  </a:txBody>
                  <a:tcPr/>
                </a:tc>
                <a:tc>
                  <a:txBody>
                    <a:bodyPr/>
                    <a:lstStyle/>
                    <a:p>
                      <a:pPr algn="l" fontAlgn="t">
                        <a:buNone/>
                      </a:pPr>
                      <a:r>
                        <a:rPr lang="en-GB" sz="2400" b="1" dirty="0" err="1">
                          <a:effectLst/>
                        </a:rPr>
                        <a:t>Specificatio</a:t>
                      </a:r>
                      <a:endParaRPr lang="en-GB" dirty="0">
                        <a:effectLst/>
                      </a:endParaRPr>
                    </a:p>
                  </a:txBody>
                  <a:tcPr/>
                </a:tc>
                <a:extLst>
                  <a:ext uri="{0D108BD9-81ED-4DB2-BD59-A6C34878D82A}">
                    <a16:rowId xmlns:a16="http://schemas.microsoft.com/office/drawing/2014/main" val="3312217786"/>
                  </a:ext>
                </a:extLst>
              </a:tr>
            </a:tbl>
          </a:graphicData>
        </a:graphic>
      </p:graphicFrame>
      <p:pic>
        <p:nvPicPr>
          <p:cNvPr id="16" name="Picture 15">
            <a:extLst>
              <a:ext uri="{FF2B5EF4-FFF2-40B4-BE49-F238E27FC236}">
                <a16:creationId xmlns:a16="http://schemas.microsoft.com/office/drawing/2014/main" id="{A1918853-5A3F-82AF-4C4A-070F3B62F5A0}"/>
              </a:ext>
            </a:extLst>
          </p:cNvPr>
          <p:cNvPicPr>
            <a:picLocks noChangeAspect="1"/>
          </p:cNvPicPr>
          <p:nvPr/>
        </p:nvPicPr>
        <p:blipFill>
          <a:blip r:embed="rId6"/>
          <a:stretch>
            <a:fillRect/>
          </a:stretch>
        </p:blipFill>
        <p:spPr>
          <a:xfrm>
            <a:off x="9896856" y="4354141"/>
            <a:ext cx="1744961" cy="1744961"/>
          </a:xfrm>
          <a:prstGeom prst="rect">
            <a:avLst/>
          </a:prstGeom>
        </p:spPr>
      </p:pic>
      <p:sp>
        <p:nvSpPr>
          <p:cNvPr id="17" name="TextBox 16">
            <a:extLst>
              <a:ext uri="{FF2B5EF4-FFF2-40B4-BE49-F238E27FC236}">
                <a16:creationId xmlns:a16="http://schemas.microsoft.com/office/drawing/2014/main" id="{860D95BE-C446-FE09-A42F-C1653A9D2892}"/>
              </a:ext>
            </a:extLst>
          </p:cNvPr>
          <p:cNvSpPr txBox="1"/>
          <p:nvPr/>
        </p:nvSpPr>
        <p:spPr>
          <a:xfrm>
            <a:off x="9497291" y="6079351"/>
            <a:ext cx="2799677" cy="276999"/>
          </a:xfrm>
          <a:prstGeom prst="rect">
            <a:avLst/>
          </a:prstGeom>
          <a:noFill/>
        </p:spPr>
        <p:txBody>
          <a:bodyPr wrap="none" rtlCol="0">
            <a:spAutoFit/>
          </a:bodyPr>
          <a:lstStyle/>
          <a:p>
            <a:r>
              <a:rPr lang="en-GB" sz="1200" dirty="0"/>
              <a:t>https://</a:t>
            </a:r>
            <a:r>
              <a:rPr lang="en-GB" sz="1200" dirty="0" err="1"/>
              <a:t>en.wikipedia.org</a:t>
            </a:r>
            <a:r>
              <a:rPr lang="en-GB" sz="1200" dirty="0"/>
              <a:t>/wiki/</a:t>
            </a:r>
            <a:r>
              <a:rPr lang="en-GB" sz="1200" dirty="0" err="1"/>
              <a:t>John_Dory</a:t>
            </a:r>
            <a:endParaRPr lang="en-FR" sz="1200" dirty="0"/>
          </a:p>
        </p:txBody>
      </p:sp>
    </p:spTree>
    <p:extLst>
      <p:ext uri="{BB962C8B-B14F-4D97-AF65-F5344CB8AC3E}">
        <p14:creationId xmlns:p14="http://schemas.microsoft.com/office/powerpoint/2010/main" val="3085460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2D36D2A7-C589-9163-A11A-5332BA5555E9}"/>
              </a:ext>
            </a:extLst>
          </p:cNvPr>
          <p:cNvGraphicFramePr>
            <a:graphicFrameLocks noGrp="1"/>
          </p:cNvGraphicFramePr>
          <p:nvPr>
            <p:ph idx="1"/>
            <p:extLst>
              <p:ext uri="{D42A27DB-BD31-4B8C-83A1-F6EECF244321}">
                <p14:modId xmlns:p14="http://schemas.microsoft.com/office/powerpoint/2010/main" val="1436311654"/>
              </p:ext>
            </p:extLst>
          </p:nvPr>
        </p:nvGraphicFramePr>
        <p:xfrm>
          <a:off x="838200" y="15664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79639D5-1AD5-BA4C-82EA-F7DEE50EEAC1}"/>
              </a:ext>
            </a:extLst>
          </p:cNvPr>
          <p:cNvSpPr>
            <a:spLocks noGrp="1"/>
          </p:cNvSpPr>
          <p:nvPr>
            <p:ph type="title"/>
          </p:nvPr>
        </p:nvSpPr>
        <p:spPr/>
        <p:txBody>
          <a:bodyPr/>
          <a:lstStyle/>
          <a:p>
            <a:r>
              <a:rPr lang="en-US" dirty="0"/>
              <a:t>Domain-specific languages</a:t>
            </a:r>
          </a:p>
        </p:txBody>
      </p:sp>
      <p:sp>
        <p:nvSpPr>
          <p:cNvPr id="3" name="Date Placeholder 2">
            <a:extLst>
              <a:ext uri="{FF2B5EF4-FFF2-40B4-BE49-F238E27FC236}">
                <a16:creationId xmlns:a16="http://schemas.microsoft.com/office/drawing/2014/main" id="{EFF45326-28F9-4D6C-46CC-43441799A564}"/>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4" name="Footer Placeholder 3">
            <a:extLst>
              <a:ext uri="{FF2B5EF4-FFF2-40B4-BE49-F238E27FC236}">
                <a16:creationId xmlns:a16="http://schemas.microsoft.com/office/drawing/2014/main" id="{E0AEFE25-B111-080A-B760-DB89C9C303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6" name="Slide Number Placeholder 5">
            <a:extLst>
              <a:ext uri="{FF2B5EF4-FFF2-40B4-BE49-F238E27FC236}">
                <a16:creationId xmlns:a16="http://schemas.microsoft.com/office/drawing/2014/main" id="{C439EA47-FA98-E8F8-9E44-FEFE9656CD4B}"/>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8</a:t>
            </a:fld>
            <a:endParaRPr lang="en-US" dirty="0"/>
          </a:p>
        </p:txBody>
      </p:sp>
    </p:spTree>
    <p:extLst>
      <p:ext uri="{BB962C8B-B14F-4D97-AF65-F5344CB8AC3E}">
        <p14:creationId xmlns:p14="http://schemas.microsoft.com/office/powerpoint/2010/main" val="32143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17EE3D8-B629-FB4B-B6ED-105C4272E0D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C739CF9-A707-5043-A62E-1C67D05267D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2C682879-A937-CD49-8F4B-E5ED0FD0670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1F671CC8-6F1F-694D-80E4-170E57648C3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3971D8F-AF43-B04C-BD8E-2528BEB0E84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27DF-41D1-A843-A526-BD238C6246BF}"/>
              </a:ext>
            </a:extLst>
          </p:cNvPr>
          <p:cNvSpPr>
            <a:spLocks noGrp="1"/>
          </p:cNvSpPr>
          <p:nvPr>
            <p:ph type="title"/>
          </p:nvPr>
        </p:nvSpPr>
        <p:spPr/>
        <p:txBody>
          <a:bodyPr/>
          <a:lstStyle/>
          <a:p>
            <a:r>
              <a:rPr lang="en-US" dirty="0"/>
              <a:t>Executable specifications</a:t>
            </a:r>
          </a:p>
        </p:txBody>
      </p:sp>
      <p:sp>
        <p:nvSpPr>
          <p:cNvPr id="3" name="Content Placeholder 2">
            <a:extLst>
              <a:ext uri="{FF2B5EF4-FFF2-40B4-BE49-F238E27FC236}">
                <a16:creationId xmlns:a16="http://schemas.microsoft.com/office/drawing/2014/main" id="{58D0212A-69FD-084E-914D-17F99108CCCF}"/>
              </a:ext>
            </a:extLst>
          </p:cNvPr>
          <p:cNvSpPr>
            <a:spLocks noGrp="1"/>
          </p:cNvSpPr>
          <p:nvPr>
            <p:ph idx="1"/>
          </p:nvPr>
        </p:nvSpPr>
        <p:spPr>
          <a:xfrm>
            <a:off x="838200" y="1639887"/>
            <a:ext cx="10515600" cy="4351338"/>
          </a:xfrm>
        </p:spPr>
        <p:txBody>
          <a:bodyPr>
            <a:normAutofit/>
          </a:bodyPr>
          <a:lstStyle/>
          <a:p>
            <a:r>
              <a:rPr lang="en-US" sz="2400" dirty="0" err="1"/>
              <a:t>eXecutable</a:t>
            </a:r>
            <a:r>
              <a:rPr lang="en-US" sz="2400" dirty="0"/>
              <a:t> Domain-Specific Languages (</a:t>
            </a:r>
            <a:r>
              <a:rPr lang="en-US" sz="2400" dirty="0" err="1"/>
              <a:t>xDSL</a:t>
            </a:r>
            <a:r>
              <a:rPr lang="en-US" sz="2400" dirty="0"/>
              <a:t>) for handling behaviors.</a:t>
            </a:r>
          </a:p>
          <a:p>
            <a:pPr lvl="1"/>
            <a:endParaRPr lang="en-US" sz="2000" dirty="0">
              <a:solidFill>
                <a:srgbClr val="FF0000"/>
              </a:solidFill>
            </a:endParaRPr>
          </a:p>
          <a:p>
            <a:pPr lvl="1"/>
            <a:r>
              <a:rPr lang="en-US" sz="2000" dirty="0">
                <a:solidFill>
                  <a:srgbClr val="FF0000"/>
                </a:solidFill>
              </a:rPr>
              <a:t>Programming languages</a:t>
            </a:r>
            <a:r>
              <a:rPr lang="en-US" sz="2000" dirty="0"/>
              <a:t> = prescriptive </a:t>
            </a:r>
            <a:r>
              <a:rPr lang="en-US" sz="2000" dirty="0" err="1"/>
              <a:t>xDSLs</a:t>
            </a:r>
            <a:endParaRPr lang="en-US" sz="2000" dirty="0"/>
          </a:p>
          <a:p>
            <a:pPr marL="914400" lvl="2" indent="0">
              <a:buNone/>
            </a:pPr>
            <a:r>
              <a:rPr lang="en-US" sz="1800" dirty="0"/>
              <a:t>				</a:t>
            </a:r>
            <a:r>
              <a:rPr lang="en-US" sz="1800" b="1" dirty="0"/>
              <a:t>force</a:t>
            </a:r>
            <a:r>
              <a:rPr lang="en-US" sz="1800" dirty="0"/>
              <a:t> the computer to perform some behavior.</a:t>
            </a:r>
          </a:p>
          <a:p>
            <a:pPr lvl="1"/>
            <a:endParaRPr lang="en-US" sz="2000" dirty="0"/>
          </a:p>
          <a:p>
            <a:pPr lvl="1"/>
            <a:r>
              <a:rPr lang="en-US" sz="2000" dirty="0"/>
              <a:t>Thinking above the code [1], specifying, requires a problem-oriented mindset </a:t>
            </a:r>
          </a:p>
          <a:p>
            <a:pPr marL="457200" lvl="1" indent="0">
              <a:buNone/>
            </a:pPr>
            <a:endParaRPr lang="en-US" sz="2000" dirty="0"/>
          </a:p>
          <a:p>
            <a:r>
              <a:rPr lang="en-US" sz="2400" dirty="0"/>
              <a:t>Executable-Specifications capture the behavior to </a:t>
            </a:r>
            <a:r>
              <a:rPr lang="en-US" sz="2400" b="1" dirty="0">
                <a:solidFill>
                  <a:schemeClr val="accent4"/>
                </a:solidFill>
              </a:rPr>
              <a:t>study it in captivity</a:t>
            </a:r>
          </a:p>
          <a:p>
            <a:pPr lvl="1"/>
            <a:r>
              <a:rPr lang="en-US" sz="2000" dirty="0"/>
              <a:t>Descriptive </a:t>
            </a:r>
            <a:r>
              <a:rPr lang="en-US" sz="2000" dirty="0" err="1"/>
              <a:t>xDSL</a:t>
            </a:r>
            <a:r>
              <a:rPr lang="en-US" sz="2000" dirty="0"/>
              <a:t> that reflects how the object behaves</a:t>
            </a:r>
          </a:p>
        </p:txBody>
      </p:sp>
      <p:pic>
        <p:nvPicPr>
          <p:cNvPr id="4" name="Picture 3">
            <a:extLst>
              <a:ext uri="{FF2B5EF4-FFF2-40B4-BE49-F238E27FC236}">
                <a16:creationId xmlns:a16="http://schemas.microsoft.com/office/drawing/2014/main" id="{C5F8ADF6-79B5-FE45-99B2-5A07447C972E}"/>
              </a:ext>
            </a:extLst>
          </p:cNvPr>
          <p:cNvPicPr>
            <a:picLocks noChangeAspect="1"/>
          </p:cNvPicPr>
          <p:nvPr/>
        </p:nvPicPr>
        <p:blipFill>
          <a:blip r:embed="rId2"/>
          <a:stretch>
            <a:fillRect/>
          </a:stretch>
        </p:blipFill>
        <p:spPr>
          <a:xfrm>
            <a:off x="10401300" y="4756150"/>
            <a:ext cx="1257300" cy="1600200"/>
          </a:xfrm>
          <a:prstGeom prst="rect">
            <a:avLst/>
          </a:prstGeom>
        </p:spPr>
      </p:pic>
      <p:sp>
        <p:nvSpPr>
          <p:cNvPr id="5" name="Rectangle 4">
            <a:extLst>
              <a:ext uri="{FF2B5EF4-FFF2-40B4-BE49-F238E27FC236}">
                <a16:creationId xmlns:a16="http://schemas.microsoft.com/office/drawing/2014/main" id="{1C648FCF-60B1-6B47-A7DB-F261B969E8B8}"/>
              </a:ext>
            </a:extLst>
          </p:cNvPr>
          <p:cNvSpPr/>
          <p:nvPr/>
        </p:nvSpPr>
        <p:spPr>
          <a:xfrm>
            <a:off x="6930858" y="6243295"/>
            <a:ext cx="4800225" cy="523220"/>
          </a:xfrm>
          <a:prstGeom prst="rect">
            <a:avLst/>
          </a:prstGeom>
        </p:spPr>
        <p:txBody>
          <a:bodyPr wrap="none">
            <a:spAutoFit/>
          </a:bodyPr>
          <a:lstStyle/>
          <a:p>
            <a:r>
              <a:rPr lang="en-US" sz="1400" dirty="0">
                <a:latin typeface="Google Sans"/>
              </a:rPr>
              <a:t>[1] Leslie Lamport: </a:t>
            </a:r>
            <a:r>
              <a:rPr lang="en-US" sz="1400" dirty="0">
                <a:latin typeface="Google Sans"/>
                <a:hlinkClick r:id="rId3"/>
              </a:rPr>
              <a:t>Thinking Above the Code</a:t>
            </a:r>
            <a:endParaRPr lang="en-US" sz="1400" dirty="0">
              <a:latin typeface="Google Sans"/>
            </a:endParaRPr>
          </a:p>
          <a:p>
            <a:r>
              <a:rPr lang="en-US" sz="1400" b="0" i="0" strike="noStrike" dirty="0">
                <a:effectLst/>
                <a:latin typeface="Google Sans"/>
              </a:rPr>
              <a:t>[2] </a:t>
            </a:r>
            <a:r>
              <a:rPr lang="en-US" sz="1400" dirty="0"/>
              <a:t>(</a:t>
            </a:r>
            <a:r>
              <a:rPr lang="en-US" sz="1400" dirty="0">
                <a:hlinkClick r:id="rId4"/>
              </a:rPr>
              <a:t>https://www.merriam-webster.com/dictionary/descriptive</a:t>
            </a:r>
            <a:r>
              <a:rPr lang="en-US" sz="1400" dirty="0"/>
              <a:t>)</a:t>
            </a:r>
          </a:p>
        </p:txBody>
      </p:sp>
      <p:sp>
        <p:nvSpPr>
          <p:cNvPr id="6" name="TextBox 5">
            <a:extLst>
              <a:ext uri="{FF2B5EF4-FFF2-40B4-BE49-F238E27FC236}">
                <a16:creationId xmlns:a16="http://schemas.microsoft.com/office/drawing/2014/main" id="{DDD922DA-B9A0-AA4D-8F7F-A50262C4F42A}"/>
              </a:ext>
            </a:extLst>
          </p:cNvPr>
          <p:cNvSpPr txBox="1"/>
          <p:nvPr/>
        </p:nvSpPr>
        <p:spPr>
          <a:xfrm>
            <a:off x="249836" y="5156020"/>
            <a:ext cx="8656011" cy="1200329"/>
          </a:xfrm>
          <a:prstGeom prst="rect">
            <a:avLst/>
          </a:prstGeom>
          <a:noFill/>
        </p:spPr>
        <p:txBody>
          <a:bodyPr wrap="square" rtlCol="0">
            <a:spAutoFit/>
          </a:bodyPr>
          <a:lstStyle/>
          <a:p>
            <a:r>
              <a:rPr lang="en-US" i="1" dirty="0"/>
              <a:t>Descriptive</a:t>
            </a:r>
            <a:r>
              <a:rPr lang="en-US" dirty="0"/>
              <a:t> [2]: </a:t>
            </a:r>
          </a:p>
          <a:p>
            <a:pPr marL="285750" indent="-285750">
              <a:buFont typeface="Arial" panose="020B0604020202020204" pitchFamily="34" charset="0"/>
              <a:buChar char="•"/>
            </a:pPr>
            <a:r>
              <a:rPr lang="en-US" dirty="0"/>
              <a:t>presenting observations about the characteristics of something</a:t>
            </a:r>
          </a:p>
          <a:p>
            <a:pPr marL="285750" indent="-285750">
              <a:buFont typeface="Arial" panose="020B0604020202020204" pitchFamily="34" charset="0"/>
              <a:buChar char="•"/>
            </a:pPr>
            <a:r>
              <a:rPr lang="en-US" dirty="0"/>
              <a:t>factually grounded or informative rather than normative, prescriptive or emotive			</a:t>
            </a:r>
          </a:p>
        </p:txBody>
      </p:sp>
      <p:sp>
        <p:nvSpPr>
          <p:cNvPr id="7" name="Date Placeholder 6">
            <a:extLst>
              <a:ext uri="{FF2B5EF4-FFF2-40B4-BE49-F238E27FC236}">
                <a16:creationId xmlns:a16="http://schemas.microsoft.com/office/drawing/2014/main" id="{9ABF0B87-0E2F-8273-CB3B-E06DEB7CCDF9}"/>
              </a:ext>
            </a:extLst>
          </p:cNvPr>
          <p:cNvSpPr>
            <a:spLocks noGrp="1"/>
          </p:cNvSpPr>
          <p:nvPr>
            <p:ph type="dt" sz="half" idx="2"/>
          </p:nvPr>
        </p:nvSpPr>
        <p:spPr>
          <a:xfrm>
            <a:off x="249836" y="6356349"/>
            <a:ext cx="1471534"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12/09/2025</a:t>
            </a:r>
          </a:p>
        </p:txBody>
      </p:sp>
      <p:sp>
        <p:nvSpPr>
          <p:cNvPr id="8" name="Footer Placeholder 7">
            <a:extLst>
              <a:ext uri="{FF2B5EF4-FFF2-40B4-BE49-F238E27FC236}">
                <a16:creationId xmlns:a16="http://schemas.microsoft.com/office/drawing/2014/main" id="{9F4101ED-A97B-32EC-C7AF-AC35D12FD4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FDL 2025</a:t>
            </a:r>
          </a:p>
        </p:txBody>
      </p:sp>
      <p:sp>
        <p:nvSpPr>
          <p:cNvPr id="9" name="Slide Number Placeholder 8">
            <a:extLst>
              <a:ext uri="{FF2B5EF4-FFF2-40B4-BE49-F238E27FC236}">
                <a16:creationId xmlns:a16="http://schemas.microsoft.com/office/drawing/2014/main" id="{EE6AC0CD-E8F8-AA13-719C-4AFC11656DDE}"/>
              </a:ext>
            </a:extLst>
          </p:cNvPr>
          <p:cNvSpPr>
            <a:spLocks noGrp="1"/>
          </p:cNvSpPr>
          <p:nvPr>
            <p:ph type="sldNum" sz="quarter" idx="4"/>
          </p:nvPr>
        </p:nvSpPr>
        <p:spPr>
          <a:xfrm>
            <a:off x="11276352" y="6356349"/>
            <a:ext cx="74162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AE69B8-842F-D141-9F61-1E89C3801CA2}" type="slidenum">
              <a:rPr lang="en-US" smtClean="0"/>
              <a:pPr/>
              <a:t>9</a:t>
            </a:fld>
            <a:endParaRPr lang="en-US" dirty="0"/>
          </a:p>
        </p:txBody>
      </p:sp>
    </p:spTree>
    <p:extLst>
      <p:ext uri="{BB962C8B-B14F-4D97-AF65-F5344CB8AC3E}">
        <p14:creationId xmlns:p14="http://schemas.microsoft.com/office/powerpoint/2010/main" val="11103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4606</TotalTime>
  <Words>4025</Words>
  <Application>Microsoft Macintosh PowerPoint</Application>
  <PresentationFormat>Widescreen</PresentationFormat>
  <Paragraphs>1074</Paragraphs>
  <Slides>53</Slides>
  <Notes>14</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-apple-system</vt:lpstr>
      <vt:lpstr>Aptos</vt:lpstr>
      <vt:lpstr>Aptos Display</vt:lpstr>
      <vt:lpstr>Arial</vt:lpstr>
      <vt:lpstr>Calibri</vt:lpstr>
      <vt:lpstr>CMR10</vt:lpstr>
      <vt:lpstr>Courier New</vt:lpstr>
      <vt:lpstr>Google Sans</vt:lpstr>
      <vt:lpstr>Helvetica</vt:lpstr>
      <vt:lpstr>Helvetica Neue</vt:lpstr>
      <vt:lpstr>Menlo</vt:lpstr>
      <vt:lpstr>Open Sans</vt:lpstr>
      <vt:lpstr>System Font Regular</vt:lpstr>
      <vt:lpstr>Office Theme</vt:lpstr>
      <vt:lpstr>Semantics as Infrastructure: Reconnecting Behavioral Modeling and Formal Analysis</vt:lpstr>
      <vt:lpstr>PowerPoint Presentation</vt:lpstr>
      <vt:lpstr>Our Journey Today</vt:lpstr>
      <vt:lpstr>PowerPoint Presentation</vt:lpstr>
      <vt:lpstr>PowerPoint Presentation</vt:lpstr>
      <vt:lpstr>PowerPoint Presentation</vt:lpstr>
      <vt:lpstr>PowerPoint Presentation</vt:lpstr>
      <vt:lpstr>Domain-specific languages</vt:lpstr>
      <vt:lpstr>Executable specifications</vt:lpstr>
      <vt:lpstr>a Zoo of Executable Specification Languages</vt:lpstr>
      <vt:lpstr>Terminology</vt:lpstr>
      <vt:lpstr>Terminology: In our context</vt:lpstr>
      <vt:lpstr>a Zoo of Language Monitors</vt:lpstr>
      <vt:lpstr>Program Verification Tools [1]</vt:lpstr>
      <vt:lpstr>Questions to ponder</vt:lpstr>
      <vt:lpstr>How to bridge the gap between  the specification languages and the language monitors ?</vt:lpstr>
      <vt:lpstr>2. The Hidden Semantics  and the Inaccessible Monitors.</vt:lpstr>
      <vt:lpstr>Many semantics            Many Monitors</vt:lpstr>
      <vt:lpstr>PowerPoint Presentation</vt:lpstr>
      <vt:lpstr>3. G∀min∃: When Semantics Reveals Itself, Monitors Engage.</vt:lpstr>
      <vt:lpstr>Make it simple</vt:lpstr>
      <vt:lpstr>SLI Goals</vt:lpstr>
      <vt:lpstr>One semantics            Many Monitors</vt:lpstr>
      <vt:lpstr>Monitor Structure</vt:lpstr>
      <vt:lpstr>G∀min∃ Semantic Language Interface (SLI)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 air support</vt:lpstr>
      <vt:lpstr>REQ:   The missile should head to the objective only when   the objective was designated  and the missile was fired</vt:lpstr>
      <vt:lpstr>PowerPoint Presentation</vt:lpstr>
      <vt:lpstr>Multiverse Debugging</vt:lpstr>
      <vt:lpstr>PowerPoint Presentation</vt:lpstr>
      <vt:lpstr>PowerPoint Presentation</vt:lpstr>
      <vt:lpstr>PowerPoint Presentation</vt:lpstr>
      <vt:lpstr>Breakpoints Types</vt:lpstr>
      <vt:lpstr>Breakpoints Types</vt:lpstr>
      <vt:lpstr>Breakpoints Types</vt:lpstr>
      <vt:lpstr>Breakpoints Types</vt:lpstr>
      <vt:lpstr>PowerPoint Presentation</vt:lpstr>
      <vt:lpstr>Sum-up &amp; Ways Forward</vt:lpstr>
      <vt:lpstr>PowerPoint Presentation</vt:lpstr>
      <vt:lpstr>PowerPoint Presentation</vt:lpstr>
      <vt:lpstr>PowerPoint Presentation</vt:lpstr>
      <vt:lpstr>PowerPoint Presentation</vt:lpstr>
      <vt:lpstr>Ways Forward</vt:lpstr>
      <vt:lpstr>Ways Forward</vt:lpstr>
      <vt:lpstr>Ways Forward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Ciprian TEODOROV</dc:creator>
  <cp:lastModifiedBy>Ciprian TEODOROV</cp:lastModifiedBy>
  <cp:revision>25</cp:revision>
  <dcterms:created xsi:type="dcterms:W3CDTF">2025-08-29T09:47:40Z</dcterms:created>
  <dcterms:modified xsi:type="dcterms:W3CDTF">2025-09-11T22:33:05Z</dcterms:modified>
</cp:coreProperties>
</file>