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sldIdLst>
    <p:sldId id="289" r:id="rId2"/>
    <p:sldId id="461" r:id="rId3"/>
    <p:sldId id="460" r:id="rId4"/>
    <p:sldId id="271" r:id="rId5"/>
    <p:sldId id="272" r:id="rId6"/>
    <p:sldId id="273" r:id="rId7"/>
    <p:sldId id="274" r:id="rId8"/>
    <p:sldId id="455" r:id="rId9"/>
    <p:sldId id="459" r:id="rId10"/>
    <p:sldId id="436" r:id="rId11"/>
    <p:sldId id="389" r:id="rId12"/>
    <p:sldId id="458" r:id="rId13"/>
    <p:sldId id="266" r:id="rId14"/>
    <p:sldId id="267" r:id="rId15"/>
    <p:sldId id="268" r:id="rId16"/>
    <p:sldId id="269" r:id="rId17"/>
    <p:sldId id="270" r:id="rId18"/>
    <p:sldId id="453" r:id="rId19"/>
    <p:sldId id="456" r:id="rId20"/>
    <p:sldId id="291" r:id="rId21"/>
    <p:sldId id="462" r:id="rId22"/>
    <p:sldId id="385" r:id="rId23"/>
    <p:sldId id="405" r:id="rId24"/>
  </p:sldIdLst>
  <p:sldSz cx="12192000" cy="6858000"/>
  <p:notesSz cx="6858000" cy="9144000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C2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36"/>
    <p:restoredTop sz="96327"/>
  </p:normalViewPr>
  <p:slideViewPr>
    <p:cSldViewPr snapToGrid="0">
      <p:cViewPr varScale="1">
        <p:scale>
          <a:sx n="162" d="100"/>
          <a:sy n="162" d="100"/>
        </p:scale>
        <p:origin x="23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8AF2F-DCD2-A444-B81F-2F67E81E5978}" type="datetimeFigureOut">
              <a:rPr lang="en-FR" smtClean="0"/>
              <a:t>24/10/2023</a:t>
            </a:fld>
            <a:endParaRPr lang="en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3CAEF-3CC3-D94C-80C8-9E05C38909D4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414369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8519566f42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8519566f42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89e780cb15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89e780cb15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89e780cb15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89e780cb15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89e780cb15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89e780cb15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8519566f42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8519566f42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67890a03d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867890a03d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867890a03d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867890a03d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867890a03d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867890a03d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867890a03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867890a03d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141B8-73B5-DAD3-D13A-68AA73834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CDE68C-BD46-57C0-AE71-91F247495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B3798-BFD9-E35B-8AFE-22C0B4ABC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1E56-7E1D-E248-BEA8-754CAB0261CB}" type="datetime1">
              <a:rPr lang="fr-FR" smtClean="0"/>
              <a:t>24/10/2023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57440-09A4-E70E-B6ED-D918FF5E8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6CA98-9D30-FE78-FED6-84432B970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0847-8BF6-8545-AF02-13E6EB1F565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60871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F1DAA-0EF0-8DBD-22BF-1E5F60B4D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7E2AD5-D009-9FB4-C7DC-BAAF9257C0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990F6-43D5-3978-193B-A45764A79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B5AD6-CE64-4743-BAF8-ECCADF43E72D}" type="datetime1">
              <a:rPr lang="fr-FR" smtClean="0"/>
              <a:t>24/10/2023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7721C-D088-AB7F-C448-0E57BABEF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A4CEB-A54C-0E6C-3F88-6065686FB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0847-8BF6-8545-AF02-13E6EB1F565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89508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1C0626-4503-2728-D31B-60BEB41FAC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3CCA62-672C-4CAD-8DE3-BE8BDFD27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4F87E-F584-7279-85DF-B9DD6D9F9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9D53-9128-374E-9AD1-64EBDC94FD58}" type="datetime1">
              <a:rPr lang="fr-FR" smtClean="0"/>
              <a:t>24/10/2023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EB430-20F0-0244-8D66-B86467C37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64558-ABAC-D5E6-F8D8-1B3744869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0847-8BF6-8545-AF02-13E6EB1F565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644875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" smtClean="0"/>
              <a:pPr/>
              <a:t>‹#›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769860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AF555-5FF6-C0DE-4401-448F0F037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6BEC1-05E5-3AD7-3976-60B073C42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C1925-C625-E894-510C-98AD8A53D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DC5D-50F0-184E-A704-BDB85D8C5041}" type="datetime1">
              <a:rPr lang="fr-FR" smtClean="0"/>
              <a:t>24/10/2023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3955D-C001-F9A8-5A74-0FB6C8321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B51A8-F561-1F7A-E2A2-8F28608D7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0847-8BF6-8545-AF02-13E6EB1F565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696168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72379-E345-34A5-9630-875237B95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96DCD-657D-7338-E248-82FBC5E5D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8EE62-BA10-2941-66CA-1846469E1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101EF-734C-C649-A4E0-264F5EE608CF}" type="datetime1">
              <a:rPr lang="fr-FR" smtClean="0"/>
              <a:t>24/10/2023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2015C-7F96-18C2-2505-4F1BBA660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EC8C8-0763-72B6-9046-88EF63DF7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0847-8BF6-8545-AF02-13E6EB1F565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76572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00612-8F0F-9CD9-5D21-017BCF53B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8326E-1C4F-0A17-D6C4-F4608817CA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469F2C-99C3-26B8-75D0-ECE2BB13E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0656A-50C1-05AE-DEE0-3831FD61A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A6B3-15EF-A045-8352-49F1425E0D96}" type="datetime1">
              <a:rPr lang="fr-FR" smtClean="0"/>
              <a:t>24/10/2023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BED39F-B22B-EE25-9FA9-9535FE66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0E8219-9EF7-EDF5-D4C7-C2AC0C08A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0847-8BF6-8545-AF02-13E6EB1F565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679918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D8080-B0A6-4FE9-1834-1495050F7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D452C-41CB-F8C2-CF16-4CB041233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6D83DB-7C93-1D3F-D74A-BA360F6BF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5A3EAB-1286-D419-2FC0-8759B411E0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F6DE3F-9C4F-A502-5846-3DCC52AD14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516425-BF43-14E6-2D52-809EA015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9C18-74E4-0348-9F50-321AB1CC580E}" type="datetime1">
              <a:rPr lang="fr-FR" smtClean="0"/>
              <a:t>24/10/2023</a:t>
            </a:fld>
            <a:endParaRPr lang="en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E2C1E5-2650-BF71-0157-034C5DC1B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F1537C-BC07-4525-8BC4-861B05430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0847-8BF6-8545-AF02-13E6EB1F565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834224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5645C-3675-E191-07A4-D13D74525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014A91-9A8D-8D22-7A8B-14EF55A3E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C863B-2E62-B341-9566-81D075052A41}" type="datetime1">
              <a:rPr lang="fr-FR" smtClean="0"/>
              <a:t>24/10/2023</a:t>
            </a:fld>
            <a:endParaRPr lang="en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75154B-6A25-530F-5B13-CFC32A86E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B18F28-E0BD-0985-779A-36EF7A5FF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0847-8BF6-8545-AF02-13E6EB1F565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448516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AC3EF5-6B50-9D4C-81B1-5E47A7F93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4376-869A-CB4F-A385-B1B1F7EEA3F8}" type="datetime1">
              <a:rPr lang="fr-FR" smtClean="0"/>
              <a:t>24/10/2023</a:t>
            </a:fld>
            <a:endParaRPr lang="en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C04993-97DC-479D-4224-6AE72A918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E6253-85EC-E166-6FAB-2EF7F574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0847-8BF6-8545-AF02-13E6EB1F565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341119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307D-C007-9E16-6F98-7FA95768B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16A1E-36A8-DA52-BD24-8246DD492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992D28-9A1E-AC5F-83E3-39D1C5D83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856600-B71A-99A4-BFE5-66E3F9BD9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5DCA-A61E-2545-8D5D-EDC75DBE3517}" type="datetime1">
              <a:rPr lang="fr-FR" smtClean="0"/>
              <a:t>24/10/2023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D45269-138D-EE5E-83A9-5CADB97BA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E669F-8C01-1748-4575-F32DB41F4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0847-8BF6-8545-AF02-13E6EB1F565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164546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10CDC-263F-BFD5-D6B7-D2237725E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7014F4-1BF0-8E98-D059-62CE82B844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42D647-D736-38F7-7D80-12A940136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BCD5EC-A60D-054E-000C-BDC4BFE49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CBD9-1C5E-1E4C-8C90-98637D3F05B7}" type="datetime1">
              <a:rPr lang="fr-FR" smtClean="0"/>
              <a:t>24/10/2023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6A7129-DD2E-CCC2-5F7E-88605F450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F948C6-83DC-4DFC-E46F-41D9D4F16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0847-8BF6-8545-AF02-13E6EB1F565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183345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6C79DA-302C-E1B3-0589-1DA524716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78657-7DC2-00C2-1B4C-EB8B7ED80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0C523-5591-30F5-45E2-C7144D0030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8F3D0-80A3-4845-BD3F-6030A3F637EA}" type="datetime1">
              <a:rPr lang="fr-FR" smtClean="0"/>
              <a:t>24/10/2023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EACEE-2237-4610-357B-214E861974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1095F-3512-0A19-81F3-55291B9450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A0847-8BF6-8545-AF02-13E6EB1F565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59552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45/3579834" TargetMode="External"/><Relationship Id="rId2" Type="http://schemas.openxmlformats.org/officeDocument/2006/relationships/hyperlink" Target="https://doi.org/10.1145/177492.177726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hyperlink" Target="https://github.com/ESEO-Tech/AnimUML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horturl.at/bqz24" TargetMode="External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horturl.at/bqz24" TargetMode="External"/><Relationship Id="rId2" Type="http://schemas.openxmlformats.org/officeDocument/2006/relationships/hyperlink" Target="https://github.com/teodorov/temporal-multiverse-debuggin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7B21E-BECF-75A9-A78B-00210D298F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" sz="7200" dirty="0">
                <a:latin typeface="Calibri" panose="020F0502020204030204" pitchFamily="34" charset="0"/>
                <a:cs typeface="Calibri" panose="020F0502020204030204" pitchFamily="34" charset="0"/>
              </a:rPr>
              <a:t>Temporal </a:t>
            </a:r>
            <a:r>
              <a:rPr lang="fr" sz="7200" dirty="0" err="1">
                <a:latin typeface="Calibri" panose="020F0502020204030204" pitchFamily="34" charset="0"/>
                <a:cs typeface="Calibri" panose="020F0502020204030204" pitchFamily="34" charset="0"/>
              </a:rPr>
              <a:t>Breakpoints</a:t>
            </a:r>
            <a:r>
              <a:rPr lang="fr" sz="7200" dirty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fr" sz="7200" dirty="0" err="1">
                <a:latin typeface="Calibri" panose="020F0502020204030204" pitchFamily="34" charset="0"/>
                <a:cs typeface="Calibri" panose="020F0502020204030204" pitchFamily="34" charset="0"/>
              </a:rPr>
              <a:t>Multiverse</a:t>
            </a:r>
            <a:r>
              <a:rPr lang="fr" sz="7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" sz="7200" dirty="0" err="1">
                <a:latin typeface="Calibri" panose="020F0502020204030204" pitchFamily="34" charset="0"/>
                <a:cs typeface="Calibri" panose="020F0502020204030204" pitchFamily="34" charset="0"/>
              </a:rPr>
              <a:t>Debugging</a:t>
            </a:r>
            <a:endParaRPr lang="en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55;p13">
            <a:extLst>
              <a:ext uri="{FF2B5EF4-FFF2-40B4-BE49-F238E27FC236}">
                <a16:creationId xmlns:a16="http://schemas.microsoft.com/office/drawing/2014/main" id="{BAD6FCA0-2E5A-3FB0-8908-3F5E865C84A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231716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fr" sz="2667" b="1" dirty="0">
                <a:latin typeface="Calibri" panose="020F0502020204030204" pitchFamily="34" charset="0"/>
                <a:cs typeface="Calibri" panose="020F0502020204030204" pitchFamily="34" charset="0"/>
              </a:rPr>
              <a:t>Matthias Pasquier</a:t>
            </a:r>
            <a:r>
              <a:rPr lang="fr" sz="2667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1, 2</a:t>
            </a:r>
            <a:r>
              <a:rPr lang="fr" sz="2667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" sz="2667" b="1" u="sng" dirty="0">
                <a:latin typeface="Calibri" panose="020F0502020204030204" pitchFamily="34" charset="0"/>
                <a:cs typeface="Calibri" panose="020F0502020204030204" pitchFamily="34" charset="0"/>
              </a:rPr>
              <a:t>Ciprian Teodorov</a:t>
            </a:r>
            <a:r>
              <a:rPr lang="fr" sz="2667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" sz="2667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" sz="2667" b="1" dirty="0">
                <a:latin typeface="Calibri" panose="020F0502020204030204" pitchFamily="34" charset="0"/>
                <a:cs typeface="Calibri" panose="020F0502020204030204" pitchFamily="34" charset="0"/>
              </a:rPr>
              <a:t>Frédéric Jouault</a:t>
            </a:r>
            <a:r>
              <a:rPr lang="fr" sz="2667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fr" sz="2667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sz="2667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fr" sz="2667" b="1" dirty="0">
                <a:latin typeface="Calibri" panose="020F0502020204030204" pitchFamily="34" charset="0"/>
                <a:cs typeface="Calibri" panose="020F0502020204030204" pitchFamily="34" charset="0"/>
              </a:rPr>
              <a:t>Matthias Brun</a:t>
            </a:r>
            <a:r>
              <a:rPr lang="fr" sz="2667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fr" sz="2667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" sz="2667" b="1" dirty="0">
                <a:latin typeface="Calibri" panose="020F0502020204030204" pitchFamily="34" charset="0"/>
                <a:cs typeface="Calibri" panose="020F0502020204030204" pitchFamily="34" charset="0"/>
              </a:rPr>
              <a:t>Luka Le Roux</a:t>
            </a:r>
            <a:r>
              <a:rPr lang="fr" sz="2667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" sz="2667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" sz="2667" b="1" dirty="0">
                <a:latin typeface="Calibri" panose="020F0502020204030204" pitchFamily="34" charset="0"/>
                <a:cs typeface="Calibri" panose="020F0502020204030204" pitchFamily="34" charset="0"/>
              </a:rPr>
              <a:t>Loïc Lagadec</a:t>
            </a:r>
            <a:r>
              <a:rPr lang="fr" sz="2667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sz="2667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38339" lvl="4" algn="l"/>
            <a:r>
              <a:rPr lang="fr" sz="2133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" sz="2133" dirty="0">
                <a:latin typeface="Calibri" panose="020F0502020204030204" pitchFamily="34" charset="0"/>
                <a:cs typeface="Calibri" panose="020F0502020204030204" pitchFamily="34" charset="0"/>
              </a:rPr>
              <a:t> LUCIO - Angers, France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38339" lvl="4" algn="l"/>
            <a:r>
              <a:rPr lang="fr" sz="2133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Lab</a:t>
            </a:r>
            <a:r>
              <a:rPr lang="fr" sz="2133" dirty="0">
                <a:latin typeface="Calibri" panose="020F0502020204030204" pitchFamily="34" charset="0"/>
                <a:cs typeface="Calibri" panose="020F0502020204030204" pitchFamily="34" charset="0"/>
              </a:rPr>
              <a:t>-STICC CNRS UMR 6285, ENSTA Bretagne - Brest, France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38339" lvl="4" algn="l"/>
            <a:r>
              <a:rPr lang="fr" sz="2133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fr" sz="2133" dirty="0">
                <a:latin typeface="Calibri" panose="020F0502020204030204" pitchFamily="34" charset="0"/>
                <a:cs typeface="Calibri" panose="020F0502020204030204" pitchFamily="34" charset="0"/>
              </a:rPr>
              <a:t> LERIA, </a:t>
            </a:r>
            <a:r>
              <a:rPr lang="fr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fr" sz="2133" dirty="0">
                <a:latin typeface="Calibri" panose="020F0502020204030204" pitchFamily="34" charset="0"/>
                <a:cs typeface="Calibri" panose="020F0502020204030204" pitchFamily="34" charset="0"/>
              </a:rPr>
              <a:t> of Angers &amp; ESEO - Angers, France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6;p13">
            <a:extLst>
              <a:ext uri="{FF2B5EF4-FFF2-40B4-BE49-F238E27FC236}">
                <a16:creationId xmlns:a16="http://schemas.microsoft.com/office/drawing/2014/main" id="{5BE4DC79-83A4-E577-02D2-0B8943C279CF}"/>
              </a:ext>
            </a:extLst>
          </p:cNvPr>
          <p:cNvSpPr txBox="1"/>
          <p:nvPr/>
        </p:nvSpPr>
        <p:spPr>
          <a:xfrm>
            <a:off x="2018233" y="6041401"/>
            <a:ext cx="8424915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fr" sz="2667" dirty="0"/>
              <a:t>SLE 2023 - </a:t>
            </a:r>
            <a:r>
              <a:rPr lang="fr" sz="2667" dirty="0" err="1">
                <a:solidFill>
                  <a:schemeClr val="dk1"/>
                </a:solidFill>
              </a:rPr>
              <a:t>October</a:t>
            </a:r>
            <a:r>
              <a:rPr lang="fr" sz="2667" dirty="0"/>
              <a:t> 23-24 2023 - Cascais, Portugal</a:t>
            </a:r>
            <a:endParaRPr sz="2667" dirty="0"/>
          </a:p>
        </p:txBody>
      </p:sp>
      <p:pic>
        <p:nvPicPr>
          <p:cNvPr id="8" name="Picture 7" descr="A yellow trolley with a black background&#10;&#10;Description automatically generated">
            <a:extLst>
              <a:ext uri="{FF2B5EF4-FFF2-40B4-BE49-F238E27FC236}">
                <a16:creationId xmlns:a16="http://schemas.microsoft.com/office/drawing/2014/main" id="{5274283A-1200-063F-2CAC-479814334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35" y="5125174"/>
            <a:ext cx="2242604" cy="1480119"/>
          </a:xfrm>
          <a:prstGeom prst="rect">
            <a:avLst/>
          </a:prstGeom>
        </p:spPr>
      </p:pic>
      <p:pic>
        <p:nvPicPr>
          <p:cNvPr id="9" name="Picture 11" descr="logo-labsticc">
            <a:extLst>
              <a:ext uri="{FF2B5EF4-FFF2-40B4-BE49-F238E27FC236}">
                <a16:creationId xmlns:a16="http://schemas.microsoft.com/office/drawing/2014/main" id="{734D1B57-D189-F934-A35E-59B8BDDBF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311" y="178308"/>
            <a:ext cx="1680000" cy="73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 blue and red logo&#10;&#10;Description automatically generated">
            <a:extLst>
              <a:ext uri="{FF2B5EF4-FFF2-40B4-BE49-F238E27FC236}">
                <a16:creationId xmlns:a16="http://schemas.microsoft.com/office/drawing/2014/main" id="{7891A3CC-45ED-1FAB-DB4A-2DA5EB68F0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209" b="20104"/>
          <a:stretch/>
        </p:blipFill>
        <p:spPr>
          <a:xfrm>
            <a:off x="10352231" y="808721"/>
            <a:ext cx="1680000" cy="7204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E0937F-06CE-34E0-7820-E84C9A89F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6389" y="254653"/>
            <a:ext cx="1680000" cy="560000"/>
          </a:xfrm>
          <a:prstGeom prst="rect">
            <a:avLst/>
          </a:prstGeom>
        </p:spPr>
      </p:pic>
      <p:pic>
        <p:nvPicPr>
          <p:cNvPr id="16" name="Picture 15" descr="A blue and green logo&#10;&#10;Description automatically generated">
            <a:extLst>
              <a:ext uri="{FF2B5EF4-FFF2-40B4-BE49-F238E27FC236}">
                <a16:creationId xmlns:a16="http://schemas.microsoft.com/office/drawing/2014/main" id="{0A712F9E-5C2B-AE48-045C-54B7B0ACA8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233" y="208096"/>
            <a:ext cx="1680000" cy="672000"/>
          </a:xfrm>
          <a:prstGeom prst="rect">
            <a:avLst/>
          </a:prstGeom>
        </p:spPr>
      </p:pic>
      <p:pic>
        <p:nvPicPr>
          <p:cNvPr id="18" name="Picture 17" descr="A logo with text on it&#10;&#10;Description automatically generated">
            <a:extLst>
              <a:ext uri="{FF2B5EF4-FFF2-40B4-BE49-F238E27FC236}">
                <a16:creationId xmlns:a16="http://schemas.microsoft.com/office/drawing/2014/main" id="{055906CA-8B15-FFAE-2F1D-553A9F5F9E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3153" y="833684"/>
            <a:ext cx="1680000" cy="69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38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72B02-0D23-A64D-89A0-B6E0F538F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b="1" dirty="0"/>
              <a:t>S</a:t>
            </a:r>
            <a:r>
              <a:rPr lang="en-FR" dirty="0"/>
              <a:t>emantic </a:t>
            </a:r>
            <a:r>
              <a:rPr lang="en-FR" b="1" dirty="0"/>
              <a:t>L</a:t>
            </a:r>
            <a:r>
              <a:rPr lang="en-FR" dirty="0"/>
              <a:t>anguage </a:t>
            </a:r>
            <a:r>
              <a:rPr lang="en-FR" b="1" dirty="0"/>
              <a:t>I</a:t>
            </a:r>
            <a:r>
              <a:rPr lang="en-FR" dirty="0"/>
              <a:t>nterface (SLI)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98DAF8-9D8D-A048-9895-E03F3D37217D}"/>
              </a:ext>
            </a:extLst>
          </p:cNvPr>
          <p:cNvSpPr txBox="1"/>
          <p:nvPr/>
        </p:nvSpPr>
        <p:spPr>
          <a:xfrm>
            <a:off x="280833" y="1377386"/>
            <a:ext cx="85530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SLI </a:t>
            </a:r>
            <a:r>
              <a:rPr lang="en-FR" dirty="0">
                <a:solidFill>
                  <a:schemeClr val="bg1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{</a:t>
            </a:r>
            <a:r>
              <a:rPr lang="en-FR" dirty="0">
                <a:solidFill>
                  <a:schemeClr val="bg2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		    </a:t>
            </a:r>
          </a:p>
          <a:p>
            <a:r>
              <a:rPr lang="en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</a:t>
            </a:r>
            <a:r>
              <a:rPr lang="en-FR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semantics</a:t>
            </a:r>
            <a:r>
              <a:rPr lang="en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(C A) </a:t>
            </a:r>
            <a:r>
              <a:rPr lang="en-FR" dirty="0">
                <a:solidFill>
                  <a:schemeClr val="bg1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{</a:t>
            </a:r>
            <a:r>
              <a:rPr lang="en-FR" dirty="0">
                <a:solidFill>
                  <a:schemeClr val="bg2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		 </a:t>
            </a:r>
          </a:p>
          <a:p>
            <a:r>
              <a:rPr lang="en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	</a:t>
            </a:r>
            <a:r>
              <a:rPr lang="en-FR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initial</a:t>
            </a:r>
            <a:r>
              <a:rPr lang="en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        set C</a:t>
            </a:r>
          </a:p>
          <a:p>
            <a:r>
              <a:rPr lang="en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	</a:t>
            </a:r>
            <a:r>
              <a:rPr lang="en-FR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actions</a:t>
            </a:r>
            <a:r>
              <a:rPr lang="en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    C </a:t>
            </a:r>
            <a:r>
              <a:rPr lang="en-GB" b="0" dirty="0">
                <a:effectLst/>
                <a:latin typeface="Menlo" panose="020B0609030804020204" pitchFamily="49" charset="0"/>
              </a:rPr>
              <a:t>→ set A</a:t>
            </a:r>
          </a:p>
          <a:p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	</a:t>
            </a:r>
            <a:r>
              <a:rPr lang="en-GB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execute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</a:t>
            </a:r>
            <a:r>
              <a:rPr lang="en-GB" b="0" dirty="0">
                <a:effectLst/>
                <a:latin typeface="Menlo" panose="020B0609030804020204" pitchFamily="49" charset="0"/>
              </a:rPr>
              <a:t>A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GB" b="0" dirty="0">
                <a:effectLst/>
                <a:latin typeface="Menlo" panose="020B0609030804020204" pitchFamily="49" charset="0"/>
              </a:rPr>
              <a:t>→ 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 </a:t>
            </a:r>
            <a:r>
              <a:rPr lang="en-GB" b="0" dirty="0">
                <a:effectLst/>
                <a:latin typeface="Menlo" panose="020B0609030804020204" pitchFamily="49" charset="0"/>
              </a:rPr>
              <a:t>→ set 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</a:t>
            </a:r>
            <a:endParaRPr lang="en-FR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</a:t>
            </a:r>
            <a:r>
              <a:rPr lang="en-FR" dirty="0">
                <a:solidFill>
                  <a:schemeClr val="bg1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  <a:p>
            <a:r>
              <a:rPr lang="en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</a:t>
            </a:r>
          </a:p>
          <a:p>
            <a:endParaRPr lang="en-FR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endParaRPr lang="en-FR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FR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evaluate</a:t>
            </a:r>
            <a:r>
              <a:rPr lang="en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E </a:t>
            </a:r>
            <a:r>
              <a:rPr lang="en-GB" b="0" dirty="0">
                <a:effectLst/>
                <a:latin typeface="Menlo" panose="020B0609030804020204" pitchFamily="49" charset="0"/>
              </a:rPr>
              <a:t>→ (C x A x C) → V	</a:t>
            </a:r>
            <a:r>
              <a:rPr lang="en-GB" i="1" dirty="0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--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GB" i="1" dirty="0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questions</a:t>
            </a:r>
            <a:endParaRPr lang="en-GB" b="0" dirty="0">
              <a:effectLst/>
              <a:latin typeface="Menlo" panose="020B0609030804020204" pitchFamily="49" charset="0"/>
            </a:endParaRPr>
          </a:p>
          <a:p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</a:t>
            </a:r>
          </a:p>
          <a:p>
            <a:r>
              <a:rPr lang="en-GB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reduce: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R </a:t>
            </a:r>
            <a:r>
              <a:rPr lang="en-GB" b="0" dirty="0">
                <a:effectLst/>
                <a:latin typeface="Menlo" panose="020B0609030804020204" pitchFamily="49" charset="0"/>
              </a:rPr>
              <a:t>→ C → ⍺</a:t>
            </a:r>
            <a:r>
              <a:rPr lang="en-GB" dirty="0">
                <a:latin typeface="Menlo" panose="020B0609030804020204" pitchFamily="49" charset="0"/>
              </a:rPr>
              <a:t>			</a:t>
            </a:r>
            <a:r>
              <a:rPr lang="en-GB" i="1" dirty="0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--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GB" i="1" dirty="0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reductions</a:t>
            </a:r>
            <a:endParaRPr lang="en-GB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</a:t>
            </a:r>
          </a:p>
          <a:p>
            <a:r>
              <a:rPr lang="en-GB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</a:t>
            </a:r>
            <a:r>
              <a:rPr lang="el-GR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π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(C A V </a:t>
            </a:r>
            <a:r>
              <a:rPr lang="en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⍺ 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T)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{…}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	     	</a:t>
            </a:r>
            <a:r>
              <a:rPr lang="en-GB" i="1" dirty="0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--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GB" i="1" dirty="0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projections</a:t>
            </a:r>
          </a:p>
          <a:p>
            <a:r>
              <a:rPr lang="en-FR" dirty="0">
                <a:solidFill>
                  <a:schemeClr val="bg1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9A87A1-0EF5-E035-96F2-F91983B65E32}"/>
              </a:ext>
            </a:extLst>
          </p:cNvPr>
          <p:cNvSpPr txBox="1"/>
          <p:nvPr/>
        </p:nvSpPr>
        <p:spPr>
          <a:xfrm>
            <a:off x="8125906" y="1674674"/>
            <a:ext cx="2727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Generic Types: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3B557BD-3187-2779-85A8-22A2B2F03D66}"/>
              </a:ext>
            </a:extLst>
          </p:cNvPr>
          <p:cNvGrpSpPr/>
          <p:nvPr/>
        </p:nvGrpSpPr>
        <p:grpSpPr>
          <a:xfrm>
            <a:off x="3290343" y="3242367"/>
            <a:ext cx="1550233" cy="632470"/>
            <a:chOff x="3290343" y="3521332"/>
            <a:chExt cx="1550233" cy="63247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D8D6890-721F-8BAC-3CA7-ADCEF0E4EAE5}"/>
                </a:ext>
              </a:extLst>
            </p:cNvPr>
            <p:cNvSpPr txBox="1"/>
            <p:nvPr/>
          </p:nvSpPr>
          <p:spPr>
            <a:xfrm>
              <a:off x="3290343" y="3521332"/>
              <a:ext cx="15502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</a:rPr>
                <a:t>e</a:t>
              </a:r>
              <a:r>
                <a:rPr lang="en-FR" dirty="0">
                  <a:solidFill>
                    <a:schemeClr val="accent1"/>
                  </a:solidFill>
                </a:rPr>
                <a:t>xecution step</a:t>
              </a:r>
            </a:p>
          </p:txBody>
        </p:sp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9E18743A-512A-4B93-2479-FA1C1E53170D}"/>
                </a:ext>
              </a:extLst>
            </p:cNvPr>
            <p:cNvSpPr/>
            <p:nvPr/>
          </p:nvSpPr>
          <p:spPr>
            <a:xfrm rot="5400000">
              <a:off x="3933892" y="3278872"/>
              <a:ext cx="263137" cy="1486723"/>
            </a:xfrm>
            <a:prstGeom prst="leftBrac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B83AF9C-DA50-1EF4-8447-756222A88022}"/>
              </a:ext>
            </a:extLst>
          </p:cNvPr>
          <p:cNvSpPr txBox="1"/>
          <p:nvPr/>
        </p:nvSpPr>
        <p:spPr>
          <a:xfrm>
            <a:off x="8125906" y="2300716"/>
            <a:ext cx="3991089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</a:t>
            </a:r>
            <a:r>
              <a:rPr lang="en-FR" i="1" dirty="0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onfiguration:</a:t>
            </a:r>
          </a:p>
          <a:p>
            <a:endParaRPr lang="en-FR" i="1" dirty="0">
              <a:solidFill>
                <a:schemeClr val="accent6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GB" b="1" i="1" dirty="0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</a:t>
            </a:r>
            <a:r>
              <a:rPr lang="en-FR" b="1" i="1" dirty="0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xample CEK-style</a:t>
            </a:r>
            <a:endParaRPr lang="en-FR" b="1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</a:t>
            </a:r>
            <a:r>
              <a:rPr lang="en-US" sz="1800" dirty="0">
                <a:latin typeface="Menlo" panose="020B0609030804020204" pitchFamily="49" charset="0"/>
              </a:rPr>
              <a:t> </a:t>
            </a:r>
            <a:r>
              <a:rPr lang="en-GB" sz="1800" b="0" dirty="0">
                <a:solidFill>
                  <a:schemeClr val="bg1">
                    <a:lumMod val="75000"/>
                  </a:schemeClr>
                </a:solidFill>
                <a:effectLst/>
                <a:latin typeface="Menlo" panose="020B0609030804020204" pitchFamily="49" charset="0"/>
              </a:rPr>
              <a:t>≜</a:t>
            </a:r>
            <a:r>
              <a:rPr lang="el-GR" sz="18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GB" sz="18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⟨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control</a:t>
            </a:r>
            <a:r>
              <a:rPr lang="en-GB" sz="18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env</a:t>
            </a:r>
            <a:r>
              <a:rPr lang="en-GB" sz="18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[</a:t>
            </a:r>
            <a:r>
              <a:rPr lang="en-GB" sz="1800" b="0" dirty="0">
                <a:effectLst/>
                <a:latin typeface="Menlo" panose="020B0609030804020204" pitchFamily="49" charset="0"/>
              </a:rPr>
              <a:t>Frame</a:t>
            </a:r>
            <a:r>
              <a:rPr lang="en-GB" sz="18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</a:t>
            </a:r>
            <a:r>
              <a:rPr lang="el-GR" sz="18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⟩</a:t>
            </a:r>
            <a:endParaRPr lang="en-US" dirty="0">
              <a:solidFill>
                <a:schemeClr val="bg1">
                  <a:lumMod val="65000"/>
                </a:schemeClr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F2F5C2-7350-79B0-8238-4252ABE56BAC}"/>
              </a:ext>
            </a:extLst>
          </p:cNvPr>
          <p:cNvSpPr txBox="1"/>
          <p:nvPr/>
        </p:nvSpPr>
        <p:spPr>
          <a:xfrm>
            <a:off x="8157661" y="3890664"/>
            <a:ext cx="395933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</a:t>
            </a:r>
            <a:r>
              <a:rPr lang="en-FR" i="1" dirty="0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ction:</a:t>
            </a:r>
          </a:p>
          <a:p>
            <a:endParaRPr lang="en-FR" i="1" dirty="0">
              <a:solidFill>
                <a:schemeClr val="accent6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GB" b="1" i="1" dirty="0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</a:t>
            </a:r>
            <a:r>
              <a:rPr lang="en-FR" b="1" i="1" dirty="0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xample CEK-style</a:t>
            </a:r>
            <a:endParaRPr lang="en-FR" b="1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</a:t>
            </a: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Menlo" panose="020B0609030804020204" pitchFamily="49" charset="0"/>
              </a:rPr>
              <a:t> ≜ </a:t>
            </a: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enlo" panose="020B0609030804020204" pitchFamily="49" charset="0"/>
              </a:rPr>
              <a:t>from-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predicate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l-GR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⟶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to-</a:t>
            </a:r>
            <a:r>
              <a:rPr lang="en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</a:t>
            </a:r>
            <a:endParaRPr lang="en-FR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FB0578-4163-541B-A446-9460CCB3A1BC}"/>
              </a:ext>
            </a:extLst>
          </p:cNvPr>
          <p:cNvSpPr txBox="1"/>
          <p:nvPr/>
        </p:nvSpPr>
        <p:spPr>
          <a:xfrm>
            <a:off x="2135620" y="3242367"/>
            <a:ext cx="1186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E</a:t>
            </a:r>
            <a:r>
              <a:rPr lang="en-FR" dirty="0">
                <a:solidFill>
                  <a:schemeClr val="accent1"/>
                </a:solidFill>
              </a:rPr>
              <a:t>xpression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905DEF-D574-7811-087C-38EFBD1DED72}"/>
              </a:ext>
            </a:extLst>
          </p:cNvPr>
          <p:cNvSpPr txBox="1"/>
          <p:nvPr/>
        </p:nvSpPr>
        <p:spPr>
          <a:xfrm>
            <a:off x="4840576" y="3242367"/>
            <a:ext cx="716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V</a:t>
            </a:r>
            <a:r>
              <a:rPr lang="en-FR" dirty="0">
                <a:solidFill>
                  <a:schemeClr val="accent1"/>
                </a:solidFill>
              </a:rPr>
              <a:t>alue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0F559E-1608-2459-A9A1-D54C59F96FC7}"/>
              </a:ext>
            </a:extLst>
          </p:cNvPr>
          <p:cNvSpPr txBox="1"/>
          <p:nvPr/>
        </p:nvSpPr>
        <p:spPr>
          <a:xfrm>
            <a:off x="1963957" y="5478257"/>
            <a:ext cx="99472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400" dirty="0"/>
              <a:t>Similar semantic approaches:</a:t>
            </a:r>
          </a:p>
          <a:p>
            <a:r>
              <a:rPr lang="en-GB" sz="1400" b="0" i="0" dirty="0" err="1">
                <a:solidFill>
                  <a:srgbClr val="222222"/>
                </a:solidFill>
                <a:effectLst/>
              </a:rPr>
              <a:t>Lamport</a:t>
            </a:r>
            <a:r>
              <a:rPr lang="en-GB" sz="1400" b="0" i="0" dirty="0">
                <a:solidFill>
                  <a:srgbClr val="222222"/>
                </a:solidFill>
                <a:effectLst/>
              </a:rPr>
              <a:t> L. </a:t>
            </a:r>
            <a:r>
              <a:rPr lang="en-GB" sz="1400" b="0" i="1" dirty="0">
                <a:solidFill>
                  <a:srgbClr val="222222"/>
                </a:solidFill>
                <a:effectLst/>
              </a:rPr>
              <a:t>“</a:t>
            </a:r>
            <a:r>
              <a:rPr lang="en-GB" sz="2000" b="0" i="1" dirty="0">
                <a:solidFill>
                  <a:srgbClr val="222222"/>
                </a:solidFill>
                <a:effectLst/>
              </a:rPr>
              <a:t>The temporal logic of actions.</a:t>
            </a:r>
            <a:r>
              <a:rPr lang="en-GB" sz="1400" b="0" i="1" dirty="0">
                <a:solidFill>
                  <a:srgbClr val="222222"/>
                </a:solidFill>
                <a:effectLst/>
              </a:rPr>
              <a:t>”</a:t>
            </a:r>
            <a:r>
              <a:rPr lang="en-GB" sz="1400" b="0" i="0" dirty="0">
                <a:solidFill>
                  <a:srgbClr val="222222"/>
                </a:solidFill>
                <a:effectLst/>
              </a:rPr>
              <a:t>  TOPLAS. </a:t>
            </a:r>
            <a:r>
              <a:rPr lang="en-GB" sz="2000" b="1" i="0" dirty="0">
                <a:solidFill>
                  <a:srgbClr val="222222"/>
                </a:solidFill>
                <a:effectLst/>
              </a:rPr>
              <a:t>1994</a:t>
            </a:r>
            <a:r>
              <a:rPr lang="en-GB" sz="1400" dirty="0">
                <a:solidFill>
                  <a:srgbClr val="222222"/>
                </a:solidFill>
              </a:rPr>
              <a:t> </a:t>
            </a:r>
            <a:r>
              <a:rPr lang="en-GB" sz="1400" b="0" i="0" u="none" strike="noStrike" dirty="0">
                <a:effectLst/>
                <a:latin typeface="Open Sans" panose="020B0606030504020204" pitchFamily="34" charset="0"/>
                <a:hlinkClick r:id="rId2"/>
              </a:rPr>
              <a:t>https://doi.org/10.1145/177492.177726</a:t>
            </a:r>
            <a:endParaRPr lang="en-GB" sz="1400" u="none" strike="noStrike" dirty="0">
              <a:solidFill>
                <a:srgbClr val="222222"/>
              </a:solidFill>
              <a:latin typeface="Open Sans" panose="020B0606030504020204" pitchFamily="34" charset="0"/>
            </a:endParaRPr>
          </a:p>
          <a:p>
            <a:r>
              <a:rPr lang="en-GB" sz="1400" b="0" dirty="0" err="1">
                <a:solidFill>
                  <a:srgbClr val="333333"/>
                </a:solidFill>
                <a:effectLst/>
              </a:rPr>
              <a:t>Charguéraud</a:t>
            </a:r>
            <a:r>
              <a:rPr lang="en-GB" sz="1400" b="0" dirty="0">
                <a:solidFill>
                  <a:srgbClr val="333333"/>
                </a:solidFill>
                <a:effectLst/>
              </a:rPr>
              <a:t>, et al. “</a:t>
            </a:r>
            <a:r>
              <a:rPr lang="en-GB" sz="2000" b="0" i="1" dirty="0" err="1">
                <a:solidFill>
                  <a:srgbClr val="333333"/>
                </a:solidFill>
                <a:effectLst/>
              </a:rPr>
              <a:t>Omnisemantics</a:t>
            </a:r>
            <a:r>
              <a:rPr lang="en-GB" sz="2000" b="0" i="1" dirty="0">
                <a:solidFill>
                  <a:srgbClr val="333333"/>
                </a:solidFill>
                <a:effectLst/>
              </a:rPr>
              <a:t>:</a:t>
            </a:r>
            <a:r>
              <a:rPr lang="en-GB" sz="1400" b="0" i="1" dirty="0">
                <a:solidFill>
                  <a:srgbClr val="333333"/>
                </a:solidFill>
                <a:effectLst/>
              </a:rPr>
              <a:t> Smooth Handling of Nondeterminism.”</a:t>
            </a:r>
            <a:r>
              <a:rPr lang="en-GB" sz="1400" b="0" dirty="0">
                <a:solidFill>
                  <a:srgbClr val="333333"/>
                </a:solidFill>
                <a:effectLst/>
              </a:rPr>
              <a:t> TOPLAS. </a:t>
            </a:r>
            <a:r>
              <a:rPr lang="en-GB" sz="2000" b="1" dirty="0">
                <a:solidFill>
                  <a:srgbClr val="333333"/>
                </a:solidFill>
                <a:effectLst/>
              </a:rPr>
              <a:t>2023</a:t>
            </a:r>
            <a:r>
              <a:rPr lang="en-GB" sz="1400" b="0" dirty="0">
                <a:solidFill>
                  <a:srgbClr val="333333"/>
                </a:solidFill>
                <a:effectLst/>
              </a:rPr>
              <a:t>, </a:t>
            </a:r>
            <a:r>
              <a:rPr lang="en-GB" sz="1400" b="0" dirty="0">
                <a:solidFill>
                  <a:srgbClr val="333333"/>
                </a:solidFill>
                <a:effectLst/>
                <a:hlinkClick r:id="rId3"/>
              </a:rPr>
              <a:t>https://</a:t>
            </a:r>
            <a:r>
              <a:rPr lang="en-GB" sz="1400" b="0" dirty="0" err="1">
                <a:solidFill>
                  <a:srgbClr val="333333"/>
                </a:solidFill>
                <a:effectLst/>
                <a:hlinkClick r:id="rId3"/>
              </a:rPr>
              <a:t>doi.org</a:t>
            </a:r>
            <a:r>
              <a:rPr lang="en-GB" sz="1400" b="0" dirty="0">
                <a:solidFill>
                  <a:srgbClr val="333333"/>
                </a:solidFill>
                <a:effectLst/>
                <a:hlinkClick r:id="rId3"/>
              </a:rPr>
              <a:t>/</a:t>
            </a:r>
            <a:r>
              <a:rPr lang="en-GB" sz="1400" b="0" u="none" strike="noStrike" dirty="0">
                <a:solidFill>
                  <a:srgbClr val="000000"/>
                </a:solidFill>
                <a:effectLst/>
                <a:hlinkClick r:id="rId3"/>
              </a:rPr>
              <a:t>10.1145/3579834</a:t>
            </a:r>
            <a:endParaRPr lang="en-FR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B2E87-3B4C-B252-8EFE-22CCD6746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0847-8BF6-8545-AF02-13E6EB1F565C}" type="slidenum">
              <a:rPr lang="en-FR" smtClean="0"/>
              <a:t>10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03153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  <p:bldP spid="14" grpId="0" animBg="1"/>
      <p:bldP spid="16" grpId="0" animBg="1"/>
      <p:bldP spid="19" grpId="0"/>
      <p:bldP spid="20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FE14524-F9BB-AB56-279F-1312B2340A76}"/>
              </a:ext>
            </a:extLst>
          </p:cNvPr>
          <p:cNvSpPr/>
          <p:nvPr/>
        </p:nvSpPr>
        <p:spPr>
          <a:xfrm>
            <a:off x="7250642" y="3776350"/>
            <a:ext cx="1456508" cy="6186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sz="1600" dirty="0">
                <a:solidFill>
                  <a:schemeClr val="tx1"/>
                </a:solidFill>
              </a:rPr>
              <a:t>Configuration</a:t>
            </a:r>
            <a:br>
              <a:rPr lang="en-FR" sz="1600" dirty="0">
                <a:solidFill>
                  <a:schemeClr val="tx1"/>
                </a:solidFill>
              </a:rPr>
            </a:br>
            <a:r>
              <a:rPr lang="en-FR" sz="1600" dirty="0">
                <a:solidFill>
                  <a:schemeClr val="tx1"/>
                </a:solidFill>
              </a:rPr>
              <a:t>Breakpoints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78805841-4A5A-09F9-B8E1-0EA9AAD6FD77}"/>
              </a:ext>
            </a:extLst>
          </p:cNvPr>
          <p:cNvSpPr/>
          <p:nvPr/>
        </p:nvSpPr>
        <p:spPr>
          <a:xfrm>
            <a:off x="1885406" y="4287681"/>
            <a:ext cx="1112379" cy="666993"/>
          </a:xfrm>
          <a:custGeom>
            <a:avLst/>
            <a:gdLst>
              <a:gd name="connsiteX0" fmla="*/ 0 w 1112379"/>
              <a:gd name="connsiteY0" fmla="*/ 0 h 666993"/>
              <a:gd name="connsiteX1" fmla="*/ 1112379 w 1112379"/>
              <a:gd name="connsiteY1" fmla="*/ 0 h 666993"/>
              <a:gd name="connsiteX2" fmla="*/ 1112379 w 1112379"/>
              <a:gd name="connsiteY2" fmla="*/ 666993 h 666993"/>
              <a:gd name="connsiteX3" fmla="*/ 0 w 1112379"/>
              <a:gd name="connsiteY3" fmla="*/ 666993 h 666993"/>
              <a:gd name="connsiteX4" fmla="*/ 0 w 1112379"/>
              <a:gd name="connsiteY4" fmla="*/ 0 h 666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2379" h="666993" fill="none" extrusionOk="0">
                <a:moveTo>
                  <a:pt x="0" y="0"/>
                </a:moveTo>
                <a:cubicBezTo>
                  <a:pt x="190545" y="70620"/>
                  <a:pt x="948934" y="-81728"/>
                  <a:pt x="1112379" y="0"/>
                </a:cubicBezTo>
                <a:cubicBezTo>
                  <a:pt x="1147589" y="145504"/>
                  <a:pt x="1154910" y="469948"/>
                  <a:pt x="1112379" y="666993"/>
                </a:cubicBezTo>
                <a:cubicBezTo>
                  <a:pt x="973634" y="731325"/>
                  <a:pt x="501954" y="720968"/>
                  <a:pt x="0" y="666993"/>
                </a:cubicBezTo>
                <a:cubicBezTo>
                  <a:pt x="-44937" y="354528"/>
                  <a:pt x="11909" y="234286"/>
                  <a:pt x="0" y="0"/>
                </a:cubicBezTo>
                <a:close/>
              </a:path>
              <a:path w="1112379" h="666993" stroke="0" extrusionOk="0">
                <a:moveTo>
                  <a:pt x="0" y="0"/>
                </a:moveTo>
                <a:cubicBezTo>
                  <a:pt x="407418" y="26492"/>
                  <a:pt x="847887" y="1424"/>
                  <a:pt x="1112379" y="0"/>
                </a:cubicBezTo>
                <a:cubicBezTo>
                  <a:pt x="1132906" y="292197"/>
                  <a:pt x="1129161" y="419034"/>
                  <a:pt x="1112379" y="666993"/>
                </a:cubicBezTo>
                <a:cubicBezTo>
                  <a:pt x="562958" y="596221"/>
                  <a:pt x="139154" y="609372"/>
                  <a:pt x="0" y="666993"/>
                </a:cubicBezTo>
                <a:cubicBezTo>
                  <a:pt x="-55444" y="558407"/>
                  <a:pt x="-22211" y="214608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  <a:alpha val="47000"/>
            </a:schemeClr>
          </a:solidFill>
          <a:ln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26CBA10-73C8-3C42-1AC2-11CBAD9843EF}"/>
              </a:ext>
            </a:extLst>
          </p:cNvPr>
          <p:cNvSpPr/>
          <p:nvPr/>
        </p:nvSpPr>
        <p:spPr>
          <a:xfrm>
            <a:off x="1253606" y="3298320"/>
            <a:ext cx="411413" cy="418011"/>
          </a:xfrm>
          <a:custGeom>
            <a:avLst/>
            <a:gdLst>
              <a:gd name="connsiteX0" fmla="*/ 0 w 411413"/>
              <a:gd name="connsiteY0" fmla="*/ 0 h 418011"/>
              <a:gd name="connsiteX1" fmla="*/ 411413 w 411413"/>
              <a:gd name="connsiteY1" fmla="*/ 0 h 418011"/>
              <a:gd name="connsiteX2" fmla="*/ 411413 w 411413"/>
              <a:gd name="connsiteY2" fmla="*/ 418011 h 418011"/>
              <a:gd name="connsiteX3" fmla="*/ 0 w 411413"/>
              <a:gd name="connsiteY3" fmla="*/ 418011 h 418011"/>
              <a:gd name="connsiteX4" fmla="*/ 0 w 411413"/>
              <a:gd name="connsiteY4" fmla="*/ 0 h 41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13" h="418011" fill="none" extrusionOk="0">
                <a:moveTo>
                  <a:pt x="0" y="0"/>
                </a:moveTo>
                <a:cubicBezTo>
                  <a:pt x="84049" y="-13227"/>
                  <a:pt x="302983" y="1995"/>
                  <a:pt x="411413" y="0"/>
                </a:cubicBezTo>
                <a:cubicBezTo>
                  <a:pt x="392533" y="174929"/>
                  <a:pt x="400764" y="232617"/>
                  <a:pt x="411413" y="418011"/>
                </a:cubicBezTo>
                <a:cubicBezTo>
                  <a:pt x="318365" y="426140"/>
                  <a:pt x="198077" y="410789"/>
                  <a:pt x="0" y="418011"/>
                </a:cubicBezTo>
                <a:cubicBezTo>
                  <a:pt x="-3004" y="210181"/>
                  <a:pt x="29921" y="116857"/>
                  <a:pt x="0" y="0"/>
                </a:cubicBezTo>
                <a:close/>
              </a:path>
              <a:path w="411413" h="418011" stroke="0" extrusionOk="0">
                <a:moveTo>
                  <a:pt x="0" y="0"/>
                </a:moveTo>
                <a:cubicBezTo>
                  <a:pt x="188259" y="-29957"/>
                  <a:pt x="283020" y="-507"/>
                  <a:pt x="411413" y="0"/>
                </a:cubicBezTo>
                <a:cubicBezTo>
                  <a:pt x="415664" y="156384"/>
                  <a:pt x="379737" y="259576"/>
                  <a:pt x="411413" y="418011"/>
                </a:cubicBezTo>
                <a:cubicBezTo>
                  <a:pt x="223421" y="442846"/>
                  <a:pt x="81425" y="437074"/>
                  <a:pt x="0" y="418011"/>
                </a:cubicBezTo>
                <a:cubicBezTo>
                  <a:pt x="-32169" y="318773"/>
                  <a:pt x="5262" y="86973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  <a:alpha val="47000"/>
            </a:schemeClr>
          </a:solidFill>
          <a:ln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48D9D71-305A-62E3-EE54-CCC093CF1D1E}"/>
              </a:ext>
            </a:extLst>
          </p:cNvPr>
          <p:cNvSpPr/>
          <p:nvPr/>
        </p:nvSpPr>
        <p:spPr>
          <a:xfrm>
            <a:off x="4727336" y="742028"/>
            <a:ext cx="2397033" cy="452965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FR" dirty="0"/>
              <a:t>Multiverse Debugger</a:t>
            </a:r>
            <a:br>
              <a:rPr lang="en-FR" dirty="0"/>
            </a:br>
            <a:r>
              <a:rPr lang="en-FR" dirty="0"/>
              <a:t>Semantics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F27C80D-FEC4-9FFA-76F3-59A46192A640}"/>
              </a:ext>
            </a:extLst>
          </p:cNvPr>
          <p:cNvSpPr/>
          <p:nvPr/>
        </p:nvSpPr>
        <p:spPr>
          <a:xfrm>
            <a:off x="4853609" y="2705093"/>
            <a:ext cx="2146664" cy="2439118"/>
          </a:xfrm>
          <a:prstGeom prst="roundRect">
            <a:avLst>
              <a:gd name="adj" fmla="val 693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FR" dirty="0">
                <a:solidFill>
                  <a:schemeClr val="tx1"/>
                </a:solidFill>
              </a:rPr>
              <a:t>run2breakpoint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886FB7B-C20B-34A0-D1C6-243899BE6BD5}"/>
              </a:ext>
            </a:extLst>
          </p:cNvPr>
          <p:cNvSpPr/>
          <p:nvPr/>
        </p:nvSpPr>
        <p:spPr>
          <a:xfrm>
            <a:off x="4853608" y="1621114"/>
            <a:ext cx="2153198" cy="32498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>
                <a:solidFill>
                  <a:schemeClr val="tx1"/>
                </a:solidFill>
              </a:rPr>
              <a:t>step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7D79CF2-166C-46DE-4968-DC69E267F523}"/>
              </a:ext>
            </a:extLst>
          </p:cNvPr>
          <p:cNvSpPr/>
          <p:nvPr/>
        </p:nvSpPr>
        <p:spPr>
          <a:xfrm>
            <a:off x="4847075" y="1982678"/>
            <a:ext cx="2153198" cy="32498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>
                <a:solidFill>
                  <a:schemeClr val="tx1"/>
                </a:solidFill>
              </a:rPr>
              <a:t>jump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D760630-D81E-A596-217D-75933E51B592}"/>
              </a:ext>
            </a:extLst>
          </p:cNvPr>
          <p:cNvSpPr/>
          <p:nvPr/>
        </p:nvSpPr>
        <p:spPr>
          <a:xfrm>
            <a:off x="4853608" y="2346472"/>
            <a:ext cx="2146665" cy="32498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>
                <a:solidFill>
                  <a:schemeClr val="tx1"/>
                </a:solidFill>
              </a:rPr>
              <a:t>select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3D88FA8-3DDE-A9B1-40FA-AF26C72B0D2B}"/>
              </a:ext>
            </a:extLst>
          </p:cNvPr>
          <p:cNvSpPr/>
          <p:nvPr/>
        </p:nvSpPr>
        <p:spPr>
          <a:xfrm>
            <a:off x="5705961" y="5271684"/>
            <a:ext cx="448491" cy="4484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>
                <a:solidFill>
                  <a:schemeClr val="tx1"/>
                </a:solidFill>
              </a:rPr>
              <a:t>SLI</a:t>
            </a:r>
          </a:p>
        </p:txBody>
      </p:sp>
      <p:sp>
        <p:nvSpPr>
          <p:cNvPr id="26" name="Snip Single Corner of Rectangle 25">
            <a:extLst>
              <a:ext uri="{FF2B5EF4-FFF2-40B4-BE49-F238E27FC236}">
                <a16:creationId xmlns:a16="http://schemas.microsoft.com/office/drawing/2014/main" id="{9455F566-00C7-C1F6-8A8A-ABB14001AEBC}"/>
              </a:ext>
            </a:extLst>
          </p:cNvPr>
          <p:cNvSpPr/>
          <p:nvPr/>
        </p:nvSpPr>
        <p:spPr>
          <a:xfrm>
            <a:off x="7250642" y="4540820"/>
            <a:ext cx="1456508" cy="369332"/>
          </a:xfr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>
                <a:solidFill>
                  <a:schemeClr val="tx1"/>
                </a:solidFill>
              </a:rPr>
              <a:t>Reduction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D92D60-9315-9CA5-ADAB-EE0EC3F6EA1A}"/>
              </a:ext>
            </a:extLst>
          </p:cNvPr>
          <p:cNvSpPr txBox="1"/>
          <p:nvPr/>
        </p:nvSpPr>
        <p:spPr>
          <a:xfrm>
            <a:off x="8858731" y="4497036"/>
            <a:ext cx="2192649" cy="461665"/>
          </a:xfrm>
          <a:prstGeom prst="rect">
            <a:avLst/>
          </a:prstGeom>
          <a:solidFill>
            <a:srgbClr val="E7E6E6"/>
          </a:solidFill>
        </p:spPr>
        <p:txBody>
          <a:bodyPr wrap="square">
            <a:spAutoFit/>
          </a:bodyPr>
          <a:lstStyle/>
          <a:p>
            <a:r>
              <a:rPr lang="en-FR" sz="2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[MODELS’22]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705A8786-C9C8-EA88-6E8D-8BDF894F01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75073" y="3233393"/>
            <a:ext cx="2387013" cy="171917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0C6E764-7EAF-6A43-F6E3-047698AD37B3}"/>
              </a:ext>
            </a:extLst>
          </p:cNvPr>
          <p:cNvGrpSpPr/>
          <p:nvPr/>
        </p:nvGrpSpPr>
        <p:grpSpPr>
          <a:xfrm>
            <a:off x="1768598" y="513428"/>
            <a:ext cx="2958738" cy="1636916"/>
            <a:chOff x="1768598" y="513428"/>
            <a:chExt cx="2958738" cy="1636916"/>
          </a:xfrm>
        </p:grpSpPr>
        <p:sp>
          <p:nvSpPr>
            <p:cNvPr id="10" name="Snip Single Corner of Rectangle 9">
              <a:extLst>
                <a:ext uri="{FF2B5EF4-FFF2-40B4-BE49-F238E27FC236}">
                  <a16:creationId xmlns:a16="http://schemas.microsoft.com/office/drawing/2014/main" id="{AFC20B30-0C88-B30A-F299-802B90548D02}"/>
                </a:ext>
              </a:extLst>
            </p:cNvPr>
            <p:cNvSpPr/>
            <p:nvPr/>
          </p:nvSpPr>
          <p:spPr>
            <a:xfrm>
              <a:off x="1768598" y="513428"/>
              <a:ext cx="1456508" cy="600891"/>
            </a:xfr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R" dirty="0">
                  <a:solidFill>
                    <a:schemeClr val="tx1"/>
                  </a:solidFill>
                </a:rPr>
                <a:t>AnimUML</a:t>
              </a:r>
              <a:br>
                <a:rPr lang="en-FR" dirty="0">
                  <a:solidFill>
                    <a:schemeClr val="tx1"/>
                  </a:solidFill>
                </a:rPr>
              </a:br>
              <a:r>
                <a:rPr lang="en-FR" dirty="0">
                  <a:solidFill>
                    <a:schemeClr val="tx1"/>
                  </a:solidFill>
                </a:rPr>
                <a:t>Specification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0DE40F1E-91A6-227A-BC76-364EED323F38}"/>
                </a:ext>
              </a:extLst>
            </p:cNvPr>
            <p:cNvSpPr/>
            <p:nvPr/>
          </p:nvSpPr>
          <p:spPr>
            <a:xfrm>
              <a:off x="1768598" y="1549453"/>
              <a:ext cx="1456508" cy="60089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R" dirty="0">
                  <a:solidFill>
                    <a:schemeClr val="tx1"/>
                  </a:solidFill>
                </a:rPr>
                <a:t>AnimUML</a:t>
              </a:r>
              <a:br>
                <a:rPr lang="en-FR" dirty="0">
                  <a:solidFill>
                    <a:schemeClr val="tx1"/>
                  </a:solidFill>
                </a:rPr>
              </a:br>
              <a:r>
                <a:rPr lang="en-FR" dirty="0">
                  <a:solidFill>
                    <a:schemeClr val="tx1"/>
                  </a:solidFill>
                </a:rPr>
                <a:t>Semantics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0FBDBA3-9106-1E48-57CA-A2DA957C88FD}"/>
                </a:ext>
              </a:extLst>
            </p:cNvPr>
            <p:cNvSpPr/>
            <p:nvPr/>
          </p:nvSpPr>
          <p:spPr>
            <a:xfrm>
              <a:off x="3225106" y="1639963"/>
              <a:ext cx="448491" cy="4484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R" dirty="0">
                  <a:solidFill>
                    <a:schemeClr val="tx1"/>
                  </a:solidFill>
                </a:rPr>
                <a:t>SLI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3C5BEA4C-5273-1204-1049-B40408F66E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5551" y="1114319"/>
              <a:ext cx="0" cy="4351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5ED87C5-82BC-E2FE-0F12-06662C9F02D9}"/>
                </a:ext>
              </a:extLst>
            </p:cNvPr>
            <p:cNvSpPr txBox="1"/>
            <p:nvPr/>
          </p:nvSpPr>
          <p:spPr>
            <a:xfrm>
              <a:off x="2511676" y="1225953"/>
              <a:ext cx="75212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sz="1050" dirty="0"/>
                <a:t>interprets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00D5BF8-240B-D5CB-AA84-93D8F41C0F0C}"/>
                </a:ext>
              </a:extLst>
            </p:cNvPr>
            <p:cNvCxnSpPr>
              <a:cxnSpLocks/>
              <a:endCxn id="12" idx="3"/>
            </p:cNvCxnSpPr>
            <p:nvPr/>
          </p:nvCxnSpPr>
          <p:spPr>
            <a:xfrm flipH="1">
              <a:off x="3673597" y="1864209"/>
              <a:ext cx="105373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9B96C53A-3B3A-AD45-F33C-429BC244621F}"/>
              </a:ext>
            </a:extLst>
          </p:cNvPr>
          <p:cNvSpPr/>
          <p:nvPr/>
        </p:nvSpPr>
        <p:spPr>
          <a:xfrm>
            <a:off x="5201952" y="6102968"/>
            <a:ext cx="1456508" cy="600891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>
                <a:solidFill>
                  <a:schemeClr val="bg1"/>
                </a:solidFill>
              </a:rPr>
              <a:t>Interactive</a:t>
            </a:r>
            <a:br>
              <a:rPr lang="en-FR" dirty="0">
                <a:solidFill>
                  <a:schemeClr val="bg1"/>
                </a:solidFill>
              </a:rPr>
            </a:br>
            <a:r>
              <a:rPr lang="en-FR" dirty="0">
                <a:solidFill>
                  <a:schemeClr val="bg1"/>
                </a:solidFill>
              </a:rPr>
              <a:t>Controler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FC83015-F6DD-4D9B-FB73-D0EC3174BC5D}"/>
              </a:ext>
            </a:extLst>
          </p:cNvPr>
          <p:cNvCxnSpPr>
            <a:cxnSpLocks/>
            <a:stCxn id="18" idx="2"/>
            <a:endCxn id="58" idx="0"/>
          </p:cNvCxnSpPr>
          <p:nvPr/>
        </p:nvCxnSpPr>
        <p:spPr>
          <a:xfrm flipH="1">
            <a:off x="5930206" y="5720175"/>
            <a:ext cx="1" cy="3827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>
            <a:extLst>
              <a:ext uri="{FF2B5EF4-FFF2-40B4-BE49-F238E27FC236}">
                <a16:creationId xmlns:a16="http://schemas.microsoft.com/office/drawing/2014/main" id="{4BF5AC92-1DED-BCFB-6056-48A201A9B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036" y="5936870"/>
            <a:ext cx="1175838" cy="766989"/>
          </a:xfrm>
          <a:prstGeom prst="rect">
            <a:avLst/>
          </a:prstGeom>
        </p:spPr>
      </p:pic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221A352C-DCAC-F2E1-F7DC-A95757DB62F7}"/>
              </a:ext>
            </a:extLst>
          </p:cNvPr>
          <p:cNvSpPr/>
          <p:nvPr/>
        </p:nvSpPr>
        <p:spPr>
          <a:xfrm>
            <a:off x="241970" y="3342422"/>
            <a:ext cx="329813" cy="329813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1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216C820A-7778-8FC4-9A01-32210A27D553}"/>
              </a:ext>
            </a:extLst>
          </p:cNvPr>
          <p:cNvSpPr/>
          <p:nvPr/>
        </p:nvSpPr>
        <p:spPr>
          <a:xfrm>
            <a:off x="772968" y="3342421"/>
            <a:ext cx="329813" cy="329813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2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673A06D6-B4A0-3B6F-6B67-5E3ACA403ECD}"/>
              </a:ext>
            </a:extLst>
          </p:cNvPr>
          <p:cNvSpPr/>
          <p:nvPr/>
        </p:nvSpPr>
        <p:spPr>
          <a:xfrm>
            <a:off x="1298293" y="3342420"/>
            <a:ext cx="329813" cy="329813"/>
          </a:xfrm>
          <a:custGeom>
            <a:avLst/>
            <a:gdLst>
              <a:gd name="connsiteX0" fmla="*/ 0 w 329813"/>
              <a:gd name="connsiteY0" fmla="*/ 54970 h 329813"/>
              <a:gd name="connsiteX1" fmla="*/ 54970 w 329813"/>
              <a:gd name="connsiteY1" fmla="*/ 0 h 329813"/>
              <a:gd name="connsiteX2" fmla="*/ 274843 w 329813"/>
              <a:gd name="connsiteY2" fmla="*/ 0 h 329813"/>
              <a:gd name="connsiteX3" fmla="*/ 329813 w 329813"/>
              <a:gd name="connsiteY3" fmla="*/ 54970 h 329813"/>
              <a:gd name="connsiteX4" fmla="*/ 329813 w 329813"/>
              <a:gd name="connsiteY4" fmla="*/ 274843 h 329813"/>
              <a:gd name="connsiteX5" fmla="*/ 274843 w 329813"/>
              <a:gd name="connsiteY5" fmla="*/ 329813 h 329813"/>
              <a:gd name="connsiteX6" fmla="*/ 54970 w 329813"/>
              <a:gd name="connsiteY6" fmla="*/ 329813 h 329813"/>
              <a:gd name="connsiteX7" fmla="*/ 0 w 329813"/>
              <a:gd name="connsiteY7" fmla="*/ 274843 h 329813"/>
              <a:gd name="connsiteX8" fmla="*/ 0 w 329813"/>
              <a:gd name="connsiteY8" fmla="*/ 54970 h 329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813" h="329813" fill="none" extrusionOk="0">
                <a:moveTo>
                  <a:pt x="0" y="54970"/>
                </a:moveTo>
                <a:cubicBezTo>
                  <a:pt x="578" y="25471"/>
                  <a:pt x="25067" y="4721"/>
                  <a:pt x="54970" y="0"/>
                </a:cubicBezTo>
                <a:cubicBezTo>
                  <a:pt x="157825" y="-63"/>
                  <a:pt x="217787" y="25932"/>
                  <a:pt x="274843" y="0"/>
                </a:cubicBezTo>
                <a:cubicBezTo>
                  <a:pt x="308058" y="-3546"/>
                  <a:pt x="323892" y="22322"/>
                  <a:pt x="329813" y="54970"/>
                </a:cubicBezTo>
                <a:cubicBezTo>
                  <a:pt x="339039" y="121379"/>
                  <a:pt x="325205" y="226862"/>
                  <a:pt x="329813" y="274843"/>
                </a:cubicBezTo>
                <a:cubicBezTo>
                  <a:pt x="326782" y="299024"/>
                  <a:pt x="305867" y="320815"/>
                  <a:pt x="274843" y="329813"/>
                </a:cubicBezTo>
                <a:cubicBezTo>
                  <a:pt x="201293" y="354281"/>
                  <a:pt x="129419" y="313757"/>
                  <a:pt x="54970" y="329813"/>
                </a:cubicBezTo>
                <a:cubicBezTo>
                  <a:pt x="22226" y="329911"/>
                  <a:pt x="2971" y="299846"/>
                  <a:pt x="0" y="274843"/>
                </a:cubicBezTo>
                <a:cubicBezTo>
                  <a:pt x="-3680" y="182388"/>
                  <a:pt x="20918" y="139550"/>
                  <a:pt x="0" y="54970"/>
                </a:cubicBezTo>
                <a:close/>
              </a:path>
              <a:path w="329813" h="329813" stroke="0" extrusionOk="0">
                <a:moveTo>
                  <a:pt x="0" y="54970"/>
                </a:moveTo>
                <a:cubicBezTo>
                  <a:pt x="-925" y="24040"/>
                  <a:pt x="21147" y="1300"/>
                  <a:pt x="54970" y="0"/>
                </a:cubicBezTo>
                <a:cubicBezTo>
                  <a:pt x="112180" y="-3616"/>
                  <a:pt x="168433" y="20917"/>
                  <a:pt x="274843" y="0"/>
                </a:cubicBezTo>
                <a:cubicBezTo>
                  <a:pt x="299761" y="-4139"/>
                  <a:pt x="328030" y="28271"/>
                  <a:pt x="329813" y="54970"/>
                </a:cubicBezTo>
                <a:cubicBezTo>
                  <a:pt x="332737" y="126290"/>
                  <a:pt x="312741" y="190466"/>
                  <a:pt x="329813" y="274843"/>
                </a:cubicBezTo>
                <a:cubicBezTo>
                  <a:pt x="333305" y="298015"/>
                  <a:pt x="299946" y="329008"/>
                  <a:pt x="274843" y="329813"/>
                </a:cubicBezTo>
                <a:cubicBezTo>
                  <a:pt x="226851" y="337087"/>
                  <a:pt x="155714" y="305323"/>
                  <a:pt x="54970" y="329813"/>
                </a:cubicBezTo>
                <a:cubicBezTo>
                  <a:pt x="23218" y="332117"/>
                  <a:pt x="-5903" y="298355"/>
                  <a:pt x="0" y="274843"/>
                </a:cubicBezTo>
                <a:cubicBezTo>
                  <a:pt x="-3890" y="191002"/>
                  <a:pt x="14234" y="135550"/>
                  <a:pt x="0" y="5497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3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C850A6EF-052C-E113-0193-7A10820A0ED2}"/>
              </a:ext>
            </a:extLst>
          </p:cNvPr>
          <p:cNvSpPr/>
          <p:nvPr/>
        </p:nvSpPr>
        <p:spPr>
          <a:xfrm>
            <a:off x="1835872" y="3006856"/>
            <a:ext cx="329813" cy="32981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4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CD17DBF3-4C98-17AA-1B7C-93A2C1BD0063}"/>
              </a:ext>
            </a:extLst>
          </p:cNvPr>
          <p:cNvSpPr/>
          <p:nvPr/>
        </p:nvSpPr>
        <p:spPr>
          <a:xfrm>
            <a:off x="2550356" y="3700824"/>
            <a:ext cx="329813" cy="32981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7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BC40097E-F0E1-F628-A876-AFF1D3BE592C}"/>
              </a:ext>
            </a:extLst>
          </p:cNvPr>
          <p:cNvSpPr/>
          <p:nvPr/>
        </p:nvSpPr>
        <p:spPr>
          <a:xfrm>
            <a:off x="2026817" y="4368692"/>
            <a:ext cx="329813" cy="32981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5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E1114A2D-6C3E-A382-02FC-00A3DBB2423F}"/>
              </a:ext>
            </a:extLst>
          </p:cNvPr>
          <p:cNvSpPr/>
          <p:nvPr/>
        </p:nvSpPr>
        <p:spPr>
          <a:xfrm>
            <a:off x="2531605" y="4330559"/>
            <a:ext cx="329813" cy="32981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6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DCBE1829-E5B9-D774-0FDA-27559F75F6A8}"/>
              </a:ext>
            </a:extLst>
          </p:cNvPr>
          <p:cNvSpPr/>
          <p:nvPr/>
        </p:nvSpPr>
        <p:spPr>
          <a:xfrm>
            <a:off x="3173573" y="3837067"/>
            <a:ext cx="329813" cy="32981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9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F0109420-8873-13A3-993A-C8095BF309A2}"/>
              </a:ext>
            </a:extLst>
          </p:cNvPr>
          <p:cNvSpPr/>
          <p:nvPr/>
        </p:nvSpPr>
        <p:spPr>
          <a:xfrm>
            <a:off x="3178228" y="3312321"/>
            <a:ext cx="329813" cy="32981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8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64643830-0B8D-F6B5-ED91-A9900FFF83C2}"/>
              </a:ext>
            </a:extLst>
          </p:cNvPr>
          <p:cNvCxnSpPr>
            <a:cxnSpLocks/>
            <a:stCxn id="66" idx="3"/>
            <a:endCxn id="87" idx="1"/>
          </p:cNvCxnSpPr>
          <p:nvPr/>
        </p:nvCxnSpPr>
        <p:spPr>
          <a:xfrm flipV="1">
            <a:off x="571783" y="3507326"/>
            <a:ext cx="160385" cy="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DCD56DB-52DD-3EAA-8E57-7BE01C463491}"/>
              </a:ext>
            </a:extLst>
          </p:cNvPr>
          <p:cNvCxnSpPr>
            <a:cxnSpLocks/>
            <a:stCxn id="67" idx="3"/>
            <a:endCxn id="88" idx="1"/>
          </p:cNvCxnSpPr>
          <p:nvPr/>
        </p:nvCxnSpPr>
        <p:spPr>
          <a:xfrm flipV="1">
            <a:off x="1102781" y="3507326"/>
            <a:ext cx="150825" cy="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815B94B6-EDC5-2D4B-141F-A47F84B52A2F}"/>
              </a:ext>
            </a:extLst>
          </p:cNvPr>
          <p:cNvCxnSpPr>
            <a:stCxn id="68" idx="3"/>
            <a:endCxn id="69" idx="1"/>
          </p:cNvCxnSpPr>
          <p:nvPr/>
        </p:nvCxnSpPr>
        <p:spPr>
          <a:xfrm flipV="1">
            <a:off x="1628106" y="3171763"/>
            <a:ext cx="207766" cy="33556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6088A9FF-DBD5-BC38-5F98-803FD832F9CE}"/>
              </a:ext>
            </a:extLst>
          </p:cNvPr>
          <p:cNvSpPr/>
          <p:nvPr/>
        </p:nvSpPr>
        <p:spPr>
          <a:xfrm>
            <a:off x="203440" y="3298320"/>
            <a:ext cx="411413" cy="418011"/>
          </a:xfrm>
          <a:custGeom>
            <a:avLst/>
            <a:gdLst>
              <a:gd name="connsiteX0" fmla="*/ 0 w 411413"/>
              <a:gd name="connsiteY0" fmla="*/ 0 h 418011"/>
              <a:gd name="connsiteX1" fmla="*/ 411413 w 411413"/>
              <a:gd name="connsiteY1" fmla="*/ 0 h 418011"/>
              <a:gd name="connsiteX2" fmla="*/ 411413 w 411413"/>
              <a:gd name="connsiteY2" fmla="*/ 418011 h 418011"/>
              <a:gd name="connsiteX3" fmla="*/ 0 w 411413"/>
              <a:gd name="connsiteY3" fmla="*/ 418011 h 418011"/>
              <a:gd name="connsiteX4" fmla="*/ 0 w 411413"/>
              <a:gd name="connsiteY4" fmla="*/ 0 h 41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13" h="418011" fill="none" extrusionOk="0">
                <a:moveTo>
                  <a:pt x="0" y="0"/>
                </a:moveTo>
                <a:cubicBezTo>
                  <a:pt x="84049" y="-13227"/>
                  <a:pt x="302983" y="1995"/>
                  <a:pt x="411413" y="0"/>
                </a:cubicBezTo>
                <a:cubicBezTo>
                  <a:pt x="392533" y="174929"/>
                  <a:pt x="400764" y="232617"/>
                  <a:pt x="411413" y="418011"/>
                </a:cubicBezTo>
                <a:cubicBezTo>
                  <a:pt x="318365" y="426140"/>
                  <a:pt x="198077" y="410789"/>
                  <a:pt x="0" y="418011"/>
                </a:cubicBezTo>
                <a:cubicBezTo>
                  <a:pt x="-3004" y="210181"/>
                  <a:pt x="29921" y="116857"/>
                  <a:pt x="0" y="0"/>
                </a:cubicBezTo>
                <a:close/>
              </a:path>
              <a:path w="411413" h="418011" stroke="0" extrusionOk="0">
                <a:moveTo>
                  <a:pt x="0" y="0"/>
                </a:moveTo>
                <a:cubicBezTo>
                  <a:pt x="188259" y="-29957"/>
                  <a:pt x="283020" y="-507"/>
                  <a:pt x="411413" y="0"/>
                </a:cubicBezTo>
                <a:cubicBezTo>
                  <a:pt x="415664" y="156384"/>
                  <a:pt x="379737" y="259576"/>
                  <a:pt x="411413" y="418011"/>
                </a:cubicBezTo>
                <a:cubicBezTo>
                  <a:pt x="223421" y="442846"/>
                  <a:pt x="81425" y="437074"/>
                  <a:pt x="0" y="418011"/>
                </a:cubicBezTo>
                <a:cubicBezTo>
                  <a:pt x="-32169" y="318773"/>
                  <a:pt x="5262" y="86973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  <a:alpha val="47000"/>
            </a:schemeClr>
          </a:solidFill>
          <a:ln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5CD679F-569E-7DB3-50DA-7B82FB21FD7B}"/>
              </a:ext>
            </a:extLst>
          </p:cNvPr>
          <p:cNvSpPr/>
          <p:nvPr/>
        </p:nvSpPr>
        <p:spPr>
          <a:xfrm>
            <a:off x="732168" y="3298320"/>
            <a:ext cx="411413" cy="418011"/>
          </a:xfrm>
          <a:custGeom>
            <a:avLst/>
            <a:gdLst>
              <a:gd name="connsiteX0" fmla="*/ 0 w 411413"/>
              <a:gd name="connsiteY0" fmla="*/ 0 h 418011"/>
              <a:gd name="connsiteX1" fmla="*/ 411413 w 411413"/>
              <a:gd name="connsiteY1" fmla="*/ 0 h 418011"/>
              <a:gd name="connsiteX2" fmla="*/ 411413 w 411413"/>
              <a:gd name="connsiteY2" fmla="*/ 418011 h 418011"/>
              <a:gd name="connsiteX3" fmla="*/ 0 w 411413"/>
              <a:gd name="connsiteY3" fmla="*/ 418011 h 418011"/>
              <a:gd name="connsiteX4" fmla="*/ 0 w 411413"/>
              <a:gd name="connsiteY4" fmla="*/ 0 h 41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13" h="418011" fill="none" extrusionOk="0">
                <a:moveTo>
                  <a:pt x="0" y="0"/>
                </a:moveTo>
                <a:cubicBezTo>
                  <a:pt x="84049" y="-13227"/>
                  <a:pt x="302983" y="1995"/>
                  <a:pt x="411413" y="0"/>
                </a:cubicBezTo>
                <a:cubicBezTo>
                  <a:pt x="392533" y="174929"/>
                  <a:pt x="400764" y="232617"/>
                  <a:pt x="411413" y="418011"/>
                </a:cubicBezTo>
                <a:cubicBezTo>
                  <a:pt x="318365" y="426140"/>
                  <a:pt x="198077" y="410789"/>
                  <a:pt x="0" y="418011"/>
                </a:cubicBezTo>
                <a:cubicBezTo>
                  <a:pt x="-3004" y="210181"/>
                  <a:pt x="29921" y="116857"/>
                  <a:pt x="0" y="0"/>
                </a:cubicBezTo>
                <a:close/>
              </a:path>
              <a:path w="411413" h="418011" stroke="0" extrusionOk="0">
                <a:moveTo>
                  <a:pt x="0" y="0"/>
                </a:moveTo>
                <a:cubicBezTo>
                  <a:pt x="188259" y="-29957"/>
                  <a:pt x="283020" y="-507"/>
                  <a:pt x="411413" y="0"/>
                </a:cubicBezTo>
                <a:cubicBezTo>
                  <a:pt x="415664" y="156384"/>
                  <a:pt x="379737" y="259576"/>
                  <a:pt x="411413" y="418011"/>
                </a:cubicBezTo>
                <a:cubicBezTo>
                  <a:pt x="223421" y="442846"/>
                  <a:pt x="81425" y="437074"/>
                  <a:pt x="0" y="418011"/>
                </a:cubicBezTo>
                <a:cubicBezTo>
                  <a:pt x="-32169" y="318773"/>
                  <a:pt x="5262" y="86973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  <a:alpha val="47000"/>
            </a:schemeClr>
          </a:solidFill>
          <a:ln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375A4CF-0044-7721-10AD-04EF6C5A5A02}"/>
              </a:ext>
            </a:extLst>
          </p:cNvPr>
          <p:cNvSpPr/>
          <p:nvPr/>
        </p:nvSpPr>
        <p:spPr>
          <a:xfrm>
            <a:off x="1805409" y="2962763"/>
            <a:ext cx="411413" cy="418011"/>
          </a:xfrm>
          <a:custGeom>
            <a:avLst/>
            <a:gdLst>
              <a:gd name="connsiteX0" fmla="*/ 0 w 411413"/>
              <a:gd name="connsiteY0" fmla="*/ 0 h 418011"/>
              <a:gd name="connsiteX1" fmla="*/ 411413 w 411413"/>
              <a:gd name="connsiteY1" fmla="*/ 0 h 418011"/>
              <a:gd name="connsiteX2" fmla="*/ 411413 w 411413"/>
              <a:gd name="connsiteY2" fmla="*/ 418011 h 418011"/>
              <a:gd name="connsiteX3" fmla="*/ 0 w 411413"/>
              <a:gd name="connsiteY3" fmla="*/ 418011 h 418011"/>
              <a:gd name="connsiteX4" fmla="*/ 0 w 411413"/>
              <a:gd name="connsiteY4" fmla="*/ 0 h 41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13" h="418011" fill="none" extrusionOk="0">
                <a:moveTo>
                  <a:pt x="0" y="0"/>
                </a:moveTo>
                <a:cubicBezTo>
                  <a:pt x="84049" y="-13227"/>
                  <a:pt x="302983" y="1995"/>
                  <a:pt x="411413" y="0"/>
                </a:cubicBezTo>
                <a:cubicBezTo>
                  <a:pt x="392533" y="174929"/>
                  <a:pt x="400764" y="232617"/>
                  <a:pt x="411413" y="418011"/>
                </a:cubicBezTo>
                <a:cubicBezTo>
                  <a:pt x="318365" y="426140"/>
                  <a:pt x="198077" y="410789"/>
                  <a:pt x="0" y="418011"/>
                </a:cubicBezTo>
                <a:cubicBezTo>
                  <a:pt x="-3004" y="210181"/>
                  <a:pt x="29921" y="116857"/>
                  <a:pt x="0" y="0"/>
                </a:cubicBezTo>
                <a:close/>
              </a:path>
              <a:path w="411413" h="418011" stroke="0" extrusionOk="0">
                <a:moveTo>
                  <a:pt x="0" y="0"/>
                </a:moveTo>
                <a:cubicBezTo>
                  <a:pt x="188259" y="-29957"/>
                  <a:pt x="283020" y="-507"/>
                  <a:pt x="411413" y="0"/>
                </a:cubicBezTo>
                <a:cubicBezTo>
                  <a:pt x="415664" y="156384"/>
                  <a:pt x="379737" y="259576"/>
                  <a:pt x="411413" y="418011"/>
                </a:cubicBezTo>
                <a:cubicBezTo>
                  <a:pt x="223421" y="442846"/>
                  <a:pt x="81425" y="437074"/>
                  <a:pt x="0" y="418011"/>
                </a:cubicBezTo>
                <a:cubicBezTo>
                  <a:pt x="-32169" y="318773"/>
                  <a:pt x="5262" y="86973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  <a:alpha val="47000"/>
            </a:schemeClr>
          </a:solidFill>
          <a:ln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5ADAD42-9F5C-C622-AC07-C8F10C15B43A}"/>
              </a:ext>
            </a:extLst>
          </p:cNvPr>
          <p:cNvSpPr/>
          <p:nvPr/>
        </p:nvSpPr>
        <p:spPr>
          <a:xfrm>
            <a:off x="3142834" y="3268221"/>
            <a:ext cx="411413" cy="418011"/>
          </a:xfrm>
          <a:custGeom>
            <a:avLst/>
            <a:gdLst>
              <a:gd name="connsiteX0" fmla="*/ 0 w 411413"/>
              <a:gd name="connsiteY0" fmla="*/ 0 h 418011"/>
              <a:gd name="connsiteX1" fmla="*/ 411413 w 411413"/>
              <a:gd name="connsiteY1" fmla="*/ 0 h 418011"/>
              <a:gd name="connsiteX2" fmla="*/ 411413 w 411413"/>
              <a:gd name="connsiteY2" fmla="*/ 418011 h 418011"/>
              <a:gd name="connsiteX3" fmla="*/ 0 w 411413"/>
              <a:gd name="connsiteY3" fmla="*/ 418011 h 418011"/>
              <a:gd name="connsiteX4" fmla="*/ 0 w 411413"/>
              <a:gd name="connsiteY4" fmla="*/ 0 h 41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13" h="418011" fill="none" extrusionOk="0">
                <a:moveTo>
                  <a:pt x="0" y="0"/>
                </a:moveTo>
                <a:cubicBezTo>
                  <a:pt x="84049" y="-13227"/>
                  <a:pt x="302983" y="1995"/>
                  <a:pt x="411413" y="0"/>
                </a:cubicBezTo>
                <a:cubicBezTo>
                  <a:pt x="392533" y="174929"/>
                  <a:pt x="400764" y="232617"/>
                  <a:pt x="411413" y="418011"/>
                </a:cubicBezTo>
                <a:cubicBezTo>
                  <a:pt x="318365" y="426140"/>
                  <a:pt x="198077" y="410789"/>
                  <a:pt x="0" y="418011"/>
                </a:cubicBezTo>
                <a:cubicBezTo>
                  <a:pt x="-3004" y="210181"/>
                  <a:pt x="29921" y="116857"/>
                  <a:pt x="0" y="0"/>
                </a:cubicBezTo>
                <a:close/>
              </a:path>
              <a:path w="411413" h="418011" stroke="0" extrusionOk="0">
                <a:moveTo>
                  <a:pt x="0" y="0"/>
                </a:moveTo>
                <a:cubicBezTo>
                  <a:pt x="188259" y="-29957"/>
                  <a:pt x="283020" y="-507"/>
                  <a:pt x="411413" y="0"/>
                </a:cubicBezTo>
                <a:cubicBezTo>
                  <a:pt x="415664" y="156384"/>
                  <a:pt x="379737" y="259576"/>
                  <a:pt x="411413" y="418011"/>
                </a:cubicBezTo>
                <a:cubicBezTo>
                  <a:pt x="223421" y="442846"/>
                  <a:pt x="81425" y="437074"/>
                  <a:pt x="0" y="418011"/>
                </a:cubicBezTo>
                <a:cubicBezTo>
                  <a:pt x="-32169" y="318773"/>
                  <a:pt x="5262" y="86973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  <a:alpha val="47000"/>
            </a:schemeClr>
          </a:solidFill>
          <a:ln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3EE39DC-CF74-87B1-E145-1BC3BC707C0D}"/>
              </a:ext>
            </a:extLst>
          </p:cNvPr>
          <p:cNvSpPr/>
          <p:nvPr/>
        </p:nvSpPr>
        <p:spPr>
          <a:xfrm>
            <a:off x="3132772" y="3792967"/>
            <a:ext cx="411413" cy="418011"/>
          </a:xfrm>
          <a:custGeom>
            <a:avLst/>
            <a:gdLst>
              <a:gd name="connsiteX0" fmla="*/ 0 w 411413"/>
              <a:gd name="connsiteY0" fmla="*/ 0 h 418011"/>
              <a:gd name="connsiteX1" fmla="*/ 411413 w 411413"/>
              <a:gd name="connsiteY1" fmla="*/ 0 h 418011"/>
              <a:gd name="connsiteX2" fmla="*/ 411413 w 411413"/>
              <a:gd name="connsiteY2" fmla="*/ 418011 h 418011"/>
              <a:gd name="connsiteX3" fmla="*/ 0 w 411413"/>
              <a:gd name="connsiteY3" fmla="*/ 418011 h 418011"/>
              <a:gd name="connsiteX4" fmla="*/ 0 w 411413"/>
              <a:gd name="connsiteY4" fmla="*/ 0 h 41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13" h="418011" fill="none" extrusionOk="0">
                <a:moveTo>
                  <a:pt x="0" y="0"/>
                </a:moveTo>
                <a:cubicBezTo>
                  <a:pt x="84049" y="-13227"/>
                  <a:pt x="302983" y="1995"/>
                  <a:pt x="411413" y="0"/>
                </a:cubicBezTo>
                <a:cubicBezTo>
                  <a:pt x="392533" y="174929"/>
                  <a:pt x="400764" y="232617"/>
                  <a:pt x="411413" y="418011"/>
                </a:cubicBezTo>
                <a:cubicBezTo>
                  <a:pt x="318365" y="426140"/>
                  <a:pt x="198077" y="410789"/>
                  <a:pt x="0" y="418011"/>
                </a:cubicBezTo>
                <a:cubicBezTo>
                  <a:pt x="-3004" y="210181"/>
                  <a:pt x="29921" y="116857"/>
                  <a:pt x="0" y="0"/>
                </a:cubicBezTo>
                <a:close/>
              </a:path>
              <a:path w="411413" h="418011" stroke="0" extrusionOk="0">
                <a:moveTo>
                  <a:pt x="0" y="0"/>
                </a:moveTo>
                <a:cubicBezTo>
                  <a:pt x="188259" y="-29957"/>
                  <a:pt x="283020" y="-507"/>
                  <a:pt x="411413" y="0"/>
                </a:cubicBezTo>
                <a:cubicBezTo>
                  <a:pt x="415664" y="156384"/>
                  <a:pt x="379737" y="259576"/>
                  <a:pt x="411413" y="418011"/>
                </a:cubicBezTo>
                <a:cubicBezTo>
                  <a:pt x="223421" y="442846"/>
                  <a:pt x="81425" y="437074"/>
                  <a:pt x="0" y="418011"/>
                </a:cubicBezTo>
                <a:cubicBezTo>
                  <a:pt x="-32169" y="318773"/>
                  <a:pt x="5262" y="86973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  <a:alpha val="47000"/>
            </a:schemeClr>
          </a:solidFill>
          <a:ln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E7C06F0-F1B1-69C7-2E8E-8D9E32D82B2C}"/>
              </a:ext>
            </a:extLst>
          </p:cNvPr>
          <p:cNvCxnSpPr>
            <a:cxnSpLocks/>
            <a:stCxn id="68" idx="3"/>
            <a:endCxn id="89" idx="1"/>
          </p:cNvCxnSpPr>
          <p:nvPr/>
        </p:nvCxnSpPr>
        <p:spPr>
          <a:xfrm>
            <a:off x="1628106" y="3507327"/>
            <a:ext cx="257300" cy="1113851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8F6679D-683B-9EB9-44CA-070BCE75B62B}"/>
              </a:ext>
            </a:extLst>
          </p:cNvPr>
          <p:cNvCxnSpPr>
            <a:cxnSpLocks/>
            <a:stCxn id="71" idx="0"/>
            <a:endCxn id="91" idx="1"/>
          </p:cNvCxnSpPr>
          <p:nvPr/>
        </p:nvCxnSpPr>
        <p:spPr>
          <a:xfrm flipV="1">
            <a:off x="2191724" y="4202487"/>
            <a:ext cx="323849" cy="16620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07F1A8DE-07A7-5143-8F31-51DFC4D50EFA}"/>
              </a:ext>
            </a:extLst>
          </p:cNvPr>
          <p:cNvCxnSpPr>
            <a:stCxn id="70" idx="3"/>
            <a:endCxn id="92" idx="1"/>
          </p:cNvCxnSpPr>
          <p:nvPr/>
        </p:nvCxnSpPr>
        <p:spPr>
          <a:xfrm flipV="1">
            <a:off x="2880169" y="3477227"/>
            <a:ext cx="262665" cy="38850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9DD3FBF8-582D-6C88-2226-A54AA3D2FADF}"/>
              </a:ext>
            </a:extLst>
          </p:cNvPr>
          <p:cNvCxnSpPr>
            <a:stCxn id="70" idx="3"/>
            <a:endCxn id="93" idx="1"/>
          </p:cNvCxnSpPr>
          <p:nvPr/>
        </p:nvCxnSpPr>
        <p:spPr>
          <a:xfrm>
            <a:off x="2880169" y="3865731"/>
            <a:ext cx="252603" cy="13624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B7B21922-F988-A7B1-CFE8-4634AB0C7214}"/>
              </a:ext>
            </a:extLst>
          </p:cNvPr>
          <p:cNvGrpSpPr/>
          <p:nvPr/>
        </p:nvGrpSpPr>
        <p:grpSpPr>
          <a:xfrm>
            <a:off x="1463200" y="3171770"/>
            <a:ext cx="422207" cy="1449407"/>
            <a:chOff x="1463200" y="3171770"/>
            <a:chExt cx="422207" cy="1449407"/>
          </a:xfrm>
        </p:grpSpPr>
        <p:cxnSp>
          <p:nvCxnSpPr>
            <p:cNvPr id="121" name="Elbow Connector 120">
              <a:extLst>
                <a:ext uri="{FF2B5EF4-FFF2-40B4-BE49-F238E27FC236}">
                  <a16:creationId xmlns:a16="http://schemas.microsoft.com/office/drawing/2014/main" id="{5355EF6E-3621-C546-539C-CC3B97BB6A94}"/>
                </a:ext>
              </a:extLst>
            </p:cNvPr>
            <p:cNvCxnSpPr>
              <a:stCxn id="68" idx="0"/>
              <a:endCxn id="90" idx="1"/>
            </p:cNvCxnSpPr>
            <p:nvPr/>
          </p:nvCxnSpPr>
          <p:spPr>
            <a:xfrm rot="5400000" flipH="1" flipV="1">
              <a:off x="1548979" y="3085991"/>
              <a:ext cx="170651" cy="342209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Elbow Connector 122">
              <a:extLst>
                <a:ext uri="{FF2B5EF4-FFF2-40B4-BE49-F238E27FC236}">
                  <a16:creationId xmlns:a16="http://schemas.microsoft.com/office/drawing/2014/main" id="{6CCBF0BF-1246-15D7-14F9-38CDAA47A563}"/>
                </a:ext>
              </a:extLst>
            </p:cNvPr>
            <p:cNvCxnSpPr>
              <a:cxnSpLocks/>
              <a:stCxn id="68" idx="2"/>
              <a:endCxn id="89" idx="1"/>
            </p:cNvCxnSpPr>
            <p:nvPr/>
          </p:nvCxnSpPr>
          <p:spPr>
            <a:xfrm rot="16200000" flipH="1">
              <a:off x="1199831" y="3935602"/>
              <a:ext cx="948945" cy="422206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DFF434E7-6A80-7C37-FAFC-5DFDD562BED7}"/>
              </a:ext>
            </a:extLst>
          </p:cNvPr>
          <p:cNvGrpSpPr/>
          <p:nvPr/>
        </p:nvGrpSpPr>
        <p:grpSpPr>
          <a:xfrm>
            <a:off x="409147" y="3298320"/>
            <a:ext cx="1054053" cy="418012"/>
            <a:chOff x="409147" y="3298320"/>
            <a:chExt cx="1054053" cy="418012"/>
          </a:xfrm>
        </p:grpSpPr>
        <p:cxnSp>
          <p:nvCxnSpPr>
            <p:cNvPr id="130" name="Elbow Connector 129">
              <a:extLst>
                <a:ext uri="{FF2B5EF4-FFF2-40B4-BE49-F238E27FC236}">
                  <a16:creationId xmlns:a16="http://schemas.microsoft.com/office/drawing/2014/main" id="{8C60FE2F-B230-1CA0-1408-39207B279952}"/>
                </a:ext>
              </a:extLst>
            </p:cNvPr>
            <p:cNvCxnSpPr>
              <a:stCxn id="68" idx="0"/>
              <a:endCxn id="87" idx="0"/>
            </p:cNvCxnSpPr>
            <p:nvPr/>
          </p:nvCxnSpPr>
          <p:spPr>
            <a:xfrm rot="16200000" flipV="1">
              <a:off x="1178488" y="3057707"/>
              <a:ext cx="44100" cy="525325"/>
            </a:xfrm>
            <a:prstGeom prst="bentConnector3">
              <a:avLst>
                <a:gd name="adj1" fmla="val 618367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Elbow Connector 131">
              <a:extLst>
                <a:ext uri="{FF2B5EF4-FFF2-40B4-BE49-F238E27FC236}">
                  <a16:creationId xmlns:a16="http://schemas.microsoft.com/office/drawing/2014/main" id="{57609400-EC3A-8FEE-0C7E-4CDB8E56C51E}"/>
                </a:ext>
              </a:extLst>
            </p:cNvPr>
            <p:cNvCxnSpPr>
              <a:stCxn id="68" idx="2"/>
              <a:endCxn id="86" idx="2"/>
            </p:cNvCxnSpPr>
            <p:nvPr/>
          </p:nvCxnSpPr>
          <p:spPr>
            <a:xfrm rot="5400000">
              <a:off x="914125" y="3167256"/>
              <a:ext cx="44098" cy="1054053"/>
            </a:xfrm>
            <a:prstGeom prst="bentConnector3">
              <a:avLst>
                <a:gd name="adj1" fmla="val 618391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D99D90F-239B-8E9D-FB10-C36DC541FDDB}"/>
              </a:ext>
            </a:extLst>
          </p:cNvPr>
          <p:cNvGrpSpPr/>
          <p:nvPr/>
        </p:nvGrpSpPr>
        <p:grpSpPr>
          <a:xfrm>
            <a:off x="2191724" y="4660372"/>
            <a:ext cx="504788" cy="294302"/>
            <a:chOff x="2191724" y="4660372"/>
            <a:chExt cx="504788" cy="294302"/>
          </a:xfrm>
        </p:grpSpPr>
        <p:cxnSp>
          <p:nvCxnSpPr>
            <p:cNvPr id="134" name="Elbow Connector 133">
              <a:extLst>
                <a:ext uri="{FF2B5EF4-FFF2-40B4-BE49-F238E27FC236}">
                  <a16:creationId xmlns:a16="http://schemas.microsoft.com/office/drawing/2014/main" id="{D8948D8C-51C1-CB50-4605-B7A530AA1275}"/>
                </a:ext>
              </a:extLst>
            </p:cNvPr>
            <p:cNvCxnSpPr>
              <a:cxnSpLocks/>
              <a:stCxn id="89" idx="2"/>
              <a:endCxn id="71" idx="2"/>
            </p:cNvCxnSpPr>
            <p:nvPr/>
          </p:nvCxnSpPr>
          <p:spPr>
            <a:xfrm rot="5400000" flipH="1">
              <a:off x="2188575" y="4701654"/>
              <a:ext cx="256169" cy="249872"/>
            </a:xfrm>
            <a:prstGeom prst="bentConnector3">
              <a:avLst>
                <a:gd name="adj1" fmla="val -89238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Elbow Connector 138">
              <a:extLst>
                <a:ext uri="{FF2B5EF4-FFF2-40B4-BE49-F238E27FC236}">
                  <a16:creationId xmlns:a16="http://schemas.microsoft.com/office/drawing/2014/main" id="{C56689B8-9181-6129-48BB-11EB4F013043}"/>
                </a:ext>
              </a:extLst>
            </p:cNvPr>
            <p:cNvCxnSpPr>
              <a:cxnSpLocks/>
              <a:stCxn id="89" idx="2"/>
              <a:endCxn id="72" idx="2"/>
            </p:cNvCxnSpPr>
            <p:nvPr/>
          </p:nvCxnSpPr>
          <p:spPr>
            <a:xfrm rot="5400000" flipH="1" flipV="1">
              <a:off x="2421903" y="4680065"/>
              <a:ext cx="294302" cy="254916"/>
            </a:xfrm>
            <a:prstGeom prst="bentConnector3">
              <a:avLst>
                <a:gd name="adj1" fmla="val -77675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AFDBBD27-1B70-29A2-5C14-61FEB392AA1D}"/>
              </a:ext>
            </a:extLst>
          </p:cNvPr>
          <p:cNvSpPr/>
          <p:nvPr/>
        </p:nvSpPr>
        <p:spPr>
          <a:xfrm>
            <a:off x="2515573" y="3658015"/>
            <a:ext cx="411413" cy="1088943"/>
          </a:xfrm>
          <a:custGeom>
            <a:avLst/>
            <a:gdLst>
              <a:gd name="connsiteX0" fmla="*/ 0 w 411413"/>
              <a:gd name="connsiteY0" fmla="*/ 0 h 1088943"/>
              <a:gd name="connsiteX1" fmla="*/ 411413 w 411413"/>
              <a:gd name="connsiteY1" fmla="*/ 0 h 1088943"/>
              <a:gd name="connsiteX2" fmla="*/ 411413 w 411413"/>
              <a:gd name="connsiteY2" fmla="*/ 1088943 h 1088943"/>
              <a:gd name="connsiteX3" fmla="*/ 0 w 411413"/>
              <a:gd name="connsiteY3" fmla="*/ 1088943 h 1088943"/>
              <a:gd name="connsiteX4" fmla="*/ 0 w 411413"/>
              <a:gd name="connsiteY4" fmla="*/ 0 h 108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13" h="1088943" fill="none" extrusionOk="0">
                <a:moveTo>
                  <a:pt x="0" y="0"/>
                </a:moveTo>
                <a:cubicBezTo>
                  <a:pt x="84049" y="-13227"/>
                  <a:pt x="302983" y="1995"/>
                  <a:pt x="411413" y="0"/>
                </a:cubicBezTo>
                <a:cubicBezTo>
                  <a:pt x="318019" y="398416"/>
                  <a:pt x="357511" y="938812"/>
                  <a:pt x="411413" y="1088943"/>
                </a:cubicBezTo>
                <a:cubicBezTo>
                  <a:pt x="318365" y="1097072"/>
                  <a:pt x="198077" y="1081721"/>
                  <a:pt x="0" y="1088943"/>
                </a:cubicBezTo>
                <a:cubicBezTo>
                  <a:pt x="-59088" y="904634"/>
                  <a:pt x="42600" y="193134"/>
                  <a:pt x="0" y="0"/>
                </a:cubicBezTo>
                <a:close/>
              </a:path>
              <a:path w="411413" h="1088943" stroke="0" extrusionOk="0">
                <a:moveTo>
                  <a:pt x="0" y="0"/>
                </a:moveTo>
                <a:cubicBezTo>
                  <a:pt x="188259" y="-29957"/>
                  <a:pt x="283020" y="-507"/>
                  <a:pt x="411413" y="0"/>
                </a:cubicBezTo>
                <a:cubicBezTo>
                  <a:pt x="478851" y="372661"/>
                  <a:pt x="484774" y="779401"/>
                  <a:pt x="411413" y="1088943"/>
                </a:cubicBezTo>
                <a:cubicBezTo>
                  <a:pt x="223421" y="1113778"/>
                  <a:pt x="81425" y="1108006"/>
                  <a:pt x="0" y="1088943"/>
                </a:cubicBezTo>
                <a:cubicBezTo>
                  <a:pt x="7282" y="962795"/>
                  <a:pt x="68770" y="134145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  <a:alpha val="47000"/>
            </a:schemeClr>
          </a:solidFill>
          <a:ln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cxnSp>
        <p:nvCxnSpPr>
          <p:cNvPr id="155" name="Elbow Connector 154">
            <a:extLst>
              <a:ext uri="{FF2B5EF4-FFF2-40B4-BE49-F238E27FC236}">
                <a16:creationId xmlns:a16="http://schemas.microsoft.com/office/drawing/2014/main" id="{3189CC1B-83BA-1868-36ED-F34ECBE49662}"/>
              </a:ext>
            </a:extLst>
          </p:cNvPr>
          <p:cNvCxnSpPr>
            <a:endCxn id="92" idx="1"/>
          </p:cNvCxnSpPr>
          <p:nvPr/>
        </p:nvCxnSpPr>
        <p:spPr>
          <a:xfrm flipV="1">
            <a:off x="2191723" y="3477227"/>
            <a:ext cx="951111" cy="891465"/>
          </a:xfrm>
          <a:prstGeom prst="bentConnector3">
            <a:avLst>
              <a:gd name="adj1" fmla="val -35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82D40834-50D6-00A2-0921-7F885F090174}"/>
              </a:ext>
            </a:extLst>
          </p:cNvPr>
          <p:cNvGrpSpPr/>
          <p:nvPr/>
        </p:nvGrpSpPr>
        <p:grpSpPr>
          <a:xfrm>
            <a:off x="980187" y="3311102"/>
            <a:ext cx="2534709" cy="1139479"/>
            <a:chOff x="980187" y="3311102"/>
            <a:chExt cx="2534709" cy="1139479"/>
          </a:xfrm>
        </p:grpSpPr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B236BCC6-0BC5-11C3-287E-F0D5A40F71A5}"/>
                </a:ext>
              </a:extLst>
            </p:cNvPr>
            <p:cNvSpPr/>
            <p:nvPr/>
          </p:nvSpPr>
          <p:spPr>
            <a:xfrm>
              <a:off x="3396998" y="3311102"/>
              <a:ext cx="117898" cy="11789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EE647B70-BC71-0CB3-1AB5-7D314C6AF330}"/>
                </a:ext>
              </a:extLst>
            </p:cNvPr>
            <p:cNvSpPr/>
            <p:nvPr/>
          </p:nvSpPr>
          <p:spPr>
            <a:xfrm>
              <a:off x="3385489" y="3843547"/>
              <a:ext cx="117898" cy="11789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FE99EF34-0B4F-FD36-72A9-4EA2701A4FDD}"/>
                </a:ext>
              </a:extLst>
            </p:cNvPr>
            <p:cNvSpPr/>
            <p:nvPr/>
          </p:nvSpPr>
          <p:spPr>
            <a:xfrm>
              <a:off x="2733754" y="4332683"/>
              <a:ext cx="117898" cy="11789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93C6BCBD-12CE-40EA-FC6A-187A6F5D9C5D}"/>
                </a:ext>
              </a:extLst>
            </p:cNvPr>
            <p:cNvSpPr/>
            <p:nvPr/>
          </p:nvSpPr>
          <p:spPr>
            <a:xfrm>
              <a:off x="980187" y="3337083"/>
              <a:ext cx="117898" cy="11789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</p:grpSp>
      <p:sp>
        <p:nvSpPr>
          <p:cNvPr id="163" name="TextBox 162">
            <a:extLst>
              <a:ext uri="{FF2B5EF4-FFF2-40B4-BE49-F238E27FC236}">
                <a16:creationId xmlns:a16="http://schemas.microsoft.com/office/drawing/2014/main" id="{BCFF4650-B686-45D1-851D-5010FF0E89DB}"/>
              </a:ext>
            </a:extLst>
          </p:cNvPr>
          <p:cNvSpPr txBox="1"/>
          <p:nvPr/>
        </p:nvSpPr>
        <p:spPr>
          <a:xfrm>
            <a:off x="3655297" y="5634247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User</a:t>
            </a: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ACE87183-CCDD-086D-8E12-F2B7963F814E}"/>
              </a:ext>
            </a:extLst>
          </p:cNvPr>
          <p:cNvCxnSpPr>
            <a:stCxn id="62" idx="3"/>
            <a:endCxn id="58" idx="1"/>
          </p:cNvCxnSpPr>
          <p:nvPr/>
        </p:nvCxnSpPr>
        <p:spPr>
          <a:xfrm>
            <a:off x="4577874" y="6320365"/>
            <a:ext cx="624078" cy="830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id="{C7D2B2F0-23DD-CDA8-1D5F-021B3F747F2C}"/>
              </a:ext>
            </a:extLst>
          </p:cNvPr>
          <p:cNvSpPr txBox="1"/>
          <p:nvPr/>
        </p:nvSpPr>
        <p:spPr>
          <a:xfrm>
            <a:off x="4585150" y="5994063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uses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D5686E25-06C7-9FDC-8957-49C4F22FD612}"/>
              </a:ext>
            </a:extLst>
          </p:cNvPr>
          <p:cNvSpPr txBox="1"/>
          <p:nvPr/>
        </p:nvSpPr>
        <p:spPr>
          <a:xfrm>
            <a:off x="8107548" y="2191502"/>
            <a:ext cx="331148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FR" b="1" dirty="0"/>
              <a:t>Non-trivial Monitor Composition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D5DFBF-6F0B-28F0-F5E5-AE45835A14D6}"/>
              </a:ext>
            </a:extLst>
          </p:cNvPr>
          <p:cNvSpPr txBox="1"/>
          <p:nvPr/>
        </p:nvSpPr>
        <p:spPr>
          <a:xfrm>
            <a:off x="8107548" y="2623823"/>
            <a:ext cx="115313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FR" b="1" dirty="0"/>
              <a:t>Scalability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647BF4-5C31-A223-E96E-383A4EAB8AFE}"/>
              </a:ext>
            </a:extLst>
          </p:cNvPr>
          <p:cNvSpPr txBox="1"/>
          <p:nvPr/>
        </p:nvSpPr>
        <p:spPr>
          <a:xfrm>
            <a:off x="8107548" y="974783"/>
            <a:ext cx="2279791" cy="646331"/>
          </a:xfrm>
          <a:prstGeom prst="rect">
            <a:avLst/>
          </a:prstGeom>
          <a:solidFill>
            <a:srgbClr val="E7E6E6"/>
          </a:solidFill>
        </p:spPr>
        <p:txBody>
          <a:bodyPr wrap="none" rtlCol="0">
            <a:spAutoFit/>
          </a:bodyPr>
          <a:lstStyle/>
          <a:p>
            <a:r>
              <a:rPr lang="en-FR" dirty="0">
                <a:solidFill>
                  <a:schemeClr val="accent5">
                    <a:lumMod val="75000"/>
                  </a:schemeClr>
                </a:solidFill>
              </a:rPr>
              <a:t>✔︎Formalization in</a:t>
            </a:r>
          </a:p>
          <a:p>
            <a:r>
              <a:rPr lang="en-FR" dirty="0">
                <a:solidFill>
                  <a:srgbClr val="FF0000"/>
                </a:solidFill>
              </a:rPr>
              <a:t>L∃∀N</a:t>
            </a:r>
            <a:r>
              <a:rPr lang="en-FR" dirty="0">
                <a:solidFill>
                  <a:schemeClr val="accent5">
                    <a:lumMod val="75000"/>
                  </a:schemeClr>
                </a:solidFill>
              </a:rPr>
              <a:t> Theorem Prover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D02311-3E0A-40F9-A143-887EF72E63DE}"/>
              </a:ext>
            </a:extLst>
          </p:cNvPr>
          <p:cNvSpPr txBox="1"/>
          <p:nvPr/>
        </p:nvSpPr>
        <p:spPr>
          <a:xfrm>
            <a:off x="8107548" y="1721642"/>
            <a:ext cx="194931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FR" b="1" dirty="0"/>
              <a:t>Language-agnostic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C8F40D-3263-BD32-2A16-1BA430FBD5EF}"/>
              </a:ext>
            </a:extLst>
          </p:cNvPr>
          <p:cNvSpPr/>
          <p:nvPr/>
        </p:nvSpPr>
        <p:spPr>
          <a:xfrm>
            <a:off x="4283094" y="1639962"/>
            <a:ext cx="448491" cy="4484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>
                <a:solidFill>
                  <a:schemeClr val="tx1"/>
                </a:solidFill>
              </a:rPr>
              <a:t>SLI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624B5E-62DB-ADE6-A4EF-3B37D8D82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0847-8BF6-8545-AF02-13E6EB1F565C}" type="slidenum">
              <a:rPr lang="en-FR" smtClean="0"/>
              <a:t>11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187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1C28C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1C28C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 animBg="1"/>
      <p:bldP spid="13" grpId="0" animBg="1"/>
      <p:bldP spid="14" grpId="0" animBg="1"/>
      <p:bldP spid="15" grpId="0" animBg="1"/>
      <p:bldP spid="26" grpId="0" animBg="1"/>
      <p:bldP spid="31" grpId="0" animBg="1"/>
      <p:bldP spid="167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FE14524-F9BB-AB56-279F-1312B2340A76}"/>
              </a:ext>
            </a:extLst>
          </p:cNvPr>
          <p:cNvSpPr/>
          <p:nvPr/>
        </p:nvSpPr>
        <p:spPr>
          <a:xfrm>
            <a:off x="7250642" y="3776350"/>
            <a:ext cx="1456508" cy="6186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sz="1600" dirty="0">
                <a:solidFill>
                  <a:schemeClr val="tx1"/>
                </a:solidFill>
              </a:rPr>
              <a:t>Configuration</a:t>
            </a:r>
            <a:br>
              <a:rPr lang="en-FR" sz="1600" dirty="0">
                <a:solidFill>
                  <a:schemeClr val="tx1"/>
                </a:solidFill>
              </a:rPr>
            </a:br>
            <a:r>
              <a:rPr lang="en-FR" sz="1600" dirty="0">
                <a:solidFill>
                  <a:schemeClr val="tx1"/>
                </a:solidFill>
              </a:rPr>
              <a:t>Breakpoints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78805841-4A5A-09F9-B8E1-0EA9AAD6FD77}"/>
              </a:ext>
            </a:extLst>
          </p:cNvPr>
          <p:cNvSpPr/>
          <p:nvPr/>
        </p:nvSpPr>
        <p:spPr>
          <a:xfrm>
            <a:off x="1885406" y="4287681"/>
            <a:ext cx="1112379" cy="666993"/>
          </a:xfrm>
          <a:custGeom>
            <a:avLst/>
            <a:gdLst>
              <a:gd name="connsiteX0" fmla="*/ 0 w 1112379"/>
              <a:gd name="connsiteY0" fmla="*/ 0 h 666993"/>
              <a:gd name="connsiteX1" fmla="*/ 1112379 w 1112379"/>
              <a:gd name="connsiteY1" fmla="*/ 0 h 666993"/>
              <a:gd name="connsiteX2" fmla="*/ 1112379 w 1112379"/>
              <a:gd name="connsiteY2" fmla="*/ 666993 h 666993"/>
              <a:gd name="connsiteX3" fmla="*/ 0 w 1112379"/>
              <a:gd name="connsiteY3" fmla="*/ 666993 h 666993"/>
              <a:gd name="connsiteX4" fmla="*/ 0 w 1112379"/>
              <a:gd name="connsiteY4" fmla="*/ 0 h 666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2379" h="666993" fill="none" extrusionOk="0">
                <a:moveTo>
                  <a:pt x="0" y="0"/>
                </a:moveTo>
                <a:cubicBezTo>
                  <a:pt x="190545" y="70620"/>
                  <a:pt x="948934" y="-81728"/>
                  <a:pt x="1112379" y="0"/>
                </a:cubicBezTo>
                <a:cubicBezTo>
                  <a:pt x="1147589" y="145504"/>
                  <a:pt x="1154910" y="469948"/>
                  <a:pt x="1112379" y="666993"/>
                </a:cubicBezTo>
                <a:cubicBezTo>
                  <a:pt x="973634" y="731325"/>
                  <a:pt x="501954" y="720968"/>
                  <a:pt x="0" y="666993"/>
                </a:cubicBezTo>
                <a:cubicBezTo>
                  <a:pt x="-44937" y="354528"/>
                  <a:pt x="11909" y="234286"/>
                  <a:pt x="0" y="0"/>
                </a:cubicBezTo>
                <a:close/>
              </a:path>
              <a:path w="1112379" h="666993" stroke="0" extrusionOk="0">
                <a:moveTo>
                  <a:pt x="0" y="0"/>
                </a:moveTo>
                <a:cubicBezTo>
                  <a:pt x="407418" y="26492"/>
                  <a:pt x="847887" y="1424"/>
                  <a:pt x="1112379" y="0"/>
                </a:cubicBezTo>
                <a:cubicBezTo>
                  <a:pt x="1132906" y="292197"/>
                  <a:pt x="1129161" y="419034"/>
                  <a:pt x="1112379" y="666993"/>
                </a:cubicBezTo>
                <a:cubicBezTo>
                  <a:pt x="562958" y="596221"/>
                  <a:pt x="139154" y="609372"/>
                  <a:pt x="0" y="666993"/>
                </a:cubicBezTo>
                <a:cubicBezTo>
                  <a:pt x="-55444" y="558407"/>
                  <a:pt x="-22211" y="214608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  <a:alpha val="47000"/>
            </a:schemeClr>
          </a:solidFill>
          <a:ln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48D9D71-305A-62E3-EE54-CCC093CF1D1E}"/>
              </a:ext>
            </a:extLst>
          </p:cNvPr>
          <p:cNvSpPr/>
          <p:nvPr/>
        </p:nvSpPr>
        <p:spPr>
          <a:xfrm>
            <a:off x="4727336" y="742028"/>
            <a:ext cx="2397033" cy="452965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FR" dirty="0"/>
              <a:t>Multiverse Debugger</a:t>
            </a:r>
            <a:br>
              <a:rPr lang="en-FR" dirty="0"/>
            </a:br>
            <a:r>
              <a:rPr lang="en-FR" dirty="0"/>
              <a:t>Semantics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F27C80D-FEC4-9FFA-76F3-59A46192A640}"/>
              </a:ext>
            </a:extLst>
          </p:cNvPr>
          <p:cNvSpPr/>
          <p:nvPr/>
        </p:nvSpPr>
        <p:spPr>
          <a:xfrm>
            <a:off x="4853609" y="2705093"/>
            <a:ext cx="2146664" cy="2439118"/>
          </a:xfrm>
          <a:prstGeom prst="roundRect">
            <a:avLst>
              <a:gd name="adj" fmla="val 693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FR" dirty="0">
                <a:solidFill>
                  <a:schemeClr val="tx1"/>
                </a:solidFill>
              </a:rPr>
              <a:t>run2breakpoint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886FB7B-C20B-34A0-D1C6-243899BE6BD5}"/>
              </a:ext>
            </a:extLst>
          </p:cNvPr>
          <p:cNvSpPr/>
          <p:nvPr/>
        </p:nvSpPr>
        <p:spPr>
          <a:xfrm>
            <a:off x="4853608" y="1621114"/>
            <a:ext cx="2153198" cy="32498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>
                <a:solidFill>
                  <a:schemeClr val="tx1"/>
                </a:solidFill>
              </a:rPr>
              <a:t>step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7D79CF2-166C-46DE-4968-DC69E267F523}"/>
              </a:ext>
            </a:extLst>
          </p:cNvPr>
          <p:cNvSpPr/>
          <p:nvPr/>
        </p:nvSpPr>
        <p:spPr>
          <a:xfrm>
            <a:off x="4847075" y="1982678"/>
            <a:ext cx="2153198" cy="32498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>
                <a:solidFill>
                  <a:schemeClr val="tx1"/>
                </a:solidFill>
              </a:rPr>
              <a:t>jump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D760630-D81E-A596-217D-75933E51B592}"/>
              </a:ext>
            </a:extLst>
          </p:cNvPr>
          <p:cNvSpPr/>
          <p:nvPr/>
        </p:nvSpPr>
        <p:spPr>
          <a:xfrm>
            <a:off x="4853608" y="2346472"/>
            <a:ext cx="2146665" cy="32498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>
                <a:solidFill>
                  <a:schemeClr val="tx1"/>
                </a:solidFill>
              </a:rPr>
              <a:t>select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3D88FA8-3DDE-A9B1-40FA-AF26C72B0D2B}"/>
              </a:ext>
            </a:extLst>
          </p:cNvPr>
          <p:cNvSpPr/>
          <p:nvPr/>
        </p:nvSpPr>
        <p:spPr>
          <a:xfrm>
            <a:off x="5705961" y="5271684"/>
            <a:ext cx="448491" cy="4484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>
                <a:solidFill>
                  <a:schemeClr val="tx1"/>
                </a:solidFill>
              </a:rPr>
              <a:t>SLI</a:t>
            </a:r>
          </a:p>
        </p:txBody>
      </p:sp>
      <p:sp>
        <p:nvSpPr>
          <p:cNvPr id="26" name="Snip Single Corner of Rectangle 25">
            <a:extLst>
              <a:ext uri="{FF2B5EF4-FFF2-40B4-BE49-F238E27FC236}">
                <a16:creationId xmlns:a16="http://schemas.microsoft.com/office/drawing/2014/main" id="{9455F566-00C7-C1F6-8A8A-ABB14001AEBC}"/>
              </a:ext>
            </a:extLst>
          </p:cNvPr>
          <p:cNvSpPr/>
          <p:nvPr/>
        </p:nvSpPr>
        <p:spPr>
          <a:xfrm>
            <a:off x="7250642" y="4540820"/>
            <a:ext cx="1456508" cy="369332"/>
          </a:xfr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>
                <a:solidFill>
                  <a:schemeClr val="tx1"/>
                </a:solidFill>
              </a:rPr>
              <a:t>Reduction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5B27D5-48A1-D273-4C0D-C1130339E18B}"/>
              </a:ext>
            </a:extLst>
          </p:cNvPr>
          <p:cNvSpPr txBox="1"/>
          <p:nvPr/>
        </p:nvSpPr>
        <p:spPr>
          <a:xfrm>
            <a:off x="8833423" y="3865730"/>
            <a:ext cx="3006885" cy="461665"/>
          </a:xfrm>
          <a:prstGeom prst="rect">
            <a:avLst/>
          </a:prstGeom>
          <a:solidFill>
            <a:srgbClr val="E7E6E6"/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TODAY @[SLE’23</a:t>
            </a:r>
            <a:r>
              <a:rPr lang="en-FR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D92D60-9315-9CA5-ADAB-EE0EC3F6EA1A}"/>
              </a:ext>
            </a:extLst>
          </p:cNvPr>
          <p:cNvSpPr txBox="1"/>
          <p:nvPr/>
        </p:nvSpPr>
        <p:spPr>
          <a:xfrm>
            <a:off x="8858731" y="4497036"/>
            <a:ext cx="2192649" cy="461665"/>
          </a:xfrm>
          <a:prstGeom prst="rect">
            <a:avLst/>
          </a:prstGeom>
          <a:solidFill>
            <a:srgbClr val="E7E6E6"/>
          </a:solidFill>
        </p:spPr>
        <p:txBody>
          <a:bodyPr wrap="square">
            <a:spAutoFit/>
          </a:bodyPr>
          <a:lstStyle/>
          <a:p>
            <a:r>
              <a:rPr lang="en-FR" sz="2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[MODELS’22]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705A8786-C9C8-EA88-6E8D-8BDF894F01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53608" y="3252925"/>
            <a:ext cx="2428876" cy="171917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0C6E764-7EAF-6A43-F6E3-047698AD37B3}"/>
              </a:ext>
            </a:extLst>
          </p:cNvPr>
          <p:cNvGrpSpPr/>
          <p:nvPr/>
        </p:nvGrpSpPr>
        <p:grpSpPr>
          <a:xfrm>
            <a:off x="1768598" y="513428"/>
            <a:ext cx="2958738" cy="1636916"/>
            <a:chOff x="1768598" y="513428"/>
            <a:chExt cx="2958738" cy="1636916"/>
          </a:xfrm>
        </p:grpSpPr>
        <p:sp>
          <p:nvSpPr>
            <p:cNvPr id="10" name="Snip Single Corner of Rectangle 9">
              <a:extLst>
                <a:ext uri="{FF2B5EF4-FFF2-40B4-BE49-F238E27FC236}">
                  <a16:creationId xmlns:a16="http://schemas.microsoft.com/office/drawing/2014/main" id="{AFC20B30-0C88-B30A-F299-802B90548D02}"/>
                </a:ext>
              </a:extLst>
            </p:cNvPr>
            <p:cNvSpPr/>
            <p:nvPr/>
          </p:nvSpPr>
          <p:spPr>
            <a:xfrm>
              <a:off x="1768598" y="513428"/>
              <a:ext cx="1456508" cy="600891"/>
            </a:xfr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R" dirty="0">
                  <a:solidFill>
                    <a:schemeClr val="tx1"/>
                  </a:solidFill>
                </a:rPr>
                <a:t>AnimUML</a:t>
              </a:r>
              <a:br>
                <a:rPr lang="en-FR" dirty="0">
                  <a:solidFill>
                    <a:schemeClr val="tx1"/>
                  </a:solidFill>
                </a:rPr>
              </a:br>
              <a:r>
                <a:rPr lang="en-FR" dirty="0">
                  <a:solidFill>
                    <a:schemeClr val="tx1"/>
                  </a:solidFill>
                </a:rPr>
                <a:t>Specification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0DE40F1E-91A6-227A-BC76-364EED323F38}"/>
                </a:ext>
              </a:extLst>
            </p:cNvPr>
            <p:cNvSpPr/>
            <p:nvPr/>
          </p:nvSpPr>
          <p:spPr>
            <a:xfrm>
              <a:off x="1768598" y="1549453"/>
              <a:ext cx="1456508" cy="60089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R" dirty="0">
                  <a:solidFill>
                    <a:schemeClr val="tx1"/>
                  </a:solidFill>
                </a:rPr>
                <a:t>AnimUML</a:t>
              </a:r>
              <a:br>
                <a:rPr lang="en-FR" dirty="0">
                  <a:solidFill>
                    <a:schemeClr val="tx1"/>
                  </a:solidFill>
                </a:rPr>
              </a:br>
              <a:r>
                <a:rPr lang="en-FR" dirty="0">
                  <a:solidFill>
                    <a:schemeClr val="tx1"/>
                  </a:solidFill>
                </a:rPr>
                <a:t>Semantics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0FBDBA3-9106-1E48-57CA-A2DA957C88FD}"/>
                </a:ext>
              </a:extLst>
            </p:cNvPr>
            <p:cNvSpPr/>
            <p:nvPr/>
          </p:nvSpPr>
          <p:spPr>
            <a:xfrm>
              <a:off x="3225106" y="1639963"/>
              <a:ext cx="448491" cy="4484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R" dirty="0">
                  <a:solidFill>
                    <a:schemeClr val="tx1"/>
                  </a:solidFill>
                </a:rPr>
                <a:t>SLI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3C5BEA4C-5273-1204-1049-B40408F66E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5551" y="1114319"/>
              <a:ext cx="0" cy="4351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5ED87C5-82BC-E2FE-0F12-06662C9F02D9}"/>
                </a:ext>
              </a:extLst>
            </p:cNvPr>
            <p:cNvSpPr txBox="1"/>
            <p:nvPr/>
          </p:nvSpPr>
          <p:spPr>
            <a:xfrm>
              <a:off x="2511676" y="1225953"/>
              <a:ext cx="75212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sz="1050" dirty="0"/>
                <a:t>interprets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00D5BF8-240B-D5CB-AA84-93D8F41C0F0C}"/>
                </a:ext>
              </a:extLst>
            </p:cNvPr>
            <p:cNvCxnSpPr>
              <a:cxnSpLocks/>
              <a:endCxn id="12" idx="3"/>
            </p:cNvCxnSpPr>
            <p:nvPr/>
          </p:nvCxnSpPr>
          <p:spPr>
            <a:xfrm flipH="1">
              <a:off x="3673597" y="1864209"/>
              <a:ext cx="105373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9B96C53A-3B3A-AD45-F33C-429BC244621F}"/>
              </a:ext>
            </a:extLst>
          </p:cNvPr>
          <p:cNvSpPr/>
          <p:nvPr/>
        </p:nvSpPr>
        <p:spPr>
          <a:xfrm>
            <a:off x="5201952" y="6102968"/>
            <a:ext cx="1456508" cy="600891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>
                <a:solidFill>
                  <a:schemeClr val="bg1"/>
                </a:solidFill>
              </a:rPr>
              <a:t>Interactive</a:t>
            </a:r>
            <a:br>
              <a:rPr lang="en-FR" dirty="0">
                <a:solidFill>
                  <a:schemeClr val="bg1"/>
                </a:solidFill>
              </a:rPr>
            </a:br>
            <a:r>
              <a:rPr lang="en-FR" dirty="0">
                <a:solidFill>
                  <a:schemeClr val="bg1"/>
                </a:solidFill>
              </a:rPr>
              <a:t>Controler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FC83015-F6DD-4D9B-FB73-D0EC3174BC5D}"/>
              </a:ext>
            </a:extLst>
          </p:cNvPr>
          <p:cNvCxnSpPr>
            <a:cxnSpLocks/>
            <a:stCxn id="18" idx="2"/>
            <a:endCxn id="58" idx="0"/>
          </p:cNvCxnSpPr>
          <p:nvPr/>
        </p:nvCxnSpPr>
        <p:spPr>
          <a:xfrm flipH="1">
            <a:off x="5930206" y="5720175"/>
            <a:ext cx="1" cy="3827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>
            <a:extLst>
              <a:ext uri="{FF2B5EF4-FFF2-40B4-BE49-F238E27FC236}">
                <a16:creationId xmlns:a16="http://schemas.microsoft.com/office/drawing/2014/main" id="{4BF5AC92-1DED-BCFB-6056-48A201A9B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036" y="5936870"/>
            <a:ext cx="1175838" cy="766989"/>
          </a:xfrm>
          <a:prstGeom prst="rect">
            <a:avLst/>
          </a:prstGeom>
        </p:spPr>
      </p:pic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221A352C-DCAC-F2E1-F7DC-A95757DB62F7}"/>
              </a:ext>
            </a:extLst>
          </p:cNvPr>
          <p:cNvSpPr/>
          <p:nvPr/>
        </p:nvSpPr>
        <p:spPr>
          <a:xfrm>
            <a:off x="241970" y="3342422"/>
            <a:ext cx="329813" cy="329813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1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216C820A-7778-8FC4-9A01-32210A27D553}"/>
              </a:ext>
            </a:extLst>
          </p:cNvPr>
          <p:cNvSpPr/>
          <p:nvPr/>
        </p:nvSpPr>
        <p:spPr>
          <a:xfrm>
            <a:off x="772968" y="3342421"/>
            <a:ext cx="329813" cy="329813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2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C850A6EF-052C-E113-0193-7A10820A0ED2}"/>
              </a:ext>
            </a:extLst>
          </p:cNvPr>
          <p:cNvSpPr/>
          <p:nvPr/>
        </p:nvSpPr>
        <p:spPr>
          <a:xfrm>
            <a:off x="1835872" y="3006856"/>
            <a:ext cx="329813" cy="32981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4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CD17DBF3-4C98-17AA-1B7C-93A2C1BD0063}"/>
              </a:ext>
            </a:extLst>
          </p:cNvPr>
          <p:cNvSpPr/>
          <p:nvPr/>
        </p:nvSpPr>
        <p:spPr>
          <a:xfrm>
            <a:off x="2550356" y="3700824"/>
            <a:ext cx="329813" cy="32981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7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BC40097E-F0E1-F628-A876-AFF1D3BE592C}"/>
              </a:ext>
            </a:extLst>
          </p:cNvPr>
          <p:cNvSpPr/>
          <p:nvPr/>
        </p:nvSpPr>
        <p:spPr>
          <a:xfrm>
            <a:off x="2026817" y="4368692"/>
            <a:ext cx="329813" cy="329813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5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E1114A2D-6C3E-A382-02FC-00A3DBB2423F}"/>
              </a:ext>
            </a:extLst>
          </p:cNvPr>
          <p:cNvSpPr/>
          <p:nvPr/>
        </p:nvSpPr>
        <p:spPr>
          <a:xfrm>
            <a:off x="2531605" y="4330559"/>
            <a:ext cx="329813" cy="32981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6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DCBE1829-E5B9-D774-0FDA-27559F75F6A8}"/>
              </a:ext>
            </a:extLst>
          </p:cNvPr>
          <p:cNvSpPr/>
          <p:nvPr/>
        </p:nvSpPr>
        <p:spPr>
          <a:xfrm>
            <a:off x="3173573" y="3837067"/>
            <a:ext cx="329813" cy="32981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9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F0109420-8873-13A3-993A-C8095BF309A2}"/>
              </a:ext>
            </a:extLst>
          </p:cNvPr>
          <p:cNvSpPr/>
          <p:nvPr/>
        </p:nvSpPr>
        <p:spPr>
          <a:xfrm>
            <a:off x="3178228" y="3312321"/>
            <a:ext cx="329813" cy="32981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8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64643830-0B8D-F6B5-ED91-A9900FFF83C2}"/>
              </a:ext>
            </a:extLst>
          </p:cNvPr>
          <p:cNvCxnSpPr>
            <a:cxnSpLocks/>
            <a:stCxn id="66" idx="3"/>
            <a:endCxn id="87" idx="1"/>
          </p:cNvCxnSpPr>
          <p:nvPr/>
        </p:nvCxnSpPr>
        <p:spPr>
          <a:xfrm flipV="1">
            <a:off x="571783" y="3507326"/>
            <a:ext cx="160385" cy="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DCD56DB-52DD-3EAA-8E57-7BE01C463491}"/>
              </a:ext>
            </a:extLst>
          </p:cNvPr>
          <p:cNvCxnSpPr>
            <a:cxnSpLocks/>
            <a:stCxn id="67" idx="3"/>
            <a:endCxn id="88" idx="1"/>
          </p:cNvCxnSpPr>
          <p:nvPr/>
        </p:nvCxnSpPr>
        <p:spPr>
          <a:xfrm flipV="1">
            <a:off x="1102781" y="3507326"/>
            <a:ext cx="150825" cy="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815B94B6-EDC5-2D4B-141F-A47F84B52A2F}"/>
              </a:ext>
            </a:extLst>
          </p:cNvPr>
          <p:cNvCxnSpPr>
            <a:stCxn id="68" idx="3"/>
            <a:endCxn id="69" idx="1"/>
          </p:cNvCxnSpPr>
          <p:nvPr/>
        </p:nvCxnSpPr>
        <p:spPr>
          <a:xfrm flipV="1">
            <a:off x="1628106" y="3171763"/>
            <a:ext cx="207766" cy="33556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6088A9FF-DBD5-BC38-5F98-803FD832F9CE}"/>
              </a:ext>
            </a:extLst>
          </p:cNvPr>
          <p:cNvSpPr/>
          <p:nvPr/>
        </p:nvSpPr>
        <p:spPr>
          <a:xfrm>
            <a:off x="203440" y="3298320"/>
            <a:ext cx="411413" cy="418011"/>
          </a:xfrm>
          <a:custGeom>
            <a:avLst/>
            <a:gdLst>
              <a:gd name="connsiteX0" fmla="*/ 0 w 411413"/>
              <a:gd name="connsiteY0" fmla="*/ 0 h 418011"/>
              <a:gd name="connsiteX1" fmla="*/ 411413 w 411413"/>
              <a:gd name="connsiteY1" fmla="*/ 0 h 418011"/>
              <a:gd name="connsiteX2" fmla="*/ 411413 w 411413"/>
              <a:gd name="connsiteY2" fmla="*/ 418011 h 418011"/>
              <a:gd name="connsiteX3" fmla="*/ 0 w 411413"/>
              <a:gd name="connsiteY3" fmla="*/ 418011 h 418011"/>
              <a:gd name="connsiteX4" fmla="*/ 0 w 411413"/>
              <a:gd name="connsiteY4" fmla="*/ 0 h 41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13" h="418011" fill="none" extrusionOk="0">
                <a:moveTo>
                  <a:pt x="0" y="0"/>
                </a:moveTo>
                <a:cubicBezTo>
                  <a:pt x="84049" y="-13227"/>
                  <a:pt x="302983" y="1995"/>
                  <a:pt x="411413" y="0"/>
                </a:cubicBezTo>
                <a:cubicBezTo>
                  <a:pt x="392533" y="174929"/>
                  <a:pt x="400764" y="232617"/>
                  <a:pt x="411413" y="418011"/>
                </a:cubicBezTo>
                <a:cubicBezTo>
                  <a:pt x="318365" y="426140"/>
                  <a:pt x="198077" y="410789"/>
                  <a:pt x="0" y="418011"/>
                </a:cubicBezTo>
                <a:cubicBezTo>
                  <a:pt x="-3004" y="210181"/>
                  <a:pt x="29921" y="116857"/>
                  <a:pt x="0" y="0"/>
                </a:cubicBezTo>
                <a:close/>
              </a:path>
              <a:path w="411413" h="418011" stroke="0" extrusionOk="0">
                <a:moveTo>
                  <a:pt x="0" y="0"/>
                </a:moveTo>
                <a:cubicBezTo>
                  <a:pt x="188259" y="-29957"/>
                  <a:pt x="283020" y="-507"/>
                  <a:pt x="411413" y="0"/>
                </a:cubicBezTo>
                <a:cubicBezTo>
                  <a:pt x="415664" y="156384"/>
                  <a:pt x="379737" y="259576"/>
                  <a:pt x="411413" y="418011"/>
                </a:cubicBezTo>
                <a:cubicBezTo>
                  <a:pt x="223421" y="442846"/>
                  <a:pt x="81425" y="437074"/>
                  <a:pt x="0" y="418011"/>
                </a:cubicBezTo>
                <a:cubicBezTo>
                  <a:pt x="-32169" y="318773"/>
                  <a:pt x="5262" y="86973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  <a:alpha val="47000"/>
            </a:schemeClr>
          </a:solidFill>
          <a:ln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375A4CF-0044-7721-10AD-04EF6C5A5A02}"/>
              </a:ext>
            </a:extLst>
          </p:cNvPr>
          <p:cNvSpPr/>
          <p:nvPr/>
        </p:nvSpPr>
        <p:spPr>
          <a:xfrm>
            <a:off x="1805409" y="2962763"/>
            <a:ext cx="411413" cy="418011"/>
          </a:xfrm>
          <a:custGeom>
            <a:avLst/>
            <a:gdLst>
              <a:gd name="connsiteX0" fmla="*/ 0 w 411413"/>
              <a:gd name="connsiteY0" fmla="*/ 0 h 418011"/>
              <a:gd name="connsiteX1" fmla="*/ 411413 w 411413"/>
              <a:gd name="connsiteY1" fmla="*/ 0 h 418011"/>
              <a:gd name="connsiteX2" fmla="*/ 411413 w 411413"/>
              <a:gd name="connsiteY2" fmla="*/ 418011 h 418011"/>
              <a:gd name="connsiteX3" fmla="*/ 0 w 411413"/>
              <a:gd name="connsiteY3" fmla="*/ 418011 h 418011"/>
              <a:gd name="connsiteX4" fmla="*/ 0 w 411413"/>
              <a:gd name="connsiteY4" fmla="*/ 0 h 41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13" h="418011" fill="none" extrusionOk="0">
                <a:moveTo>
                  <a:pt x="0" y="0"/>
                </a:moveTo>
                <a:cubicBezTo>
                  <a:pt x="84049" y="-13227"/>
                  <a:pt x="302983" y="1995"/>
                  <a:pt x="411413" y="0"/>
                </a:cubicBezTo>
                <a:cubicBezTo>
                  <a:pt x="392533" y="174929"/>
                  <a:pt x="400764" y="232617"/>
                  <a:pt x="411413" y="418011"/>
                </a:cubicBezTo>
                <a:cubicBezTo>
                  <a:pt x="318365" y="426140"/>
                  <a:pt x="198077" y="410789"/>
                  <a:pt x="0" y="418011"/>
                </a:cubicBezTo>
                <a:cubicBezTo>
                  <a:pt x="-3004" y="210181"/>
                  <a:pt x="29921" y="116857"/>
                  <a:pt x="0" y="0"/>
                </a:cubicBezTo>
                <a:close/>
              </a:path>
              <a:path w="411413" h="418011" stroke="0" extrusionOk="0">
                <a:moveTo>
                  <a:pt x="0" y="0"/>
                </a:moveTo>
                <a:cubicBezTo>
                  <a:pt x="188259" y="-29957"/>
                  <a:pt x="283020" y="-507"/>
                  <a:pt x="411413" y="0"/>
                </a:cubicBezTo>
                <a:cubicBezTo>
                  <a:pt x="415664" y="156384"/>
                  <a:pt x="379737" y="259576"/>
                  <a:pt x="411413" y="418011"/>
                </a:cubicBezTo>
                <a:cubicBezTo>
                  <a:pt x="223421" y="442846"/>
                  <a:pt x="81425" y="437074"/>
                  <a:pt x="0" y="418011"/>
                </a:cubicBezTo>
                <a:cubicBezTo>
                  <a:pt x="-32169" y="318773"/>
                  <a:pt x="5262" y="86973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  <a:alpha val="47000"/>
            </a:schemeClr>
          </a:solidFill>
          <a:ln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5ADAD42-9F5C-C622-AC07-C8F10C15B43A}"/>
              </a:ext>
            </a:extLst>
          </p:cNvPr>
          <p:cNvSpPr/>
          <p:nvPr/>
        </p:nvSpPr>
        <p:spPr>
          <a:xfrm>
            <a:off x="3142834" y="3268221"/>
            <a:ext cx="411413" cy="418011"/>
          </a:xfrm>
          <a:custGeom>
            <a:avLst/>
            <a:gdLst>
              <a:gd name="connsiteX0" fmla="*/ 0 w 411413"/>
              <a:gd name="connsiteY0" fmla="*/ 0 h 418011"/>
              <a:gd name="connsiteX1" fmla="*/ 411413 w 411413"/>
              <a:gd name="connsiteY1" fmla="*/ 0 h 418011"/>
              <a:gd name="connsiteX2" fmla="*/ 411413 w 411413"/>
              <a:gd name="connsiteY2" fmla="*/ 418011 h 418011"/>
              <a:gd name="connsiteX3" fmla="*/ 0 w 411413"/>
              <a:gd name="connsiteY3" fmla="*/ 418011 h 418011"/>
              <a:gd name="connsiteX4" fmla="*/ 0 w 411413"/>
              <a:gd name="connsiteY4" fmla="*/ 0 h 41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13" h="418011" fill="none" extrusionOk="0">
                <a:moveTo>
                  <a:pt x="0" y="0"/>
                </a:moveTo>
                <a:cubicBezTo>
                  <a:pt x="84049" y="-13227"/>
                  <a:pt x="302983" y="1995"/>
                  <a:pt x="411413" y="0"/>
                </a:cubicBezTo>
                <a:cubicBezTo>
                  <a:pt x="392533" y="174929"/>
                  <a:pt x="400764" y="232617"/>
                  <a:pt x="411413" y="418011"/>
                </a:cubicBezTo>
                <a:cubicBezTo>
                  <a:pt x="318365" y="426140"/>
                  <a:pt x="198077" y="410789"/>
                  <a:pt x="0" y="418011"/>
                </a:cubicBezTo>
                <a:cubicBezTo>
                  <a:pt x="-3004" y="210181"/>
                  <a:pt x="29921" y="116857"/>
                  <a:pt x="0" y="0"/>
                </a:cubicBezTo>
                <a:close/>
              </a:path>
              <a:path w="411413" h="418011" stroke="0" extrusionOk="0">
                <a:moveTo>
                  <a:pt x="0" y="0"/>
                </a:moveTo>
                <a:cubicBezTo>
                  <a:pt x="188259" y="-29957"/>
                  <a:pt x="283020" y="-507"/>
                  <a:pt x="411413" y="0"/>
                </a:cubicBezTo>
                <a:cubicBezTo>
                  <a:pt x="415664" y="156384"/>
                  <a:pt x="379737" y="259576"/>
                  <a:pt x="411413" y="418011"/>
                </a:cubicBezTo>
                <a:cubicBezTo>
                  <a:pt x="223421" y="442846"/>
                  <a:pt x="81425" y="437074"/>
                  <a:pt x="0" y="418011"/>
                </a:cubicBezTo>
                <a:cubicBezTo>
                  <a:pt x="-32169" y="318773"/>
                  <a:pt x="5262" y="86973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  <a:alpha val="47000"/>
            </a:schemeClr>
          </a:solidFill>
          <a:ln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3EE39DC-CF74-87B1-E145-1BC3BC707C0D}"/>
              </a:ext>
            </a:extLst>
          </p:cNvPr>
          <p:cNvSpPr/>
          <p:nvPr/>
        </p:nvSpPr>
        <p:spPr>
          <a:xfrm>
            <a:off x="3132772" y="3792967"/>
            <a:ext cx="411413" cy="418011"/>
          </a:xfrm>
          <a:custGeom>
            <a:avLst/>
            <a:gdLst>
              <a:gd name="connsiteX0" fmla="*/ 0 w 411413"/>
              <a:gd name="connsiteY0" fmla="*/ 0 h 418011"/>
              <a:gd name="connsiteX1" fmla="*/ 411413 w 411413"/>
              <a:gd name="connsiteY1" fmla="*/ 0 h 418011"/>
              <a:gd name="connsiteX2" fmla="*/ 411413 w 411413"/>
              <a:gd name="connsiteY2" fmla="*/ 418011 h 418011"/>
              <a:gd name="connsiteX3" fmla="*/ 0 w 411413"/>
              <a:gd name="connsiteY3" fmla="*/ 418011 h 418011"/>
              <a:gd name="connsiteX4" fmla="*/ 0 w 411413"/>
              <a:gd name="connsiteY4" fmla="*/ 0 h 41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13" h="418011" fill="none" extrusionOk="0">
                <a:moveTo>
                  <a:pt x="0" y="0"/>
                </a:moveTo>
                <a:cubicBezTo>
                  <a:pt x="84049" y="-13227"/>
                  <a:pt x="302983" y="1995"/>
                  <a:pt x="411413" y="0"/>
                </a:cubicBezTo>
                <a:cubicBezTo>
                  <a:pt x="392533" y="174929"/>
                  <a:pt x="400764" y="232617"/>
                  <a:pt x="411413" y="418011"/>
                </a:cubicBezTo>
                <a:cubicBezTo>
                  <a:pt x="318365" y="426140"/>
                  <a:pt x="198077" y="410789"/>
                  <a:pt x="0" y="418011"/>
                </a:cubicBezTo>
                <a:cubicBezTo>
                  <a:pt x="-3004" y="210181"/>
                  <a:pt x="29921" y="116857"/>
                  <a:pt x="0" y="0"/>
                </a:cubicBezTo>
                <a:close/>
              </a:path>
              <a:path w="411413" h="418011" stroke="0" extrusionOk="0">
                <a:moveTo>
                  <a:pt x="0" y="0"/>
                </a:moveTo>
                <a:cubicBezTo>
                  <a:pt x="188259" y="-29957"/>
                  <a:pt x="283020" y="-507"/>
                  <a:pt x="411413" y="0"/>
                </a:cubicBezTo>
                <a:cubicBezTo>
                  <a:pt x="415664" y="156384"/>
                  <a:pt x="379737" y="259576"/>
                  <a:pt x="411413" y="418011"/>
                </a:cubicBezTo>
                <a:cubicBezTo>
                  <a:pt x="223421" y="442846"/>
                  <a:pt x="81425" y="437074"/>
                  <a:pt x="0" y="418011"/>
                </a:cubicBezTo>
                <a:cubicBezTo>
                  <a:pt x="-32169" y="318773"/>
                  <a:pt x="5262" y="86973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  <a:alpha val="47000"/>
            </a:schemeClr>
          </a:solidFill>
          <a:ln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E7C06F0-F1B1-69C7-2E8E-8D9E32D82B2C}"/>
              </a:ext>
            </a:extLst>
          </p:cNvPr>
          <p:cNvCxnSpPr>
            <a:cxnSpLocks/>
            <a:stCxn id="68" idx="3"/>
            <a:endCxn id="89" idx="1"/>
          </p:cNvCxnSpPr>
          <p:nvPr/>
        </p:nvCxnSpPr>
        <p:spPr>
          <a:xfrm>
            <a:off x="1628106" y="3507327"/>
            <a:ext cx="257300" cy="1113851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8F6679D-683B-9EB9-44CA-070BCE75B62B}"/>
              </a:ext>
            </a:extLst>
          </p:cNvPr>
          <p:cNvCxnSpPr>
            <a:cxnSpLocks/>
            <a:stCxn id="71" idx="0"/>
            <a:endCxn id="91" idx="1"/>
          </p:cNvCxnSpPr>
          <p:nvPr/>
        </p:nvCxnSpPr>
        <p:spPr>
          <a:xfrm flipV="1">
            <a:off x="2191724" y="4202487"/>
            <a:ext cx="323849" cy="16620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07F1A8DE-07A7-5143-8F31-51DFC4D50EFA}"/>
              </a:ext>
            </a:extLst>
          </p:cNvPr>
          <p:cNvCxnSpPr>
            <a:stCxn id="70" idx="3"/>
            <a:endCxn id="92" idx="1"/>
          </p:cNvCxnSpPr>
          <p:nvPr/>
        </p:nvCxnSpPr>
        <p:spPr>
          <a:xfrm flipV="1">
            <a:off x="2880169" y="3477227"/>
            <a:ext cx="262665" cy="38850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9DD3FBF8-582D-6C88-2226-A54AA3D2FADF}"/>
              </a:ext>
            </a:extLst>
          </p:cNvPr>
          <p:cNvCxnSpPr>
            <a:stCxn id="70" idx="3"/>
            <a:endCxn id="93" idx="1"/>
          </p:cNvCxnSpPr>
          <p:nvPr/>
        </p:nvCxnSpPr>
        <p:spPr>
          <a:xfrm>
            <a:off x="2880169" y="3865731"/>
            <a:ext cx="252603" cy="13624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AFDBBD27-1B70-29A2-5C14-61FEB392AA1D}"/>
              </a:ext>
            </a:extLst>
          </p:cNvPr>
          <p:cNvSpPr/>
          <p:nvPr/>
        </p:nvSpPr>
        <p:spPr>
          <a:xfrm>
            <a:off x="2515573" y="3658015"/>
            <a:ext cx="411413" cy="1088943"/>
          </a:xfrm>
          <a:custGeom>
            <a:avLst/>
            <a:gdLst>
              <a:gd name="connsiteX0" fmla="*/ 0 w 411413"/>
              <a:gd name="connsiteY0" fmla="*/ 0 h 1088943"/>
              <a:gd name="connsiteX1" fmla="*/ 411413 w 411413"/>
              <a:gd name="connsiteY1" fmla="*/ 0 h 1088943"/>
              <a:gd name="connsiteX2" fmla="*/ 411413 w 411413"/>
              <a:gd name="connsiteY2" fmla="*/ 1088943 h 1088943"/>
              <a:gd name="connsiteX3" fmla="*/ 0 w 411413"/>
              <a:gd name="connsiteY3" fmla="*/ 1088943 h 1088943"/>
              <a:gd name="connsiteX4" fmla="*/ 0 w 411413"/>
              <a:gd name="connsiteY4" fmla="*/ 0 h 108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13" h="1088943" fill="none" extrusionOk="0">
                <a:moveTo>
                  <a:pt x="0" y="0"/>
                </a:moveTo>
                <a:cubicBezTo>
                  <a:pt x="84049" y="-13227"/>
                  <a:pt x="302983" y="1995"/>
                  <a:pt x="411413" y="0"/>
                </a:cubicBezTo>
                <a:cubicBezTo>
                  <a:pt x="318019" y="398416"/>
                  <a:pt x="357511" y="938812"/>
                  <a:pt x="411413" y="1088943"/>
                </a:cubicBezTo>
                <a:cubicBezTo>
                  <a:pt x="318365" y="1097072"/>
                  <a:pt x="198077" y="1081721"/>
                  <a:pt x="0" y="1088943"/>
                </a:cubicBezTo>
                <a:cubicBezTo>
                  <a:pt x="-59088" y="904634"/>
                  <a:pt x="42600" y="193134"/>
                  <a:pt x="0" y="0"/>
                </a:cubicBezTo>
                <a:close/>
              </a:path>
              <a:path w="411413" h="1088943" stroke="0" extrusionOk="0">
                <a:moveTo>
                  <a:pt x="0" y="0"/>
                </a:moveTo>
                <a:cubicBezTo>
                  <a:pt x="188259" y="-29957"/>
                  <a:pt x="283020" y="-507"/>
                  <a:pt x="411413" y="0"/>
                </a:cubicBezTo>
                <a:cubicBezTo>
                  <a:pt x="478851" y="372661"/>
                  <a:pt x="484774" y="779401"/>
                  <a:pt x="411413" y="1088943"/>
                </a:cubicBezTo>
                <a:cubicBezTo>
                  <a:pt x="223421" y="1113778"/>
                  <a:pt x="81425" y="1108006"/>
                  <a:pt x="0" y="1088943"/>
                </a:cubicBezTo>
                <a:cubicBezTo>
                  <a:pt x="7282" y="962795"/>
                  <a:pt x="68770" y="134145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  <a:alpha val="47000"/>
            </a:schemeClr>
          </a:solidFill>
          <a:ln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cxnSp>
        <p:nvCxnSpPr>
          <p:cNvPr id="155" name="Elbow Connector 154">
            <a:extLst>
              <a:ext uri="{FF2B5EF4-FFF2-40B4-BE49-F238E27FC236}">
                <a16:creationId xmlns:a16="http://schemas.microsoft.com/office/drawing/2014/main" id="{3189CC1B-83BA-1868-36ED-F34ECBE49662}"/>
              </a:ext>
            </a:extLst>
          </p:cNvPr>
          <p:cNvCxnSpPr>
            <a:endCxn id="92" idx="1"/>
          </p:cNvCxnSpPr>
          <p:nvPr/>
        </p:nvCxnSpPr>
        <p:spPr>
          <a:xfrm flipV="1">
            <a:off x="2191723" y="3477227"/>
            <a:ext cx="951111" cy="891465"/>
          </a:xfrm>
          <a:prstGeom prst="bentConnector3">
            <a:avLst>
              <a:gd name="adj1" fmla="val -35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82D40834-50D6-00A2-0921-7F885F090174}"/>
              </a:ext>
            </a:extLst>
          </p:cNvPr>
          <p:cNvGrpSpPr/>
          <p:nvPr/>
        </p:nvGrpSpPr>
        <p:grpSpPr>
          <a:xfrm>
            <a:off x="980187" y="3311102"/>
            <a:ext cx="2534709" cy="1139479"/>
            <a:chOff x="980187" y="3311102"/>
            <a:chExt cx="2534709" cy="1139479"/>
          </a:xfrm>
        </p:grpSpPr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B236BCC6-0BC5-11C3-287E-F0D5A40F71A5}"/>
                </a:ext>
              </a:extLst>
            </p:cNvPr>
            <p:cNvSpPr/>
            <p:nvPr/>
          </p:nvSpPr>
          <p:spPr>
            <a:xfrm>
              <a:off x="3396998" y="3311102"/>
              <a:ext cx="117898" cy="11789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EE647B70-BC71-0CB3-1AB5-7D314C6AF330}"/>
                </a:ext>
              </a:extLst>
            </p:cNvPr>
            <p:cNvSpPr/>
            <p:nvPr/>
          </p:nvSpPr>
          <p:spPr>
            <a:xfrm>
              <a:off x="3385489" y="3843547"/>
              <a:ext cx="117898" cy="11789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FE99EF34-0B4F-FD36-72A9-4EA2701A4FDD}"/>
                </a:ext>
              </a:extLst>
            </p:cNvPr>
            <p:cNvSpPr/>
            <p:nvPr/>
          </p:nvSpPr>
          <p:spPr>
            <a:xfrm>
              <a:off x="2733754" y="4332683"/>
              <a:ext cx="117898" cy="11789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93C6BCBD-12CE-40EA-FC6A-187A6F5D9C5D}"/>
                </a:ext>
              </a:extLst>
            </p:cNvPr>
            <p:cNvSpPr/>
            <p:nvPr/>
          </p:nvSpPr>
          <p:spPr>
            <a:xfrm>
              <a:off x="980187" y="3337083"/>
              <a:ext cx="117898" cy="11789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</p:grpSp>
      <p:sp>
        <p:nvSpPr>
          <p:cNvPr id="163" name="TextBox 162">
            <a:extLst>
              <a:ext uri="{FF2B5EF4-FFF2-40B4-BE49-F238E27FC236}">
                <a16:creationId xmlns:a16="http://schemas.microsoft.com/office/drawing/2014/main" id="{BCFF4650-B686-45D1-851D-5010FF0E89DB}"/>
              </a:ext>
            </a:extLst>
          </p:cNvPr>
          <p:cNvSpPr txBox="1"/>
          <p:nvPr/>
        </p:nvSpPr>
        <p:spPr>
          <a:xfrm>
            <a:off x="3655297" y="5634247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User</a:t>
            </a: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ACE87183-CCDD-086D-8E12-F2B7963F814E}"/>
              </a:ext>
            </a:extLst>
          </p:cNvPr>
          <p:cNvCxnSpPr>
            <a:stCxn id="62" idx="3"/>
            <a:endCxn id="58" idx="1"/>
          </p:cNvCxnSpPr>
          <p:nvPr/>
        </p:nvCxnSpPr>
        <p:spPr>
          <a:xfrm>
            <a:off x="4577874" y="6320365"/>
            <a:ext cx="624078" cy="830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id="{C7D2B2F0-23DD-CDA8-1D5F-021B3F747F2C}"/>
              </a:ext>
            </a:extLst>
          </p:cNvPr>
          <p:cNvSpPr txBox="1"/>
          <p:nvPr/>
        </p:nvSpPr>
        <p:spPr>
          <a:xfrm>
            <a:off x="4585150" y="5994063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uses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D5686E25-06C7-9FDC-8957-49C4F22FD612}"/>
              </a:ext>
            </a:extLst>
          </p:cNvPr>
          <p:cNvSpPr txBox="1"/>
          <p:nvPr/>
        </p:nvSpPr>
        <p:spPr>
          <a:xfrm>
            <a:off x="8107548" y="2191502"/>
            <a:ext cx="331148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FR" b="1" dirty="0"/>
              <a:t>Non-trivial Monitor Composition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D5DFBF-6F0B-28F0-F5E5-AE45835A14D6}"/>
              </a:ext>
            </a:extLst>
          </p:cNvPr>
          <p:cNvSpPr txBox="1"/>
          <p:nvPr/>
        </p:nvSpPr>
        <p:spPr>
          <a:xfrm>
            <a:off x="8107548" y="2623823"/>
            <a:ext cx="115313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FR" b="1" dirty="0"/>
              <a:t>Scalability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88F183-8DD7-C788-1167-C8EA69E5E200}"/>
              </a:ext>
            </a:extLst>
          </p:cNvPr>
          <p:cNvSpPr txBox="1"/>
          <p:nvPr/>
        </p:nvSpPr>
        <p:spPr>
          <a:xfrm>
            <a:off x="8107548" y="3055010"/>
            <a:ext cx="337791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FR" b="1" dirty="0"/>
              <a:t>+Expressivity, no instrumentation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647BF4-5C31-A223-E96E-383A4EAB8AFE}"/>
              </a:ext>
            </a:extLst>
          </p:cNvPr>
          <p:cNvSpPr txBox="1"/>
          <p:nvPr/>
        </p:nvSpPr>
        <p:spPr>
          <a:xfrm>
            <a:off x="8107548" y="974783"/>
            <a:ext cx="2279791" cy="646331"/>
          </a:xfrm>
          <a:prstGeom prst="rect">
            <a:avLst/>
          </a:prstGeom>
          <a:solidFill>
            <a:srgbClr val="E7E6E6"/>
          </a:solidFill>
        </p:spPr>
        <p:txBody>
          <a:bodyPr wrap="none" rtlCol="0">
            <a:spAutoFit/>
          </a:bodyPr>
          <a:lstStyle/>
          <a:p>
            <a:r>
              <a:rPr lang="en-FR" dirty="0">
                <a:solidFill>
                  <a:schemeClr val="accent5">
                    <a:lumMod val="75000"/>
                  </a:schemeClr>
                </a:solidFill>
              </a:rPr>
              <a:t>✔︎Formalization in</a:t>
            </a:r>
          </a:p>
          <a:p>
            <a:r>
              <a:rPr lang="en-FR" dirty="0">
                <a:solidFill>
                  <a:srgbClr val="FF0000"/>
                </a:solidFill>
              </a:rPr>
              <a:t>L∃∀N</a:t>
            </a:r>
            <a:r>
              <a:rPr lang="en-FR" dirty="0">
                <a:solidFill>
                  <a:schemeClr val="accent5">
                    <a:lumMod val="75000"/>
                  </a:schemeClr>
                </a:solidFill>
              </a:rPr>
              <a:t> Theorem Prover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D02311-3E0A-40F9-A143-887EF72E63DE}"/>
              </a:ext>
            </a:extLst>
          </p:cNvPr>
          <p:cNvSpPr txBox="1"/>
          <p:nvPr/>
        </p:nvSpPr>
        <p:spPr>
          <a:xfrm>
            <a:off x="8107548" y="1721642"/>
            <a:ext cx="194931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FR" b="1" dirty="0"/>
              <a:t>Language-agnostic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C8F40D-3263-BD32-2A16-1BA430FBD5EF}"/>
              </a:ext>
            </a:extLst>
          </p:cNvPr>
          <p:cNvSpPr/>
          <p:nvPr/>
        </p:nvSpPr>
        <p:spPr>
          <a:xfrm>
            <a:off x="4283094" y="1639962"/>
            <a:ext cx="448491" cy="4484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>
                <a:solidFill>
                  <a:schemeClr val="tx1"/>
                </a:solidFill>
              </a:rPr>
              <a:t>SLI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86C30C1-3155-014E-0D79-704254948188}"/>
              </a:ext>
            </a:extLst>
          </p:cNvPr>
          <p:cNvSpPr/>
          <p:nvPr/>
        </p:nvSpPr>
        <p:spPr>
          <a:xfrm>
            <a:off x="7250642" y="3772202"/>
            <a:ext cx="1456508" cy="6186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>
                <a:solidFill>
                  <a:schemeClr val="tx1"/>
                </a:solidFill>
              </a:rPr>
              <a:t>Temporal</a:t>
            </a:r>
            <a:br>
              <a:rPr lang="en-FR" dirty="0">
                <a:solidFill>
                  <a:schemeClr val="tx1"/>
                </a:solidFill>
              </a:rPr>
            </a:br>
            <a:r>
              <a:rPr lang="en-FR" dirty="0">
                <a:solidFill>
                  <a:schemeClr val="tx1"/>
                </a:solidFill>
              </a:rPr>
              <a:t>Breakpoints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468E66-DC91-8102-9DD5-DCEC1C5C8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0847-8BF6-8545-AF02-13E6EB1F565C}" type="slidenum">
              <a:rPr lang="en-FR" smtClean="0"/>
              <a:t>12</a:t>
            </a:fld>
            <a:endParaRPr lang="en-FR"/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673A06D6-B4A0-3B6F-6B67-5E3ACA403ECD}"/>
              </a:ext>
            </a:extLst>
          </p:cNvPr>
          <p:cNvSpPr/>
          <p:nvPr/>
        </p:nvSpPr>
        <p:spPr>
          <a:xfrm>
            <a:off x="1298293" y="3342420"/>
            <a:ext cx="329813" cy="329813"/>
          </a:xfrm>
          <a:solidFill>
            <a:schemeClr val="accent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3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69BF700-5A23-90C2-4FFF-C0CBF2D41B9D}"/>
              </a:ext>
            </a:extLst>
          </p:cNvPr>
          <p:cNvSpPr/>
          <p:nvPr/>
        </p:nvSpPr>
        <p:spPr>
          <a:xfrm>
            <a:off x="1287820" y="3342418"/>
            <a:ext cx="329813" cy="329813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3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26CBA10-73C8-3C42-1AC2-11CBAD9843EF}"/>
              </a:ext>
            </a:extLst>
          </p:cNvPr>
          <p:cNvSpPr/>
          <p:nvPr/>
        </p:nvSpPr>
        <p:spPr>
          <a:xfrm>
            <a:off x="1253606" y="3298320"/>
            <a:ext cx="411413" cy="418011"/>
          </a:xfrm>
          <a:custGeom>
            <a:avLst/>
            <a:gdLst>
              <a:gd name="connsiteX0" fmla="*/ 0 w 411413"/>
              <a:gd name="connsiteY0" fmla="*/ 0 h 418011"/>
              <a:gd name="connsiteX1" fmla="*/ 411413 w 411413"/>
              <a:gd name="connsiteY1" fmla="*/ 0 h 418011"/>
              <a:gd name="connsiteX2" fmla="*/ 411413 w 411413"/>
              <a:gd name="connsiteY2" fmla="*/ 418011 h 418011"/>
              <a:gd name="connsiteX3" fmla="*/ 0 w 411413"/>
              <a:gd name="connsiteY3" fmla="*/ 418011 h 418011"/>
              <a:gd name="connsiteX4" fmla="*/ 0 w 411413"/>
              <a:gd name="connsiteY4" fmla="*/ 0 h 41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13" h="418011" fill="none" extrusionOk="0">
                <a:moveTo>
                  <a:pt x="0" y="0"/>
                </a:moveTo>
                <a:cubicBezTo>
                  <a:pt x="84049" y="-13227"/>
                  <a:pt x="302983" y="1995"/>
                  <a:pt x="411413" y="0"/>
                </a:cubicBezTo>
                <a:cubicBezTo>
                  <a:pt x="392533" y="174929"/>
                  <a:pt x="400764" y="232617"/>
                  <a:pt x="411413" y="418011"/>
                </a:cubicBezTo>
                <a:cubicBezTo>
                  <a:pt x="318365" y="426140"/>
                  <a:pt x="198077" y="410789"/>
                  <a:pt x="0" y="418011"/>
                </a:cubicBezTo>
                <a:cubicBezTo>
                  <a:pt x="-3004" y="210181"/>
                  <a:pt x="29921" y="116857"/>
                  <a:pt x="0" y="0"/>
                </a:cubicBezTo>
                <a:close/>
              </a:path>
              <a:path w="411413" h="418011" stroke="0" extrusionOk="0">
                <a:moveTo>
                  <a:pt x="0" y="0"/>
                </a:moveTo>
                <a:cubicBezTo>
                  <a:pt x="188259" y="-29957"/>
                  <a:pt x="283020" y="-507"/>
                  <a:pt x="411413" y="0"/>
                </a:cubicBezTo>
                <a:cubicBezTo>
                  <a:pt x="415664" y="156384"/>
                  <a:pt x="379737" y="259576"/>
                  <a:pt x="411413" y="418011"/>
                </a:cubicBezTo>
                <a:cubicBezTo>
                  <a:pt x="223421" y="442846"/>
                  <a:pt x="81425" y="437074"/>
                  <a:pt x="0" y="418011"/>
                </a:cubicBezTo>
                <a:cubicBezTo>
                  <a:pt x="-32169" y="318773"/>
                  <a:pt x="5262" y="86973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  <a:alpha val="47000"/>
            </a:schemeClr>
          </a:solidFill>
          <a:ln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5CD679F-569E-7DB3-50DA-7B82FB21FD7B}"/>
              </a:ext>
            </a:extLst>
          </p:cNvPr>
          <p:cNvSpPr/>
          <p:nvPr/>
        </p:nvSpPr>
        <p:spPr>
          <a:xfrm>
            <a:off x="732168" y="3298320"/>
            <a:ext cx="411413" cy="418011"/>
          </a:xfrm>
          <a:custGeom>
            <a:avLst/>
            <a:gdLst>
              <a:gd name="connsiteX0" fmla="*/ 0 w 411413"/>
              <a:gd name="connsiteY0" fmla="*/ 0 h 418011"/>
              <a:gd name="connsiteX1" fmla="*/ 411413 w 411413"/>
              <a:gd name="connsiteY1" fmla="*/ 0 h 418011"/>
              <a:gd name="connsiteX2" fmla="*/ 411413 w 411413"/>
              <a:gd name="connsiteY2" fmla="*/ 418011 h 418011"/>
              <a:gd name="connsiteX3" fmla="*/ 0 w 411413"/>
              <a:gd name="connsiteY3" fmla="*/ 418011 h 418011"/>
              <a:gd name="connsiteX4" fmla="*/ 0 w 411413"/>
              <a:gd name="connsiteY4" fmla="*/ 0 h 41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13" h="418011" fill="none" extrusionOk="0">
                <a:moveTo>
                  <a:pt x="0" y="0"/>
                </a:moveTo>
                <a:cubicBezTo>
                  <a:pt x="84049" y="-13227"/>
                  <a:pt x="302983" y="1995"/>
                  <a:pt x="411413" y="0"/>
                </a:cubicBezTo>
                <a:cubicBezTo>
                  <a:pt x="392533" y="174929"/>
                  <a:pt x="400764" y="232617"/>
                  <a:pt x="411413" y="418011"/>
                </a:cubicBezTo>
                <a:cubicBezTo>
                  <a:pt x="318365" y="426140"/>
                  <a:pt x="198077" y="410789"/>
                  <a:pt x="0" y="418011"/>
                </a:cubicBezTo>
                <a:cubicBezTo>
                  <a:pt x="-3004" y="210181"/>
                  <a:pt x="29921" y="116857"/>
                  <a:pt x="0" y="0"/>
                </a:cubicBezTo>
                <a:close/>
              </a:path>
              <a:path w="411413" h="418011" stroke="0" extrusionOk="0">
                <a:moveTo>
                  <a:pt x="0" y="0"/>
                </a:moveTo>
                <a:cubicBezTo>
                  <a:pt x="188259" y="-29957"/>
                  <a:pt x="283020" y="-507"/>
                  <a:pt x="411413" y="0"/>
                </a:cubicBezTo>
                <a:cubicBezTo>
                  <a:pt x="415664" y="156384"/>
                  <a:pt x="379737" y="259576"/>
                  <a:pt x="411413" y="418011"/>
                </a:cubicBezTo>
                <a:cubicBezTo>
                  <a:pt x="223421" y="442846"/>
                  <a:pt x="81425" y="437074"/>
                  <a:pt x="0" y="418011"/>
                </a:cubicBezTo>
                <a:cubicBezTo>
                  <a:pt x="-32169" y="318773"/>
                  <a:pt x="5262" y="86973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  <a:alpha val="47000"/>
            </a:schemeClr>
          </a:solidFill>
          <a:ln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1721372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334" y="0"/>
            <a:ext cx="108961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922B55-CAC9-FB1D-EE15-BDFF44F7CD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13</a:t>
            </a:fld>
            <a:endParaRPr lang="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4"/>
          <p:cNvPicPr preferRelativeResize="0"/>
          <p:nvPr/>
        </p:nvPicPr>
        <p:blipFill rotWithShape="1">
          <a:blip r:embed="rId3">
            <a:alphaModFix/>
          </a:blip>
          <a:srcRect t="228" b="238"/>
          <a:stretch/>
        </p:blipFill>
        <p:spPr>
          <a:xfrm>
            <a:off x="682334" y="0"/>
            <a:ext cx="108961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558D39-DE13-C655-DA44-C2DF668628FA}"/>
              </a:ext>
            </a:extLst>
          </p:cNvPr>
          <p:cNvSpPr/>
          <p:nvPr/>
        </p:nvSpPr>
        <p:spPr>
          <a:xfrm>
            <a:off x="4884517" y="6219641"/>
            <a:ext cx="3044142" cy="640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sz="28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CEB17-DD3B-7AE6-AA39-539614264C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14</a:t>
            </a:fld>
            <a:endParaRPr lang="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5"/>
          <p:cNvPicPr preferRelativeResize="0"/>
          <p:nvPr/>
        </p:nvPicPr>
        <p:blipFill rotWithShape="1">
          <a:blip r:embed="rId3">
            <a:alphaModFix/>
          </a:blip>
          <a:srcRect t="79" b="79"/>
          <a:stretch/>
        </p:blipFill>
        <p:spPr>
          <a:xfrm>
            <a:off x="682334" y="1"/>
            <a:ext cx="1089617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4E0EAA-AE5B-4B79-173C-A208A4E92193}"/>
              </a:ext>
            </a:extLst>
          </p:cNvPr>
          <p:cNvSpPr/>
          <p:nvPr/>
        </p:nvSpPr>
        <p:spPr>
          <a:xfrm>
            <a:off x="4884517" y="6219641"/>
            <a:ext cx="3044142" cy="640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sz="28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23A858-1DFD-8C63-4041-07069E6E7C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15</a:t>
            </a:fld>
            <a:endParaRPr lang="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6"/>
          <p:cNvPicPr preferRelativeResize="0"/>
          <p:nvPr/>
        </p:nvPicPr>
        <p:blipFill rotWithShape="1">
          <a:blip r:embed="rId3">
            <a:alphaModFix/>
          </a:blip>
          <a:srcRect t="79" b="79"/>
          <a:stretch/>
        </p:blipFill>
        <p:spPr>
          <a:xfrm>
            <a:off x="682334" y="1"/>
            <a:ext cx="1089617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72B406-29EB-B9A2-A501-2D8326C94E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16</a:t>
            </a:fld>
            <a:endParaRPr lang="f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F968B7-C89F-C63C-FA3A-A61144030C76}"/>
              </a:ext>
            </a:extLst>
          </p:cNvPr>
          <p:cNvSpPr txBox="1"/>
          <p:nvPr/>
        </p:nvSpPr>
        <p:spPr>
          <a:xfrm>
            <a:off x="10073389" y="584616"/>
            <a:ext cx="3177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FR" dirty="0"/>
              <a:t>⍺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7"/>
          <p:cNvPicPr preferRelativeResize="0"/>
          <p:nvPr/>
        </p:nvPicPr>
        <p:blipFill rotWithShape="1">
          <a:blip r:embed="rId3">
            <a:alphaModFix/>
          </a:blip>
          <a:srcRect t="79" b="79"/>
          <a:stretch/>
        </p:blipFill>
        <p:spPr>
          <a:xfrm>
            <a:off x="682334" y="1"/>
            <a:ext cx="1089617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A76588-6314-63FF-EA07-6F28E58F21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17</a:t>
            </a:fld>
            <a:endParaRPr lang="f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A1FBB9-0605-CB96-F041-93C2561A61B6}"/>
              </a:ext>
            </a:extLst>
          </p:cNvPr>
          <p:cNvSpPr txBox="1"/>
          <p:nvPr/>
        </p:nvSpPr>
        <p:spPr>
          <a:xfrm>
            <a:off x="10073389" y="584616"/>
            <a:ext cx="317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FR" dirty="0"/>
              <a:t>⍺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C21B4-54BA-4686-1111-25BD5B3A1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762D-DE17-D14D-9882-FCBAF9182C7B}" type="slidenum">
              <a:rPr lang="en-FR" smtClean="0"/>
              <a:t>18</a:t>
            </a:fld>
            <a:endParaRPr lang="en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85A22F-7E4F-C98E-EBE6-E5382AB50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940" y="1386066"/>
            <a:ext cx="2459419" cy="50977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CCBBCC-9914-E716-BE13-168C091D930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1206" y="1692876"/>
            <a:ext cx="5167424" cy="44840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81706C-44DB-CF62-63B8-8496E4124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6308" y="1116389"/>
            <a:ext cx="3734374" cy="35625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2BF53D-9D63-C489-B88A-C598007E78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0848" y="235964"/>
            <a:ext cx="1159947" cy="11110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2B57BA-8A8F-939B-0658-79EDBA39C7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9735" y="176171"/>
            <a:ext cx="1159947" cy="114189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A3240D-8606-77A4-4A4F-D9A78FBFA920}"/>
              </a:ext>
            </a:extLst>
          </p:cNvPr>
          <p:cNvCxnSpPr>
            <a:cxnSpLocks/>
          </p:cNvCxnSpPr>
          <p:nvPr/>
        </p:nvCxnSpPr>
        <p:spPr>
          <a:xfrm flipV="1">
            <a:off x="2076628" y="1131750"/>
            <a:ext cx="2157323" cy="15430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737E4A3-83F8-D752-5B0E-923E69BACEAE}"/>
              </a:ext>
            </a:extLst>
          </p:cNvPr>
          <p:cNvCxnSpPr>
            <a:cxnSpLocks/>
          </p:cNvCxnSpPr>
          <p:nvPr/>
        </p:nvCxnSpPr>
        <p:spPr>
          <a:xfrm>
            <a:off x="2076628" y="3691783"/>
            <a:ext cx="2169680" cy="11288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1931C-B8C6-1EA8-A584-0E05EB4F2DF2}"/>
              </a:ext>
            </a:extLst>
          </p:cNvPr>
          <p:cNvSpPr/>
          <p:nvPr/>
        </p:nvSpPr>
        <p:spPr>
          <a:xfrm>
            <a:off x="4233951" y="1116389"/>
            <a:ext cx="3724100" cy="355428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0E1021-9AAD-F452-B2EA-67348BAA305F}"/>
              </a:ext>
            </a:extLst>
          </p:cNvPr>
          <p:cNvSpPr txBox="1"/>
          <p:nvPr/>
        </p:nvSpPr>
        <p:spPr>
          <a:xfrm>
            <a:off x="116680" y="915464"/>
            <a:ext cx="4068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dirty="0">
                <a:hlinkClick r:id="rId7"/>
              </a:rPr>
              <a:t>https://github.com/ESEO-Tech/AnimUML</a:t>
            </a:r>
            <a:r>
              <a:rPr lang="en-FR" dirty="0"/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31ED28-6C04-77CB-1C4B-C5EF9E551125}"/>
              </a:ext>
            </a:extLst>
          </p:cNvPr>
          <p:cNvSpPr txBox="1"/>
          <p:nvPr/>
        </p:nvSpPr>
        <p:spPr>
          <a:xfrm>
            <a:off x="2096073" y="118372"/>
            <a:ext cx="48955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effectLst/>
              </a:rPr>
              <a:t>Designing, Animating, and Verifying Partial UML Models</a:t>
            </a:r>
            <a:r>
              <a:rPr lang="en-GB" b="1" i="0" dirty="0">
                <a:solidFill>
                  <a:srgbClr val="111111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GB" sz="2400" dirty="0">
                <a:solidFill>
                  <a:schemeClr val="accent1"/>
                </a:solidFill>
                <a:effectLst/>
                <a:highlight>
                  <a:srgbClr val="E7E6E6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[MODELS’20]</a:t>
            </a:r>
            <a:r>
              <a:rPr lang="en-GB" i="1" dirty="0">
                <a:solidFill>
                  <a:srgbClr val="111111"/>
                </a:solidFill>
                <a:effectLst/>
                <a:latin typeface="Helvetica Neue" panose="02000503000000020004" pitchFamily="2" charset="0"/>
              </a:rPr>
              <a:t>.</a:t>
            </a:r>
            <a:endParaRPr lang="en-FR" i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8301BEC-9541-9C65-DB4E-DE3EF7428ABF}"/>
              </a:ext>
            </a:extLst>
          </p:cNvPr>
          <p:cNvSpPr txBox="1"/>
          <p:nvPr/>
        </p:nvSpPr>
        <p:spPr>
          <a:xfrm>
            <a:off x="331205" y="274490"/>
            <a:ext cx="1757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2800" b="1" dirty="0"/>
              <a:t>AnimUML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C3C3DBD-B29B-9C91-A4EB-330E1FFA2D2F}"/>
              </a:ext>
            </a:extLst>
          </p:cNvPr>
          <p:cNvSpPr txBox="1"/>
          <p:nvPr/>
        </p:nvSpPr>
        <p:spPr>
          <a:xfrm>
            <a:off x="10604236" y="5272120"/>
            <a:ext cx="14991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B</a:t>
            </a:r>
            <a:r>
              <a:rPr lang="en-FR" sz="2400" dirty="0"/>
              <a:t>ranching </a:t>
            </a:r>
            <a:br>
              <a:rPr lang="en-FR" sz="2400" dirty="0"/>
            </a:br>
            <a:r>
              <a:rPr lang="en-FR" sz="2400" dirty="0"/>
              <a:t>history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49A96C-BC1B-8F53-7B6B-16C7F7630257}"/>
              </a:ext>
            </a:extLst>
          </p:cNvPr>
          <p:cNvSpPr txBox="1"/>
          <p:nvPr/>
        </p:nvSpPr>
        <p:spPr>
          <a:xfrm>
            <a:off x="5996742" y="4024343"/>
            <a:ext cx="2012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  <a:r>
              <a:rPr lang="en-FR" dirty="0"/>
              <a:t>overage</a:t>
            </a:r>
            <a:br>
              <a:rPr lang="en-FR" dirty="0"/>
            </a:br>
            <a:r>
              <a:rPr lang="en-FR" dirty="0"/>
              <a:t>as heatmap overlay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5E800C-D868-92FB-621D-80E0D38407C7}"/>
              </a:ext>
            </a:extLst>
          </p:cNvPr>
          <p:cNvSpPr txBox="1"/>
          <p:nvPr/>
        </p:nvSpPr>
        <p:spPr>
          <a:xfrm>
            <a:off x="8000819" y="1919753"/>
            <a:ext cx="30403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Reduced Multiverse Debugger </a:t>
            </a:r>
          </a:p>
          <a:p>
            <a:r>
              <a:rPr lang="en-US" sz="1800" dirty="0">
                <a:highlight>
                  <a:srgbClr val="C0C0C0"/>
                </a:highlight>
              </a:rPr>
              <a:t>@ [MODELS’22]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CBB91C6-B4CC-B11A-2416-5097FEE5F9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6079" y="4711322"/>
            <a:ext cx="7772400" cy="1842136"/>
          </a:xfrm>
          <a:prstGeom prst="rect">
            <a:avLst/>
          </a:prstGeom>
        </p:spPr>
      </p:pic>
      <p:pic>
        <p:nvPicPr>
          <p:cNvPr id="19" name="Picture 18" descr="A blue and red logo&#10;&#10;Description automatically generated">
            <a:extLst>
              <a:ext uri="{FF2B5EF4-FFF2-40B4-BE49-F238E27FC236}">
                <a16:creationId xmlns:a16="http://schemas.microsoft.com/office/drawing/2014/main" id="{78256A9B-14F8-A1DD-DC38-4E5B820AD30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9209" b="20104"/>
          <a:stretch/>
        </p:blipFill>
        <p:spPr>
          <a:xfrm>
            <a:off x="7160819" y="194980"/>
            <a:ext cx="1680000" cy="72048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BF11274-1BC6-EBDA-E3FE-F5B20218845E}"/>
              </a:ext>
            </a:extLst>
          </p:cNvPr>
          <p:cNvSpPr txBox="1"/>
          <p:nvPr/>
        </p:nvSpPr>
        <p:spPr>
          <a:xfrm>
            <a:off x="677935" y="5896371"/>
            <a:ext cx="1185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generic</a:t>
            </a:r>
          </a:p>
          <a:p>
            <a:r>
              <a:rPr lang="en-GB" dirty="0"/>
              <a:t>r</a:t>
            </a:r>
            <a:r>
              <a:rPr lang="en-FR" dirty="0"/>
              <a:t>eductions</a:t>
            </a: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817F1CA6-584C-F5CB-6296-4487F65CF872}"/>
              </a:ext>
            </a:extLst>
          </p:cNvPr>
          <p:cNvSpPr/>
          <p:nvPr/>
        </p:nvSpPr>
        <p:spPr>
          <a:xfrm>
            <a:off x="1771750" y="5929424"/>
            <a:ext cx="239468" cy="580226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71345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DB2613-124E-D925-20F4-C90FBF851B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690688"/>
            <a:ext cx="10905066" cy="450273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049C92F-5B3E-121D-53AA-1877DF776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z="4400" dirty="0" err="1"/>
              <a:t>AnimUML</a:t>
            </a:r>
            <a:r>
              <a:rPr lang="en-US" sz="4400" dirty="0"/>
              <a:t> Integration</a:t>
            </a:r>
            <a:endParaRPr lang="en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FCCE9F-4B07-AB9F-1504-7A763CFF645C}"/>
              </a:ext>
            </a:extLst>
          </p:cNvPr>
          <p:cNvSpPr/>
          <p:nvPr/>
        </p:nvSpPr>
        <p:spPr>
          <a:xfrm>
            <a:off x="784616" y="3304090"/>
            <a:ext cx="3809537" cy="2989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CB60AE-3C74-E40D-F05E-836250721FD9}"/>
              </a:ext>
            </a:extLst>
          </p:cNvPr>
          <p:cNvSpPr/>
          <p:nvPr/>
        </p:nvSpPr>
        <p:spPr>
          <a:xfrm>
            <a:off x="977030" y="2804787"/>
            <a:ext cx="4459266" cy="624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08F3BE-87EE-AA07-5D67-4EA6EFD63EEB}"/>
              </a:ext>
            </a:extLst>
          </p:cNvPr>
          <p:cNvSpPr/>
          <p:nvPr/>
        </p:nvSpPr>
        <p:spPr>
          <a:xfrm>
            <a:off x="7928975" y="3268967"/>
            <a:ext cx="4263025" cy="3024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F6F2F-11E8-977A-B820-08B3676CECD7}"/>
              </a:ext>
            </a:extLst>
          </p:cNvPr>
          <p:cNvSpPr/>
          <p:nvPr/>
        </p:nvSpPr>
        <p:spPr>
          <a:xfrm>
            <a:off x="4594153" y="3268966"/>
            <a:ext cx="3334823" cy="3024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D1DFB9-DA2D-4702-CC06-0DD2CD231607}"/>
              </a:ext>
            </a:extLst>
          </p:cNvPr>
          <p:cNvSpPr/>
          <p:nvPr/>
        </p:nvSpPr>
        <p:spPr>
          <a:xfrm>
            <a:off x="977031" y="1725812"/>
            <a:ext cx="4459266" cy="1078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148B5A-85ED-A205-593D-786438DDE7DF}"/>
              </a:ext>
            </a:extLst>
          </p:cNvPr>
          <p:cNvSpPr/>
          <p:nvPr/>
        </p:nvSpPr>
        <p:spPr>
          <a:xfrm>
            <a:off x="9369468" y="3176717"/>
            <a:ext cx="2320214" cy="624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0D0BA4-5944-1DB0-DE9B-09F26B812BDB}"/>
              </a:ext>
            </a:extLst>
          </p:cNvPr>
          <p:cNvSpPr txBox="1"/>
          <p:nvPr/>
        </p:nvSpPr>
        <p:spPr>
          <a:xfrm>
            <a:off x="7928976" y="365516"/>
            <a:ext cx="4263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88" lvl="1" algn="ctr"/>
            <a:r>
              <a:rPr lang="en-US" sz="1800" dirty="0">
                <a:hlinkClick r:id="rId3"/>
              </a:rPr>
              <a:t>https://shorturl.at/bqz24</a:t>
            </a:r>
            <a:endParaRPr lang="en-US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5DBB5B-E357-50F5-7077-68131E43B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0847-8BF6-8545-AF02-13E6EB1F565C}" type="slidenum">
              <a:rPr lang="en-FR" smtClean="0"/>
              <a:t>19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44496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CD236E5-C9AB-6886-0120-27CE5BCE2877}"/>
              </a:ext>
            </a:extLst>
          </p:cNvPr>
          <p:cNvSpPr txBox="1"/>
          <p:nvPr/>
        </p:nvSpPr>
        <p:spPr>
          <a:xfrm>
            <a:off x="359596" y="81760"/>
            <a:ext cx="516790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FR" sz="2000" b="1" u="sng" dirty="0">
                <a:solidFill>
                  <a:schemeClr val="tx1"/>
                </a:solidFill>
              </a:rPr>
              <a:t>Concurrent programming</a:t>
            </a:r>
          </a:p>
          <a:p>
            <a:r>
              <a:rPr lang="en-FR" i="1" dirty="0">
                <a:solidFill>
                  <a:srgbClr val="00B050"/>
                </a:solidFill>
              </a:rPr>
              <a:t>How do we get from one to a set of behaviors?</a:t>
            </a:r>
          </a:p>
          <a:p>
            <a:pPr lvl="1"/>
            <a:r>
              <a:rPr lang="en-FR" dirty="0">
                <a:solidFill>
                  <a:schemeClr val="tx1"/>
                </a:solidFill>
              </a:rPr>
              <a:t>To find </a:t>
            </a:r>
            <a:r>
              <a:rPr lang="en-FR" b="1" dirty="0">
                <a:solidFill>
                  <a:schemeClr val="tx1"/>
                </a:solidFill>
              </a:rPr>
              <a:t>schedule-sensitive bugs</a:t>
            </a:r>
            <a:r>
              <a:rPr lang="en-FR" dirty="0">
                <a:solidFill>
                  <a:schemeClr val="tx1"/>
                </a:solidFill>
              </a:rPr>
              <a:t> you might want to take the `scheduler` out during debugging.</a:t>
            </a:r>
          </a:p>
          <a:p>
            <a:pPr lvl="1"/>
            <a:r>
              <a:rPr lang="en-FR" dirty="0">
                <a:solidFill>
                  <a:schemeClr val="tx1"/>
                </a:solidFill>
              </a:rPr>
              <a:t>That brings </a:t>
            </a:r>
            <a:r>
              <a:rPr lang="en-FR" i="1" dirty="0">
                <a:solidFill>
                  <a:schemeClr val="accent5"/>
                </a:solidFill>
              </a:rPr>
              <a:t>non-determinism.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D4D2CB-2BC5-BC51-815A-BADD1A4178BD}"/>
              </a:ext>
            </a:extLst>
          </p:cNvPr>
          <p:cNvSpPr txBox="1"/>
          <p:nvPr/>
        </p:nvSpPr>
        <p:spPr>
          <a:xfrm>
            <a:off x="6664504" y="103308"/>
            <a:ext cx="526522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FR" sz="2000" b="1" u="sng" dirty="0"/>
              <a:t>Formal specification</a:t>
            </a:r>
          </a:p>
          <a:p>
            <a:pPr lvl="0"/>
            <a:r>
              <a:rPr lang="en-FR" i="1" dirty="0">
                <a:solidFill>
                  <a:srgbClr val="00B050"/>
                </a:solidFill>
              </a:rPr>
              <a:t>Is the specification aligned with the mental model?</a:t>
            </a:r>
          </a:p>
          <a:p>
            <a:r>
              <a:rPr lang="en-FR" dirty="0"/>
              <a:t>Formal specification languages are wildly non-deterministic.</a:t>
            </a:r>
          </a:p>
          <a:p>
            <a:r>
              <a:rPr lang="en-FR" b="1" dirty="0"/>
              <a:t>Early design phase</a:t>
            </a:r>
            <a:r>
              <a:rPr lang="en-FR" dirty="0"/>
              <a:t>: interacting with the `</a:t>
            </a:r>
            <a:r>
              <a:rPr lang="en-FR" i="1" dirty="0">
                <a:solidFill>
                  <a:schemeClr val="accent1"/>
                </a:solidFill>
              </a:rPr>
              <a:t>partial specification</a:t>
            </a:r>
            <a:r>
              <a:rPr lang="en-FR" dirty="0"/>
              <a:t>`  increases the </a:t>
            </a:r>
            <a:r>
              <a:rPr lang="en-FR" b="1" dirty="0"/>
              <a:t>confidence</a:t>
            </a:r>
          </a:p>
          <a:p>
            <a:pPr lvl="1"/>
            <a:r>
              <a:rPr lang="en-FR" dirty="0"/>
              <a:t>- in the specification</a:t>
            </a:r>
          </a:p>
          <a:p>
            <a:pPr lvl="1"/>
            <a:r>
              <a:rPr lang="en-GB" dirty="0"/>
              <a:t>- </a:t>
            </a:r>
            <a:r>
              <a:rPr lang="en-GB" dirty="0" err="1"/>
              <a:t>i</a:t>
            </a:r>
            <a:r>
              <a:rPr lang="en-FR" dirty="0"/>
              <a:t>n the properties, it needs to satisfy</a:t>
            </a:r>
          </a:p>
          <a:p>
            <a:r>
              <a:rPr lang="en-FR" b="1" dirty="0"/>
              <a:t>Later design phase</a:t>
            </a:r>
            <a:r>
              <a:rPr lang="en-FR" dirty="0"/>
              <a:t>: if a property is violated, interactive debugging helps with </a:t>
            </a:r>
            <a:r>
              <a:rPr lang="en-FR" i="1" dirty="0">
                <a:solidFill>
                  <a:schemeClr val="accent1"/>
                </a:solidFill>
              </a:rPr>
              <a:t>differential diagnosis.</a:t>
            </a:r>
            <a:endParaRPr lang="en-FR" dirty="0"/>
          </a:p>
        </p:txBody>
      </p:sp>
      <p:sp>
        <p:nvSpPr>
          <p:cNvPr id="21" name="Left Arrow 20">
            <a:extLst>
              <a:ext uri="{FF2B5EF4-FFF2-40B4-BE49-F238E27FC236}">
                <a16:creationId xmlns:a16="http://schemas.microsoft.com/office/drawing/2014/main" id="{1CB58848-A549-FDF8-B2E1-372B461A3F11}"/>
              </a:ext>
            </a:extLst>
          </p:cNvPr>
          <p:cNvSpPr/>
          <p:nvPr/>
        </p:nvSpPr>
        <p:spPr>
          <a:xfrm>
            <a:off x="7693629" y="4027084"/>
            <a:ext cx="3595955" cy="671722"/>
          </a:xfrm>
          <a:prstGeom prst="leftArrow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Temporal Logics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9AD9439-CF47-9FA6-8CBA-EE2CC7A8C1DD}"/>
              </a:ext>
            </a:extLst>
          </p:cNvPr>
          <p:cNvGrpSpPr/>
          <p:nvPr/>
        </p:nvGrpSpPr>
        <p:grpSpPr>
          <a:xfrm>
            <a:off x="890107" y="5512514"/>
            <a:ext cx="10399479" cy="1094199"/>
            <a:chOff x="890107" y="5512514"/>
            <a:chExt cx="10399479" cy="1094199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34E6C1B4-F4FD-29ED-9E74-AE6DFC79CB75}"/>
                </a:ext>
              </a:extLst>
            </p:cNvPr>
            <p:cNvSpPr/>
            <p:nvPr/>
          </p:nvSpPr>
          <p:spPr>
            <a:xfrm>
              <a:off x="4498368" y="5512514"/>
              <a:ext cx="3195263" cy="1094199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R" dirty="0"/>
                <a:t>Multiverse</a:t>
              </a:r>
            </a:p>
            <a:p>
              <a:pPr algn="ctr"/>
              <a:r>
                <a:rPr lang="en-FR" dirty="0"/>
                <a:t>Debugger </a:t>
              </a:r>
            </a:p>
            <a:p>
              <a:pPr algn="ctr"/>
              <a:r>
                <a:rPr lang="en-FR" dirty="0"/>
                <a:t>[Torres et al. ECOOP’19]</a:t>
              </a:r>
            </a:p>
          </p:txBody>
        </p:sp>
        <p:sp>
          <p:nvSpPr>
            <p:cNvPr id="20" name="Right Arrow 19">
              <a:extLst>
                <a:ext uri="{FF2B5EF4-FFF2-40B4-BE49-F238E27FC236}">
                  <a16:creationId xmlns:a16="http://schemas.microsoft.com/office/drawing/2014/main" id="{59F42A9D-95EC-82EE-A15B-8B0FF4C89503}"/>
                </a:ext>
              </a:extLst>
            </p:cNvPr>
            <p:cNvSpPr/>
            <p:nvPr/>
          </p:nvSpPr>
          <p:spPr>
            <a:xfrm>
              <a:off x="890107" y="5713077"/>
              <a:ext cx="3595955" cy="671722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R" dirty="0"/>
                <a:t>Interactive Debugging</a:t>
              </a:r>
            </a:p>
          </p:txBody>
        </p:sp>
        <p:sp>
          <p:nvSpPr>
            <p:cNvPr id="22" name="Left Arrow 21">
              <a:extLst>
                <a:ext uri="{FF2B5EF4-FFF2-40B4-BE49-F238E27FC236}">
                  <a16:creationId xmlns:a16="http://schemas.microsoft.com/office/drawing/2014/main" id="{83CA1EB4-2733-1DAD-E1FC-FC1C24DB6007}"/>
                </a:ext>
              </a:extLst>
            </p:cNvPr>
            <p:cNvSpPr/>
            <p:nvPr/>
          </p:nvSpPr>
          <p:spPr>
            <a:xfrm>
              <a:off x="7693631" y="5713077"/>
              <a:ext cx="3595955" cy="671722"/>
            </a:xfrm>
            <a:prstGeom prst="leftArrow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R" dirty="0"/>
                <a:t>Reachability Analysis</a:t>
              </a:r>
            </a:p>
          </p:txBody>
        </p:sp>
      </p:grpSp>
      <p:sp>
        <p:nvSpPr>
          <p:cNvPr id="23" name="Left Arrow 22">
            <a:extLst>
              <a:ext uri="{FF2B5EF4-FFF2-40B4-BE49-F238E27FC236}">
                <a16:creationId xmlns:a16="http://schemas.microsoft.com/office/drawing/2014/main" id="{A4FCC307-2413-0837-C22D-EBA7FD68C8C7}"/>
              </a:ext>
            </a:extLst>
          </p:cNvPr>
          <p:cNvSpPr/>
          <p:nvPr/>
        </p:nvSpPr>
        <p:spPr>
          <a:xfrm>
            <a:off x="7693630" y="4740511"/>
            <a:ext cx="3595955" cy="671722"/>
          </a:xfrm>
          <a:prstGeom prst="left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Under-approximations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FE2730-49C1-8795-8A9D-2F8A930EA130}"/>
              </a:ext>
            </a:extLst>
          </p:cNvPr>
          <p:cNvSpPr/>
          <p:nvPr/>
        </p:nvSpPr>
        <p:spPr>
          <a:xfrm>
            <a:off x="4498367" y="4782216"/>
            <a:ext cx="3195263" cy="6717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</a:t>
            </a:r>
            <a:r>
              <a:rPr lang="en-FR" dirty="0"/>
              <a:t>eductions</a:t>
            </a:r>
          </a:p>
          <a:p>
            <a:pPr algn="ctr"/>
            <a:r>
              <a:rPr lang="en-FR" dirty="0"/>
              <a:t>[Pasquier et al. MODELS’22]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AC11E0-7844-07EF-8CFD-EFAD2F06043E}"/>
              </a:ext>
            </a:extLst>
          </p:cNvPr>
          <p:cNvSpPr/>
          <p:nvPr/>
        </p:nvSpPr>
        <p:spPr>
          <a:xfrm>
            <a:off x="4498366" y="4051918"/>
            <a:ext cx="3195263" cy="67172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Temporal Breakpoints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FD128A-0D5A-AA61-B2F8-EFABB5769AFC}"/>
              </a:ext>
            </a:extLst>
          </p:cNvPr>
          <p:cNvSpPr txBox="1"/>
          <p:nvPr/>
        </p:nvSpPr>
        <p:spPr>
          <a:xfrm>
            <a:off x="359596" y="2963849"/>
            <a:ext cx="11472806" cy="1015663"/>
          </a:xfrm>
          <a:custGeom>
            <a:avLst/>
            <a:gdLst>
              <a:gd name="connsiteX0" fmla="*/ 0 w 11472806"/>
              <a:gd name="connsiteY0" fmla="*/ 0 h 1015663"/>
              <a:gd name="connsiteX1" fmla="*/ 458912 w 11472806"/>
              <a:gd name="connsiteY1" fmla="*/ 0 h 1015663"/>
              <a:gd name="connsiteX2" fmla="*/ 1032553 w 11472806"/>
              <a:gd name="connsiteY2" fmla="*/ 0 h 1015663"/>
              <a:gd name="connsiteX3" fmla="*/ 1720921 w 11472806"/>
              <a:gd name="connsiteY3" fmla="*/ 0 h 1015663"/>
              <a:gd name="connsiteX4" fmla="*/ 2409289 w 11472806"/>
              <a:gd name="connsiteY4" fmla="*/ 0 h 1015663"/>
              <a:gd name="connsiteX5" fmla="*/ 3097658 w 11472806"/>
              <a:gd name="connsiteY5" fmla="*/ 0 h 1015663"/>
              <a:gd name="connsiteX6" fmla="*/ 3900754 w 11472806"/>
              <a:gd name="connsiteY6" fmla="*/ 0 h 1015663"/>
              <a:gd name="connsiteX7" fmla="*/ 4474394 w 11472806"/>
              <a:gd name="connsiteY7" fmla="*/ 0 h 1015663"/>
              <a:gd name="connsiteX8" fmla="*/ 5162763 w 11472806"/>
              <a:gd name="connsiteY8" fmla="*/ 0 h 1015663"/>
              <a:gd name="connsiteX9" fmla="*/ 5736403 w 11472806"/>
              <a:gd name="connsiteY9" fmla="*/ 0 h 1015663"/>
              <a:gd name="connsiteX10" fmla="*/ 6310043 w 11472806"/>
              <a:gd name="connsiteY10" fmla="*/ 0 h 1015663"/>
              <a:gd name="connsiteX11" fmla="*/ 6883684 w 11472806"/>
              <a:gd name="connsiteY11" fmla="*/ 0 h 1015663"/>
              <a:gd name="connsiteX12" fmla="*/ 7113140 w 11472806"/>
              <a:gd name="connsiteY12" fmla="*/ 0 h 1015663"/>
              <a:gd name="connsiteX13" fmla="*/ 7801508 w 11472806"/>
              <a:gd name="connsiteY13" fmla="*/ 0 h 1015663"/>
              <a:gd name="connsiteX14" fmla="*/ 8030964 w 11472806"/>
              <a:gd name="connsiteY14" fmla="*/ 0 h 1015663"/>
              <a:gd name="connsiteX15" fmla="*/ 8604605 w 11472806"/>
              <a:gd name="connsiteY15" fmla="*/ 0 h 1015663"/>
              <a:gd name="connsiteX16" fmla="*/ 9407701 w 11472806"/>
              <a:gd name="connsiteY16" fmla="*/ 0 h 1015663"/>
              <a:gd name="connsiteX17" fmla="*/ 10210797 w 11472806"/>
              <a:gd name="connsiteY17" fmla="*/ 0 h 1015663"/>
              <a:gd name="connsiteX18" fmla="*/ 10899166 w 11472806"/>
              <a:gd name="connsiteY18" fmla="*/ 0 h 1015663"/>
              <a:gd name="connsiteX19" fmla="*/ 11472806 w 11472806"/>
              <a:gd name="connsiteY19" fmla="*/ 0 h 1015663"/>
              <a:gd name="connsiteX20" fmla="*/ 11472806 w 11472806"/>
              <a:gd name="connsiteY20" fmla="*/ 477362 h 1015663"/>
              <a:gd name="connsiteX21" fmla="*/ 11472806 w 11472806"/>
              <a:gd name="connsiteY21" fmla="*/ 1015663 h 1015663"/>
              <a:gd name="connsiteX22" fmla="*/ 10899166 w 11472806"/>
              <a:gd name="connsiteY22" fmla="*/ 1015663 h 1015663"/>
              <a:gd name="connsiteX23" fmla="*/ 10096069 w 11472806"/>
              <a:gd name="connsiteY23" fmla="*/ 1015663 h 1015663"/>
              <a:gd name="connsiteX24" fmla="*/ 9522429 w 11472806"/>
              <a:gd name="connsiteY24" fmla="*/ 1015663 h 1015663"/>
              <a:gd name="connsiteX25" fmla="*/ 8719333 w 11472806"/>
              <a:gd name="connsiteY25" fmla="*/ 1015663 h 1015663"/>
              <a:gd name="connsiteX26" fmla="*/ 8145692 w 11472806"/>
              <a:gd name="connsiteY26" fmla="*/ 1015663 h 1015663"/>
              <a:gd name="connsiteX27" fmla="*/ 7457324 w 11472806"/>
              <a:gd name="connsiteY27" fmla="*/ 1015663 h 1015663"/>
              <a:gd name="connsiteX28" fmla="*/ 7227868 w 11472806"/>
              <a:gd name="connsiteY28" fmla="*/ 1015663 h 1015663"/>
              <a:gd name="connsiteX29" fmla="*/ 6424771 w 11472806"/>
              <a:gd name="connsiteY29" fmla="*/ 1015663 h 1015663"/>
              <a:gd name="connsiteX30" fmla="*/ 5965859 w 11472806"/>
              <a:gd name="connsiteY30" fmla="*/ 1015663 h 1015663"/>
              <a:gd name="connsiteX31" fmla="*/ 5277491 w 11472806"/>
              <a:gd name="connsiteY31" fmla="*/ 1015663 h 1015663"/>
              <a:gd name="connsiteX32" fmla="*/ 5048035 w 11472806"/>
              <a:gd name="connsiteY32" fmla="*/ 1015663 h 1015663"/>
              <a:gd name="connsiteX33" fmla="*/ 4244938 w 11472806"/>
              <a:gd name="connsiteY33" fmla="*/ 1015663 h 1015663"/>
              <a:gd name="connsiteX34" fmla="*/ 3786026 w 11472806"/>
              <a:gd name="connsiteY34" fmla="*/ 1015663 h 1015663"/>
              <a:gd name="connsiteX35" fmla="*/ 3212386 w 11472806"/>
              <a:gd name="connsiteY35" fmla="*/ 1015663 h 1015663"/>
              <a:gd name="connsiteX36" fmla="*/ 2868201 w 11472806"/>
              <a:gd name="connsiteY36" fmla="*/ 1015663 h 1015663"/>
              <a:gd name="connsiteX37" fmla="*/ 2179833 w 11472806"/>
              <a:gd name="connsiteY37" fmla="*/ 1015663 h 1015663"/>
              <a:gd name="connsiteX38" fmla="*/ 1376737 w 11472806"/>
              <a:gd name="connsiteY38" fmla="*/ 1015663 h 1015663"/>
              <a:gd name="connsiteX39" fmla="*/ 917824 w 11472806"/>
              <a:gd name="connsiteY39" fmla="*/ 1015663 h 1015663"/>
              <a:gd name="connsiteX40" fmla="*/ 0 w 11472806"/>
              <a:gd name="connsiteY40" fmla="*/ 1015663 h 1015663"/>
              <a:gd name="connsiteX41" fmla="*/ 0 w 11472806"/>
              <a:gd name="connsiteY41" fmla="*/ 507832 h 1015663"/>
              <a:gd name="connsiteX42" fmla="*/ 0 w 11472806"/>
              <a:gd name="connsiteY42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472806" h="1015663" fill="none" extrusionOk="0">
                <a:moveTo>
                  <a:pt x="0" y="0"/>
                </a:moveTo>
                <a:cubicBezTo>
                  <a:pt x="159684" y="-15491"/>
                  <a:pt x="271395" y="34090"/>
                  <a:pt x="458912" y="0"/>
                </a:cubicBezTo>
                <a:cubicBezTo>
                  <a:pt x="646429" y="-34090"/>
                  <a:pt x="916205" y="16703"/>
                  <a:pt x="1032553" y="0"/>
                </a:cubicBezTo>
                <a:cubicBezTo>
                  <a:pt x="1148901" y="-16703"/>
                  <a:pt x="1555833" y="14881"/>
                  <a:pt x="1720921" y="0"/>
                </a:cubicBezTo>
                <a:cubicBezTo>
                  <a:pt x="1886009" y="-14881"/>
                  <a:pt x="2133113" y="22665"/>
                  <a:pt x="2409289" y="0"/>
                </a:cubicBezTo>
                <a:cubicBezTo>
                  <a:pt x="2685465" y="-22665"/>
                  <a:pt x="2946116" y="63279"/>
                  <a:pt x="3097658" y="0"/>
                </a:cubicBezTo>
                <a:cubicBezTo>
                  <a:pt x="3249200" y="-63279"/>
                  <a:pt x="3650563" y="47053"/>
                  <a:pt x="3900754" y="0"/>
                </a:cubicBezTo>
                <a:cubicBezTo>
                  <a:pt x="4150945" y="-47053"/>
                  <a:pt x="4311283" y="803"/>
                  <a:pt x="4474394" y="0"/>
                </a:cubicBezTo>
                <a:cubicBezTo>
                  <a:pt x="4637505" y="-803"/>
                  <a:pt x="4950318" y="78067"/>
                  <a:pt x="5162763" y="0"/>
                </a:cubicBezTo>
                <a:cubicBezTo>
                  <a:pt x="5375208" y="-78067"/>
                  <a:pt x="5580174" y="4239"/>
                  <a:pt x="5736403" y="0"/>
                </a:cubicBezTo>
                <a:cubicBezTo>
                  <a:pt x="5892632" y="-4239"/>
                  <a:pt x="6147413" y="38934"/>
                  <a:pt x="6310043" y="0"/>
                </a:cubicBezTo>
                <a:cubicBezTo>
                  <a:pt x="6472673" y="-38934"/>
                  <a:pt x="6693349" y="6856"/>
                  <a:pt x="6883684" y="0"/>
                </a:cubicBezTo>
                <a:cubicBezTo>
                  <a:pt x="7074019" y="-6856"/>
                  <a:pt x="7060476" y="22916"/>
                  <a:pt x="7113140" y="0"/>
                </a:cubicBezTo>
                <a:cubicBezTo>
                  <a:pt x="7165804" y="-22916"/>
                  <a:pt x="7594299" y="49538"/>
                  <a:pt x="7801508" y="0"/>
                </a:cubicBezTo>
                <a:cubicBezTo>
                  <a:pt x="8008717" y="-49538"/>
                  <a:pt x="7959217" y="3691"/>
                  <a:pt x="8030964" y="0"/>
                </a:cubicBezTo>
                <a:cubicBezTo>
                  <a:pt x="8102711" y="-3691"/>
                  <a:pt x="8372696" y="26019"/>
                  <a:pt x="8604605" y="0"/>
                </a:cubicBezTo>
                <a:cubicBezTo>
                  <a:pt x="8836514" y="-26019"/>
                  <a:pt x="9025804" y="11379"/>
                  <a:pt x="9407701" y="0"/>
                </a:cubicBezTo>
                <a:cubicBezTo>
                  <a:pt x="9789598" y="-11379"/>
                  <a:pt x="9890124" y="56868"/>
                  <a:pt x="10210797" y="0"/>
                </a:cubicBezTo>
                <a:cubicBezTo>
                  <a:pt x="10531470" y="-56868"/>
                  <a:pt x="10588175" y="54358"/>
                  <a:pt x="10899166" y="0"/>
                </a:cubicBezTo>
                <a:cubicBezTo>
                  <a:pt x="11210157" y="-54358"/>
                  <a:pt x="11294062" y="65647"/>
                  <a:pt x="11472806" y="0"/>
                </a:cubicBezTo>
                <a:cubicBezTo>
                  <a:pt x="11489630" y="166834"/>
                  <a:pt x="11470073" y="371514"/>
                  <a:pt x="11472806" y="477362"/>
                </a:cubicBezTo>
                <a:cubicBezTo>
                  <a:pt x="11475539" y="583210"/>
                  <a:pt x="11419728" y="824481"/>
                  <a:pt x="11472806" y="1015663"/>
                </a:cubicBezTo>
                <a:cubicBezTo>
                  <a:pt x="11300494" y="1024275"/>
                  <a:pt x="11065387" y="1013160"/>
                  <a:pt x="10899166" y="1015663"/>
                </a:cubicBezTo>
                <a:cubicBezTo>
                  <a:pt x="10732945" y="1018166"/>
                  <a:pt x="10332080" y="953842"/>
                  <a:pt x="10096069" y="1015663"/>
                </a:cubicBezTo>
                <a:cubicBezTo>
                  <a:pt x="9860058" y="1077484"/>
                  <a:pt x="9713202" y="972338"/>
                  <a:pt x="9522429" y="1015663"/>
                </a:cubicBezTo>
                <a:cubicBezTo>
                  <a:pt x="9331656" y="1058988"/>
                  <a:pt x="8951992" y="973935"/>
                  <a:pt x="8719333" y="1015663"/>
                </a:cubicBezTo>
                <a:cubicBezTo>
                  <a:pt x="8486674" y="1057391"/>
                  <a:pt x="8296621" y="967933"/>
                  <a:pt x="8145692" y="1015663"/>
                </a:cubicBezTo>
                <a:cubicBezTo>
                  <a:pt x="7994763" y="1063393"/>
                  <a:pt x="7667077" y="988913"/>
                  <a:pt x="7457324" y="1015663"/>
                </a:cubicBezTo>
                <a:cubicBezTo>
                  <a:pt x="7247571" y="1042413"/>
                  <a:pt x="7279554" y="998727"/>
                  <a:pt x="7227868" y="1015663"/>
                </a:cubicBezTo>
                <a:cubicBezTo>
                  <a:pt x="7176182" y="1032599"/>
                  <a:pt x="6675198" y="952844"/>
                  <a:pt x="6424771" y="1015663"/>
                </a:cubicBezTo>
                <a:cubicBezTo>
                  <a:pt x="6174344" y="1078482"/>
                  <a:pt x="6186063" y="998994"/>
                  <a:pt x="5965859" y="1015663"/>
                </a:cubicBezTo>
                <a:cubicBezTo>
                  <a:pt x="5745655" y="1032332"/>
                  <a:pt x="5435764" y="944639"/>
                  <a:pt x="5277491" y="1015663"/>
                </a:cubicBezTo>
                <a:cubicBezTo>
                  <a:pt x="5119218" y="1086687"/>
                  <a:pt x="5137196" y="1011871"/>
                  <a:pt x="5048035" y="1015663"/>
                </a:cubicBezTo>
                <a:cubicBezTo>
                  <a:pt x="4958874" y="1019455"/>
                  <a:pt x="4514175" y="962028"/>
                  <a:pt x="4244938" y="1015663"/>
                </a:cubicBezTo>
                <a:cubicBezTo>
                  <a:pt x="3975701" y="1069298"/>
                  <a:pt x="4009566" y="964848"/>
                  <a:pt x="3786026" y="1015663"/>
                </a:cubicBezTo>
                <a:cubicBezTo>
                  <a:pt x="3562486" y="1066478"/>
                  <a:pt x="3488924" y="1000246"/>
                  <a:pt x="3212386" y="1015663"/>
                </a:cubicBezTo>
                <a:cubicBezTo>
                  <a:pt x="2935848" y="1031080"/>
                  <a:pt x="2993285" y="990336"/>
                  <a:pt x="2868201" y="1015663"/>
                </a:cubicBezTo>
                <a:cubicBezTo>
                  <a:pt x="2743117" y="1040990"/>
                  <a:pt x="2401930" y="941132"/>
                  <a:pt x="2179833" y="1015663"/>
                </a:cubicBezTo>
                <a:cubicBezTo>
                  <a:pt x="1957736" y="1090194"/>
                  <a:pt x="1693051" y="1014901"/>
                  <a:pt x="1376737" y="1015663"/>
                </a:cubicBezTo>
                <a:cubicBezTo>
                  <a:pt x="1060423" y="1016425"/>
                  <a:pt x="1099803" y="982687"/>
                  <a:pt x="917824" y="1015663"/>
                </a:cubicBezTo>
                <a:cubicBezTo>
                  <a:pt x="735845" y="1048639"/>
                  <a:pt x="289417" y="917993"/>
                  <a:pt x="0" y="1015663"/>
                </a:cubicBezTo>
                <a:cubicBezTo>
                  <a:pt x="-992" y="811526"/>
                  <a:pt x="56707" y="643909"/>
                  <a:pt x="0" y="507832"/>
                </a:cubicBezTo>
                <a:cubicBezTo>
                  <a:pt x="-56707" y="371755"/>
                  <a:pt x="7570" y="105695"/>
                  <a:pt x="0" y="0"/>
                </a:cubicBezTo>
                <a:close/>
              </a:path>
              <a:path w="11472806" h="1015663" stroke="0" extrusionOk="0">
                <a:moveTo>
                  <a:pt x="0" y="0"/>
                </a:moveTo>
                <a:cubicBezTo>
                  <a:pt x="95528" y="-20624"/>
                  <a:pt x="348220" y="25736"/>
                  <a:pt x="458912" y="0"/>
                </a:cubicBezTo>
                <a:cubicBezTo>
                  <a:pt x="569604" y="-25736"/>
                  <a:pt x="617159" y="23165"/>
                  <a:pt x="688368" y="0"/>
                </a:cubicBezTo>
                <a:cubicBezTo>
                  <a:pt x="759577" y="-23165"/>
                  <a:pt x="1176391" y="76659"/>
                  <a:pt x="1491465" y="0"/>
                </a:cubicBezTo>
                <a:cubicBezTo>
                  <a:pt x="1806539" y="-76659"/>
                  <a:pt x="1733193" y="6342"/>
                  <a:pt x="1950377" y="0"/>
                </a:cubicBezTo>
                <a:cubicBezTo>
                  <a:pt x="2167561" y="-6342"/>
                  <a:pt x="2287170" y="193"/>
                  <a:pt x="2409289" y="0"/>
                </a:cubicBezTo>
                <a:cubicBezTo>
                  <a:pt x="2531408" y="-193"/>
                  <a:pt x="3030421" y="73883"/>
                  <a:pt x="3212386" y="0"/>
                </a:cubicBezTo>
                <a:cubicBezTo>
                  <a:pt x="3394351" y="-73883"/>
                  <a:pt x="3410665" y="22923"/>
                  <a:pt x="3556570" y="0"/>
                </a:cubicBezTo>
                <a:cubicBezTo>
                  <a:pt x="3702475" y="-22923"/>
                  <a:pt x="4035520" y="78824"/>
                  <a:pt x="4359666" y="0"/>
                </a:cubicBezTo>
                <a:cubicBezTo>
                  <a:pt x="4683812" y="-78824"/>
                  <a:pt x="4828414" y="15292"/>
                  <a:pt x="5162763" y="0"/>
                </a:cubicBezTo>
                <a:cubicBezTo>
                  <a:pt x="5497112" y="-15292"/>
                  <a:pt x="5583338" y="25160"/>
                  <a:pt x="5736403" y="0"/>
                </a:cubicBezTo>
                <a:cubicBezTo>
                  <a:pt x="5889468" y="-25160"/>
                  <a:pt x="6194086" y="55689"/>
                  <a:pt x="6539499" y="0"/>
                </a:cubicBezTo>
                <a:cubicBezTo>
                  <a:pt x="6884912" y="-55689"/>
                  <a:pt x="6773982" y="44007"/>
                  <a:pt x="6998412" y="0"/>
                </a:cubicBezTo>
                <a:cubicBezTo>
                  <a:pt x="7222842" y="-44007"/>
                  <a:pt x="7237207" y="36284"/>
                  <a:pt x="7457324" y="0"/>
                </a:cubicBezTo>
                <a:cubicBezTo>
                  <a:pt x="7677441" y="-36284"/>
                  <a:pt x="7896521" y="31310"/>
                  <a:pt x="8145692" y="0"/>
                </a:cubicBezTo>
                <a:cubicBezTo>
                  <a:pt x="8394863" y="-31310"/>
                  <a:pt x="8481791" y="8859"/>
                  <a:pt x="8604605" y="0"/>
                </a:cubicBezTo>
                <a:cubicBezTo>
                  <a:pt x="8727419" y="-8859"/>
                  <a:pt x="9049878" y="15902"/>
                  <a:pt x="9407701" y="0"/>
                </a:cubicBezTo>
                <a:cubicBezTo>
                  <a:pt x="9765524" y="-15902"/>
                  <a:pt x="9895195" y="93445"/>
                  <a:pt x="10210797" y="0"/>
                </a:cubicBezTo>
                <a:cubicBezTo>
                  <a:pt x="10526399" y="-93445"/>
                  <a:pt x="10524579" y="36116"/>
                  <a:pt x="10784438" y="0"/>
                </a:cubicBezTo>
                <a:cubicBezTo>
                  <a:pt x="11044297" y="-36116"/>
                  <a:pt x="11229590" y="66257"/>
                  <a:pt x="11472806" y="0"/>
                </a:cubicBezTo>
                <a:cubicBezTo>
                  <a:pt x="11474628" y="214611"/>
                  <a:pt x="11433223" y="240082"/>
                  <a:pt x="11472806" y="477362"/>
                </a:cubicBezTo>
                <a:cubicBezTo>
                  <a:pt x="11512389" y="714642"/>
                  <a:pt x="11433328" y="897952"/>
                  <a:pt x="11472806" y="1015663"/>
                </a:cubicBezTo>
                <a:cubicBezTo>
                  <a:pt x="11270319" y="1038060"/>
                  <a:pt x="10972746" y="945071"/>
                  <a:pt x="10784438" y="1015663"/>
                </a:cubicBezTo>
                <a:cubicBezTo>
                  <a:pt x="10596130" y="1086255"/>
                  <a:pt x="10582192" y="981423"/>
                  <a:pt x="10440253" y="1015663"/>
                </a:cubicBezTo>
                <a:cubicBezTo>
                  <a:pt x="10298314" y="1049903"/>
                  <a:pt x="10021234" y="1000507"/>
                  <a:pt x="9866613" y="1015663"/>
                </a:cubicBezTo>
                <a:cubicBezTo>
                  <a:pt x="9711992" y="1030819"/>
                  <a:pt x="9720117" y="996700"/>
                  <a:pt x="9637157" y="1015663"/>
                </a:cubicBezTo>
                <a:cubicBezTo>
                  <a:pt x="9554197" y="1034626"/>
                  <a:pt x="9521274" y="998575"/>
                  <a:pt x="9407701" y="1015663"/>
                </a:cubicBezTo>
                <a:cubicBezTo>
                  <a:pt x="9294128" y="1032751"/>
                  <a:pt x="9036457" y="1001084"/>
                  <a:pt x="8834061" y="1015663"/>
                </a:cubicBezTo>
                <a:cubicBezTo>
                  <a:pt x="8631665" y="1030242"/>
                  <a:pt x="8656706" y="979137"/>
                  <a:pt x="8489876" y="1015663"/>
                </a:cubicBezTo>
                <a:cubicBezTo>
                  <a:pt x="8323046" y="1052189"/>
                  <a:pt x="8031386" y="977219"/>
                  <a:pt x="7801508" y="1015663"/>
                </a:cubicBezTo>
                <a:cubicBezTo>
                  <a:pt x="7571630" y="1054107"/>
                  <a:pt x="7542114" y="994202"/>
                  <a:pt x="7457324" y="1015663"/>
                </a:cubicBezTo>
                <a:cubicBezTo>
                  <a:pt x="7372534" y="1037124"/>
                  <a:pt x="6964579" y="989796"/>
                  <a:pt x="6768956" y="1015663"/>
                </a:cubicBezTo>
                <a:cubicBezTo>
                  <a:pt x="6573333" y="1041530"/>
                  <a:pt x="6606967" y="1003989"/>
                  <a:pt x="6539499" y="1015663"/>
                </a:cubicBezTo>
                <a:cubicBezTo>
                  <a:pt x="6472031" y="1027337"/>
                  <a:pt x="6108627" y="998080"/>
                  <a:pt x="5851131" y="1015663"/>
                </a:cubicBezTo>
                <a:cubicBezTo>
                  <a:pt x="5593635" y="1033246"/>
                  <a:pt x="5663763" y="979293"/>
                  <a:pt x="5506947" y="1015663"/>
                </a:cubicBezTo>
                <a:cubicBezTo>
                  <a:pt x="5350131" y="1052033"/>
                  <a:pt x="5331071" y="1001057"/>
                  <a:pt x="5277491" y="1015663"/>
                </a:cubicBezTo>
                <a:cubicBezTo>
                  <a:pt x="5223911" y="1030269"/>
                  <a:pt x="5040269" y="985547"/>
                  <a:pt x="4933307" y="1015663"/>
                </a:cubicBezTo>
                <a:cubicBezTo>
                  <a:pt x="4826345" y="1045779"/>
                  <a:pt x="4546264" y="1011493"/>
                  <a:pt x="4244938" y="1015663"/>
                </a:cubicBezTo>
                <a:cubicBezTo>
                  <a:pt x="3943612" y="1019833"/>
                  <a:pt x="4051126" y="1006568"/>
                  <a:pt x="3900754" y="1015663"/>
                </a:cubicBezTo>
                <a:cubicBezTo>
                  <a:pt x="3750382" y="1024758"/>
                  <a:pt x="3764033" y="994485"/>
                  <a:pt x="3671298" y="1015663"/>
                </a:cubicBezTo>
                <a:cubicBezTo>
                  <a:pt x="3578563" y="1036841"/>
                  <a:pt x="3415347" y="987519"/>
                  <a:pt x="3327114" y="1015663"/>
                </a:cubicBezTo>
                <a:cubicBezTo>
                  <a:pt x="3238881" y="1043807"/>
                  <a:pt x="3040916" y="996734"/>
                  <a:pt x="2868201" y="1015663"/>
                </a:cubicBezTo>
                <a:cubicBezTo>
                  <a:pt x="2695486" y="1034592"/>
                  <a:pt x="2528458" y="976212"/>
                  <a:pt x="2294561" y="1015663"/>
                </a:cubicBezTo>
                <a:cubicBezTo>
                  <a:pt x="2060664" y="1055114"/>
                  <a:pt x="2088140" y="998806"/>
                  <a:pt x="1950377" y="1015663"/>
                </a:cubicBezTo>
                <a:cubicBezTo>
                  <a:pt x="1812614" y="1032520"/>
                  <a:pt x="1370283" y="973622"/>
                  <a:pt x="1147281" y="1015663"/>
                </a:cubicBezTo>
                <a:cubicBezTo>
                  <a:pt x="924279" y="1057704"/>
                  <a:pt x="806985" y="968559"/>
                  <a:pt x="573640" y="1015663"/>
                </a:cubicBezTo>
                <a:cubicBezTo>
                  <a:pt x="340295" y="1062767"/>
                  <a:pt x="263339" y="965932"/>
                  <a:pt x="0" y="1015663"/>
                </a:cubicBezTo>
                <a:cubicBezTo>
                  <a:pt x="-48380" y="798893"/>
                  <a:pt x="2981" y="639766"/>
                  <a:pt x="0" y="497675"/>
                </a:cubicBezTo>
                <a:cubicBezTo>
                  <a:pt x="-2981" y="355584"/>
                  <a:pt x="10238" y="21263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FR" sz="2000" b="1" dirty="0">
                <a:solidFill>
                  <a:schemeClr val="tx1"/>
                </a:solidFill>
              </a:rPr>
              <a:t>Temporal logics (TL) allow reasoning on sets of behaviors.</a:t>
            </a:r>
          </a:p>
          <a:p>
            <a:r>
              <a:rPr lang="en-FR" sz="2000" b="1" dirty="0"/>
              <a:t>Question:</a:t>
            </a:r>
            <a:r>
              <a:rPr lang="en-FR" sz="2000" b="1" dirty="0">
                <a:solidFill>
                  <a:srgbClr val="FF0000"/>
                </a:solidFill>
              </a:rPr>
              <a:t> How to get TL in interactive debugging?</a:t>
            </a:r>
          </a:p>
          <a:p>
            <a:pPr algn="r"/>
            <a:r>
              <a:rPr lang="en-FR" sz="2000" b="1" dirty="0"/>
              <a:t>Purpose:</a:t>
            </a:r>
            <a:r>
              <a:rPr lang="en-FR" sz="2000" b="1" dirty="0">
                <a:solidFill>
                  <a:srgbClr val="FF0000"/>
                </a:solidFill>
              </a:rPr>
              <a:t> Leverage interactive debugging for formal specifications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DC8FBA-ED43-75BA-0492-999C5E64B012}"/>
              </a:ext>
            </a:extLst>
          </p:cNvPr>
          <p:cNvSpPr txBox="1"/>
          <p:nvPr/>
        </p:nvSpPr>
        <p:spPr>
          <a:xfrm>
            <a:off x="-257839" y="2143863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FR" dirty="0">
                <a:solidFill>
                  <a:schemeClr val="tx1"/>
                </a:solidFill>
              </a:rPr>
              <a:t>For </a:t>
            </a:r>
            <a:r>
              <a:rPr lang="en-FR" b="1" dirty="0">
                <a:solidFill>
                  <a:schemeClr val="tx1"/>
                </a:solidFill>
              </a:rPr>
              <a:t>scalability</a:t>
            </a:r>
            <a:r>
              <a:rPr lang="en-FR" dirty="0">
                <a:solidFill>
                  <a:schemeClr val="tx1"/>
                </a:solidFill>
              </a:rPr>
              <a:t>, </a:t>
            </a:r>
            <a:r>
              <a:rPr lang="en-FR" i="1" dirty="0">
                <a:solidFill>
                  <a:schemeClr val="accent5"/>
                </a:solidFill>
              </a:rPr>
              <a:t>abstraction</a:t>
            </a:r>
            <a:r>
              <a:rPr lang="en-FR" dirty="0">
                <a:solidFill>
                  <a:schemeClr val="tx1"/>
                </a:solidFill>
              </a:rPr>
              <a:t> is needed, which can </a:t>
            </a:r>
            <a:r>
              <a:rPr lang="en-FR" i="1" dirty="0">
                <a:solidFill>
                  <a:schemeClr val="accent5"/>
                </a:solidFill>
              </a:rPr>
              <a:t>increase the non-determinism</a:t>
            </a:r>
            <a:r>
              <a:rPr lang="en-FR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A831F49-8B41-548F-234B-0C1A5675C14A}"/>
              </a:ext>
            </a:extLst>
          </p:cNvPr>
          <p:cNvSpPr txBox="1"/>
          <p:nvPr/>
        </p:nvSpPr>
        <p:spPr>
          <a:xfrm>
            <a:off x="-257839" y="1702125"/>
            <a:ext cx="62253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FR" dirty="0">
                <a:solidFill>
                  <a:schemeClr val="tx1"/>
                </a:solidFill>
              </a:rPr>
              <a:t>Linear breakpoint lookup becomes graph reachability</a:t>
            </a:r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262D518E-F30E-CEC5-FA0D-A92A3BE50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0847-8BF6-8545-AF02-13E6EB1F565C}" type="slidenum">
              <a:rPr lang="en-FR" smtClean="0"/>
              <a:t>2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91184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 animBg="1"/>
      <p:bldP spid="23" grpId="0" animBg="1"/>
      <p:bldP spid="24" grpId="0" animBg="1"/>
      <p:bldP spid="25" grpId="0" animBg="1"/>
      <p:bldP spid="27" grpId="0" animBg="1"/>
      <p:bldP spid="30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 &amp; Perspectives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488" y="4646316"/>
            <a:ext cx="11282101" cy="1892596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i="1" dirty="0">
                <a:solidFill>
                  <a:schemeClr val="accent5"/>
                </a:solidFill>
              </a:rPr>
              <a:t>Relatively Easy:</a:t>
            </a:r>
          </a:p>
          <a:p>
            <a:r>
              <a:rPr lang="en-US" dirty="0"/>
              <a:t>User study</a:t>
            </a:r>
          </a:p>
          <a:p>
            <a:r>
              <a:rPr lang="en-US" dirty="0"/>
              <a:t>From a simple CLI to a nice GUI</a:t>
            </a:r>
            <a:endParaRPr lang="en-US" b="1" dirty="0"/>
          </a:p>
          <a:p>
            <a:pPr marL="0" indent="0">
              <a:buNone/>
            </a:pPr>
            <a:r>
              <a:rPr lang="en-US" i="1" dirty="0">
                <a:solidFill>
                  <a:schemeClr val="accent2"/>
                </a:solidFill>
              </a:rPr>
              <a:t>Not so easy</a:t>
            </a:r>
          </a:p>
          <a:p>
            <a:r>
              <a:rPr lang="en-US" dirty="0"/>
              <a:t>Intuitive vs expressive breakpoints</a:t>
            </a:r>
          </a:p>
          <a:p>
            <a:r>
              <a:rPr lang="en-US" dirty="0"/>
              <a:t>Heterogeneous specs: </a:t>
            </a:r>
          </a:p>
          <a:p>
            <a:pPr marL="457189" lvl="1" indent="0">
              <a:buNone/>
            </a:pPr>
            <a:r>
              <a:rPr lang="en-US" sz="2000" dirty="0" err="1"/>
              <a:t>eg.</a:t>
            </a:r>
            <a:r>
              <a:rPr lang="en-US" sz="2000" dirty="0"/>
              <a:t> mixed-signal, abstractions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2488" y="1528998"/>
            <a:ext cx="11282101" cy="3005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charset="0"/>
              <a:buChar char="•"/>
            </a:pPr>
            <a:r>
              <a:rPr lang="en-US" sz="2400" b="1" dirty="0"/>
              <a:t>Temporal breakpoints</a:t>
            </a:r>
            <a:r>
              <a:rPr lang="en-US" sz="2400" dirty="0"/>
              <a:t> increase conditional breakpoint expressivity</a:t>
            </a:r>
          </a:p>
          <a:p>
            <a:pPr marL="895328" lvl="1" indent="-285744">
              <a:buFont typeface="Arial" charset="0"/>
              <a:buChar char="•"/>
            </a:pPr>
            <a:r>
              <a:rPr lang="en-US" sz="2400" dirty="0"/>
              <a:t>taxonomy: state, step, safety and liveness</a:t>
            </a:r>
          </a:p>
          <a:p>
            <a:pPr marL="285744" indent="-285744">
              <a:buFont typeface="Arial" charset="0"/>
              <a:buChar char="•"/>
            </a:pPr>
            <a:r>
              <a:rPr lang="en-US" sz="2400" dirty="0"/>
              <a:t>Enhance the genericity of language-agnostic multiverse debugging </a:t>
            </a:r>
            <a:r>
              <a:rPr lang="en-US" sz="2400" dirty="0">
                <a:highlight>
                  <a:srgbClr val="C0C0C0"/>
                </a:highlight>
              </a:rPr>
              <a:t>@ [MODELS’22]</a:t>
            </a:r>
          </a:p>
          <a:p>
            <a:pPr marL="285744" indent="-285744">
              <a:buFont typeface="Arial" charset="0"/>
              <a:buChar char="•"/>
            </a:pPr>
            <a:r>
              <a:rPr lang="en-US" sz="2400" dirty="0"/>
              <a:t>Formalized in L∃∀N @ </a:t>
            </a:r>
            <a:r>
              <a:rPr lang="en-GB" sz="1867" dirty="0">
                <a:hlinkClick r:id="rId2"/>
              </a:rPr>
              <a:t>https://github.com/teodorov/temporal-multiverse-debugging</a:t>
            </a:r>
            <a:endParaRPr lang="en-US" sz="1467" dirty="0"/>
          </a:p>
          <a:p>
            <a:pPr marL="285744" indent="-285744">
              <a:buFont typeface="Arial" charset="0"/>
              <a:buChar char="•"/>
            </a:pPr>
            <a:r>
              <a:rPr lang="en-US" sz="2400" dirty="0"/>
              <a:t>Illustrated through: </a:t>
            </a:r>
          </a:p>
          <a:p>
            <a:pPr marL="742932" lvl="1" indent="-285744">
              <a:buFont typeface="Arial" charset="0"/>
              <a:buChar char="•"/>
            </a:pPr>
            <a:r>
              <a:rPr lang="en-US" sz="2400" dirty="0"/>
              <a:t>Integration in the </a:t>
            </a:r>
            <a:r>
              <a:rPr lang="en-US" sz="2400" dirty="0" err="1"/>
              <a:t>AnimUML</a:t>
            </a:r>
            <a:r>
              <a:rPr lang="en-US" sz="2400" dirty="0"/>
              <a:t> modeling environment @</a:t>
            </a:r>
            <a:r>
              <a:rPr lang="en-US" sz="2133" dirty="0"/>
              <a:t> </a:t>
            </a:r>
            <a:r>
              <a:rPr lang="en-US" sz="2133" dirty="0">
                <a:hlinkClick r:id="rId3"/>
              </a:rPr>
              <a:t>https://shorturl.at/bqz24</a:t>
            </a:r>
            <a:endParaRPr lang="en-US" sz="2133" dirty="0"/>
          </a:p>
          <a:p>
            <a:pPr marL="742932" lvl="1" indent="-285744">
              <a:buFont typeface="Arial" charset="0"/>
              <a:buChar char="•"/>
            </a:pPr>
            <a:r>
              <a:rPr lang="en-US" sz="2133" dirty="0"/>
              <a:t>3 different breakpoint languages: </a:t>
            </a:r>
            <a:r>
              <a:rPr lang="en-US" sz="2133" dirty="0" err="1"/>
              <a:t>RegExp</a:t>
            </a:r>
            <a:r>
              <a:rPr lang="en-US" sz="2133" dirty="0"/>
              <a:t> (</a:t>
            </a:r>
            <a:r>
              <a:rPr lang="en-US" sz="2133" dirty="0" err="1"/>
              <a:t>reB</a:t>
            </a:r>
            <a:r>
              <a:rPr lang="en-US" sz="2133" dirty="0"/>
              <a:t>), </a:t>
            </a:r>
            <a:r>
              <a:rPr lang="en-US" sz="2133" dirty="0" err="1"/>
              <a:t>Statecharts</a:t>
            </a:r>
            <a:r>
              <a:rPr lang="en-US" sz="2133" dirty="0"/>
              <a:t> (</a:t>
            </a:r>
            <a:r>
              <a:rPr lang="en-US" sz="2133" dirty="0" err="1"/>
              <a:t>scB</a:t>
            </a:r>
            <a:r>
              <a:rPr lang="en-US" sz="2133" dirty="0"/>
              <a:t>), LTL &amp; </a:t>
            </a:r>
            <a:r>
              <a:rPr lang="en-US" sz="2133" dirty="0" err="1"/>
              <a:t>Buchi</a:t>
            </a:r>
            <a:r>
              <a:rPr lang="en-US" sz="2133" dirty="0"/>
              <a:t> </a:t>
            </a:r>
            <a:r>
              <a:rPr lang="en-US" sz="2133" dirty="0" err="1"/>
              <a:t>AnimUML</a:t>
            </a:r>
            <a:r>
              <a:rPr lang="en-US" sz="2133" dirty="0"/>
              <a:t> </a:t>
            </a:r>
            <a:r>
              <a:rPr lang="en-US" sz="2133" dirty="0" err="1"/>
              <a:t>scB</a:t>
            </a:r>
            <a:r>
              <a:rPr lang="en-US" sz="2133" baseline="-25000" dirty="0" err="1"/>
              <a:t>ba</a:t>
            </a:r>
            <a:r>
              <a:rPr lang="en-US" sz="2133" dirty="0"/>
              <a:t>)</a:t>
            </a:r>
            <a:endParaRPr lang="en-US" sz="2133" baseline="-25000" dirty="0"/>
          </a:p>
          <a:p>
            <a:pPr marL="742932" lvl="1" indent="-285744">
              <a:buFont typeface="Arial" charset="0"/>
              <a:buChar char="•"/>
            </a:pP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Motivating case study: </a:t>
            </a:r>
            <a:r>
              <a:rPr lang="en-GB" sz="2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Debugging </a:t>
            </a:r>
            <a:r>
              <a:rPr lang="en-GB" sz="2400" dirty="0" err="1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Paxos</a:t>
            </a:r>
            <a:r>
              <a:rPr lang="en-GB" sz="2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UML Multiverse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@ [MoDeVVa’23]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1171969" y="2876097"/>
            <a:ext cx="311731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Today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559609" y="5381054"/>
            <a:ext cx="189259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Tomorrow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26CDB-3B08-256D-464B-2BAF39A01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0847-8BF6-8545-AF02-13E6EB1F565C}" type="slidenum">
              <a:rPr lang="en-FR" smtClean="0"/>
              <a:t>20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06754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08BC803E-13F3-4DAB-B17C-BEB007616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8DDE571-E57F-4AB5-83C7-30EB5DDCC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"/>
            <a:ext cx="12191996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C8E093-F8A6-BCB6-93A2-8857A02AA56E}"/>
              </a:ext>
            </a:extLst>
          </p:cNvPr>
          <p:cNvSpPr txBox="1"/>
          <p:nvPr/>
        </p:nvSpPr>
        <p:spPr>
          <a:xfrm>
            <a:off x="320294" y="1097099"/>
            <a:ext cx="5270380" cy="4046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do you think?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do we miss?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can we get from PoC to a tool that helps?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are the UX-UI metaphors that can bridge between the semantics and the user?</a:t>
            </a:r>
          </a:p>
        </p:txBody>
      </p:sp>
      <p:pic>
        <p:nvPicPr>
          <p:cNvPr id="11" name="Picture 10" descr="A beach with buildings and a body of water&#10;&#10;Description automatically generated">
            <a:extLst>
              <a:ext uri="{FF2B5EF4-FFF2-40B4-BE49-F238E27FC236}">
                <a16:creationId xmlns:a16="http://schemas.microsoft.com/office/drawing/2014/main" id="{2C12205C-64B2-BE9E-0594-E830A8116C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965" r="-3" b="7182"/>
          <a:stretch/>
        </p:blipFill>
        <p:spPr>
          <a:xfrm>
            <a:off x="5419420" y="3429000"/>
            <a:ext cx="6772580" cy="3429000"/>
          </a:xfrm>
          <a:custGeom>
            <a:avLst/>
            <a:gdLst/>
            <a:ahLst/>
            <a:cxnLst/>
            <a:rect l="l" t="t" r="r" b="b"/>
            <a:pathLst>
              <a:path w="6772580" h="3429000">
                <a:moveTo>
                  <a:pt x="271594" y="0"/>
                </a:moveTo>
                <a:lnTo>
                  <a:pt x="6772580" y="0"/>
                </a:lnTo>
                <a:lnTo>
                  <a:pt x="6772580" y="3429000"/>
                </a:lnTo>
                <a:lnTo>
                  <a:pt x="8976" y="3429000"/>
                </a:lnTo>
                <a:lnTo>
                  <a:pt x="7894" y="3419403"/>
                </a:lnTo>
                <a:cubicBezTo>
                  <a:pt x="2772" y="3402540"/>
                  <a:pt x="-7409" y="3393117"/>
                  <a:pt x="8790" y="3369074"/>
                </a:cubicBezTo>
                <a:cubicBezTo>
                  <a:pt x="18674" y="3308209"/>
                  <a:pt x="52540" y="3147708"/>
                  <a:pt x="69466" y="3074368"/>
                </a:cubicBezTo>
                <a:cubicBezTo>
                  <a:pt x="86170" y="2985158"/>
                  <a:pt x="141939" y="2988106"/>
                  <a:pt x="138108" y="2937087"/>
                </a:cubicBezTo>
                <a:lnTo>
                  <a:pt x="159153" y="2788751"/>
                </a:lnTo>
                <a:cubicBezTo>
                  <a:pt x="164508" y="2771521"/>
                  <a:pt x="169861" y="2754291"/>
                  <a:pt x="175215" y="2737061"/>
                </a:cubicBezTo>
                <a:lnTo>
                  <a:pt x="178713" y="2662493"/>
                </a:lnTo>
                <a:cubicBezTo>
                  <a:pt x="182744" y="2662176"/>
                  <a:pt x="175495" y="2610710"/>
                  <a:pt x="177952" y="2608178"/>
                </a:cubicBezTo>
                <a:lnTo>
                  <a:pt x="200637" y="2557490"/>
                </a:lnTo>
                <a:lnTo>
                  <a:pt x="210272" y="2500823"/>
                </a:lnTo>
                <a:cubicBezTo>
                  <a:pt x="210821" y="2477149"/>
                  <a:pt x="233533" y="2498323"/>
                  <a:pt x="235189" y="2456370"/>
                </a:cubicBezTo>
                <a:cubicBezTo>
                  <a:pt x="241238" y="2390087"/>
                  <a:pt x="270663" y="2342381"/>
                  <a:pt x="270108" y="2307778"/>
                </a:cubicBezTo>
                <a:cubicBezTo>
                  <a:pt x="279775" y="2252634"/>
                  <a:pt x="274008" y="2281735"/>
                  <a:pt x="270232" y="2227103"/>
                </a:cubicBezTo>
                <a:cubicBezTo>
                  <a:pt x="277898" y="2187203"/>
                  <a:pt x="273018" y="2179895"/>
                  <a:pt x="278972" y="2138456"/>
                </a:cubicBezTo>
                <a:cubicBezTo>
                  <a:pt x="286874" y="2113373"/>
                  <a:pt x="293454" y="2098825"/>
                  <a:pt x="284204" y="2092747"/>
                </a:cubicBezTo>
                <a:cubicBezTo>
                  <a:pt x="285267" y="2080110"/>
                  <a:pt x="308510" y="2021121"/>
                  <a:pt x="306856" y="2003128"/>
                </a:cubicBezTo>
                <a:lnTo>
                  <a:pt x="296216" y="1944367"/>
                </a:lnTo>
                <a:lnTo>
                  <a:pt x="316030" y="1836128"/>
                </a:lnTo>
                <a:cubicBezTo>
                  <a:pt x="300726" y="1810623"/>
                  <a:pt x="342411" y="1768654"/>
                  <a:pt x="329496" y="1735241"/>
                </a:cubicBezTo>
                <a:cubicBezTo>
                  <a:pt x="331336" y="1711720"/>
                  <a:pt x="339485" y="1722162"/>
                  <a:pt x="343347" y="1679383"/>
                </a:cubicBezTo>
                <a:cubicBezTo>
                  <a:pt x="349669" y="1616089"/>
                  <a:pt x="356013" y="1614119"/>
                  <a:pt x="360800" y="1554542"/>
                </a:cubicBezTo>
                <a:cubicBezTo>
                  <a:pt x="361799" y="1491472"/>
                  <a:pt x="380405" y="1496141"/>
                  <a:pt x="377978" y="1470595"/>
                </a:cubicBezTo>
                <a:cubicBezTo>
                  <a:pt x="371480" y="1445071"/>
                  <a:pt x="407310" y="1366942"/>
                  <a:pt x="396801" y="1354553"/>
                </a:cubicBezTo>
                <a:cubicBezTo>
                  <a:pt x="387984" y="1324635"/>
                  <a:pt x="389939" y="1306198"/>
                  <a:pt x="378799" y="1292983"/>
                </a:cubicBezTo>
                <a:cubicBezTo>
                  <a:pt x="368230" y="1254082"/>
                  <a:pt x="380918" y="1242866"/>
                  <a:pt x="362697" y="1241293"/>
                </a:cubicBezTo>
                <a:lnTo>
                  <a:pt x="339388" y="1147085"/>
                </a:lnTo>
                <a:cubicBezTo>
                  <a:pt x="350485" y="1118433"/>
                  <a:pt x="353159" y="1072754"/>
                  <a:pt x="339952" y="1071934"/>
                </a:cubicBezTo>
                <a:cubicBezTo>
                  <a:pt x="327895" y="1004911"/>
                  <a:pt x="358371" y="924985"/>
                  <a:pt x="347188" y="889800"/>
                </a:cubicBezTo>
                <a:cubicBezTo>
                  <a:pt x="334220" y="804597"/>
                  <a:pt x="342717" y="786582"/>
                  <a:pt x="338803" y="749936"/>
                </a:cubicBezTo>
                <a:cubicBezTo>
                  <a:pt x="334890" y="713292"/>
                  <a:pt x="337271" y="707557"/>
                  <a:pt x="323706" y="669931"/>
                </a:cubicBezTo>
                <a:lnTo>
                  <a:pt x="313326" y="559992"/>
                </a:lnTo>
                <a:cubicBezTo>
                  <a:pt x="314747" y="543769"/>
                  <a:pt x="268004" y="450294"/>
                  <a:pt x="272650" y="451529"/>
                </a:cubicBezTo>
                <a:lnTo>
                  <a:pt x="256593" y="392499"/>
                </a:lnTo>
                <a:cubicBezTo>
                  <a:pt x="276778" y="343341"/>
                  <a:pt x="246535" y="361906"/>
                  <a:pt x="249583" y="321981"/>
                </a:cubicBezTo>
                <a:cubicBezTo>
                  <a:pt x="256450" y="297359"/>
                  <a:pt x="256557" y="284789"/>
                  <a:pt x="245172" y="280016"/>
                </a:cubicBezTo>
                <a:cubicBezTo>
                  <a:pt x="279102" y="164139"/>
                  <a:pt x="241674" y="235649"/>
                  <a:pt x="249784" y="152538"/>
                </a:cubicBezTo>
                <a:cubicBezTo>
                  <a:pt x="254846" y="115053"/>
                  <a:pt x="258144" y="77317"/>
                  <a:pt x="264479" y="36591"/>
                </a:cubicBez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3548C-85A8-AC26-A3C1-98EFEA50D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78A0847-8BF6-8545-AF02-13E6EB1F565C}" type="slidenum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 sz="1000">
              <a:solidFill>
                <a:srgbClr val="FFFFFF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EB125F-9568-11DA-CEF6-F5E3474D25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47" r="3" b="1750"/>
          <a:stretch/>
        </p:blipFill>
        <p:spPr>
          <a:xfrm>
            <a:off x="5702185" y="1"/>
            <a:ext cx="6489823" cy="3429002"/>
          </a:xfrm>
          <a:custGeom>
            <a:avLst/>
            <a:gdLst/>
            <a:ahLst/>
            <a:cxnLst/>
            <a:rect l="l" t="t" r="r" b="b"/>
            <a:pathLst>
              <a:path w="6489823" h="3421047">
                <a:moveTo>
                  <a:pt x="383239" y="0"/>
                </a:moveTo>
                <a:lnTo>
                  <a:pt x="6489823" y="0"/>
                </a:lnTo>
                <a:lnTo>
                  <a:pt x="6489823" y="3421047"/>
                </a:lnTo>
                <a:lnTo>
                  <a:pt x="0" y="3421047"/>
                </a:lnTo>
                <a:lnTo>
                  <a:pt x="10162" y="3368785"/>
                </a:lnTo>
                <a:cubicBezTo>
                  <a:pt x="15448" y="3346584"/>
                  <a:pt x="22094" y="3323293"/>
                  <a:pt x="30699" y="3298569"/>
                </a:cubicBezTo>
                <a:cubicBezTo>
                  <a:pt x="41150" y="3275988"/>
                  <a:pt x="42443" y="3246652"/>
                  <a:pt x="33589" y="3233050"/>
                </a:cubicBezTo>
                <a:cubicBezTo>
                  <a:pt x="32065" y="3230708"/>
                  <a:pt x="30291" y="3228932"/>
                  <a:pt x="28325" y="3227777"/>
                </a:cubicBezTo>
                <a:cubicBezTo>
                  <a:pt x="30678" y="3188484"/>
                  <a:pt x="72205" y="3103624"/>
                  <a:pt x="73382" y="3050568"/>
                </a:cubicBezTo>
                <a:cubicBezTo>
                  <a:pt x="69165" y="3022639"/>
                  <a:pt x="68605" y="2960322"/>
                  <a:pt x="84953" y="2920501"/>
                </a:cubicBezTo>
                <a:cubicBezTo>
                  <a:pt x="69327" y="2932298"/>
                  <a:pt x="121103" y="2664904"/>
                  <a:pt x="109217" y="2657859"/>
                </a:cubicBezTo>
                <a:cubicBezTo>
                  <a:pt x="110075" y="2597031"/>
                  <a:pt x="138136" y="2522558"/>
                  <a:pt x="139777" y="2464312"/>
                </a:cubicBezTo>
                <a:cubicBezTo>
                  <a:pt x="141801" y="2450201"/>
                  <a:pt x="199861" y="2246813"/>
                  <a:pt x="198683" y="2236608"/>
                </a:cubicBezTo>
                <a:lnTo>
                  <a:pt x="283684" y="1924542"/>
                </a:lnTo>
                <a:cubicBezTo>
                  <a:pt x="313071" y="1811100"/>
                  <a:pt x="307196" y="1868801"/>
                  <a:pt x="336583" y="1755359"/>
                </a:cubicBezTo>
                <a:cubicBezTo>
                  <a:pt x="383246" y="1573239"/>
                  <a:pt x="363875" y="1577802"/>
                  <a:pt x="409119" y="1401207"/>
                </a:cubicBezTo>
                <a:cubicBezTo>
                  <a:pt x="428998" y="1329345"/>
                  <a:pt x="403240" y="1279669"/>
                  <a:pt x="421957" y="1175450"/>
                </a:cubicBezTo>
                <a:cubicBezTo>
                  <a:pt x="442602" y="1107577"/>
                  <a:pt x="340683" y="794854"/>
                  <a:pt x="369233" y="688836"/>
                </a:cubicBezTo>
                <a:cubicBezTo>
                  <a:pt x="378440" y="610640"/>
                  <a:pt x="331945" y="587322"/>
                  <a:pt x="346155" y="513896"/>
                </a:cubicBezTo>
                <a:cubicBezTo>
                  <a:pt x="351974" y="496939"/>
                  <a:pt x="362179" y="406394"/>
                  <a:pt x="344911" y="393010"/>
                </a:cubicBezTo>
                <a:cubicBezTo>
                  <a:pt x="389436" y="301493"/>
                  <a:pt x="356186" y="264408"/>
                  <a:pt x="369960" y="232042"/>
                </a:cubicBezTo>
                <a:cubicBezTo>
                  <a:pt x="394611" y="153791"/>
                  <a:pt x="372056" y="165633"/>
                  <a:pt x="392742" y="72037"/>
                </a:cubicBezTo>
                <a:cubicBezTo>
                  <a:pt x="398537" y="53819"/>
                  <a:pt x="397997" y="38693"/>
                  <a:pt x="394525" y="254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59106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of Rectangle 3">
            <a:extLst>
              <a:ext uri="{FF2B5EF4-FFF2-40B4-BE49-F238E27FC236}">
                <a16:creationId xmlns:a16="http://schemas.microsoft.com/office/drawing/2014/main" id="{AE3EB4D5-2C21-3D59-BF32-DF9B054328D1}"/>
              </a:ext>
            </a:extLst>
          </p:cNvPr>
          <p:cNvSpPr/>
          <p:nvPr/>
        </p:nvSpPr>
        <p:spPr>
          <a:xfrm>
            <a:off x="3010989" y="483326"/>
            <a:ext cx="1456508" cy="600891"/>
          </a:xfrm>
          <a:custGeom>
            <a:avLst/>
            <a:gdLst>
              <a:gd name="connsiteX0" fmla="*/ 0 w 1456508"/>
              <a:gd name="connsiteY0" fmla="*/ 0 h 600891"/>
              <a:gd name="connsiteX1" fmla="*/ 678179 w 1456508"/>
              <a:gd name="connsiteY1" fmla="*/ 0 h 600891"/>
              <a:gd name="connsiteX2" fmla="*/ 1356357 w 1456508"/>
              <a:gd name="connsiteY2" fmla="*/ 0 h 600891"/>
              <a:gd name="connsiteX3" fmla="*/ 1456508 w 1456508"/>
              <a:gd name="connsiteY3" fmla="*/ 100151 h 600891"/>
              <a:gd name="connsiteX4" fmla="*/ 1456508 w 1456508"/>
              <a:gd name="connsiteY4" fmla="*/ 600891 h 600891"/>
              <a:gd name="connsiteX5" fmla="*/ 956440 w 1456508"/>
              <a:gd name="connsiteY5" fmla="*/ 600891 h 600891"/>
              <a:gd name="connsiteX6" fmla="*/ 470938 w 1456508"/>
              <a:gd name="connsiteY6" fmla="*/ 600891 h 600891"/>
              <a:gd name="connsiteX7" fmla="*/ 0 w 1456508"/>
              <a:gd name="connsiteY7" fmla="*/ 600891 h 600891"/>
              <a:gd name="connsiteX8" fmla="*/ 0 w 1456508"/>
              <a:gd name="connsiteY8" fmla="*/ 0 h 600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6508" h="600891" fill="none" extrusionOk="0">
                <a:moveTo>
                  <a:pt x="0" y="0"/>
                </a:moveTo>
                <a:cubicBezTo>
                  <a:pt x="208317" y="-11515"/>
                  <a:pt x="450525" y="8810"/>
                  <a:pt x="678179" y="0"/>
                </a:cubicBezTo>
                <a:cubicBezTo>
                  <a:pt x="905833" y="-8810"/>
                  <a:pt x="1059182" y="-29900"/>
                  <a:pt x="1356357" y="0"/>
                </a:cubicBezTo>
                <a:cubicBezTo>
                  <a:pt x="1400254" y="41219"/>
                  <a:pt x="1413363" y="59094"/>
                  <a:pt x="1456508" y="100151"/>
                </a:cubicBezTo>
                <a:cubicBezTo>
                  <a:pt x="1464110" y="252089"/>
                  <a:pt x="1475040" y="430689"/>
                  <a:pt x="1456508" y="600891"/>
                </a:cubicBezTo>
                <a:cubicBezTo>
                  <a:pt x="1307300" y="601276"/>
                  <a:pt x="1107484" y="623438"/>
                  <a:pt x="956440" y="600891"/>
                </a:cubicBezTo>
                <a:cubicBezTo>
                  <a:pt x="805396" y="578344"/>
                  <a:pt x="642475" y="609393"/>
                  <a:pt x="470938" y="600891"/>
                </a:cubicBezTo>
                <a:cubicBezTo>
                  <a:pt x="299401" y="592389"/>
                  <a:pt x="235429" y="602230"/>
                  <a:pt x="0" y="600891"/>
                </a:cubicBezTo>
                <a:cubicBezTo>
                  <a:pt x="408" y="475351"/>
                  <a:pt x="-5302" y="154420"/>
                  <a:pt x="0" y="0"/>
                </a:cubicBezTo>
                <a:close/>
              </a:path>
              <a:path w="1456508" h="600891" stroke="0" extrusionOk="0">
                <a:moveTo>
                  <a:pt x="0" y="0"/>
                </a:moveTo>
                <a:cubicBezTo>
                  <a:pt x="326495" y="1120"/>
                  <a:pt x="465602" y="6127"/>
                  <a:pt x="664615" y="0"/>
                </a:cubicBezTo>
                <a:cubicBezTo>
                  <a:pt x="863629" y="-6127"/>
                  <a:pt x="1030023" y="22320"/>
                  <a:pt x="1356357" y="0"/>
                </a:cubicBezTo>
                <a:cubicBezTo>
                  <a:pt x="1383178" y="16998"/>
                  <a:pt x="1422273" y="57049"/>
                  <a:pt x="1456508" y="100151"/>
                </a:cubicBezTo>
                <a:cubicBezTo>
                  <a:pt x="1463403" y="308582"/>
                  <a:pt x="1431604" y="483571"/>
                  <a:pt x="1456508" y="600891"/>
                </a:cubicBezTo>
                <a:cubicBezTo>
                  <a:pt x="1319740" y="581614"/>
                  <a:pt x="1123113" y="596811"/>
                  <a:pt x="985570" y="600891"/>
                </a:cubicBezTo>
                <a:cubicBezTo>
                  <a:pt x="848027" y="604971"/>
                  <a:pt x="655320" y="607748"/>
                  <a:pt x="470938" y="600891"/>
                </a:cubicBezTo>
                <a:cubicBezTo>
                  <a:pt x="286556" y="594034"/>
                  <a:pt x="170350" y="600037"/>
                  <a:pt x="0" y="600891"/>
                </a:cubicBezTo>
                <a:cubicBezTo>
                  <a:pt x="28077" y="443124"/>
                  <a:pt x="9446" y="2759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snip1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>
                <a:solidFill>
                  <a:schemeClr val="tx1"/>
                </a:solidFill>
              </a:rPr>
              <a:t>Expression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9F430EA-998C-5E6F-4D7B-7FCCC71F8DFC}"/>
              </a:ext>
            </a:extLst>
          </p:cNvPr>
          <p:cNvSpPr/>
          <p:nvPr/>
        </p:nvSpPr>
        <p:spPr>
          <a:xfrm>
            <a:off x="3010989" y="1519351"/>
            <a:ext cx="1456508" cy="60089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>
                <a:solidFill>
                  <a:schemeClr val="tx1"/>
                </a:solidFill>
              </a:rPr>
              <a:t>CEK-style</a:t>
            </a:r>
            <a:br>
              <a:rPr lang="en-FR" dirty="0">
                <a:solidFill>
                  <a:schemeClr val="tx1"/>
                </a:solidFill>
              </a:rPr>
            </a:br>
            <a:r>
              <a:rPr lang="en-FR" dirty="0">
                <a:solidFill>
                  <a:schemeClr val="tx1"/>
                </a:solidFill>
              </a:rPr>
              <a:t>Semantics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1C66E7-9FC6-A4CE-737D-00FAFB27F069}"/>
              </a:ext>
            </a:extLst>
          </p:cNvPr>
          <p:cNvSpPr/>
          <p:nvPr/>
        </p:nvSpPr>
        <p:spPr>
          <a:xfrm>
            <a:off x="4467497" y="1609861"/>
            <a:ext cx="448491" cy="44849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>
                <a:solidFill>
                  <a:schemeClr val="tx1"/>
                </a:solidFill>
              </a:rPr>
              <a:t>SLI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B4BA5A9-F651-12B3-5AB6-2017A2348307}"/>
              </a:ext>
            </a:extLst>
          </p:cNvPr>
          <p:cNvCxnSpPr>
            <a:stCxn id="5" idx="0"/>
            <a:endCxn id="4" idx="1"/>
          </p:cNvCxnSpPr>
          <p:nvPr/>
        </p:nvCxnSpPr>
        <p:spPr>
          <a:xfrm flipV="1">
            <a:off x="3739243" y="1084217"/>
            <a:ext cx="0" cy="435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CF01920-92D9-8349-4A48-B71A141CA5BE}"/>
              </a:ext>
            </a:extLst>
          </p:cNvPr>
          <p:cNvSpPr txBox="1"/>
          <p:nvPr/>
        </p:nvSpPr>
        <p:spPr>
          <a:xfrm>
            <a:off x="3715368" y="1195851"/>
            <a:ext cx="7521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050" dirty="0"/>
              <a:t>interprets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192F74C-E270-A447-B061-FEC5DD04C674}"/>
              </a:ext>
            </a:extLst>
          </p:cNvPr>
          <p:cNvSpPr txBox="1"/>
          <p:nvPr/>
        </p:nvSpPr>
        <p:spPr>
          <a:xfrm>
            <a:off x="5812225" y="2801921"/>
            <a:ext cx="6325005" cy="341631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en-GB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Sequencer(</a:t>
            </a:r>
            <a:r>
              <a:rPr lang="en-GB" sz="1600" b="1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sli</a:t>
            </a:r>
            <a:r>
              <a:rPr lang="en-GB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  <a:r>
              <a:rPr lang="en-GB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GB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{</a:t>
            </a:r>
          </a:p>
          <a:p>
            <a:r>
              <a:rPr lang="en-GB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current</a:t>
            </a:r>
            <a:r>
              <a:rPr lang="en-FR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</a:t>
            </a:r>
            <a:r>
              <a:rPr lang="en-FR" sz="1600" b="1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sli</a:t>
            </a:r>
            <a:r>
              <a:rPr lang="en-FR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FR" sz="16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initial</a:t>
            </a:r>
            <a:r>
              <a:rPr lang="en-FR" sz="1600" b="1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FR" sz="1600" i="1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any</a:t>
            </a:r>
          </a:p>
          <a:p>
            <a:r>
              <a:rPr lang="en-US" sz="16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</a:t>
            </a:r>
            <a:r>
              <a:rPr lang="en-US" sz="1600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while</a:t>
            </a:r>
            <a:r>
              <a:rPr lang="en-FR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(</a:t>
            </a:r>
            <a:r>
              <a:rPr lang="en-GB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current</a:t>
            </a:r>
            <a:r>
              <a:rPr lang="en-FR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FR" sz="16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!= </a:t>
            </a:r>
            <a:r>
              <a:rPr lang="en-FR" sz="1600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NULL</a:t>
            </a:r>
            <a:r>
              <a:rPr lang="en-FR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r>
              <a:rPr lang="en-FR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	</a:t>
            </a:r>
            <a:r>
              <a:rPr lang="en-FR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action</a:t>
            </a:r>
            <a:r>
              <a:rPr lang="en-FR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</a:t>
            </a:r>
            <a:r>
              <a:rPr lang="en-FR" sz="1600" b="1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sli</a:t>
            </a:r>
            <a:r>
              <a:rPr lang="en-FR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FR" sz="16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actions</a:t>
            </a:r>
            <a:r>
              <a:rPr lang="en-FR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FR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current</a:t>
            </a:r>
            <a:r>
              <a:rPr lang="en-FR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  <a:r>
              <a:rPr lang="en-FR" sz="1600" b="1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FR" sz="1600" i="1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any</a:t>
            </a:r>
          </a:p>
          <a:p>
            <a:r>
              <a:rPr lang="en-FR" sz="1600" i="1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	</a:t>
            </a:r>
            <a:r>
              <a:rPr lang="en-FR" sz="1600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if</a:t>
            </a:r>
            <a:r>
              <a:rPr lang="en-FR" sz="1600" i="1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FR" sz="1600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FR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actions</a:t>
            </a:r>
            <a:r>
              <a:rPr lang="en-FR" sz="1600" i="1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FR" sz="1600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==</a:t>
            </a:r>
            <a:r>
              <a:rPr lang="en-FR" sz="1600" i="1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FR" sz="1600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NULL)</a:t>
            </a:r>
            <a:r>
              <a:rPr lang="en-FR" sz="1600" i="1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FR" sz="1600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break;</a:t>
            </a:r>
          </a:p>
          <a:p>
            <a:r>
              <a:rPr lang="en-FR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	</a:t>
            </a:r>
            <a:r>
              <a:rPr lang="en-FR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current</a:t>
            </a:r>
            <a:r>
              <a:rPr lang="en-FR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FR" sz="1600" b="1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sli</a:t>
            </a:r>
            <a:r>
              <a:rPr lang="en-FR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FR" sz="16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execute</a:t>
            </a:r>
            <a:r>
              <a:rPr lang="en-FR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FR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action</a:t>
            </a:r>
            <a:r>
              <a:rPr lang="en-FR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</a:t>
            </a:r>
            <a:r>
              <a:rPr lang="en-FR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current</a:t>
            </a:r>
            <a:r>
              <a:rPr lang="en-FR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  <a:r>
              <a:rPr lang="en-FR" sz="1600" b="1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FR" sz="1600" i="1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any</a:t>
            </a:r>
          </a:p>
          <a:p>
            <a:r>
              <a:rPr lang="en-FR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}</a:t>
            </a:r>
          </a:p>
          <a:p>
            <a:r>
              <a:rPr lang="en-FR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  <a:p>
            <a:endParaRPr lang="en-FR" sz="1600" dirty="0"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If</a:t>
            </a:r>
            <a:r>
              <a:rPr lang="en-GB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GB" sz="1600" b="1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sli</a:t>
            </a:r>
            <a:r>
              <a:rPr lang="en-FR" sz="1600" dirty="0">
                <a:ea typeface="Menlo" panose="020B0609030804020204" pitchFamily="49" charset="0"/>
                <a:cs typeface="Menlo" panose="020B0609030804020204" pitchFamily="49" charset="0"/>
              </a:rPr>
              <a:t> exposes a </a:t>
            </a:r>
            <a:r>
              <a:rPr lang="en-FR" sz="1600" u="sng" dirty="0">
                <a:ea typeface="Menlo" panose="020B0609030804020204" pitchFamily="49" charset="0"/>
                <a:cs typeface="Menlo" panose="020B0609030804020204" pitchFamily="49" charset="0"/>
              </a:rPr>
              <a:t>deterministic</a:t>
            </a:r>
            <a:r>
              <a:rPr lang="en-FR" sz="1600" b="1" dirty="0">
                <a:solidFill>
                  <a:srgbClr val="FF0000"/>
                </a:solidFill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FR" sz="1600" dirty="0">
                <a:ea typeface="Menlo" panose="020B0609030804020204" pitchFamily="49" charset="0"/>
                <a:cs typeface="Menlo" panose="020B0609030804020204" pitchFamily="49" charset="0"/>
              </a:rPr>
              <a:t>semantics</a:t>
            </a:r>
            <a:r>
              <a:rPr lang="en-FR" sz="1600" b="1" dirty="0">
                <a:solidFill>
                  <a:srgbClr val="FF0000"/>
                </a:solidFill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FR" sz="1600" i="1" dirty="0">
                <a:ea typeface="Menlo" panose="020B0609030804020204" pitchFamily="49" charset="0"/>
                <a:cs typeface="Menlo" panose="020B0609030804020204" pitchFamily="49" charset="0"/>
                <a:sym typeface="Wingdings" pitchFamily="2" charset="2"/>
              </a:rPr>
              <a:t> exactly one sequence</a:t>
            </a:r>
            <a:endParaRPr lang="en-FR" sz="1600" i="1" dirty="0"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FR" sz="1600" b="1" dirty="0">
                <a:ea typeface="Menlo" panose="020B0609030804020204" pitchFamily="49" charset="0"/>
                <a:cs typeface="Menlo" panose="020B0609030804020204" pitchFamily="49" charset="0"/>
              </a:rPr>
              <a:t>				         &lt;=&gt; </a:t>
            </a:r>
          </a:p>
          <a:p>
            <a:r>
              <a:rPr lang="en-FR" sz="1600" b="1" dirty="0">
                <a:ea typeface="Menlo" panose="020B0609030804020204" pitchFamily="49" charset="0"/>
                <a:cs typeface="Menlo" panose="020B0609030804020204" pitchFamily="49" charset="0"/>
              </a:rPr>
              <a:t>  ∀ a c, |</a:t>
            </a:r>
            <a:r>
              <a:rPr lang="en-FR" sz="1600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initial</a:t>
            </a:r>
            <a:r>
              <a:rPr lang="en-FR" sz="1600" b="1" dirty="0">
                <a:ea typeface="Menlo" panose="020B0609030804020204" pitchFamily="49" charset="0"/>
                <a:cs typeface="Menlo" panose="020B0609030804020204" pitchFamily="49" charset="0"/>
              </a:rPr>
              <a:t>| = |</a:t>
            </a:r>
            <a:r>
              <a:rPr lang="en-FR" sz="1600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actions</a:t>
            </a:r>
            <a:r>
              <a:rPr lang="en-FR" sz="1600" b="1" dirty="0">
                <a:ea typeface="Menlo" panose="020B0609030804020204" pitchFamily="49" charset="0"/>
                <a:cs typeface="Menlo" panose="020B0609030804020204" pitchFamily="49" charset="0"/>
              </a:rPr>
              <a:t> c| = |</a:t>
            </a:r>
            <a:r>
              <a:rPr lang="en-FR" sz="1600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execute </a:t>
            </a:r>
            <a:r>
              <a:rPr lang="en-FR" sz="1600" b="1" dirty="0">
                <a:ea typeface="Menlo" panose="020B0609030804020204" pitchFamily="49" charset="0"/>
                <a:cs typeface="Menlo" panose="020B0609030804020204" pitchFamily="49" charset="0"/>
              </a:rPr>
              <a:t>a c| = 1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1579F3E-7957-267B-CC3F-73AAF3E1F700}"/>
              </a:ext>
            </a:extLst>
          </p:cNvPr>
          <p:cNvGrpSpPr/>
          <p:nvPr/>
        </p:nvGrpSpPr>
        <p:grpSpPr>
          <a:xfrm>
            <a:off x="4915988" y="487234"/>
            <a:ext cx="1811040" cy="1346873"/>
            <a:chOff x="4915988" y="487234"/>
            <a:chExt cx="1811040" cy="1346873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0E462A3-9085-0BDD-8368-89CD6EEC241C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>
              <a:off x="4915988" y="1834107"/>
              <a:ext cx="89970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2398D1F8-CFD6-829E-BD2F-2BBD63F52320}"/>
                </a:ext>
              </a:extLst>
            </p:cNvPr>
            <p:cNvSpPr/>
            <p:nvPr/>
          </p:nvSpPr>
          <p:spPr>
            <a:xfrm>
              <a:off x="5278210" y="487234"/>
              <a:ext cx="1074963" cy="600891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FR" dirty="0">
                  <a:solidFill>
                    <a:schemeClr val="bg1"/>
                  </a:solidFill>
                </a:rPr>
                <a:t>Sequencer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0C60A1A-DA21-6EBF-D7BE-82349453FD63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 flipV="1">
              <a:off x="5815692" y="1088125"/>
              <a:ext cx="0" cy="7459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DC22CB6-7BFD-8B1F-7FA1-E0DBB522C220}"/>
                </a:ext>
              </a:extLst>
            </p:cNvPr>
            <p:cNvSpPr txBox="1"/>
            <p:nvPr/>
          </p:nvSpPr>
          <p:spPr>
            <a:xfrm>
              <a:off x="5812226" y="1169631"/>
              <a:ext cx="914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dirty="0"/>
                <a:t>execute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F35A3B4-5090-C0E8-4668-0C3298FB6524}"/>
              </a:ext>
            </a:extLst>
          </p:cNvPr>
          <p:cNvSpPr txBox="1"/>
          <p:nvPr/>
        </p:nvSpPr>
        <p:spPr>
          <a:xfrm>
            <a:off x="175727" y="2801922"/>
            <a:ext cx="5636499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SLI Semantics for a CEK-style abstract machine</a:t>
            </a:r>
          </a:p>
          <a:p>
            <a:r>
              <a:rPr lang="en-US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rules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</a:t>
            </a:r>
            <a:r>
              <a:rPr lang="en-FR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{ lookup, app, arg, body, … }</a:t>
            </a:r>
          </a:p>
          <a:p>
            <a:endParaRPr lang="en-FR" i="1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FR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SLI.semantics</a:t>
            </a:r>
            <a:r>
              <a:rPr lang="en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</a:t>
            </a:r>
            <a:r>
              <a:rPr lang="en-FR" dirty="0">
                <a:solidFill>
                  <a:schemeClr val="bg1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(C A) {</a:t>
            </a:r>
            <a:endParaRPr lang="en-GB" dirty="0">
              <a:solidFill>
                <a:schemeClr val="bg1">
                  <a:lumMod val="75000"/>
                </a:schemeClr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GB" b="1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GB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initial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set C := {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⟨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exp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</a:t>
            </a:r>
            <a:r>
              <a:rPr lang="en-GB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FR" b="0" dirty="0">
                <a:solidFill>
                  <a:schemeClr val="accent6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∅</a:t>
            </a:r>
            <a:r>
              <a:rPr lang="el-GR" dirty="0">
                <a:solidFill>
                  <a:schemeClr val="bg1">
                    <a:lumMod val="6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</a:t>
            </a:r>
            <a:r>
              <a:rPr lang="en-US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FR" b="0" i="0" u="none" strike="noStrike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[]</a:t>
            </a:r>
            <a:r>
              <a:rPr lang="el-GR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⟩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  <a:p>
            <a:endParaRPr lang="en-GB" dirty="0">
              <a:solidFill>
                <a:schemeClr val="bg1">
                  <a:lumMod val="65000"/>
                </a:schemeClr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GB" b="1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GB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actions</a:t>
            </a:r>
            <a:r>
              <a:rPr lang="en-FR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</a:t>
            </a:r>
            <a:r>
              <a:rPr lang="en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C  </a:t>
            </a:r>
            <a:r>
              <a:rPr lang="en-GB" b="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→ set A </a:t>
            </a:r>
          </a:p>
          <a:p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| c =&gt;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rules.</a:t>
            </a:r>
            <a:r>
              <a:rPr lang="en-GB" i="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where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(r =&gt;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r.</a:t>
            </a:r>
            <a:r>
              <a:rPr lang="en-GB" i="1" dirty="0" err="1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enabledIn</a:t>
            </a:r>
            <a:r>
              <a:rPr lang="en-GB" b="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c)</a:t>
            </a:r>
          </a:p>
          <a:p>
            <a:endParaRPr lang="en-GB" dirty="0">
              <a:solidFill>
                <a:schemeClr val="bg1">
                  <a:lumMod val="65000"/>
                </a:schemeClr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GB" b="1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GB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execute: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A </a:t>
            </a:r>
            <a:r>
              <a:rPr lang="en-GB" b="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→ C → set C</a:t>
            </a:r>
          </a:p>
          <a:p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| r c =&gt; {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r.</a:t>
            </a:r>
            <a:r>
              <a:rPr lang="en-GB" i="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applyIn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c }</a:t>
            </a:r>
          </a:p>
          <a:p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  <a:endParaRPr lang="en-FR" dirty="0">
              <a:solidFill>
                <a:schemeClr val="bg1">
                  <a:lumMod val="75000"/>
                </a:schemeClr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FE470C-399D-ABD0-C16F-885B196E1E72}"/>
              </a:ext>
            </a:extLst>
          </p:cNvPr>
          <p:cNvSpPr txBox="1"/>
          <p:nvPr/>
        </p:nvSpPr>
        <p:spPr>
          <a:xfrm>
            <a:off x="160035" y="1692586"/>
            <a:ext cx="269176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200" b="1" i="1" dirty="0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</a:t>
            </a:r>
            <a:r>
              <a:rPr lang="en-FR" sz="1200" b="1" i="1" dirty="0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xample CEK-style</a:t>
            </a:r>
            <a:endParaRPr lang="en-FR" sz="1200" b="1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FR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</a:t>
            </a:r>
            <a:r>
              <a:rPr lang="en-US" sz="1200" dirty="0"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chemeClr val="bg1">
                    <a:lumMod val="75000"/>
                  </a:schemeClr>
                </a:solidFill>
                <a:effectLst/>
                <a:latin typeface="Menlo" panose="020B0609030804020204" pitchFamily="49" charset="0"/>
              </a:rPr>
              <a:t>≜</a:t>
            </a:r>
            <a:r>
              <a:rPr lang="el-GR" sz="12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⟨</a:t>
            </a:r>
            <a:r>
              <a:rPr lang="en-GB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control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</a:t>
            </a:r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env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[</a:t>
            </a:r>
            <a:r>
              <a:rPr lang="en-GB" sz="1200" b="0" dirty="0">
                <a:effectLst/>
                <a:latin typeface="Menlo" panose="020B0609030804020204" pitchFamily="49" charset="0"/>
              </a:rPr>
              <a:t>Frame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</a:t>
            </a:r>
            <a:r>
              <a:rPr lang="el-GR" sz="12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⟩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895B00-8981-1891-906D-AF130C98244E}"/>
              </a:ext>
            </a:extLst>
          </p:cNvPr>
          <p:cNvSpPr txBox="1"/>
          <p:nvPr/>
        </p:nvSpPr>
        <p:spPr>
          <a:xfrm>
            <a:off x="160035" y="2339587"/>
            <a:ext cx="269175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FR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</a:t>
            </a:r>
            <a:r>
              <a:rPr lang="en-GB" sz="1200" dirty="0">
                <a:solidFill>
                  <a:schemeClr val="bg1">
                    <a:lumMod val="75000"/>
                  </a:schemeClr>
                </a:solidFill>
                <a:latin typeface="Menlo" panose="020B0609030804020204" pitchFamily="49" charset="0"/>
              </a:rPr>
              <a:t> ≜ 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enlo" panose="020B0609030804020204" pitchFamily="49" charset="0"/>
              </a:rPr>
              <a:t>from-</a:t>
            </a:r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predicate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l-GR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⟶</a:t>
            </a:r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to-</a:t>
            </a:r>
            <a:r>
              <a:rPr lang="en-FR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</a:t>
            </a:r>
            <a:endParaRPr lang="en-FR" sz="12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8D93CA4-73A7-C696-3F52-6645F4930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0847-8BF6-8545-AF02-13E6EB1F565C}" type="slidenum">
              <a:rPr lang="en-FR" smtClean="0"/>
              <a:t>22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68709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EEEA5-534B-945C-4DF0-D904FD1C3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317974" cy="1325563"/>
          </a:xfrm>
        </p:spPr>
        <p:txBody>
          <a:bodyPr/>
          <a:lstStyle/>
          <a:p>
            <a:r>
              <a:rPr lang="en-FR" dirty="0"/>
              <a:t>SLI for Lambda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01038-29AA-A587-EFC8-425D1C140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742" y="1577094"/>
            <a:ext cx="8789505" cy="1460970"/>
          </a:xfrm>
          <a:custGeom>
            <a:avLst/>
            <a:gdLst>
              <a:gd name="connsiteX0" fmla="*/ 0 w 8789505"/>
              <a:gd name="connsiteY0" fmla="*/ 0 h 1460970"/>
              <a:gd name="connsiteX1" fmla="*/ 322282 w 8789505"/>
              <a:gd name="connsiteY1" fmla="*/ 0 h 1460970"/>
              <a:gd name="connsiteX2" fmla="*/ 996144 w 8789505"/>
              <a:gd name="connsiteY2" fmla="*/ 0 h 1460970"/>
              <a:gd name="connsiteX3" fmla="*/ 1318426 w 8789505"/>
              <a:gd name="connsiteY3" fmla="*/ 0 h 1460970"/>
              <a:gd name="connsiteX4" fmla="*/ 1640708 w 8789505"/>
              <a:gd name="connsiteY4" fmla="*/ 0 h 1460970"/>
              <a:gd name="connsiteX5" fmla="*/ 2402465 w 8789505"/>
              <a:gd name="connsiteY5" fmla="*/ 0 h 1460970"/>
              <a:gd name="connsiteX6" fmla="*/ 2988432 w 8789505"/>
              <a:gd name="connsiteY6" fmla="*/ 0 h 1460970"/>
              <a:gd name="connsiteX7" fmla="*/ 3310714 w 8789505"/>
              <a:gd name="connsiteY7" fmla="*/ 0 h 1460970"/>
              <a:gd name="connsiteX8" fmla="*/ 3896681 w 8789505"/>
              <a:gd name="connsiteY8" fmla="*/ 0 h 1460970"/>
              <a:gd name="connsiteX9" fmla="*/ 4658438 w 8789505"/>
              <a:gd name="connsiteY9" fmla="*/ 0 h 1460970"/>
              <a:gd name="connsiteX10" fmla="*/ 5156510 w 8789505"/>
              <a:gd name="connsiteY10" fmla="*/ 0 h 1460970"/>
              <a:gd name="connsiteX11" fmla="*/ 5654582 w 8789505"/>
              <a:gd name="connsiteY11" fmla="*/ 0 h 1460970"/>
              <a:gd name="connsiteX12" fmla="*/ 6240549 w 8789505"/>
              <a:gd name="connsiteY12" fmla="*/ 0 h 1460970"/>
              <a:gd name="connsiteX13" fmla="*/ 6914411 w 8789505"/>
              <a:gd name="connsiteY13" fmla="*/ 0 h 1460970"/>
              <a:gd name="connsiteX14" fmla="*/ 7588273 w 8789505"/>
              <a:gd name="connsiteY14" fmla="*/ 0 h 1460970"/>
              <a:gd name="connsiteX15" fmla="*/ 8262135 w 8789505"/>
              <a:gd name="connsiteY15" fmla="*/ 0 h 1460970"/>
              <a:gd name="connsiteX16" fmla="*/ 8789505 w 8789505"/>
              <a:gd name="connsiteY16" fmla="*/ 0 h 1460970"/>
              <a:gd name="connsiteX17" fmla="*/ 8789505 w 8789505"/>
              <a:gd name="connsiteY17" fmla="*/ 486990 h 1460970"/>
              <a:gd name="connsiteX18" fmla="*/ 8789505 w 8789505"/>
              <a:gd name="connsiteY18" fmla="*/ 973980 h 1460970"/>
              <a:gd name="connsiteX19" fmla="*/ 8789505 w 8789505"/>
              <a:gd name="connsiteY19" fmla="*/ 1460970 h 1460970"/>
              <a:gd name="connsiteX20" fmla="*/ 8027748 w 8789505"/>
              <a:gd name="connsiteY20" fmla="*/ 1460970 h 1460970"/>
              <a:gd name="connsiteX21" fmla="*/ 7441781 w 8789505"/>
              <a:gd name="connsiteY21" fmla="*/ 1460970 h 1460970"/>
              <a:gd name="connsiteX22" fmla="*/ 6943709 w 8789505"/>
              <a:gd name="connsiteY22" fmla="*/ 1460970 h 1460970"/>
              <a:gd name="connsiteX23" fmla="*/ 6445637 w 8789505"/>
              <a:gd name="connsiteY23" fmla="*/ 1460970 h 1460970"/>
              <a:gd name="connsiteX24" fmla="*/ 5947565 w 8789505"/>
              <a:gd name="connsiteY24" fmla="*/ 1460970 h 1460970"/>
              <a:gd name="connsiteX25" fmla="*/ 5449493 w 8789505"/>
              <a:gd name="connsiteY25" fmla="*/ 1460970 h 1460970"/>
              <a:gd name="connsiteX26" fmla="*/ 4775631 w 8789505"/>
              <a:gd name="connsiteY26" fmla="*/ 1460970 h 1460970"/>
              <a:gd name="connsiteX27" fmla="*/ 4189664 w 8789505"/>
              <a:gd name="connsiteY27" fmla="*/ 1460970 h 1460970"/>
              <a:gd name="connsiteX28" fmla="*/ 3867382 w 8789505"/>
              <a:gd name="connsiteY28" fmla="*/ 1460970 h 1460970"/>
              <a:gd name="connsiteX29" fmla="*/ 3369310 w 8789505"/>
              <a:gd name="connsiteY29" fmla="*/ 1460970 h 1460970"/>
              <a:gd name="connsiteX30" fmla="*/ 2695448 w 8789505"/>
              <a:gd name="connsiteY30" fmla="*/ 1460970 h 1460970"/>
              <a:gd name="connsiteX31" fmla="*/ 2285271 w 8789505"/>
              <a:gd name="connsiteY31" fmla="*/ 1460970 h 1460970"/>
              <a:gd name="connsiteX32" fmla="*/ 1523514 w 8789505"/>
              <a:gd name="connsiteY32" fmla="*/ 1460970 h 1460970"/>
              <a:gd name="connsiteX33" fmla="*/ 761757 w 8789505"/>
              <a:gd name="connsiteY33" fmla="*/ 1460970 h 1460970"/>
              <a:gd name="connsiteX34" fmla="*/ 0 w 8789505"/>
              <a:gd name="connsiteY34" fmla="*/ 1460970 h 1460970"/>
              <a:gd name="connsiteX35" fmla="*/ 0 w 8789505"/>
              <a:gd name="connsiteY35" fmla="*/ 944761 h 1460970"/>
              <a:gd name="connsiteX36" fmla="*/ 0 w 8789505"/>
              <a:gd name="connsiteY36" fmla="*/ 457771 h 1460970"/>
              <a:gd name="connsiteX37" fmla="*/ 0 w 8789505"/>
              <a:gd name="connsiteY37" fmla="*/ 0 h 146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789505" h="1460970" fill="none" extrusionOk="0">
                <a:moveTo>
                  <a:pt x="0" y="0"/>
                </a:moveTo>
                <a:cubicBezTo>
                  <a:pt x="156254" y="-22206"/>
                  <a:pt x="161812" y="27455"/>
                  <a:pt x="322282" y="0"/>
                </a:cubicBezTo>
                <a:cubicBezTo>
                  <a:pt x="482752" y="-27455"/>
                  <a:pt x="860381" y="77093"/>
                  <a:pt x="996144" y="0"/>
                </a:cubicBezTo>
                <a:cubicBezTo>
                  <a:pt x="1131907" y="-77093"/>
                  <a:pt x="1191963" y="31647"/>
                  <a:pt x="1318426" y="0"/>
                </a:cubicBezTo>
                <a:cubicBezTo>
                  <a:pt x="1444889" y="-31647"/>
                  <a:pt x="1530932" y="32494"/>
                  <a:pt x="1640708" y="0"/>
                </a:cubicBezTo>
                <a:cubicBezTo>
                  <a:pt x="1750484" y="-32494"/>
                  <a:pt x="2151779" y="77439"/>
                  <a:pt x="2402465" y="0"/>
                </a:cubicBezTo>
                <a:cubicBezTo>
                  <a:pt x="2653151" y="-77439"/>
                  <a:pt x="2707690" y="5633"/>
                  <a:pt x="2988432" y="0"/>
                </a:cubicBezTo>
                <a:cubicBezTo>
                  <a:pt x="3269174" y="-5633"/>
                  <a:pt x="3218349" y="28304"/>
                  <a:pt x="3310714" y="0"/>
                </a:cubicBezTo>
                <a:cubicBezTo>
                  <a:pt x="3403079" y="-28304"/>
                  <a:pt x="3671332" y="28678"/>
                  <a:pt x="3896681" y="0"/>
                </a:cubicBezTo>
                <a:cubicBezTo>
                  <a:pt x="4122030" y="-28678"/>
                  <a:pt x="4384491" y="55481"/>
                  <a:pt x="4658438" y="0"/>
                </a:cubicBezTo>
                <a:cubicBezTo>
                  <a:pt x="4932385" y="-55481"/>
                  <a:pt x="5004319" y="49349"/>
                  <a:pt x="5156510" y="0"/>
                </a:cubicBezTo>
                <a:cubicBezTo>
                  <a:pt x="5308701" y="-49349"/>
                  <a:pt x="5520464" y="3333"/>
                  <a:pt x="5654582" y="0"/>
                </a:cubicBezTo>
                <a:cubicBezTo>
                  <a:pt x="5788700" y="-3333"/>
                  <a:pt x="6005757" y="39947"/>
                  <a:pt x="6240549" y="0"/>
                </a:cubicBezTo>
                <a:cubicBezTo>
                  <a:pt x="6475341" y="-39947"/>
                  <a:pt x="6739595" y="73820"/>
                  <a:pt x="6914411" y="0"/>
                </a:cubicBezTo>
                <a:cubicBezTo>
                  <a:pt x="7089227" y="-73820"/>
                  <a:pt x="7302511" y="64343"/>
                  <a:pt x="7588273" y="0"/>
                </a:cubicBezTo>
                <a:cubicBezTo>
                  <a:pt x="7874035" y="-64343"/>
                  <a:pt x="7969587" y="56048"/>
                  <a:pt x="8262135" y="0"/>
                </a:cubicBezTo>
                <a:cubicBezTo>
                  <a:pt x="8554683" y="-56048"/>
                  <a:pt x="8665936" y="31329"/>
                  <a:pt x="8789505" y="0"/>
                </a:cubicBezTo>
                <a:cubicBezTo>
                  <a:pt x="8829673" y="218052"/>
                  <a:pt x="8787410" y="267245"/>
                  <a:pt x="8789505" y="486990"/>
                </a:cubicBezTo>
                <a:cubicBezTo>
                  <a:pt x="8791600" y="706735"/>
                  <a:pt x="8735288" y="822836"/>
                  <a:pt x="8789505" y="973980"/>
                </a:cubicBezTo>
                <a:cubicBezTo>
                  <a:pt x="8843722" y="1125124"/>
                  <a:pt x="8771298" y="1288092"/>
                  <a:pt x="8789505" y="1460970"/>
                </a:cubicBezTo>
                <a:cubicBezTo>
                  <a:pt x="8475485" y="1482827"/>
                  <a:pt x="8258906" y="1460484"/>
                  <a:pt x="8027748" y="1460970"/>
                </a:cubicBezTo>
                <a:cubicBezTo>
                  <a:pt x="7796590" y="1461456"/>
                  <a:pt x="7581791" y="1435621"/>
                  <a:pt x="7441781" y="1460970"/>
                </a:cubicBezTo>
                <a:cubicBezTo>
                  <a:pt x="7301771" y="1486319"/>
                  <a:pt x="7187307" y="1451086"/>
                  <a:pt x="6943709" y="1460970"/>
                </a:cubicBezTo>
                <a:cubicBezTo>
                  <a:pt x="6700111" y="1470854"/>
                  <a:pt x="6584200" y="1417181"/>
                  <a:pt x="6445637" y="1460970"/>
                </a:cubicBezTo>
                <a:cubicBezTo>
                  <a:pt x="6307074" y="1504759"/>
                  <a:pt x="6147486" y="1433426"/>
                  <a:pt x="5947565" y="1460970"/>
                </a:cubicBezTo>
                <a:cubicBezTo>
                  <a:pt x="5747644" y="1488514"/>
                  <a:pt x="5680672" y="1454608"/>
                  <a:pt x="5449493" y="1460970"/>
                </a:cubicBezTo>
                <a:cubicBezTo>
                  <a:pt x="5218314" y="1467332"/>
                  <a:pt x="4923415" y="1443618"/>
                  <a:pt x="4775631" y="1460970"/>
                </a:cubicBezTo>
                <a:cubicBezTo>
                  <a:pt x="4627847" y="1478322"/>
                  <a:pt x="4452912" y="1446211"/>
                  <a:pt x="4189664" y="1460970"/>
                </a:cubicBezTo>
                <a:cubicBezTo>
                  <a:pt x="3926416" y="1475729"/>
                  <a:pt x="3931990" y="1436944"/>
                  <a:pt x="3867382" y="1460970"/>
                </a:cubicBezTo>
                <a:cubicBezTo>
                  <a:pt x="3802774" y="1484996"/>
                  <a:pt x="3566844" y="1449857"/>
                  <a:pt x="3369310" y="1460970"/>
                </a:cubicBezTo>
                <a:cubicBezTo>
                  <a:pt x="3171776" y="1472083"/>
                  <a:pt x="2861377" y="1457090"/>
                  <a:pt x="2695448" y="1460970"/>
                </a:cubicBezTo>
                <a:cubicBezTo>
                  <a:pt x="2529519" y="1464850"/>
                  <a:pt x="2409546" y="1460128"/>
                  <a:pt x="2285271" y="1460970"/>
                </a:cubicBezTo>
                <a:cubicBezTo>
                  <a:pt x="2160996" y="1461812"/>
                  <a:pt x="1800317" y="1431551"/>
                  <a:pt x="1523514" y="1460970"/>
                </a:cubicBezTo>
                <a:cubicBezTo>
                  <a:pt x="1246711" y="1490389"/>
                  <a:pt x="1098166" y="1451008"/>
                  <a:pt x="761757" y="1460970"/>
                </a:cubicBezTo>
                <a:cubicBezTo>
                  <a:pt x="425348" y="1470932"/>
                  <a:pt x="156633" y="1404897"/>
                  <a:pt x="0" y="1460970"/>
                </a:cubicBezTo>
                <a:cubicBezTo>
                  <a:pt x="-15586" y="1338440"/>
                  <a:pt x="55901" y="1170101"/>
                  <a:pt x="0" y="944761"/>
                </a:cubicBezTo>
                <a:cubicBezTo>
                  <a:pt x="-55901" y="719421"/>
                  <a:pt x="14315" y="680082"/>
                  <a:pt x="0" y="457771"/>
                </a:cubicBezTo>
                <a:cubicBezTo>
                  <a:pt x="-14315" y="235460"/>
                  <a:pt x="47136" y="98075"/>
                  <a:pt x="0" y="0"/>
                </a:cubicBezTo>
                <a:close/>
              </a:path>
              <a:path w="8789505" h="1460970" stroke="0" extrusionOk="0">
                <a:moveTo>
                  <a:pt x="0" y="0"/>
                </a:moveTo>
                <a:cubicBezTo>
                  <a:pt x="169549" y="-46041"/>
                  <a:pt x="348290" y="56559"/>
                  <a:pt x="498072" y="0"/>
                </a:cubicBezTo>
                <a:cubicBezTo>
                  <a:pt x="647854" y="-56559"/>
                  <a:pt x="745968" y="35364"/>
                  <a:pt x="820354" y="0"/>
                </a:cubicBezTo>
                <a:cubicBezTo>
                  <a:pt x="894740" y="-35364"/>
                  <a:pt x="1235419" y="53234"/>
                  <a:pt x="1582111" y="0"/>
                </a:cubicBezTo>
                <a:cubicBezTo>
                  <a:pt x="1928803" y="-53234"/>
                  <a:pt x="1861807" y="50995"/>
                  <a:pt x="2080183" y="0"/>
                </a:cubicBezTo>
                <a:cubicBezTo>
                  <a:pt x="2298559" y="-50995"/>
                  <a:pt x="2403268" y="15727"/>
                  <a:pt x="2578255" y="0"/>
                </a:cubicBezTo>
                <a:cubicBezTo>
                  <a:pt x="2753242" y="-15727"/>
                  <a:pt x="3112637" y="31629"/>
                  <a:pt x="3340012" y="0"/>
                </a:cubicBezTo>
                <a:cubicBezTo>
                  <a:pt x="3567387" y="-31629"/>
                  <a:pt x="3666814" y="42341"/>
                  <a:pt x="3750189" y="0"/>
                </a:cubicBezTo>
                <a:cubicBezTo>
                  <a:pt x="3833564" y="-42341"/>
                  <a:pt x="4301140" y="74019"/>
                  <a:pt x="4511946" y="0"/>
                </a:cubicBezTo>
                <a:cubicBezTo>
                  <a:pt x="4722752" y="-74019"/>
                  <a:pt x="5030626" y="72188"/>
                  <a:pt x="5273703" y="0"/>
                </a:cubicBezTo>
                <a:cubicBezTo>
                  <a:pt x="5516780" y="-72188"/>
                  <a:pt x="5629692" y="40821"/>
                  <a:pt x="5859670" y="0"/>
                </a:cubicBezTo>
                <a:cubicBezTo>
                  <a:pt x="6089648" y="-40821"/>
                  <a:pt x="6409564" y="35961"/>
                  <a:pt x="6621427" y="0"/>
                </a:cubicBezTo>
                <a:cubicBezTo>
                  <a:pt x="6833290" y="-35961"/>
                  <a:pt x="6983148" y="2910"/>
                  <a:pt x="7119499" y="0"/>
                </a:cubicBezTo>
                <a:cubicBezTo>
                  <a:pt x="7255850" y="-2910"/>
                  <a:pt x="7413715" y="48356"/>
                  <a:pt x="7617571" y="0"/>
                </a:cubicBezTo>
                <a:cubicBezTo>
                  <a:pt x="7821427" y="-48356"/>
                  <a:pt x="8090487" y="35484"/>
                  <a:pt x="8291433" y="0"/>
                </a:cubicBezTo>
                <a:cubicBezTo>
                  <a:pt x="8492379" y="-35484"/>
                  <a:pt x="8544409" y="10887"/>
                  <a:pt x="8789505" y="0"/>
                </a:cubicBezTo>
                <a:cubicBezTo>
                  <a:pt x="8850258" y="205510"/>
                  <a:pt x="8787175" y="378466"/>
                  <a:pt x="8789505" y="516209"/>
                </a:cubicBezTo>
                <a:cubicBezTo>
                  <a:pt x="8791835" y="653952"/>
                  <a:pt x="8737144" y="771608"/>
                  <a:pt x="8789505" y="1017809"/>
                </a:cubicBezTo>
                <a:cubicBezTo>
                  <a:pt x="8841866" y="1264010"/>
                  <a:pt x="8743545" y="1333390"/>
                  <a:pt x="8789505" y="1460970"/>
                </a:cubicBezTo>
                <a:cubicBezTo>
                  <a:pt x="8601003" y="1516463"/>
                  <a:pt x="8286137" y="1441240"/>
                  <a:pt x="8115643" y="1460970"/>
                </a:cubicBezTo>
                <a:cubicBezTo>
                  <a:pt x="7945149" y="1480700"/>
                  <a:pt x="7820778" y="1426554"/>
                  <a:pt x="7705466" y="1460970"/>
                </a:cubicBezTo>
                <a:cubicBezTo>
                  <a:pt x="7590154" y="1495386"/>
                  <a:pt x="7192059" y="1455047"/>
                  <a:pt x="6943709" y="1460970"/>
                </a:cubicBezTo>
                <a:cubicBezTo>
                  <a:pt x="6695359" y="1466893"/>
                  <a:pt x="6631927" y="1395759"/>
                  <a:pt x="6357742" y="1460970"/>
                </a:cubicBezTo>
                <a:cubicBezTo>
                  <a:pt x="6083557" y="1526181"/>
                  <a:pt x="6086749" y="1415028"/>
                  <a:pt x="5947565" y="1460970"/>
                </a:cubicBezTo>
                <a:cubicBezTo>
                  <a:pt x="5808381" y="1506912"/>
                  <a:pt x="5630092" y="1433254"/>
                  <a:pt x="5361598" y="1460970"/>
                </a:cubicBezTo>
                <a:cubicBezTo>
                  <a:pt x="5093104" y="1488686"/>
                  <a:pt x="5108921" y="1454366"/>
                  <a:pt x="5039316" y="1460970"/>
                </a:cubicBezTo>
                <a:cubicBezTo>
                  <a:pt x="4969711" y="1467574"/>
                  <a:pt x="4824506" y="1453789"/>
                  <a:pt x="4717034" y="1460970"/>
                </a:cubicBezTo>
                <a:cubicBezTo>
                  <a:pt x="4609562" y="1468151"/>
                  <a:pt x="4363493" y="1399194"/>
                  <a:pt x="4131067" y="1460970"/>
                </a:cubicBezTo>
                <a:cubicBezTo>
                  <a:pt x="3898641" y="1522746"/>
                  <a:pt x="3879862" y="1412994"/>
                  <a:pt x="3720890" y="1460970"/>
                </a:cubicBezTo>
                <a:cubicBezTo>
                  <a:pt x="3561918" y="1508946"/>
                  <a:pt x="3205101" y="1390137"/>
                  <a:pt x="3047028" y="1460970"/>
                </a:cubicBezTo>
                <a:cubicBezTo>
                  <a:pt x="2888955" y="1531803"/>
                  <a:pt x="2778827" y="1413794"/>
                  <a:pt x="2636852" y="1460970"/>
                </a:cubicBezTo>
                <a:cubicBezTo>
                  <a:pt x="2494877" y="1508146"/>
                  <a:pt x="2194932" y="1439096"/>
                  <a:pt x="1962989" y="1460970"/>
                </a:cubicBezTo>
                <a:cubicBezTo>
                  <a:pt x="1731046" y="1482844"/>
                  <a:pt x="1756576" y="1439131"/>
                  <a:pt x="1640708" y="1460970"/>
                </a:cubicBezTo>
                <a:cubicBezTo>
                  <a:pt x="1524840" y="1482809"/>
                  <a:pt x="1201957" y="1438800"/>
                  <a:pt x="966846" y="1460970"/>
                </a:cubicBezTo>
                <a:cubicBezTo>
                  <a:pt x="731735" y="1483140"/>
                  <a:pt x="688757" y="1432663"/>
                  <a:pt x="556669" y="1460970"/>
                </a:cubicBezTo>
                <a:cubicBezTo>
                  <a:pt x="424581" y="1489277"/>
                  <a:pt x="173911" y="1445544"/>
                  <a:pt x="0" y="1460970"/>
                </a:cubicBezTo>
                <a:cubicBezTo>
                  <a:pt x="-31565" y="1297802"/>
                  <a:pt x="49260" y="1203277"/>
                  <a:pt x="0" y="1003199"/>
                </a:cubicBezTo>
                <a:cubicBezTo>
                  <a:pt x="-49260" y="803121"/>
                  <a:pt x="28159" y="714189"/>
                  <a:pt x="0" y="486990"/>
                </a:cubicBezTo>
                <a:cubicBezTo>
                  <a:pt x="-28159" y="259791"/>
                  <a:pt x="36740" y="161895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FR" sz="1600" b="1" dirty="0"/>
              <a:t>CEK-style Semantics </a:t>
            </a:r>
            <a:r>
              <a:rPr lang="en-GB" sz="1600" b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[ABM’14]</a:t>
            </a:r>
            <a:r>
              <a:rPr lang="en-FR" sz="1600" b="1" dirty="0"/>
              <a:t>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FR" sz="1100" dirty="0">
                <a:latin typeface="Menlo" panose="020B0609030804020204" pitchFamily="49" charset="0"/>
              </a:rPr>
              <a:t>lookup</a:t>
            </a:r>
            <a:r>
              <a:rPr lang="en-FR" sz="11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≜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⟨    </a:t>
            </a:r>
            <a:r>
              <a:rPr lang="en-GB" sz="1600" dirty="0">
                <a:solidFill>
                  <a:srgbClr val="FF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</a:t>
            </a:r>
            <a:r>
              <a:rPr lang="en-GB" sz="16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l-GR" sz="1600" dirty="0">
                <a:solidFill>
                  <a:schemeClr val="accent6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ρ</a:t>
            </a:r>
            <a:r>
              <a:rPr lang="en-US" sz="1600" dirty="0">
                <a:solidFill>
                  <a:schemeClr val="accent6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l-GR" sz="1600" dirty="0">
                <a:solidFill>
                  <a:schemeClr val="bg1">
                    <a:lumMod val="6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</a:t>
            </a:r>
            <a:r>
              <a:rPr lang="en-US" sz="16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  </a:t>
            </a:r>
            <a:r>
              <a:rPr lang="el-GR" sz="16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κ</a:t>
            </a:r>
            <a:r>
              <a:rPr lang="el-GR" sz="16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⟩</a:t>
            </a:r>
            <a:r>
              <a:rPr lang="el-GR" sz="16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⟶</a:t>
            </a:r>
            <a:r>
              <a:rPr lang="el-GR" sz="16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⟨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l-GR" sz="1600" dirty="0">
                <a:solidFill>
                  <a:schemeClr val="accent6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ρ</a:t>
            </a:r>
            <a:r>
              <a:rPr lang="en-US" sz="16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</a:t>
            </a:r>
            <a:r>
              <a:rPr lang="en-GB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x]</a:t>
            </a:r>
            <a:r>
              <a:rPr lang="en-GB" sz="16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.1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</a:t>
            </a:r>
            <a:r>
              <a:rPr lang="en-GB" sz="16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l-GR" sz="1600" dirty="0">
                <a:solidFill>
                  <a:schemeClr val="accent6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ρ</a:t>
            </a:r>
            <a:r>
              <a:rPr lang="en-US" sz="16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</a:t>
            </a:r>
            <a:r>
              <a:rPr lang="en-GB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x]</a:t>
            </a:r>
            <a:r>
              <a:rPr lang="en-GB" sz="16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GB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</a:t>
            </a:r>
            <a:r>
              <a:rPr lang="en-US" sz="1600" dirty="0">
                <a:solidFill>
                  <a:schemeClr val="accent6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</a:t>
            </a:r>
            <a:r>
              <a:rPr lang="en-US" sz="16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</a:t>
            </a:r>
            <a:r>
              <a:rPr lang="el-GR" sz="16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κ</a:t>
            </a:r>
            <a:r>
              <a:rPr lang="el-GR" sz="16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⟩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FR" sz="1100" dirty="0">
                <a:latin typeface="Menlo" panose="020B0609030804020204" pitchFamily="49" charset="0"/>
              </a:rPr>
              <a:t>app</a:t>
            </a:r>
            <a:r>
              <a:rPr lang="en-FR" sz="11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   ≜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⟨</a:t>
            </a:r>
            <a:r>
              <a:rPr lang="en-GB" sz="16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e₁ e₂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</a:t>
            </a:r>
            <a:r>
              <a:rPr lang="en-GB" sz="16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l-GR" sz="1600" dirty="0">
                <a:solidFill>
                  <a:schemeClr val="accent6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ρ</a:t>
            </a:r>
            <a:r>
              <a:rPr lang="en-US" sz="1600" dirty="0">
                <a:solidFill>
                  <a:schemeClr val="accent6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l-GR" sz="16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</a:t>
            </a:r>
            <a:r>
              <a:rPr lang="en-US" sz="16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  </a:t>
            </a:r>
            <a:r>
              <a:rPr lang="el-GR" sz="16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κ</a:t>
            </a:r>
            <a:r>
              <a:rPr lang="el-GR" sz="16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⟩</a:t>
            </a:r>
            <a:r>
              <a:rPr lang="el-GR" sz="16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⟶</a:t>
            </a:r>
            <a:r>
              <a:rPr lang="el-GR" sz="16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⟨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</a:t>
            </a:r>
            <a:r>
              <a:rPr lang="en-GB" sz="16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e₁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</a:t>
            </a:r>
            <a:r>
              <a:rPr lang="en-GB" sz="16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l-GR" sz="1600" dirty="0">
                <a:solidFill>
                  <a:schemeClr val="accent6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ρ</a:t>
            </a:r>
            <a:r>
              <a:rPr lang="en-US" sz="1600" dirty="0">
                <a:solidFill>
                  <a:schemeClr val="accent6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</a:t>
            </a:r>
            <a:r>
              <a:rPr lang="el-GR" sz="16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,⟨</a:t>
            </a:r>
            <a:r>
              <a:rPr lang="el-GR" sz="16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◯ </a:t>
            </a:r>
            <a:r>
              <a:rPr lang="en-GB" sz="16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e₂ </a:t>
            </a:r>
            <a:r>
              <a:rPr lang="el-GR" sz="1600" dirty="0">
                <a:solidFill>
                  <a:schemeClr val="accent6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ρ</a:t>
            </a:r>
            <a:r>
              <a:rPr lang="en-US" sz="1600" dirty="0">
                <a:solidFill>
                  <a:schemeClr val="accent6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l-GR" sz="1800" dirty="0">
                <a:solidFill>
                  <a:schemeClr val="bg1">
                    <a:lumMod val="6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⟩</a:t>
            </a:r>
            <a:r>
              <a:rPr lang="el-GR" sz="16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::κ</a:t>
            </a:r>
            <a:r>
              <a:rPr lang="el-GR" sz="16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⟩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 err="1">
                <a:latin typeface="Menlo" panose="020B0609030804020204" pitchFamily="49" charset="0"/>
              </a:rPr>
              <a:t>arg</a:t>
            </a:r>
            <a:r>
              <a:rPr lang="en-US" sz="1100" dirty="0">
                <a:solidFill>
                  <a:srgbClr val="D4D4D4"/>
                </a:solidFill>
                <a:latin typeface="Menlo" panose="020B0609030804020204" pitchFamily="49" charset="0"/>
              </a:rPr>
              <a:t>   </a:t>
            </a:r>
            <a:r>
              <a:rPr lang="en-FR" sz="1100" dirty="0">
                <a:solidFill>
                  <a:srgbClr val="D4D4D4"/>
                </a:solidFill>
                <a:latin typeface="Menlo" panose="020B0609030804020204" pitchFamily="49" charset="0"/>
              </a:rPr>
              <a:t>≜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⟨    </a:t>
            </a:r>
            <a:r>
              <a:rPr lang="en-GB" sz="1600" dirty="0">
                <a:solidFill>
                  <a:schemeClr val="accent1"/>
                </a:solidFill>
                <a:highlight>
                  <a:srgbClr val="C0C0C0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</a:t>
            </a:r>
            <a:r>
              <a:rPr lang="en-GB" sz="16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l-GR" sz="1600" dirty="0">
                <a:solidFill>
                  <a:schemeClr val="accent6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ρ₁</a:t>
            </a:r>
            <a:r>
              <a:rPr lang="el-GR" sz="16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</a:t>
            </a:r>
            <a:r>
              <a:rPr lang="en-US" sz="16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</a:t>
            </a:r>
            <a:r>
              <a:rPr lang="el-GR" sz="16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⟨</a:t>
            </a:r>
            <a:r>
              <a:rPr lang="el-GR" sz="16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◯ </a:t>
            </a:r>
            <a:r>
              <a:rPr lang="en-GB" sz="16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 </a:t>
            </a:r>
            <a:r>
              <a:rPr lang="el-GR" sz="1600" dirty="0">
                <a:solidFill>
                  <a:schemeClr val="accent6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ρ₂</a:t>
            </a:r>
            <a:r>
              <a:rPr lang="el-GR" sz="1800" dirty="0">
                <a:solidFill>
                  <a:schemeClr val="bg1">
                    <a:lumMod val="6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⟩</a:t>
            </a:r>
            <a:r>
              <a:rPr lang="el-GR" sz="16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::κ</a:t>
            </a:r>
            <a:r>
              <a:rPr lang="el-GR" sz="16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⟩</a:t>
            </a:r>
            <a:r>
              <a:rPr lang="el-GR" sz="16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⟶</a:t>
            </a:r>
            <a:r>
              <a:rPr lang="el-GR" sz="16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⟨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</a:t>
            </a:r>
            <a:r>
              <a:rPr lang="en-GB" sz="16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 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</a:t>
            </a:r>
            <a:r>
              <a:rPr lang="en-GB" sz="16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l-GR" sz="1600" dirty="0">
                <a:solidFill>
                  <a:schemeClr val="accent6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ρ₂</a:t>
            </a:r>
            <a:r>
              <a:rPr lang="en-US" sz="1600" dirty="0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600" dirty="0">
                <a:solidFill>
                  <a:schemeClr val="accent6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</a:t>
            </a:r>
            <a:r>
              <a:rPr lang="el-GR" sz="16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,⟨</a:t>
            </a:r>
            <a:r>
              <a:rPr lang="en-GB" sz="1600" dirty="0">
                <a:highlight>
                  <a:srgbClr val="C0C0C0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</a:t>
            </a:r>
            <a:r>
              <a:rPr lang="en-GB" sz="16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◯</a:t>
            </a:r>
            <a:r>
              <a:rPr lang="el-GR" sz="1600" dirty="0">
                <a:solidFill>
                  <a:schemeClr val="accent6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600" dirty="0">
                <a:solidFill>
                  <a:schemeClr val="accent6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l-GR" sz="1600" dirty="0">
                <a:solidFill>
                  <a:schemeClr val="accent6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ρ₁</a:t>
            </a:r>
            <a:r>
              <a:rPr lang="el-GR" sz="1800" dirty="0">
                <a:solidFill>
                  <a:schemeClr val="bg1">
                    <a:lumMod val="6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⟩</a:t>
            </a:r>
            <a:r>
              <a:rPr lang="en-GB" sz="16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::</a:t>
            </a:r>
            <a:r>
              <a:rPr lang="el-GR" sz="16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κ</a:t>
            </a:r>
            <a:r>
              <a:rPr lang="el-GR" sz="16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⟩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FR" sz="1100" dirty="0">
                <a:latin typeface="Menlo" panose="020B0609030804020204" pitchFamily="49" charset="0"/>
              </a:rPr>
              <a:t>body</a:t>
            </a:r>
            <a:r>
              <a:rPr lang="en-FR" sz="11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  ≜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⟨    </a:t>
            </a:r>
            <a:r>
              <a:rPr lang="en-GB" sz="1600" dirty="0">
                <a:solidFill>
                  <a:schemeClr val="accent1"/>
                </a:solidFill>
                <a:highlight>
                  <a:srgbClr val="C0C0C0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</a:t>
            </a:r>
            <a:r>
              <a:rPr lang="en-GB" sz="16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l-GR" sz="1600" dirty="0">
                <a:solidFill>
                  <a:schemeClr val="accent6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ρ₁</a:t>
            </a:r>
            <a:r>
              <a:rPr lang="el-GR" sz="16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</a:t>
            </a:r>
            <a:r>
              <a:rPr lang="el-GR" sz="16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l-GR" sz="16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⟨</a:t>
            </a:r>
            <a:r>
              <a:rPr lang="el-GR" sz="1600" b="1" dirty="0">
                <a:effectLst/>
                <a:highlight>
                  <a:srgbClr val="C0C0C0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λ</a:t>
            </a:r>
            <a:r>
              <a:rPr lang="en-GB" sz="1600" dirty="0" err="1">
                <a:solidFill>
                  <a:srgbClr val="FF0000"/>
                </a:solidFill>
                <a:effectLst/>
                <a:highlight>
                  <a:srgbClr val="C0C0C0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</a:t>
            </a:r>
            <a:r>
              <a:rPr lang="en-GB" sz="1600" dirty="0" err="1">
                <a:effectLst/>
                <a:highlight>
                  <a:srgbClr val="C0C0C0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.e</a:t>
            </a:r>
            <a:r>
              <a:rPr lang="en-GB" sz="16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l-GR" sz="16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◯</a:t>
            </a:r>
            <a:r>
              <a:rPr lang="en-US" sz="16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l-GR" sz="1600" dirty="0">
                <a:solidFill>
                  <a:schemeClr val="accent6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ρ₂</a:t>
            </a:r>
            <a:r>
              <a:rPr lang="el-GR" sz="1800" dirty="0">
                <a:solidFill>
                  <a:schemeClr val="bg1">
                    <a:lumMod val="6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⟩</a:t>
            </a:r>
            <a:r>
              <a:rPr lang="el-GR" sz="16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::κ</a:t>
            </a:r>
            <a:r>
              <a:rPr lang="el-GR" sz="16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⟩</a:t>
            </a:r>
            <a:r>
              <a:rPr lang="el-GR" sz="16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⟶</a:t>
            </a:r>
            <a:r>
              <a:rPr lang="el-GR" sz="16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⟨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</a:t>
            </a:r>
            <a:r>
              <a:rPr lang="en-GB" sz="16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 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</a:t>
            </a:r>
            <a:r>
              <a:rPr lang="en-GB" sz="16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l-GR" sz="1600" dirty="0">
                <a:solidFill>
                  <a:schemeClr val="accent6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ρ₂</a:t>
            </a:r>
            <a:r>
              <a:rPr lang="el-GR" sz="16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</a:t>
            </a:r>
            <a:r>
              <a:rPr lang="en-GB" sz="1600" dirty="0">
                <a:solidFill>
                  <a:srgbClr val="FF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</a:t>
            </a:r>
            <a:r>
              <a:rPr lang="en-GB" sz="16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↦</a:t>
            </a:r>
            <a:r>
              <a:rPr lang="el-GR" sz="16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⟨</a:t>
            </a:r>
            <a:r>
              <a:rPr lang="en-GB" sz="1600" dirty="0">
                <a:effectLst/>
                <a:highlight>
                  <a:srgbClr val="C0C0C0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</a:t>
            </a:r>
            <a:r>
              <a:rPr lang="el-GR" sz="1600" dirty="0">
                <a:solidFill>
                  <a:schemeClr val="accent6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ρ₁</a:t>
            </a:r>
            <a:r>
              <a:rPr lang="el-GR" sz="1800" dirty="0">
                <a:solidFill>
                  <a:schemeClr val="bg1">
                    <a:lumMod val="6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⟩</a:t>
            </a:r>
            <a:r>
              <a:rPr lang="en-GB" sz="16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</a:t>
            </a:r>
            <a:r>
              <a:rPr lang="en-GB" sz="16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</a:t>
            </a:r>
            <a:r>
              <a:rPr lang="el-GR" sz="16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κ</a:t>
            </a:r>
            <a:r>
              <a:rPr lang="el-GR" sz="16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⟩</a:t>
            </a:r>
            <a:endParaRPr lang="en-US" sz="1600" dirty="0">
              <a:solidFill>
                <a:schemeClr val="bg1">
                  <a:lumMod val="65000"/>
                </a:schemeClr>
              </a:solidFill>
              <a:effectLst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9F89BE-E141-185D-378F-7A19EF1036ED}"/>
              </a:ext>
            </a:extLst>
          </p:cNvPr>
          <p:cNvSpPr txBox="1"/>
          <p:nvPr/>
        </p:nvSpPr>
        <p:spPr>
          <a:xfrm>
            <a:off x="6663847" y="3817284"/>
            <a:ext cx="5398717" cy="22191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400" b="1" dirty="0">
                <a:effectLst/>
                <a:latin typeface="Menlo" panose="020B0609030804020204" pitchFamily="49" charset="0"/>
              </a:rPr>
              <a:t>Domains: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b="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Value</a:t>
            </a:r>
            <a:r>
              <a:rPr lang="en-GB" sz="1400" b="0" dirty="0">
                <a:effectLst/>
                <a:latin typeface="Menlo" panose="020B0609030804020204" pitchFamily="49" charset="0"/>
              </a:rPr>
              <a:t> </a:t>
            </a:r>
            <a:r>
              <a:rPr lang="en-GB" sz="1000" b="0" dirty="0">
                <a:solidFill>
                  <a:schemeClr val="bg1">
                    <a:lumMod val="75000"/>
                  </a:schemeClr>
                </a:solidFill>
                <a:effectLst/>
                <a:latin typeface="Menlo" panose="020B0609030804020204" pitchFamily="49" charset="0"/>
              </a:rPr>
              <a:t>≜</a:t>
            </a:r>
            <a:r>
              <a:rPr lang="en-GB" sz="1400" b="0" dirty="0">
                <a:effectLst/>
                <a:latin typeface="Menlo" panose="020B0609030804020204" pitchFamily="49" charset="0"/>
              </a:rPr>
              <a:t> </a:t>
            </a:r>
            <a:r>
              <a:rPr lang="el-GR" sz="1400" b="1" dirty="0">
                <a:effectLst/>
                <a:highlight>
                  <a:srgbClr val="C0C0C0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λ</a:t>
            </a:r>
            <a:r>
              <a:rPr lang="en-GB" sz="1400" dirty="0" err="1">
                <a:solidFill>
                  <a:srgbClr val="FF0000"/>
                </a:solidFill>
                <a:effectLst/>
                <a:highlight>
                  <a:srgbClr val="C0C0C0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</a:t>
            </a:r>
            <a:r>
              <a:rPr lang="en-GB" sz="1400" dirty="0" err="1">
                <a:effectLst/>
                <a:highlight>
                  <a:srgbClr val="C0C0C0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.e</a:t>
            </a:r>
            <a:r>
              <a:rPr lang="en-US" sz="1400" b="0" dirty="0">
                <a:effectLst/>
                <a:latin typeface="Menlo" panose="020B0609030804020204" pitchFamily="49" charset="0"/>
              </a:rPr>
              <a:t> 		</a:t>
            </a:r>
            <a:r>
              <a:rPr lang="en-US" sz="1400" dirty="0">
                <a:latin typeface="Menlo" panose="020B0609030804020204" pitchFamily="49" charset="0"/>
              </a:rPr>
              <a:t>Closure</a:t>
            </a:r>
            <a:r>
              <a:rPr lang="en-US" sz="1400" dirty="0">
                <a:solidFill>
                  <a:schemeClr val="accent6"/>
                </a:solidFill>
                <a:latin typeface="Menlo" panose="020B0609030804020204" pitchFamily="49" charset="0"/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  <a:latin typeface="Menlo" panose="020B0609030804020204" pitchFamily="49" charset="0"/>
              </a:rPr>
              <a:t>≜ </a:t>
            </a:r>
            <a:r>
              <a:rPr lang="el-GR" sz="1400" dirty="0">
                <a:solidFill>
                  <a:schemeClr val="bg1">
                    <a:lumMod val="6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⟨</a:t>
            </a:r>
            <a:r>
              <a:rPr lang="en-GB" sz="1600" dirty="0">
                <a:solidFill>
                  <a:schemeClr val="accent1"/>
                </a:solidFill>
                <a:highlight>
                  <a:srgbClr val="C0C0C0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</a:t>
            </a:r>
            <a:r>
              <a:rPr lang="en-GB" sz="14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</a:t>
            </a:r>
            <a:r>
              <a:rPr lang="el-GR" sz="1600" dirty="0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ρ</a:t>
            </a:r>
            <a:r>
              <a:rPr lang="el-GR" sz="1400" dirty="0">
                <a:solidFill>
                  <a:schemeClr val="bg1">
                    <a:lumMod val="6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⟩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1400" dirty="0">
                <a:solidFill>
                  <a:schemeClr val="accent6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ρ</a:t>
            </a:r>
            <a:r>
              <a:rPr lang="en-US" sz="1400" b="0" dirty="0">
                <a:solidFill>
                  <a:schemeClr val="accent6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00" b="0" dirty="0">
                <a:solidFill>
                  <a:schemeClr val="bg1">
                    <a:lumMod val="75000"/>
                  </a:schemeClr>
                </a:solidFill>
                <a:effectLst/>
                <a:latin typeface="Menlo" panose="020B0609030804020204" pitchFamily="49" charset="0"/>
              </a:rPr>
              <a:t>≜ </a:t>
            </a:r>
            <a:r>
              <a:rPr lang="en-US" sz="1600" b="0" i="1" dirty="0">
                <a:solidFill>
                  <a:schemeClr val="bg1">
                    <a:lumMod val="6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{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variable </a:t>
            </a:r>
            <a:r>
              <a:rPr lang="en-GB" sz="16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↦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closure}// Environment</a:t>
            </a:r>
            <a:endParaRPr lang="en-US" sz="1600" b="0" i="1" dirty="0">
              <a:solidFill>
                <a:schemeClr val="bg1">
                  <a:lumMod val="65000"/>
                </a:schemeClr>
              </a:solidFill>
              <a:effectLst/>
              <a:latin typeface="Menlo" panose="020B060903080402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400" b="0" dirty="0">
                <a:effectLst/>
                <a:latin typeface="Menlo" panose="020B0609030804020204" pitchFamily="49" charset="0"/>
              </a:rPr>
              <a:t>Frame </a:t>
            </a:r>
            <a:r>
              <a:rPr lang="en-GB" sz="1000" b="0" dirty="0">
                <a:solidFill>
                  <a:schemeClr val="bg1">
                    <a:lumMod val="75000"/>
                  </a:schemeClr>
                </a:solidFill>
                <a:effectLst/>
                <a:latin typeface="Menlo" panose="020B0609030804020204" pitchFamily="49" charset="0"/>
              </a:rPr>
              <a:t>≜</a:t>
            </a:r>
            <a:r>
              <a:rPr lang="en-GB" sz="1400" b="0" dirty="0"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⟨</a:t>
            </a:r>
            <a:r>
              <a:rPr lang="en-GB" sz="1400" b="0" dirty="0">
                <a:effectLst/>
                <a:latin typeface="Menlo" panose="020B0609030804020204" pitchFamily="49" charset="0"/>
              </a:rPr>
              <a:t>c ◯</a:t>
            </a:r>
            <a:r>
              <a:rPr lang="el-GR" sz="14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⟩</a:t>
            </a:r>
            <a:r>
              <a:rPr lang="en-GB" sz="1400" b="0" dirty="0"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chemeClr val="bg1">
                    <a:lumMod val="75000"/>
                  </a:schemeClr>
                </a:solidFill>
                <a:effectLst/>
                <a:latin typeface="Menlo" panose="020B0609030804020204" pitchFamily="49" charset="0"/>
              </a:rPr>
              <a:t>|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⟨</a:t>
            </a:r>
            <a:r>
              <a:rPr lang="en-GB" sz="1400" b="0" dirty="0">
                <a:effectLst/>
                <a:latin typeface="Menlo" panose="020B0609030804020204" pitchFamily="49" charset="0"/>
              </a:rPr>
              <a:t>◯ e </a:t>
            </a:r>
            <a:r>
              <a:rPr lang="el-GR" sz="1400" b="0" dirty="0">
                <a:effectLst/>
                <a:latin typeface="Menlo" panose="020B0609030804020204" pitchFamily="49" charset="0"/>
              </a:rPr>
              <a:t>ρ</a:t>
            </a:r>
            <a:r>
              <a:rPr lang="el-GR" sz="14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⟩</a:t>
            </a:r>
            <a:endParaRPr lang="en-US" sz="1400" b="0" dirty="0">
              <a:effectLst/>
              <a:latin typeface="Menlo" panose="020B060903080402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latin typeface="Menlo" panose="020B060903080402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Menlo" panose="020B0609030804020204" pitchFamily="49" charset="0"/>
              </a:rPr>
              <a:t>C </a:t>
            </a:r>
            <a:r>
              <a:rPr lang="en-GB" sz="1400" b="0" dirty="0">
                <a:solidFill>
                  <a:schemeClr val="bg1">
                    <a:lumMod val="75000"/>
                  </a:schemeClr>
                </a:solidFill>
                <a:effectLst/>
                <a:latin typeface="Menlo" panose="020B0609030804020204" pitchFamily="49" charset="0"/>
              </a:rPr>
              <a:t>≜</a:t>
            </a:r>
            <a:r>
              <a:rPr lang="el-GR" sz="14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⟨</a:t>
            </a:r>
            <a:r>
              <a:rPr lang="en-GB" sz="14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</a:t>
            </a:r>
            <a:r>
              <a:rPr lang="el-GR" sz="1400" dirty="0">
                <a:solidFill>
                  <a:schemeClr val="accent6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ρ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[</a:t>
            </a:r>
            <a:r>
              <a:rPr lang="en-GB" sz="1400" b="0" dirty="0">
                <a:effectLst/>
                <a:latin typeface="Menlo" panose="020B0609030804020204" pitchFamily="49" charset="0"/>
              </a:rPr>
              <a:t>Frame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</a:t>
            </a:r>
            <a:r>
              <a:rPr lang="el-GR" sz="14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⟩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</a:t>
            </a:r>
            <a:r>
              <a:rPr lang="en-US" sz="1400" i="1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onfiguration</a:t>
            </a:r>
          </a:p>
          <a:p>
            <a:r>
              <a:rPr lang="en-US" sz="1400" dirty="0">
                <a:latin typeface="Menlo" panose="020B0609030804020204" pitchFamily="49" charset="0"/>
              </a:rPr>
              <a:t>A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Menlo" panose="020B0609030804020204" pitchFamily="49" charset="0"/>
              </a:rPr>
              <a:t> ≜ 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⟨</a:t>
            </a:r>
            <a:r>
              <a:rPr lang="el-GR" sz="1400" dirty="0">
                <a:solidFill>
                  <a:schemeClr val="bg1">
                    <a:lumMod val="6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⟩</a:t>
            </a:r>
            <a:r>
              <a:rPr lang="el-GR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⟶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⟨</a:t>
            </a:r>
            <a:r>
              <a:rPr lang="el-GR" sz="1400" dirty="0">
                <a:solidFill>
                  <a:schemeClr val="bg1">
                    <a:lumMod val="6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⟩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	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</a:t>
            </a:r>
            <a:r>
              <a:rPr lang="en-US" sz="1400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ction = rule</a:t>
            </a:r>
            <a:endParaRPr lang="el-GR" sz="1400" b="0" i="1" dirty="0">
              <a:effectLst/>
              <a:latin typeface="Menlo" panose="020B060903080402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00F81D-09A3-0953-C22D-0A1A6F031DB7}"/>
              </a:ext>
            </a:extLst>
          </p:cNvPr>
          <p:cNvSpPr txBox="1"/>
          <p:nvPr/>
        </p:nvSpPr>
        <p:spPr>
          <a:xfrm>
            <a:off x="8216348" y="245674"/>
            <a:ext cx="3137452" cy="1197590"/>
          </a:xfrm>
          <a:custGeom>
            <a:avLst/>
            <a:gdLst>
              <a:gd name="connsiteX0" fmla="*/ 0 w 3137452"/>
              <a:gd name="connsiteY0" fmla="*/ 0 h 1197590"/>
              <a:gd name="connsiteX1" fmla="*/ 558192 w 3137452"/>
              <a:gd name="connsiteY1" fmla="*/ 0 h 1197590"/>
              <a:gd name="connsiteX2" fmla="*/ 1057626 w 3137452"/>
              <a:gd name="connsiteY2" fmla="*/ 0 h 1197590"/>
              <a:gd name="connsiteX3" fmla="*/ 1703953 w 3137452"/>
              <a:gd name="connsiteY3" fmla="*/ 0 h 1197590"/>
              <a:gd name="connsiteX4" fmla="*/ 2262145 w 3137452"/>
              <a:gd name="connsiteY4" fmla="*/ 0 h 1197590"/>
              <a:gd name="connsiteX5" fmla="*/ 2937850 w 3137452"/>
              <a:gd name="connsiteY5" fmla="*/ 0 h 1197590"/>
              <a:gd name="connsiteX6" fmla="*/ 3137452 w 3137452"/>
              <a:gd name="connsiteY6" fmla="*/ 199602 h 1197590"/>
              <a:gd name="connsiteX7" fmla="*/ 3137452 w 3137452"/>
              <a:gd name="connsiteY7" fmla="*/ 698596 h 1197590"/>
              <a:gd name="connsiteX8" fmla="*/ 3137452 w 3137452"/>
              <a:gd name="connsiteY8" fmla="*/ 1197590 h 1197590"/>
              <a:gd name="connsiteX9" fmla="*/ 2604085 w 3137452"/>
              <a:gd name="connsiteY9" fmla="*/ 1197590 h 1197590"/>
              <a:gd name="connsiteX10" fmla="*/ 2007969 w 3137452"/>
              <a:gd name="connsiteY10" fmla="*/ 1197590 h 1197590"/>
              <a:gd name="connsiteX11" fmla="*/ 1411853 w 3137452"/>
              <a:gd name="connsiteY11" fmla="*/ 1197590 h 1197590"/>
              <a:gd name="connsiteX12" fmla="*/ 752988 w 3137452"/>
              <a:gd name="connsiteY12" fmla="*/ 1197590 h 1197590"/>
              <a:gd name="connsiteX13" fmla="*/ 0 w 3137452"/>
              <a:gd name="connsiteY13" fmla="*/ 1197590 h 1197590"/>
              <a:gd name="connsiteX14" fmla="*/ 0 w 3137452"/>
              <a:gd name="connsiteY14" fmla="*/ 574843 h 1197590"/>
              <a:gd name="connsiteX15" fmla="*/ 0 w 3137452"/>
              <a:gd name="connsiteY15" fmla="*/ 0 h 119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37452" h="1197590" extrusionOk="0">
                <a:moveTo>
                  <a:pt x="0" y="0"/>
                </a:moveTo>
                <a:cubicBezTo>
                  <a:pt x="126255" y="23212"/>
                  <a:pt x="305198" y="27498"/>
                  <a:pt x="558192" y="0"/>
                </a:cubicBezTo>
                <a:cubicBezTo>
                  <a:pt x="811186" y="-27498"/>
                  <a:pt x="827526" y="-16539"/>
                  <a:pt x="1057626" y="0"/>
                </a:cubicBezTo>
                <a:cubicBezTo>
                  <a:pt x="1287726" y="16539"/>
                  <a:pt x="1456694" y="30904"/>
                  <a:pt x="1703953" y="0"/>
                </a:cubicBezTo>
                <a:cubicBezTo>
                  <a:pt x="1951212" y="-30904"/>
                  <a:pt x="2043472" y="436"/>
                  <a:pt x="2262145" y="0"/>
                </a:cubicBezTo>
                <a:cubicBezTo>
                  <a:pt x="2480818" y="-436"/>
                  <a:pt x="2711943" y="627"/>
                  <a:pt x="2937850" y="0"/>
                </a:cubicBezTo>
                <a:cubicBezTo>
                  <a:pt x="3043701" y="89542"/>
                  <a:pt x="3045263" y="97034"/>
                  <a:pt x="3137452" y="199602"/>
                </a:cubicBezTo>
                <a:cubicBezTo>
                  <a:pt x="3122652" y="407165"/>
                  <a:pt x="3141845" y="452229"/>
                  <a:pt x="3137452" y="698596"/>
                </a:cubicBezTo>
                <a:cubicBezTo>
                  <a:pt x="3133059" y="944963"/>
                  <a:pt x="3128611" y="1070405"/>
                  <a:pt x="3137452" y="1197590"/>
                </a:cubicBezTo>
                <a:cubicBezTo>
                  <a:pt x="2973002" y="1173852"/>
                  <a:pt x="2841132" y="1192794"/>
                  <a:pt x="2604085" y="1197590"/>
                </a:cubicBezTo>
                <a:cubicBezTo>
                  <a:pt x="2367038" y="1202386"/>
                  <a:pt x="2289448" y="1174120"/>
                  <a:pt x="2007969" y="1197590"/>
                </a:cubicBezTo>
                <a:cubicBezTo>
                  <a:pt x="1726490" y="1221060"/>
                  <a:pt x="1709842" y="1201501"/>
                  <a:pt x="1411853" y="1197590"/>
                </a:cubicBezTo>
                <a:cubicBezTo>
                  <a:pt x="1113864" y="1193679"/>
                  <a:pt x="930847" y="1195598"/>
                  <a:pt x="752988" y="1197590"/>
                </a:cubicBezTo>
                <a:cubicBezTo>
                  <a:pt x="575130" y="1199582"/>
                  <a:pt x="328481" y="1174698"/>
                  <a:pt x="0" y="1197590"/>
                </a:cubicBezTo>
                <a:cubicBezTo>
                  <a:pt x="-29370" y="948714"/>
                  <a:pt x="3204" y="868359"/>
                  <a:pt x="0" y="574843"/>
                </a:cubicBezTo>
                <a:cubicBezTo>
                  <a:pt x="-3204" y="281327"/>
                  <a:pt x="21431" y="276404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snip1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400" b="1" dirty="0">
                <a:effectLst/>
              </a:rPr>
              <a:t>Syntax: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b="0" dirty="0">
                <a:effectLst/>
                <a:latin typeface="Menlo" panose="020B0609030804020204" pitchFamily="49" charset="0"/>
              </a:rPr>
              <a:t>E </a:t>
            </a:r>
            <a:r>
              <a:rPr lang="en-GB" sz="1050" b="0" dirty="0">
                <a:solidFill>
                  <a:schemeClr val="bg1">
                    <a:lumMod val="75000"/>
                  </a:schemeClr>
                </a:solidFill>
                <a:effectLst/>
                <a:latin typeface="Menlo" panose="020B0609030804020204" pitchFamily="49" charset="0"/>
              </a:rPr>
              <a:t>≜</a:t>
            </a:r>
            <a:r>
              <a:rPr lang="en-GB" sz="1400" b="0" dirty="0"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x	</a:t>
            </a:r>
            <a:r>
              <a:rPr lang="en-GB" sz="1400" dirty="0">
                <a:solidFill>
                  <a:srgbClr val="FF0000"/>
                </a:solidFill>
                <a:latin typeface="Menlo" panose="020B0609030804020204" pitchFamily="49" charset="0"/>
              </a:rPr>
              <a:t>   </a:t>
            </a:r>
            <a:r>
              <a:rPr lang="en-US" sz="1400" b="0" i="1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</a:rPr>
              <a:t>//variable</a:t>
            </a:r>
            <a:endParaRPr lang="en-GB" sz="1400" b="0" dirty="0">
              <a:solidFill>
                <a:srgbClr val="FF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effectLst/>
                <a:latin typeface="Menlo" panose="020B0609030804020204" pitchFamily="49" charset="0"/>
              </a:rPr>
              <a:t>  </a:t>
            </a:r>
            <a:r>
              <a:rPr lang="en-GB" sz="1400" b="0" dirty="0">
                <a:solidFill>
                  <a:schemeClr val="bg1">
                    <a:lumMod val="75000"/>
                  </a:schemeClr>
                </a:solidFill>
                <a:effectLst/>
                <a:latin typeface="Menlo" panose="020B0609030804020204" pitchFamily="49" charset="0"/>
              </a:rPr>
              <a:t>|</a:t>
            </a:r>
            <a:r>
              <a:rPr lang="en-GB" sz="1400" b="0" dirty="0">
                <a:effectLst/>
                <a:latin typeface="Menlo" panose="020B0609030804020204" pitchFamily="49" charset="0"/>
              </a:rPr>
              <a:t> E₁ E₂   </a:t>
            </a:r>
            <a:r>
              <a:rPr lang="en-US" sz="1400" b="0" i="1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</a:rPr>
              <a:t>//application</a:t>
            </a:r>
            <a:endParaRPr lang="en-GB" sz="1400" b="0" dirty="0">
              <a:effectLst/>
              <a:latin typeface="Menlo" panose="020B060903080402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400" b="0" dirty="0">
                <a:effectLst/>
                <a:latin typeface="Menlo" panose="020B0609030804020204" pitchFamily="49" charset="0"/>
              </a:rPr>
              <a:t>  </a:t>
            </a:r>
            <a:r>
              <a:rPr lang="en-GB" sz="1400" b="0" dirty="0">
                <a:solidFill>
                  <a:schemeClr val="bg1">
                    <a:lumMod val="75000"/>
                  </a:schemeClr>
                </a:solidFill>
                <a:effectLst/>
                <a:latin typeface="Menlo" panose="020B0609030804020204" pitchFamily="49" charset="0"/>
              </a:rPr>
              <a:t>|</a:t>
            </a:r>
            <a:r>
              <a:rPr lang="en-GB" sz="1400" b="0" dirty="0">
                <a:effectLst/>
                <a:latin typeface="Menlo" panose="020B0609030804020204" pitchFamily="49" charset="0"/>
              </a:rPr>
              <a:t> </a:t>
            </a:r>
            <a:r>
              <a:rPr lang="el-GR" sz="1400" b="1" dirty="0">
                <a:effectLst/>
                <a:latin typeface="Menlo" panose="020B0609030804020204" pitchFamily="49" charset="0"/>
              </a:rPr>
              <a:t>λ</a:t>
            </a:r>
            <a:r>
              <a:rPr lang="el-GR" sz="1400" b="0" dirty="0"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x</a:t>
            </a:r>
            <a:r>
              <a:rPr lang="en-GB" sz="1400" b="1" dirty="0">
                <a:effectLst/>
                <a:latin typeface="Menlo" panose="020B0609030804020204" pitchFamily="49" charset="0"/>
              </a:rPr>
              <a:t>.</a:t>
            </a:r>
            <a:r>
              <a:rPr lang="en-GB" sz="1400" b="0" dirty="0">
                <a:effectLst/>
                <a:latin typeface="Menlo" panose="020B0609030804020204" pitchFamily="49" charset="0"/>
              </a:rPr>
              <a:t> E  </a:t>
            </a:r>
            <a:r>
              <a:rPr lang="en-GB" sz="1400" b="0" i="1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</a:rPr>
              <a:t>//abstraction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66CEE-C785-7A8A-19C8-3E885FB3F4A5}"/>
              </a:ext>
            </a:extLst>
          </p:cNvPr>
          <p:cNvSpPr txBox="1"/>
          <p:nvPr/>
        </p:nvSpPr>
        <p:spPr>
          <a:xfrm>
            <a:off x="609600" y="3261995"/>
            <a:ext cx="5920273" cy="3139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SLI Semantics Definition</a:t>
            </a:r>
          </a:p>
          <a:p>
            <a:r>
              <a:rPr lang="en-US" sz="18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rules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</a:t>
            </a:r>
            <a:r>
              <a:rPr lang="en-FR" sz="18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FR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{ lookup, app, arg, body }</a:t>
            </a:r>
          </a:p>
          <a:p>
            <a:r>
              <a:rPr lang="en-FR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semantics</a:t>
            </a:r>
            <a:r>
              <a:rPr lang="en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</a:t>
            </a:r>
            <a:r>
              <a:rPr lang="en-FR" dirty="0">
                <a:solidFill>
                  <a:schemeClr val="bg1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(C A) {</a:t>
            </a:r>
            <a:endParaRPr lang="en-GB" dirty="0">
              <a:solidFill>
                <a:schemeClr val="bg1">
                  <a:lumMod val="75000"/>
                </a:schemeClr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GB" b="1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</a:t>
            </a:r>
            <a:r>
              <a:rPr lang="en-GB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initial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set C := {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⟨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exp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</a:t>
            </a:r>
            <a:r>
              <a:rPr lang="en-GB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FR" b="0" dirty="0">
                <a:solidFill>
                  <a:schemeClr val="accent6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∅</a:t>
            </a:r>
            <a:r>
              <a:rPr lang="el-GR" dirty="0">
                <a:solidFill>
                  <a:schemeClr val="bg1">
                    <a:lumMod val="6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</a:t>
            </a:r>
            <a:r>
              <a:rPr lang="en-US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FR" b="0" i="0" u="none" strike="noStrike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[]</a:t>
            </a:r>
            <a:r>
              <a:rPr lang="el-GR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⟩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  <a:p>
            <a:endParaRPr lang="en-GB" dirty="0">
              <a:solidFill>
                <a:schemeClr val="bg1">
                  <a:lumMod val="65000"/>
                </a:schemeClr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GB" b="1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</a:t>
            </a:r>
            <a:r>
              <a:rPr lang="en-GB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actions</a:t>
            </a:r>
            <a:r>
              <a:rPr lang="en-FR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</a:t>
            </a:r>
            <a:r>
              <a:rPr lang="en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C  </a:t>
            </a:r>
            <a:r>
              <a:rPr lang="en-GB" b="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→ set A </a:t>
            </a:r>
          </a:p>
          <a:p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| c =&gt;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rules.</a:t>
            </a:r>
            <a:r>
              <a:rPr lang="en-GB" i="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where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(r =&gt;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r.</a:t>
            </a:r>
            <a:r>
              <a:rPr lang="en-GB" i="1" dirty="0" err="1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enabledIn</a:t>
            </a:r>
            <a:r>
              <a:rPr lang="en-GB" b="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c)</a:t>
            </a:r>
          </a:p>
          <a:p>
            <a:endParaRPr lang="en-GB" dirty="0">
              <a:solidFill>
                <a:schemeClr val="bg1">
                  <a:lumMod val="65000"/>
                </a:schemeClr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GB" b="1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</a:t>
            </a:r>
            <a:r>
              <a:rPr lang="en-GB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execute: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A </a:t>
            </a:r>
            <a:r>
              <a:rPr lang="en-GB" b="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→ C → set C</a:t>
            </a:r>
          </a:p>
          <a:p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| r c =&gt; {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r.</a:t>
            </a:r>
            <a:r>
              <a:rPr lang="en-GB" i="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applyIn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c }</a:t>
            </a:r>
          </a:p>
          <a:p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  <a:endParaRPr lang="en-FR" dirty="0">
              <a:solidFill>
                <a:schemeClr val="bg1">
                  <a:lumMod val="75000"/>
                </a:schemeClr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7F9554-7645-A804-7B9C-0E232590184B}"/>
              </a:ext>
            </a:extLst>
          </p:cNvPr>
          <p:cNvSpPr txBox="1"/>
          <p:nvPr/>
        </p:nvSpPr>
        <p:spPr>
          <a:xfrm>
            <a:off x="6529873" y="6036419"/>
            <a:ext cx="5662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[ABM’14] B. </a:t>
            </a:r>
            <a:r>
              <a:rPr lang="en-GB" sz="1400" b="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Accattoli</a:t>
            </a:r>
            <a:r>
              <a:rPr lang="en-GB" sz="1400" b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, P. </a:t>
            </a:r>
            <a:r>
              <a:rPr lang="en-GB" sz="1400" b="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Barenbaum</a:t>
            </a:r>
            <a:r>
              <a:rPr lang="en-GB" sz="1400" b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, and D. Mazza. </a:t>
            </a:r>
          </a:p>
          <a:p>
            <a:r>
              <a:rPr lang="en-GB" sz="1400" b="0" i="1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Distilling </a:t>
            </a:r>
            <a:r>
              <a:rPr lang="en-GB" sz="1400" i="1" dirty="0">
                <a:solidFill>
                  <a:srgbClr val="333333"/>
                </a:solidFill>
                <a:latin typeface="Courier New" panose="02070309020205020404" pitchFamily="49" charset="0"/>
              </a:rPr>
              <a:t>A</a:t>
            </a:r>
            <a:r>
              <a:rPr lang="en-GB" sz="1400" b="0" i="1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bstract Machines. ICFP '14</a:t>
            </a:r>
            <a:endParaRPr lang="en-FR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0CD666-DD59-CA0D-9936-4FC5A7FD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0847-8BF6-8545-AF02-13E6EB1F565C}" type="slidenum">
              <a:rPr lang="en-FR" smtClean="0"/>
              <a:t>23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69643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1BBDB-7858-97AA-4283-49B2F1FB7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Questions to ponder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468BC-2F2E-1939-CB5E-70CBBAD33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FR" dirty="0"/>
              <a:t>Does your favorite debugger support temporal logic breakpoints?</a:t>
            </a:r>
          </a:p>
          <a:p>
            <a:pPr>
              <a:lnSpc>
                <a:spcPct val="200000"/>
              </a:lnSpc>
            </a:pPr>
            <a:r>
              <a:rPr lang="en-FR" dirty="0"/>
              <a:t>Does your favorite modeling tool have a debugger?</a:t>
            </a:r>
          </a:p>
          <a:p>
            <a:pPr lvl="1">
              <a:lnSpc>
                <a:spcPct val="200000"/>
              </a:lnSpc>
            </a:pPr>
            <a:r>
              <a:rPr lang="en-FR" dirty="0"/>
              <a:t>If yes does that debugger support temporal logic breakpoints?</a:t>
            </a:r>
          </a:p>
          <a:p>
            <a:pPr lvl="1">
              <a:lnSpc>
                <a:spcPct val="200000"/>
              </a:lnSpc>
            </a:pPr>
            <a:r>
              <a:rPr lang="en-FR" dirty="0"/>
              <a:t>If not, start using good modeling tools </a:t>
            </a:r>
          </a:p>
        </p:txBody>
      </p:sp>
      <p:pic>
        <p:nvPicPr>
          <p:cNvPr id="5" name="Graphic 4" descr="Sunglasses face outline with solid fill">
            <a:extLst>
              <a:ext uri="{FF2B5EF4-FFF2-40B4-BE49-F238E27FC236}">
                <a16:creationId xmlns:a16="http://schemas.microsoft.com/office/drawing/2014/main" id="{05957F3F-308F-10AE-4905-83D24B465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8998" y="4594073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6B63F9-F15C-53E1-4630-1CE8DE813BC6}"/>
              </a:ext>
            </a:extLst>
          </p:cNvPr>
          <p:cNvSpPr txBox="1"/>
          <p:nvPr/>
        </p:nvSpPr>
        <p:spPr>
          <a:xfrm>
            <a:off x="8429743" y="1502459"/>
            <a:ext cx="335861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FR" dirty="0"/>
              <a:t>Temporal assessments in Simulink</a:t>
            </a:r>
            <a:br>
              <a:rPr lang="en-FR" dirty="0"/>
            </a:br>
            <a:r>
              <a:rPr lang="en-FR" dirty="0"/>
              <a:t>[Rajhans et al. RV21]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0DD68-EE35-4A61-4642-84F4071A7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0847-8BF6-8545-AF02-13E6EB1F565C}" type="slidenum">
              <a:rPr lang="en-FR" smtClean="0"/>
              <a:t>3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824910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fr" dirty="0"/>
              <a:t>A new classification for </a:t>
            </a:r>
            <a:r>
              <a:rPr lang="fr" dirty="0" err="1"/>
              <a:t>breakpoints</a:t>
            </a:r>
            <a:endParaRPr dirty="0"/>
          </a:p>
        </p:txBody>
      </p:sp>
      <p:sp>
        <p:nvSpPr>
          <p:cNvPr id="173" name="Google Shape;173;p2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4454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r>
              <a:rPr lang="fr"/>
              <a:t>4 types of breakpoints:</a:t>
            </a:r>
            <a:endParaRPr/>
          </a:p>
          <a:p>
            <a:pPr>
              <a:spcBef>
                <a:spcPts val="1600"/>
              </a:spcBef>
            </a:pPr>
            <a:r>
              <a:rPr lang="fr"/>
              <a:t>Configuration-based</a:t>
            </a:r>
            <a:endParaRPr/>
          </a:p>
          <a:p>
            <a:pPr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4" name="Google Shape;17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4167" y="1356976"/>
            <a:ext cx="6961132" cy="3473757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8"/>
          <p:cNvSpPr txBox="1"/>
          <p:nvPr/>
        </p:nvSpPr>
        <p:spPr>
          <a:xfrm>
            <a:off x="718800" y="4209433"/>
            <a:ext cx="11057600" cy="20960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fr" sz="2133" b="1" dirty="0">
                <a:solidFill>
                  <a:srgbClr val="666666"/>
                </a:solidFill>
              </a:rPr>
              <a:t>The </a:t>
            </a:r>
            <a:r>
              <a:rPr lang="fr" sz="2133" b="1" dirty="0" err="1">
                <a:solidFill>
                  <a:srgbClr val="666666"/>
                </a:solidFill>
              </a:rPr>
              <a:t>breakpoint</a:t>
            </a:r>
            <a:r>
              <a:rPr lang="fr" sz="2133" b="1" dirty="0">
                <a:solidFill>
                  <a:srgbClr val="666666"/>
                </a:solidFill>
              </a:rPr>
              <a:t> condition </a:t>
            </a:r>
            <a:r>
              <a:rPr lang="fr" sz="2133" b="1" dirty="0" err="1">
                <a:solidFill>
                  <a:srgbClr val="666666"/>
                </a:solidFill>
              </a:rPr>
              <a:t>is</a:t>
            </a:r>
            <a:r>
              <a:rPr lang="fr" sz="2133" b="1" dirty="0">
                <a:solidFill>
                  <a:srgbClr val="666666"/>
                </a:solidFill>
              </a:rPr>
              <a:t> </a:t>
            </a:r>
            <a:r>
              <a:rPr lang="fr" sz="2133" b="1" dirty="0" err="1">
                <a:solidFill>
                  <a:srgbClr val="666666"/>
                </a:solidFill>
              </a:rPr>
              <a:t>evaluated</a:t>
            </a:r>
            <a:r>
              <a:rPr lang="fr" sz="2133" b="1" dirty="0">
                <a:solidFill>
                  <a:srgbClr val="666666"/>
                </a:solidFill>
              </a:rPr>
              <a:t> by </a:t>
            </a:r>
            <a:r>
              <a:rPr lang="fr" sz="2133" b="1" dirty="0" err="1">
                <a:solidFill>
                  <a:srgbClr val="666666"/>
                </a:solidFill>
              </a:rPr>
              <a:t>looking</a:t>
            </a:r>
            <a:r>
              <a:rPr lang="fr" sz="2133" b="1" dirty="0">
                <a:solidFill>
                  <a:srgbClr val="666666"/>
                </a:solidFill>
              </a:rPr>
              <a:t> at one configuration at a time.</a:t>
            </a:r>
            <a:endParaRPr sz="2133" b="1" dirty="0">
              <a:solidFill>
                <a:srgbClr val="666666"/>
              </a:solidFill>
            </a:endParaRPr>
          </a:p>
          <a:p>
            <a:endParaRPr sz="2133" dirty="0">
              <a:solidFill>
                <a:srgbClr val="666666"/>
              </a:solidFill>
            </a:endParaRPr>
          </a:p>
          <a:p>
            <a:r>
              <a:rPr lang="fr" sz="2133" dirty="0" err="1">
                <a:solidFill>
                  <a:srgbClr val="666666"/>
                </a:solidFill>
              </a:rPr>
              <a:t>Examples</a:t>
            </a:r>
            <a:r>
              <a:rPr lang="fr" sz="2133" dirty="0">
                <a:solidFill>
                  <a:srgbClr val="666666"/>
                </a:solidFill>
              </a:rPr>
              <a:t>: </a:t>
            </a:r>
            <a:endParaRPr sz="2133" dirty="0">
              <a:solidFill>
                <a:srgbClr val="666666"/>
              </a:solidFill>
            </a:endParaRPr>
          </a:p>
          <a:p>
            <a:r>
              <a:rPr lang="fr" sz="2133" i="1" dirty="0">
                <a:solidFill>
                  <a:srgbClr val="666666"/>
                </a:solidFill>
              </a:rPr>
              <a:t>a</a:t>
            </a:r>
            <a:r>
              <a:rPr lang="fr" sz="2133" b="1" dirty="0">
                <a:solidFill>
                  <a:srgbClr val="666666"/>
                </a:solidFill>
              </a:rPr>
              <a:t> &lt; </a:t>
            </a:r>
            <a:r>
              <a:rPr lang="fr" sz="2133" i="1" dirty="0">
                <a:solidFill>
                  <a:srgbClr val="666666"/>
                </a:solidFill>
              </a:rPr>
              <a:t>3</a:t>
            </a:r>
            <a:endParaRPr sz="2133" i="1" dirty="0">
              <a:solidFill>
                <a:srgbClr val="666666"/>
              </a:solidFill>
            </a:endParaRPr>
          </a:p>
          <a:p>
            <a:r>
              <a:rPr lang="fr" sz="2133" i="1" dirty="0">
                <a:solidFill>
                  <a:srgbClr val="666666"/>
                </a:solidFill>
              </a:rPr>
              <a:t>b</a:t>
            </a:r>
            <a:r>
              <a:rPr lang="fr" sz="2133" dirty="0">
                <a:solidFill>
                  <a:srgbClr val="666666"/>
                </a:solidFill>
              </a:rPr>
              <a:t> == </a:t>
            </a:r>
            <a:r>
              <a:rPr lang="fr" sz="2133" i="1" dirty="0" err="1">
                <a:solidFill>
                  <a:srgbClr val="666666"/>
                </a:solidFill>
              </a:rPr>
              <a:t>true</a:t>
            </a:r>
            <a:endParaRPr lang="fr" sz="2133" i="1" dirty="0">
              <a:solidFill>
                <a:srgbClr val="666666"/>
              </a:solidFill>
            </a:endParaRPr>
          </a:p>
          <a:p>
            <a:r>
              <a:rPr lang="en-US" sz="2133" b="1" dirty="0">
                <a:solidFill>
                  <a:srgbClr val="666666"/>
                </a:solidFill>
              </a:rPr>
              <a:t>deadlock ≝ stuck</a:t>
            </a:r>
            <a:r>
              <a:rPr lang="fr" sz="2133" b="1" dirty="0">
                <a:solidFill>
                  <a:srgbClr val="666666"/>
                </a:solidFill>
              </a:rPr>
              <a:t> &amp;&amp; !</a:t>
            </a:r>
            <a:r>
              <a:rPr lang="fr" sz="2133" dirty="0">
                <a:solidFill>
                  <a:srgbClr val="666666"/>
                </a:solidFill>
              </a:rPr>
              <a:t>&lt;</a:t>
            </a:r>
            <a:r>
              <a:rPr lang="fr" sz="2133" i="1" dirty="0" err="1">
                <a:solidFill>
                  <a:srgbClr val="666666"/>
                </a:solidFill>
              </a:rPr>
              <a:t>termination_condition</a:t>
            </a:r>
            <a:r>
              <a:rPr lang="fr" sz="2133" i="1" dirty="0">
                <a:solidFill>
                  <a:srgbClr val="666666"/>
                </a:solidFill>
              </a:rPr>
              <a:t>&gt;</a:t>
            </a:r>
            <a:endParaRPr sz="2133" i="1" dirty="0">
              <a:solidFill>
                <a:srgbClr val="666666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24CDDB-C7EF-FDD0-D94A-E2D6178307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4</a:t>
            </a:fld>
            <a:endParaRPr lang="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fr" dirty="0"/>
              <a:t>A new classification for </a:t>
            </a:r>
            <a:r>
              <a:rPr lang="fr" dirty="0" err="1"/>
              <a:t>breakpoints</a:t>
            </a:r>
            <a:endParaRPr dirty="0"/>
          </a:p>
        </p:txBody>
      </p:sp>
      <p:sp>
        <p:nvSpPr>
          <p:cNvPr id="182" name="Google Shape;182;p2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4454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r>
              <a:rPr lang="fr" dirty="0"/>
              <a:t>4 types of </a:t>
            </a:r>
            <a:r>
              <a:rPr lang="fr" dirty="0" err="1"/>
              <a:t>breakpoints</a:t>
            </a:r>
            <a:r>
              <a:rPr lang="fr" dirty="0"/>
              <a:t>:</a:t>
            </a:r>
            <a:endParaRPr dirty="0"/>
          </a:p>
          <a:p>
            <a:pPr>
              <a:spcBef>
                <a:spcPts val="1600"/>
              </a:spcBef>
            </a:pPr>
            <a:r>
              <a:rPr lang="fr" dirty="0"/>
              <a:t>Configuration-</a:t>
            </a:r>
            <a:r>
              <a:rPr lang="fr" dirty="0" err="1"/>
              <a:t>based</a:t>
            </a:r>
            <a:endParaRPr dirty="0"/>
          </a:p>
          <a:p>
            <a:r>
              <a:rPr lang="fr" dirty="0" err="1"/>
              <a:t>Step-based</a:t>
            </a:r>
            <a:endParaRPr dirty="0"/>
          </a:p>
          <a:p>
            <a:pPr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83" name="Google Shape;183;p29"/>
          <p:cNvPicPr preferRelativeResize="0"/>
          <p:nvPr/>
        </p:nvPicPr>
        <p:blipFill rotWithShape="1">
          <a:blip r:embed="rId3">
            <a:alphaModFix/>
          </a:blip>
          <a:srcRect t="199" b="189"/>
          <a:stretch/>
        </p:blipFill>
        <p:spPr>
          <a:xfrm>
            <a:off x="4974167" y="1356977"/>
            <a:ext cx="6961132" cy="347375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9"/>
          <p:cNvSpPr txBox="1"/>
          <p:nvPr/>
        </p:nvSpPr>
        <p:spPr>
          <a:xfrm>
            <a:off x="415599" y="4209433"/>
            <a:ext cx="11519699" cy="228706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133" b="1" dirty="0">
                <a:solidFill>
                  <a:srgbClr val="666666"/>
                </a:solidFill>
              </a:rPr>
              <a:t>The breakpoint condition is evaluated on two successive configurations linked by an action.</a:t>
            </a:r>
          </a:p>
          <a:p>
            <a:endParaRPr sz="2133" dirty="0">
              <a:solidFill>
                <a:srgbClr val="666666"/>
              </a:solidFill>
            </a:endParaRPr>
          </a:p>
          <a:p>
            <a:r>
              <a:rPr lang="fr" sz="2133" dirty="0" err="1">
                <a:solidFill>
                  <a:srgbClr val="666666"/>
                </a:solidFill>
              </a:rPr>
              <a:t>Examples</a:t>
            </a:r>
            <a:r>
              <a:rPr lang="fr" sz="2133" dirty="0">
                <a:solidFill>
                  <a:srgbClr val="666666"/>
                </a:solidFill>
              </a:rPr>
              <a:t>:</a:t>
            </a:r>
            <a:endParaRPr sz="2133" dirty="0">
              <a:solidFill>
                <a:srgbClr val="666666"/>
              </a:solidFill>
            </a:endParaRPr>
          </a:p>
          <a:p>
            <a:r>
              <a:rPr lang="fr" sz="2133" dirty="0">
                <a:solidFill>
                  <a:srgbClr val="666666"/>
                </a:solidFill>
              </a:rPr>
              <a:t>Memory </a:t>
            </a:r>
            <a:r>
              <a:rPr lang="fr" sz="2133" dirty="0" err="1">
                <a:solidFill>
                  <a:srgbClr val="666666"/>
                </a:solidFill>
              </a:rPr>
              <a:t>breakpoint</a:t>
            </a:r>
            <a:r>
              <a:rPr lang="fr" sz="2133" dirty="0">
                <a:solidFill>
                  <a:srgbClr val="666666"/>
                </a:solidFill>
              </a:rPr>
              <a:t>: </a:t>
            </a:r>
            <a:r>
              <a:rPr lang="fr" sz="2133" i="1" dirty="0">
                <a:solidFill>
                  <a:srgbClr val="666666"/>
                </a:solidFill>
              </a:rPr>
              <a:t>a</a:t>
            </a:r>
            <a:r>
              <a:rPr lang="fr" sz="2133" dirty="0">
                <a:solidFill>
                  <a:srgbClr val="666666"/>
                </a:solidFill>
              </a:rPr>
              <a:t> </a:t>
            </a:r>
            <a:r>
              <a:rPr lang="fr" sz="2133" b="1" dirty="0" err="1">
                <a:solidFill>
                  <a:srgbClr val="666666"/>
                </a:solidFill>
              </a:rPr>
              <a:t>changed</a:t>
            </a:r>
            <a:r>
              <a:rPr lang="fr" sz="2133" dirty="0">
                <a:solidFill>
                  <a:srgbClr val="666666"/>
                </a:solidFill>
              </a:rPr>
              <a:t>, </a:t>
            </a:r>
            <a:r>
              <a:rPr lang="fr" sz="2133" dirty="0" err="1">
                <a:solidFill>
                  <a:srgbClr val="666666"/>
                </a:solidFill>
              </a:rPr>
              <a:t>a</a:t>
            </a:r>
            <a:r>
              <a:rPr lang="fr" sz="2133" b="1" dirty="0" err="1">
                <a:solidFill>
                  <a:srgbClr val="666666"/>
                </a:solidFill>
              </a:rPr>
              <a:t>@pre</a:t>
            </a:r>
            <a:r>
              <a:rPr lang="fr" sz="2133" dirty="0">
                <a:solidFill>
                  <a:srgbClr val="666666"/>
                </a:solidFill>
              </a:rPr>
              <a:t> != a</a:t>
            </a:r>
          </a:p>
          <a:p>
            <a:r>
              <a:rPr lang="fr" sz="2133" dirty="0" err="1">
                <a:solidFill>
                  <a:srgbClr val="666666"/>
                </a:solidFill>
              </a:rPr>
              <a:t>Difference</a:t>
            </a:r>
            <a:r>
              <a:rPr lang="fr" sz="2133" dirty="0">
                <a:solidFill>
                  <a:srgbClr val="666666"/>
                </a:solidFill>
              </a:rPr>
              <a:t> </a:t>
            </a:r>
            <a:r>
              <a:rPr lang="fr" sz="2133" dirty="0" err="1">
                <a:solidFill>
                  <a:srgbClr val="666666"/>
                </a:solidFill>
              </a:rPr>
              <a:t>breakpoint</a:t>
            </a:r>
            <a:r>
              <a:rPr lang="fr" sz="2133" dirty="0">
                <a:solidFill>
                  <a:srgbClr val="666666"/>
                </a:solidFill>
              </a:rPr>
              <a:t>: </a:t>
            </a:r>
            <a:r>
              <a:rPr lang="fr" sz="2133" b="1" dirty="0" err="1">
                <a:solidFill>
                  <a:srgbClr val="666666"/>
                </a:solidFill>
              </a:rPr>
              <a:t>rising-edge</a:t>
            </a:r>
            <a:r>
              <a:rPr lang="fr" sz="2133" dirty="0">
                <a:solidFill>
                  <a:srgbClr val="666666"/>
                </a:solidFill>
              </a:rPr>
              <a:t> </a:t>
            </a:r>
            <a:r>
              <a:rPr lang="fr" sz="2133" i="1" dirty="0">
                <a:solidFill>
                  <a:srgbClr val="666666"/>
                </a:solidFill>
              </a:rPr>
              <a:t>b</a:t>
            </a:r>
            <a:r>
              <a:rPr lang="fr" sz="2133" dirty="0">
                <a:solidFill>
                  <a:srgbClr val="666666"/>
                </a:solidFill>
              </a:rPr>
              <a:t>, </a:t>
            </a:r>
            <a:r>
              <a:rPr lang="fr" sz="2133" b="1" dirty="0" err="1">
                <a:solidFill>
                  <a:srgbClr val="666666"/>
                </a:solidFill>
              </a:rPr>
              <a:t>falling-edge</a:t>
            </a:r>
            <a:r>
              <a:rPr lang="fr" sz="2133" dirty="0">
                <a:solidFill>
                  <a:srgbClr val="666666"/>
                </a:solidFill>
              </a:rPr>
              <a:t> </a:t>
            </a:r>
            <a:r>
              <a:rPr lang="fr" sz="2133" i="1" dirty="0">
                <a:solidFill>
                  <a:srgbClr val="666666"/>
                </a:solidFill>
              </a:rPr>
              <a:t>b</a:t>
            </a:r>
            <a:endParaRPr sz="2133" i="1" dirty="0">
              <a:solidFill>
                <a:srgbClr val="666666"/>
              </a:solidFill>
            </a:endParaRPr>
          </a:p>
          <a:p>
            <a:r>
              <a:rPr lang="fr" sz="2133" dirty="0">
                <a:solidFill>
                  <a:srgbClr val="666666"/>
                </a:solidFill>
              </a:rPr>
              <a:t>Activation </a:t>
            </a:r>
            <a:r>
              <a:rPr lang="fr" sz="2133" dirty="0" err="1">
                <a:solidFill>
                  <a:srgbClr val="666666"/>
                </a:solidFill>
              </a:rPr>
              <a:t>breakpoint</a:t>
            </a:r>
            <a:r>
              <a:rPr lang="fr" sz="2133" dirty="0">
                <a:solidFill>
                  <a:srgbClr val="666666"/>
                </a:solidFill>
              </a:rPr>
              <a:t>: </a:t>
            </a:r>
            <a:r>
              <a:rPr lang="fr" sz="2133" i="1" dirty="0">
                <a:solidFill>
                  <a:srgbClr val="666666"/>
                </a:solidFill>
              </a:rPr>
              <a:t>f</a:t>
            </a:r>
            <a:r>
              <a:rPr lang="fr" sz="2133" dirty="0">
                <a:solidFill>
                  <a:srgbClr val="666666"/>
                </a:solidFill>
              </a:rPr>
              <a:t> </a:t>
            </a:r>
            <a:r>
              <a:rPr lang="fr" sz="2133" b="1" dirty="0" err="1">
                <a:solidFill>
                  <a:srgbClr val="666666"/>
                </a:solidFill>
              </a:rPr>
              <a:t>is</a:t>
            </a:r>
            <a:r>
              <a:rPr lang="fr" sz="2133" b="1" dirty="0">
                <a:solidFill>
                  <a:srgbClr val="666666"/>
                </a:solidFill>
              </a:rPr>
              <a:t> </a:t>
            </a:r>
            <a:r>
              <a:rPr lang="fr" sz="2133" b="1" dirty="0" err="1">
                <a:solidFill>
                  <a:srgbClr val="666666"/>
                </a:solidFill>
              </a:rPr>
              <a:t>triggered</a:t>
            </a:r>
            <a:r>
              <a:rPr lang="fr" sz="2133" dirty="0">
                <a:solidFill>
                  <a:srgbClr val="666666"/>
                </a:solidFill>
              </a:rPr>
              <a:t> </a:t>
            </a:r>
            <a:endParaRPr sz="2133" dirty="0">
              <a:solidFill>
                <a:srgbClr val="666666"/>
              </a:solidFill>
            </a:endParaRPr>
          </a:p>
        </p:txBody>
      </p:sp>
      <p:sp>
        <p:nvSpPr>
          <p:cNvPr id="186" name="Google Shape;186;p29"/>
          <p:cNvSpPr txBox="1"/>
          <p:nvPr/>
        </p:nvSpPr>
        <p:spPr>
          <a:xfrm>
            <a:off x="9066333" y="2086767"/>
            <a:ext cx="374800" cy="314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fr" sz="2400"/>
              <a:t>f</a:t>
            </a:r>
            <a:endParaRPr sz="24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767616-1598-2036-7523-4DA4454CA0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5</a:t>
            </a:fld>
            <a:endParaRPr lang="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fr"/>
              <a:t>A new classification for breakpoints</a:t>
            </a:r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4454800" cy="267279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r>
              <a:rPr lang="fr" dirty="0"/>
              <a:t>4 types of </a:t>
            </a:r>
            <a:r>
              <a:rPr lang="fr" dirty="0" err="1"/>
              <a:t>breakpoints</a:t>
            </a:r>
            <a:r>
              <a:rPr lang="fr" dirty="0"/>
              <a:t>:</a:t>
            </a:r>
            <a:endParaRPr dirty="0"/>
          </a:p>
          <a:p>
            <a:pPr>
              <a:spcBef>
                <a:spcPts val="1600"/>
              </a:spcBef>
            </a:pPr>
            <a:r>
              <a:rPr lang="fr" dirty="0"/>
              <a:t>Configuration-</a:t>
            </a:r>
            <a:r>
              <a:rPr lang="fr" dirty="0" err="1"/>
              <a:t>based</a:t>
            </a:r>
            <a:endParaRPr dirty="0"/>
          </a:p>
          <a:p>
            <a:r>
              <a:rPr lang="fr" dirty="0" err="1"/>
              <a:t>Step-based</a:t>
            </a:r>
            <a:endParaRPr dirty="0"/>
          </a:p>
          <a:p>
            <a:r>
              <a:rPr lang="fr" dirty="0" err="1"/>
              <a:t>History-based</a:t>
            </a:r>
            <a:endParaRPr dirty="0"/>
          </a:p>
          <a:p>
            <a:pPr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93" name="Google Shape;193;p30"/>
          <p:cNvPicPr preferRelativeResize="0"/>
          <p:nvPr/>
        </p:nvPicPr>
        <p:blipFill rotWithShape="1">
          <a:blip r:embed="rId3">
            <a:alphaModFix/>
          </a:blip>
          <a:srcRect t="199" b="189"/>
          <a:stretch/>
        </p:blipFill>
        <p:spPr>
          <a:xfrm>
            <a:off x="4974167" y="1356977"/>
            <a:ext cx="6961132" cy="347375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0"/>
          <p:cNvSpPr txBox="1"/>
          <p:nvPr/>
        </p:nvSpPr>
        <p:spPr>
          <a:xfrm>
            <a:off x="256701" y="4209433"/>
            <a:ext cx="11519699" cy="2096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133" b="1" dirty="0">
                <a:solidFill>
                  <a:srgbClr val="666666"/>
                </a:solidFill>
              </a:rPr>
              <a:t>The breakpoint condition is evaluated by integrating over the execution history (past information).</a:t>
            </a:r>
          </a:p>
          <a:p>
            <a:endParaRPr sz="2133" dirty="0">
              <a:solidFill>
                <a:srgbClr val="666666"/>
              </a:solidFill>
            </a:endParaRPr>
          </a:p>
          <a:p>
            <a:r>
              <a:rPr lang="fr" sz="2133" dirty="0" err="1">
                <a:solidFill>
                  <a:srgbClr val="666666"/>
                </a:solidFill>
              </a:rPr>
              <a:t>Examples</a:t>
            </a:r>
            <a:r>
              <a:rPr lang="fr" sz="2133" dirty="0">
                <a:solidFill>
                  <a:srgbClr val="666666"/>
                </a:solidFill>
              </a:rPr>
              <a:t>: </a:t>
            </a:r>
            <a:endParaRPr sz="2133" dirty="0">
              <a:solidFill>
                <a:srgbClr val="666666"/>
              </a:solidFill>
            </a:endParaRPr>
          </a:p>
          <a:p>
            <a:r>
              <a:rPr lang="fr" sz="2133" dirty="0">
                <a:solidFill>
                  <a:srgbClr val="666666"/>
                </a:solidFill>
              </a:rPr>
              <a:t>∑ a &gt; 2 </a:t>
            </a:r>
          </a:p>
          <a:p>
            <a:r>
              <a:rPr lang="fr" sz="2133" dirty="0">
                <a:solidFill>
                  <a:srgbClr val="666666"/>
                </a:solidFill>
              </a:rPr>
              <a:t>3</a:t>
            </a:r>
            <a:r>
              <a:rPr lang="fr" sz="2133" baseline="30000" dirty="0">
                <a:solidFill>
                  <a:srgbClr val="666666"/>
                </a:solidFill>
              </a:rPr>
              <a:t>rd</a:t>
            </a:r>
            <a:r>
              <a:rPr lang="fr" sz="2133" dirty="0">
                <a:solidFill>
                  <a:srgbClr val="666666"/>
                </a:solidFill>
              </a:rPr>
              <a:t> </a:t>
            </a:r>
            <a:r>
              <a:rPr lang="fr" sz="2133" b="1" dirty="0">
                <a:solidFill>
                  <a:srgbClr val="666666"/>
                </a:solidFill>
              </a:rPr>
              <a:t>occurrence of</a:t>
            </a:r>
            <a:r>
              <a:rPr lang="fr" sz="2133" dirty="0">
                <a:solidFill>
                  <a:srgbClr val="666666"/>
                </a:solidFill>
              </a:rPr>
              <a:t> </a:t>
            </a:r>
            <a:r>
              <a:rPr lang="fr" sz="2133" i="1" dirty="0">
                <a:solidFill>
                  <a:srgbClr val="666666"/>
                </a:solidFill>
              </a:rPr>
              <a:t>f</a:t>
            </a:r>
            <a:endParaRPr sz="2133" i="1" dirty="0">
              <a:solidFill>
                <a:srgbClr val="666666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A1804E-ED57-7B5D-12A8-DD9FB7FF51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6</a:t>
            </a:fld>
            <a:endParaRPr lang="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fr" dirty="0"/>
              <a:t>A new classification for </a:t>
            </a:r>
            <a:r>
              <a:rPr lang="fr" dirty="0" err="1"/>
              <a:t>breakpoints</a:t>
            </a:r>
            <a:endParaRPr dirty="0"/>
          </a:p>
        </p:txBody>
      </p:sp>
      <p:sp>
        <p:nvSpPr>
          <p:cNvPr id="201" name="Google Shape;201;p3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4454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r>
              <a:rPr lang="fr"/>
              <a:t>4 types of breakpoints:</a:t>
            </a:r>
            <a:endParaRPr/>
          </a:p>
          <a:p>
            <a:pPr>
              <a:spcBef>
                <a:spcPts val="1600"/>
              </a:spcBef>
            </a:pPr>
            <a:r>
              <a:rPr lang="fr"/>
              <a:t>Configuration-based</a:t>
            </a:r>
            <a:endParaRPr/>
          </a:p>
          <a:p>
            <a:r>
              <a:rPr lang="fr"/>
              <a:t>Step-based</a:t>
            </a:r>
            <a:endParaRPr/>
          </a:p>
          <a:p>
            <a:r>
              <a:rPr lang="fr"/>
              <a:t>History-based</a:t>
            </a:r>
            <a:endParaRPr/>
          </a:p>
          <a:p>
            <a:r>
              <a:rPr lang="fr"/>
              <a:t>Liveness-based</a:t>
            </a:r>
            <a:endParaRPr/>
          </a:p>
        </p:txBody>
      </p:sp>
      <p:pic>
        <p:nvPicPr>
          <p:cNvPr id="202" name="Google Shape;202;p31"/>
          <p:cNvPicPr preferRelativeResize="0"/>
          <p:nvPr/>
        </p:nvPicPr>
        <p:blipFill rotWithShape="1">
          <a:blip r:embed="rId3">
            <a:alphaModFix/>
          </a:blip>
          <a:srcRect t="199" b="189"/>
          <a:stretch/>
        </p:blipFill>
        <p:spPr>
          <a:xfrm>
            <a:off x="4974167" y="1356977"/>
            <a:ext cx="6961132" cy="3473759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1"/>
          <p:cNvSpPr txBox="1"/>
          <p:nvPr/>
        </p:nvSpPr>
        <p:spPr>
          <a:xfrm>
            <a:off x="256701" y="4209433"/>
            <a:ext cx="11678598" cy="20960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133" b="1">
                <a:solidFill>
                  <a:srgbClr val="666666"/>
                </a:solidFill>
              </a:rPr>
              <a:t>The breakpoint condition isolates loops that prevent useful work. </a:t>
            </a:r>
          </a:p>
          <a:p>
            <a:r>
              <a:rPr lang="en-US" sz="2133" b="1">
                <a:solidFill>
                  <a:srgbClr val="666666"/>
                </a:solidFill>
              </a:rPr>
              <a:t>(Isolate `livelock-like` cyclic behaviors)</a:t>
            </a:r>
            <a:r>
              <a:rPr lang="en-US" sz="2133" b="1" i="1">
                <a:solidFill>
                  <a:srgbClr val="666666"/>
                </a:solidFill>
              </a:rPr>
              <a:t>.</a:t>
            </a:r>
          </a:p>
          <a:p>
            <a:endParaRPr lang="en-US" sz="2133">
              <a:solidFill>
                <a:srgbClr val="666666"/>
              </a:solidFill>
            </a:endParaRPr>
          </a:p>
          <a:p>
            <a:r>
              <a:rPr lang="en-US" sz="2133">
                <a:solidFill>
                  <a:srgbClr val="666666"/>
                </a:solidFill>
              </a:rPr>
              <a:t>Examples: </a:t>
            </a:r>
          </a:p>
          <a:p>
            <a:r>
              <a:rPr lang="en-US" sz="2133" i="1">
                <a:solidFill>
                  <a:srgbClr val="666666"/>
                </a:solidFill>
              </a:rPr>
              <a:t>a==5</a:t>
            </a:r>
            <a:r>
              <a:rPr lang="en-US" sz="2133">
                <a:solidFill>
                  <a:srgbClr val="666666"/>
                </a:solidFill>
              </a:rPr>
              <a:t> </a:t>
            </a:r>
            <a:r>
              <a:rPr lang="en-US" sz="2133" b="1">
                <a:solidFill>
                  <a:srgbClr val="666666"/>
                </a:solidFill>
              </a:rPr>
              <a:t>is inevitable </a:t>
            </a:r>
            <a:r>
              <a:rPr lang="en-US" sz="2133">
                <a:solidFill>
                  <a:srgbClr val="666666"/>
                </a:solidFill>
              </a:rPr>
              <a:t>– forall behaviors, a==5 will necessarily become true at some point in the future</a:t>
            </a:r>
          </a:p>
          <a:p>
            <a:r>
              <a:rPr lang="en-US" sz="2133" b="1">
                <a:solidFill>
                  <a:srgbClr val="666666"/>
                </a:solidFill>
              </a:rPr>
              <a:t>Eventually forever</a:t>
            </a:r>
            <a:r>
              <a:rPr lang="en-US" sz="2133">
                <a:solidFill>
                  <a:srgbClr val="666666"/>
                </a:solidFill>
              </a:rPr>
              <a:t> </a:t>
            </a:r>
            <a:r>
              <a:rPr lang="en-US" sz="2133" i="1">
                <a:solidFill>
                  <a:srgbClr val="666666"/>
                </a:solidFill>
              </a:rPr>
              <a:t>b == false</a:t>
            </a:r>
            <a:r>
              <a:rPr lang="en-US" sz="2133">
                <a:solidFill>
                  <a:srgbClr val="666666"/>
                </a:solidFill>
              </a:rPr>
              <a:t> – forall behaviors, if b == false at some point, then it will stay false forever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A320AB-AEBA-9643-9228-34253FC1E7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7</a:t>
            </a:fld>
            <a:endParaRPr lang="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B02FD223-D3FB-BCFA-5029-9108481DF321}"/>
              </a:ext>
            </a:extLst>
          </p:cNvPr>
          <p:cNvSpPr/>
          <p:nvPr/>
        </p:nvSpPr>
        <p:spPr>
          <a:xfrm>
            <a:off x="0" y="2839905"/>
            <a:ext cx="6405253" cy="4030158"/>
          </a:xfrm>
          <a:prstGeom prst="rect">
            <a:avLst/>
          </a:prstGeom>
          <a:solidFill>
            <a:schemeClr val="accent6">
              <a:lumMod val="20000"/>
              <a:lumOff val="80000"/>
              <a:alpha val="2894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dirty="0"/>
          </a:p>
        </p:txBody>
      </p:sp>
      <p:sp>
        <p:nvSpPr>
          <p:cNvPr id="34" name="Cube 33">
            <a:extLst>
              <a:ext uri="{FF2B5EF4-FFF2-40B4-BE49-F238E27FC236}">
                <a16:creationId xmlns:a16="http://schemas.microsoft.com/office/drawing/2014/main" id="{60EA0632-E895-9A84-BD9C-6E7384665E68}"/>
              </a:ext>
            </a:extLst>
          </p:cNvPr>
          <p:cNvSpPr/>
          <p:nvPr/>
        </p:nvSpPr>
        <p:spPr>
          <a:xfrm>
            <a:off x="9816158" y="5465615"/>
            <a:ext cx="589055" cy="589055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sz="1400" dirty="0"/>
              <a:t>Sch</a:t>
            </a:r>
          </a:p>
        </p:txBody>
      </p:sp>
      <p:sp>
        <p:nvSpPr>
          <p:cNvPr id="33" name="Cube 32">
            <a:extLst>
              <a:ext uri="{FF2B5EF4-FFF2-40B4-BE49-F238E27FC236}">
                <a16:creationId xmlns:a16="http://schemas.microsoft.com/office/drawing/2014/main" id="{3553DB37-39F3-D70A-4B4A-2B2C648E8DD2}"/>
              </a:ext>
            </a:extLst>
          </p:cNvPr>
          <p:cNvSpPr/>
          <p:nvPr/>
        </p:nvSpPr>
        <p:spPr>
          <a:xfrm>
            <a:off x="9816158" y="4938210"/>
            <a:ext cx="589055" cy="589055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sz="1050" dirty="0"/>
              <a:t>Mon</a:t>
            </a:r>
          </a:p>
        </p:txBody>
      </p:sp>
      <p:sp>
        <p:nvSpPr>
          <p:cNvPr id="32" name="Cube 31">
            <a:extLst>
              <a:ext uri="{FF2B5EF4-FFF2-40B4-BE49-F238E27FC236}">
                <a16:creationId xmlns:a16="http://schemas.microsoft.com/office/drawing/2014/main" id="{AC1A62EF-CAE3-BFB1-3CBF-54E53D8DF820}"/>
              </a:ext>
            </a:extLst>
          </p:cNvPr>
          <p:cNvSpPr/>
          <p:nvPr/>
        </p:nvSpPr>
        <p:spPr>
          <a:xfrm>
            <a:off x="9816160" y="4406549"/>
            <a:ext cx="589055" cy="589055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sz="1400" dirty="0"/>
              <a:t>MC0</a:t>
            </a:r>
            <a:endParaRPr lang="en-FR" sz="800" dirty="0"/>
          </a:p>
        </p:txBody>
      </p:sp>
      <p:sp>
        <p:nvSpPr>
          <p:cNvPr id="99" name="Cube 98">
            <a:extLst>
              <a:ext uri="{FF2B5EF4-FFF2-40B4-BE49-F238E27FC236}">
                <a16:creationId xmlns:a16="http://schemas.microsoft.com/office/drawing/2014/main" id="{246BAE5E-E90D-1D4D-27CD-8CAFFA1EA312}"/>
              </a:ext>
            </a:extLst>
          </p:cNvPr>
          <p:cNvSpPr/>
          <p:nvPr/>
        </p:nvSpPr>
        <p:spPr>
          <a:xfrm>
            <a:off x="9834999" y="3859384"/>
            <a:ext cx="589055" cy="589055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sz="1400" dirty="0"/>
              <a:t>D</a:t>
            </a:r>
          </a:p>
        </p:txBody>
      </p:sp>
      <p:sp>
        <p:nvSpPr>
          <p:cNvPr id="37" name="Cube 36">
            <a:extLst>
              <a:ext uri="{FF2B5EF4-FFF2-40B4-BE49-F238E27FC236}">
                <a16:creationId xmlns:a16="http://schemas.microsoft.com/office/drawing/2014/main" id="{BA155CEA-9833-E37E-E2BD-7AB97662574E}"/>
              </a:ext>
            </a:extLst>
          </p:cNvPr>
          <p:cNvSpPr/>
          <p:nvPr/>
        </p:nvSpPr>
        <p:spPr>
          <a:xfrm>
            <a:off x="10337568" y="4409252"/>
            <a:ext cx="589055" cy="589055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sz="1400" dirty="0"/>
              <a:t>MC</a:t>
            </a:r>
          </a:p>
          <a:p>
            <a:pPr algn="ctr"/>
            <a:r>
              <a:rPr lang="en-FR" sz="1400" dirty="0"/>
              <a:t>1</a:t>
            </a:r>
            <a:endParaRPr lang="en-FR" sz="800" dirty="0"/>
          </a:p>
        </p:txBody>
      </p:sp>
      <p:sp>
        <p:nvSpPr>
          <p:cNvPr id="38" name="Cube 37">
            <a:extLst>
              <a:ext uri="{FF2B5EF4-FFF2-40B4-BE49-F238E27FC236}">
                <a16:creationId xmlns:a16="http://schemas.microsoft.com/office/drawing/2014/main" id="{FECBB3BE-BCA3-73D9-E826-786E0D757FBE}"/>
              </a:ext>
            </a:extLst>
          </p:cNvPr>
          <p:cNvSpPr/>
          <p:nvPr/>
        </p:nvSpPr>
        <p:spPr>
          <a:xfrm>
            <a:off x="10860704" y="4406548"/>
            <a:ext cx="589055" cy="589055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sz="1400" dirty="0"/>
              <a:t>MC</a:t>
            </a:r>
          </a:p>
          <a:p>
            <a:pPr algn="ctr"/>
            <a:r>
              <a:rPr lang="en-FR" sz="1400" dirty="0"/>
              <a:t>2</a:t>
            </a:r>
            <a:endParaRPr lang="en-FR" sz="8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0E8BBA4-91D7-D75A-AAFC-B5F826ADE56E}"/>
              </a:ext>
            </a:extLst>
          </p:cNvPr>
          <p:cNvSpPr/>
          <p:nvPr/>
        </p:nvSpPr>
        <p:spPr>
          <a:xfrm>
            <a:off x="6725893" y="4310264"/>
            <a:ext cx="1232899" cy="5650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>
                <a:solidFill>
                  <a:schemeClr val="tx1"/>
                </a:solidFill>
              </a:rPr>
              <a:t>Language</a:t>
            </a:r>
            <a:br>
              <a:rPr lang="en-FR" dirty="0">
                <a:solidFill>
                  <a:schemeClr val="tx1"/>
                </a:solidFill>
              </a:rPr>
            </a:br>
            <a:r>
              <a:rPr lang="en-FR" dirty="0">
                <a:solidFill>
                  <a:schemeClr val="tx1"/>
                </a:solidFill>
              </a:rPr>
              <a:t>Definition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87C0BA8-1369-C505-4BB7-A5E4485CB01C}"/>
              </a:ext>
            </a:extLst>
          </p:cNvPr>
          <p:cNvSpPr/>
          <p:nvPr/>
        </p:nvSpPr>
        <p:spPr>
          <a:xfrm>
            <a:off x="6725893" y="5246108"/>
            <a:ext cx="1232899" cy="3743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>
                <a:solidFill>
                  <a:schemeClr val="tx1"/>
                </a:solidFill>
              </a:rPr>
              <a:t>DSL Model</a:t>
            </a:r>
          </a:p>
        </p:txBody>
      </p:sp>
      <p:sp>
        <p:nvSpPr>
          <p:cNvPr id="30" name="Cube 29">
            <a:extLst>
              <a:ext uri="{FF2B5EF4-FFF2-40B4-BE49-F238E27FC236}">
                <a16:creationId xmlns:a16="http://schemas.microsoft.com/office/drawing/2014/main" id="{4956F0DF-2A5C-DD46-5548-4366193BFA7C}"/>
              </a:ext>
            </a:extLst>
          </p:cNvPr>
          <p:cNvSpPr/>
          <p:nvPr/>
        </p:nvSpPr>
        <p:spPr>
          <a:xfrm>
            <a:off x="9980542" y="3413972"/>
            <a:ext cx="360000" cy="360000"/>
          </a:xfrm>
          <a:prstGeom prst="cub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9" name="Cube 28">
            <a:extLst>
              <a:ext uri="{FF2B5EF4-FFF2-40B4-BE49-F238E27FC236}">
                <a16:creationId xmlns:a16="http://schemas.microsoft.com/office/drawing/2014/main" id="{AD5B46D2-08AF-AB15-B2DC-0E2173883E7D}"/>
              </a:ext>
            </a:extLst>
          </p:cNvPr>
          <p:cNvSpPr/>
          <p:nvPr/>
        </p:nvSpPr>
        <p:spPr>
          <a:xfrm>
            <a:off x="9980544" y="2882311"/>
            <a:ext cx="360000" cy="360000"/>
          </a:xfrm>
          <a:prstGeom prst="cub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5" name="Cube 34">
            <a:extLst>
              <a:ext uri="{FF2B5EF4-FFF2-40B4-BE49-F238E27FC236}">
                <a16:creationId xmlns:a16="http://schemas.microsoft.com/office/drawing/2014/main" id="{1CA8AD24-C85E-8EA8-B7B5-A840447C3ED8}"/>
              </a:ext>
            </a:extLst>
          </p:cNvPr>
          <p:cNvSpPr/>
          <p:nvPr/>
        </p:nvSpPr>
        <p:spPr>
          <a:xfrm>
            <a:off x="10358980" y="3859384"/>
            <a:ext cx="589055" cy="589055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sz="1400" dirty="0"/>
              <a:t>OD</a:t>
            </a:r>
          </a:p>
        </p:txBody>
      </p:sp>
      <p:sp>
        <p:nvSpPr>
          <p:cNvPr id="36" name="Cube 35">
            <a:extLst>
              <a:ext uri="{FF2B5EF4-FFF2-40B4-BE49-F238E27FC236}">
                <a16:creationId xmlns:a16="http://schemas.microsoft.com/office/drawing/2014/main" id="{55CF20C6-291D-19D7-D55B-71F964619500}"/>
              </a:ext>
            </a:extLst>
          </p:cNvPr>
          <p:cNvSpPr/>
          <p:nvPr/>
        </p:nvSpPr>
        <p:spPr>
          <a:xfrm>
            <a:off x="10884663" y="3859384"/>
            <a:ext cx="589055" cy="589055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sz="1200" dirty="0"/>
              <a:t>MD</a:t>
            </a:r>
            <a:endParaRPr lang="en-FR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251D929-B8AA-1BA6-8C03-886E996C15D7}"/>
              </a:ext>
            </a:extLst>
          </p:cNvPr>
          <p:cNvSpPr/>
          <p:nvPr/>
        </p:nvSpPr>
        <p:spPr>
          <a:xfrm>
            <a:off x="7966855" y="4306377"/>
            <a:ext cx="351936" cy="56507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257A874-3E96-410D-2FD3-4AA23F7EA9C8}"/>
              </a:ext>
            </a:extLst>
          </p:cNvPr>
          <p:cNvSpPr/>
          <p:nvPr/>
        </p:nvSpPr>
        <p:spPr>
          <a:xfrm>
            <a:off x="8326615" y="4408916"/>
            <a:ext cx="360000" cy="360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sz="1200" dirty="0">
                <a:solidFill>
                  <a:schemeClr val="tx1"/>
                </a:solidFill>
              </a:rPr>
              <a:t>SLI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9259EB88-4B51-228A-0077-003901B8B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509" y="5760142"/>
            <a:ext cx="1363147" cy="793394"/>
          </a:xfrm>
          <a:prstGeom prst="rect">
            <a:avLst/>
          </a:prstGeom>
        </p:spPr>
      </p:pic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E7FDBFA0-D260-A61B-7B2C-FAA6661E26FB}"/>
              </a:ext>
            </a:extLst>
          </p:cNvPr>
          <p:cNvCxnSpPr>
            <a:cxnSpLocks/>
            <a:stCxn id="28" idx="0"/>
            <a:endCxn id="27" idx="2"/>
          </p:cNvCxnSpPr>
          <p:nvPr/>
        </p:nvCxnSpPr>
        <p:spPr>
          <a:xfrm flipV="1">
            <a:off x="7342343" y="4875343"/>
            <a:ext cx="0" cy="370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A0BA915C-6BCB-DF19-A234-2768F6F88A26}"/>
              </a:ext>
            </a:extLst>
          </p:cNvPr>
          <p:cNvSpPr/>
          <p:nvPr/>
        </p:nvSpPr>
        <p:spPr>
          <a:xfrm>
            <a:off x="6672675" y="3006142"/>
            <a:ext cx="1232899" cy="5650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>
                <a:solidFill>
                  <a:schemeClr val="tx1"/>
                </a:solidFill>
              </a:rPr>
              <a:t>Meta</a:t>
            </a:r>
            <a:br>
              <a:rPr lang="en-FR" dirty="0">
                <a:solidFill>
                  <a:schemeClr val="tx1"/>
                </a:solidFill>
              </a:rPr>
            </a:br>
            <a:r>
              <a:rPr lang="en-FR" dirty="0">
                <a:solidFill>
                  <a:schemeClr val="tx1"/>
                </a:solidFill>
              </a:rPr>
              <a:t>Language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C3A90E5D-8592-956F-EC93-7991CCA1678D}"/>
              </a:ext>
            </a:extLst>
          </p:cNvPr>
          <p:cNvCxnSpPr>
            <a:cxnSpLocks/>
            <a:stCxn id="29" idx="2"/>
            <a:endCxn id="40" idx="3"/>
          </p:cNvCxnSpPr>
          <p:nvPr/>
        </p:nvCxnSpPr>
        <p:spPr>
          <a:xfrm flipH="1">
            <a:off x="8686615" y="3107311"/>
            <a:ext cx="1293929" cy="1481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90C3E14C-008B-E7BA-694A-D87CCD98D264}"/>
              </a:ext>
            </a:extLst>
          </p:cNvPr>
          <p:cNvCxnSpPr>
            <a:cxnSpLocks/>
            <a:stCxn id="30" idx="2"/>
            <a:endCxn id="40" idx="3"/>
          </p:cNvCxnSpPr>
          <p:nvPr/>
        </p:nvCxnSpPr>
        <p:spPr>
          <a:xfrm flipH="1">
            <a:off x="8686615" y="3638972"/>
            <a:ext cx="1293927" cy="949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E63C257-0D0D-40BE-11E3-524CE9E7ABEA}"/>
              </a:ext>
            </a:extLst>
          </p:cNvPr>
          <p:cNvCxnSpPr>
            <a:cxnSpLocks/>
            <a:stCxn id="99" idx="2"/>
            <a:endCxn id="40" idx="3"/>
          </p:cNvCxnSpPr>
          <p:nvPr/>
        </p:nvCxnSpPr>
        <p:spPr>
          <a:xfrm flipH="1">
            <a:off x="8686615" y="4227543"/>
            <a:ext cx="1148384" cy="361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D55C648C-C485-3113-5C7F-ABB5272AB41B}"/>
              </a:ext>
            </a:extLst>
          </p:cNvPr>
          <p:cNvCxnSpPr>
            <a:cxnSpLocks/>
            <a:stCxn id="32" idx="2"/>
            <a:endCxn id="40" idx="3"/>
          </p:cNvCxnSpPr>
          <p:nvPr/>
        </p:nvCxnSpPr>
        <p:spPr>
          <a:xfrm flipH="1" flipV="1">
            <a:off x="8686615" y="4588916"/>
            <a:ext cx="1129545" cy="185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CB33A9B7-1CD1-D27B-EDF0-F2E15D680F7C}"/>
              </a:ext>
            </a:extLst>
          </p:cNvPr>
          <p:cNvCxnSpPr>
            <a:cxnSpLocks/>
            <a:stCxn id="33" idx="2"/>
            <a:endCxn id="40" idx="3"/>
          </p:cNvCxnSpPr>
          <p:nvPr/>
        </p:nvCxnSpPr>
        <p:spPr>
          <a:xfrm flipH="1" flipV="1">
            <a:off x="8686615" y="4588916"/>
            <a:ext cx="1129543" cy="717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E3FFC76D-186F-E022-FBFF-D3D261601768}"/>
              </a:ext>
            </a:extLst>
          </p:cNvPr>
          <p:cNvCxnSpPr>
            <a:cxnSpLocks/>
            <a:stCxn id="34" idx="2"/>
            <a:endCxn id="40" idx="3"/>
          </p:cNvCxnSpPr>
          <p:nvPr/>
        </p:nvCxnSpPr>
        <p:spPr>
          <a:xfrm flipH="1" flipV="1">
            <a:off x="8686615" y="4588916"/>
            <a:ext cx="1129543" cy="1244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3434DF-BE63-AFB1-A05F-D878D449C760}"/>
              </a:ext>
            </a:extLst>
          </p:cNvPr>
          <p:cNvCxnSpPr>
            <a:cxnSpLocks/>
          </p:cNvCxnSpPr>
          <p:nvPr/>
        </p:nvCxnSpPr>
        <p:spPr>
          <a:xfrm flipH="1">
            <a:off x="9328677" y="2770683"/>
            <a:ext cx="16175" cy="3533420"/>
          </a:xfrm>
          <a:prstGeom prst="line">
            <a:avLst/>
          </a:prstGeom>
          <a:ln w="66675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A74BD97E-C697-2D8B-84AF-330BF06D8EE4}"/>
              </a:ext>
            </a:extLst>
          </p:cNvPr>
          <p:cNvCxnSpPr>
            <a:cxnSpLocks/>
          </p:cNvCxnSpPr>
          <p:nvPr/>
        </p:nvCxnSpPr>
        <p:spPr>
          <a:xfrm flipH="1">
            <a:off x="9328677" y="6304103"/>
            <a:ext cx="2609635" cy="0"/>
          </a:xfrm>
          <a:prstGeom prst="line">
            <a:avLst/>
          </a:prstGeom>
          <a:ln w="66675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41491D13-749A-07D7-F817-C31FA7F8467B}"/>
              </a:ext>
            </a:extLst>
          </p:cNvPr>
          <p:cNvCxnSpPr>
            <a:cxnSpLocks/>
          </p:cNvCxnSpPr>
          <p:nvPr/>
        </p:nvCxnSpPr>
        <p:spPr>
          <a:xfrm>
            <a:off x="9980542" y="6108075"/>
            <a:ext cx="0" cy="18524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D82BCCB9-FA54-B06A-A8A2-CB1CD424CE36}"/>
              </a:ext>
            </a:extLst>
          </p:cNvPr>
          <p:cNvCxnSpPr>
            <a:cxnSpLocks/>
          </p:cNvCxnSpPr>
          <p:nvPr/>
        </p:nvCxnSpPr>
        <p:spPr>
          <a:xfrm>
            <a:off x="10608930" y="6108075"/>
            <a:ext cx="0" cy="18524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25AB5C8F-0246-AC23-EEAF-C12B3214B877}"/>
              </a:ext>
            </a:extLst>
          </p:cNvPr>
          <p:cNvCxnSpPr>
            <a:cxnSpLocks/>
          </p:cNvCxnSpPr>
          <p:nvPr/>
        </p:nvCxnSpPr>
        <p:spPr>
          <a:xfrm>
            <a:off x="11137110" y="6108075"/>
            <a:ext cx="0" cy="18524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BB1D5868-7BB5-5F55-C07C-6A5371FE0FE0}"/>
              </a:ext>
            </a:extLst>
          </p:cNvPr>
          <p:cNvCxnSpPr>
            <a:cxnSpLocks/>
          </p:cNvCxnSpPr>
          <p:nvPr/>
        </p:nvCxnSpPr>
        <p:spPr>
          <a:xfrm>
            <a:off x="9344852" y="5849437"/>
            <a:ext cx="16110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C91721FF-EAD6-BD37-3DD8-CA59CACC97A5}"/>
              </a:ext>
            </a:extLst>
          </p:cNvPr>
          <p:cNvCxnSpPr>
            <a:cxnSpLocks/>
          </p:cNvCxnSpPr>
          <p:nvPr/>
        </p:nvCxnSpPr>
        <p:spPr>
          <a:xfrm>
            <a:off x="9334414" y="5337959"/>
            <a:ext cx="16110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E3FB009E-9E07-B4C5-580E-9B2893CD159E}"/>
              </a:ext>
            </a:extLst>
          </p:cNvPr>
          <p:cNvCxnSpPr>
            <a:cxnSpLocks/>
          </p:cNvCxnSpPr>
          <p:nvPr/>
        </p:nvCxnSpPr>
        <p:spPr>
          <a:xfrm>
            <a:off x="9336502" y="4776377"/>
            <a:ext cx="16110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8AE200AB-5522-1D5B-ED9B-74960964F5D1}"/>
              </a:ext>
            </a:extLst>
          </p:cNvPr>
          <p:cNvCxnSpPr>
            <a:cxnSpLocks/>
          </p:cNvCxnSpPr>
          <p:nvPr/>
        </p:nvCxnSpPr>
        <p:spPr>
          <a:xfrm>
            <a:off x="9338590" y="4214795"/>
            <a:ext cx="16110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3118FE0E-929B-371B-6BEF-D9F7C6925E18}"/>
              </a:ext>
            </a:extLst>
          </p:cNvPr>
          <p:cNvSpPr txBox="1"/>
          <p:nvPr/>
        </p:nvSpPr>
        <p:spPr>
          <a:xfrm rot="16200000">
            <a:off x="8402741" y="3228586"/>
            <a:ext cx="123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Tool Family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C72BC4A-278F-B600-8DC1-92F51A826619}"/>
              </a:ext>
            </a:extLst>
          </p:cNvPr>
          <p:cNvSpPr txBox="1"/>
          <p:nvPr/>
        </p:nvSpPr>
        <p:spPr>
          <a:xfrm>
            <a:off x="10358980" y="6360486"/>
            <a:ext cx="1729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Family members</a:t>
            </a:r>
          </a:p>
        </p:txBody>
      </p:sp>
      <p:sp>
        <p:nvSpPr>
          <p:cNvPr id="130" name="Cube 129">
            <a:extLst>
              <a:ext uri="{FF2B5EF4-FFF2-40B4-BE49-F238E27FC236}">
                <a16:creationId xmlns:a16="http://schemas.microsoft.com/office/drawing/2014/main" id="{3E91EDA1-FD31-8400-4DBB-6C470AA637FF}"/>
              </a:ext>
            </a:extLst>
          </p:cNvPr>
          <p:cNvSpPr/>
          <p:nvPr/>
        </p:nvSpPr>
        <p:spPr>
          <a:xfrm>
            <a:off x="10318118" y="5454830"/>
            <a:ext cx="589055" cy="589055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sz="1400" dirty="0"/>
              <a:t>Sch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7BA3575-BB3B-C233-15F2-AE624955A57A}"/>
              </a:ext>
            </a:extLst>
          </p:cNvPr>
          <p:cNvSpPr txBox="1"/>
          <p:nvPr/>
        </p:nvSpPr>
        <p:spPr>
          <a:xfrm>
            <a:off x="6784305" y="1812737"/>
            <a:ext cx="48669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2800" dirty="0"/>
              <a:t>Reuse based on</a:t>
            </a:r>
            <a:br>
              <a:rPr lang="en-FR" sz="2800" dirty="0"/>
            </a:br>
            <a:r>
              <a:rPr lang="en-FR" sz="2800" dirty="0"/>
              <a:t>Confluent Tool Requirements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2D288631-A759-E723-11D8-1E71CD8CE0F2}"/>
              </a:ext>
            </a:extLst>
          </p:cNvPr>
          <p:cNvSpPr txBox="1"/>
          <p:nvPr/>
        </p:nvSpPr>
        <p:spPr>
          <a:xfrm>
            <a:off x="9286524" y="9207"/>
            <a:ext cx="2905476" cy="1200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Hypothesis:</a:t>
            </a:r>
          </a:p>
          <a:p>
            <a:r>
              <a:rPr lang="en-FR" sz="2400" b="1" u="sng" dirty="0">
                <a:solidFill>
                  <a:schemeClr val="bg1"/>
                </a:solidFill>
              </a:rPr>
              <a:t>black box semantics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-&gt; any meta-language</a:t>
            </a:r>
            <a:endParaRPr lang="en-FR" sz="2400" i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2C7800-F3A7-C033-DF26-082FDE1684D5}"/>
              </a:ext>
            </a:extLst>
          </p:cNvPr>
          <p:cNvSpPr/>
          <p:nvPr/>
        </p:nvSpPr>
        <p:spPr>
          <a:xfrm>
            <a:off x="819507" y="3586634"/>
            <a:ext cx="1601292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>
                <a:solidFill>
                  <a:schemeClr val="tx1"/>
                </a:solidFill>
              </a:rPr>
              <a:t>Pivot Language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0639DE-179F-516B-2ED1-6DD17275C637}"/>
              </a:ext>
            </a:extLst>
          </p:cNvPr>
          <p:cNvSpPr/>
          <p:nvPr/>
        </p:nvSpPr>
        <p:spPr>
          <a:xfrm>
            <a:off x="965782" y="4416371"/>
            <a:ext cx="1308743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>
                <a:solidFill>
                  <a:schemeClr val="tx1"/>
                </a:solidFill>
              </a:rPr>
              <a:t>Pivot 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F91DA9-59A8-CC77-4F2E-B1F4F7C1172A}"/>
              </a:ext>
            </a:extLst>
          </p:cNvPr>
          <p:cNvSpPr/>
          <p:nvPr/>
        </p:nvSpPr>
        <p:spPr>
          <a:xfrm>
            <a:off x="1003705" y="5246108"/>
            <a:ext cx="1232899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>
                <a:solidFill>
                  <a:schemeClr val="tx1"/>
                </a:solidFill>
              </a:rPr>
              <a:t>DSL Model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7BDCC-3CDE-1A27-BDCF-BD7BF93DAF60}"/>
              </a:ext>
            </a:extLst>
          </p:cNvPr>
          <p:cNvSpPr/>
          <p:nvPr/>
        </p:nvSpPr>
        <p:spPr>
          <a:xfrm>
            <a:off x="3509119" y="3484656"/>
            <a:ext cx="1232899" cy="5650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>
                <a:solidFill>
                  <a:schemeClr val="tx1"/>
                </a:solidFill>
              </a:rPr>
              <a:t>Meta</a:t>
            </a:r>
            <a:br>
              <a:rPr lang="en-FR" dirty="0">
                <a:solidFill>
                  <a:schemeClr val="tx1"/>
                </a:solidFill>
              </a:rPr>
            </a:br>
            <a:r>
              <a:rPr lang="en-FR" dirty="0">
                <a:solidFill>
                  <a:schemeClr val="tx1"/>
                </a:solidFill>
              </a:rPr>
              <a:t>Language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8A3D7B-1F35-2DC8-A5F6-92CF656EBAE4}"/>
              </a:ext>
            </a:extLst>
          </p:cNvPr>
          <p:cNvSpPr/>
          <p:nvPr/>
        </p:nvSpPr>
        <p:spPr>
          <a:xfrm>
            <a:off x="3509119" y="4313831"/>
            <a:ext cx="1232899" cy="5650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>
                <a:solidFill>
                  <a:schemeClr val="tx1"/>
                </a:solidFill>
              </a:rPr>
              <a:t>Language</a:t>
            </a:r>
            <a:br>
              <a:rPr lang="en-FR" dirty="0">
                <a:solidFill>
                  <a:schemeClr val="tx1"/>
                </a:solidFill>
              </a:rPr>
            </a:br>
            <a:r>
              <a:rPr lang="en-FR" dirty="0">
                <a:solidFill>
                  <a:schemeClr val="tx1"/>
                </a:solidFill>
              </a:rPr>
              <a:t>Definition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92F839-3AE2-7A9D-7974-D380CAF7F6E6}"/>
              </a:ext>
            </a:extLst>
          </p:cNvPr>
          <p:cNvSpPr/>
          <p:nvPr/>
        </p:nvSpPr>
        <p:spPr>
          <a:xfrm>
            <a:off x="3501104" y="5255982"/>
            <a:ext cx="1232899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>
                <a:solidFill>
                  <a:schemeClr val="tx1"/>
                </a:solidFill>
              </a:rPr>
              <a:t>DSL Model</a:t>
            </a:r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BFCA97BF-D91E-FDE7-7A29-81305E9F9AAB}"/>
              </a:ext>
            </a:extLst>
          </p:cNvPr>
          <p:cNvSpPr/>
          <p:nvPr/>
        </p:nvSpPr>
        <p:spPr>
          <a:xfrm>
            <a:off x="1050475" y="2958702"/>
            <a:ext cx="360000" cy="360000"/>
          </a:xfrm>
          <a:prstGeom prst="cub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F317F84F-6450-288A-2D52-D03D1779ACC9}"/>
              </a:ext>
            </a:extLst>
          </p:cNvPr>
          <p:cNvSpPr/>
          <p:nvPr/>
        </p:nvSpPr>
        <p:spPr>
          <a:xfrm>
            <a:off x="1486647" y="2962665"/>
            <a:ext cx="360000" cy="360000"/>
          </a:xfrm>
          <a:prstGeom prst="cub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C4C3F270-20CD-9895-BD86-D69A13A1725B}"/>
              </a:ext>
            </a:extLst>
          </p:cNvPr>
          <p:cNvSpPr/>
          <p:nvPr/>
        </p:nvSpPr>
        <p:spPr>
          <a:xfrm>
            <a:off x="1922819" y="2965689"/>
            <a:ext cx="360000" cy="360000"/>
          </a:xfrm>
          <a:prstGeom prst="cub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id="{99E429B0-982F-6897-DF4F-812F193045BF}"/>
              </a:ext>
            </a:extLst>
          </p:cNvPr>
          <p:cNvSpPr/>
          <p:nvPr/>
        </p:nvSpPr>
        <p:spPr>
          <a:xfrm>
            <a:off x="4918623" y="4005406"/>
            <a:ext cx="360000" cy="360000"/>
          </a:xfrm>
          <a:prstGeom prst="cub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id="{5C45DC98-96AD-89E4-84E4-A66E54FB0953}"/>
              </a:ext>
            </a:extLst>
          </p:cNvPr>
          <p:cNvSpPr/>
          <p:nvPr/>
        </p:nvSpPr>
        <p:spPr>
          <a:xfrm>
            <a:off x="5399795" y="4005941"/>
            <a:ext cx="360000" cy="360000"/>
          </a:xfrm>
          <a:prstGeom prst="cub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6" name="Cube 25">
            <a:extLst>
              <a:ext uri="{FF2B5EF4-FFF2-40B4-BE49-F238E27FC236}">
                <a16:creationId xmlns:a16="http://schemas.microsoft.com/office/drawing/2014/main" id="{4E27FD37-43CE-93E6-22F2-4ABF1C93A449}"/>
              </a:ext>
            </a:extLst>
          </p:cNvPr>
          <p:cNvSpPr/>
          <p:nvPr/>
        </p:nvSpPr>
        <p:spPr>
          <a:xfrm>
            <a:off x="5880967" y="4000242"/>
            <a:ext cx="360000" cy="360000"/>
          </a:xfrm>
          <a:prstGeom prst="cub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>
                <a:solidFill>
                  <a:schemeClr val="tx1"/>
                </a:solidFill>
              </a:rPr>
              <a:t>D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D17CD28-018F-C4CB-CC93-7799555D5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467" y="5790696"/>
            <a:ext cx="1653081" cy="73228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74F9117-1FF1-1244-0300-AD0727B80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80" y="5871919"/>
            <a:ext cx="2630546" cy="569841"/>
          </a:xfrm>
          <a:prstGeom prst="rect">
            <a:avLst/>
          </a:prstGeom>
        </p:spPr>
      </p:pic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B5BEFA8-1622-4366-A372-77C79925544A}"/>
              </a:ext>
            </a:extLst>
          </p:cNvPr>
          <p:cNvCxnSpPr>
            <a:cxnSpLocks/>
            <a:stCxn id="10" idx="3"/>
            <a:endCxn id="4" idx="0"/>
          </p:cNvCxnSpPr>
          <p:nvPr/>
        </p:nvCxnSpPr>
        <p:spPr>
          <a:xfrm>
            <a:off x="1185475" y="3318702"/>
            <a:ext cx="434678" cy="267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2C8D403-A469-418E-3FBF-201E9D04CA9F}"/>
              </a:ext>
            </a:extLst>
          </p:cNvPr>
          <p:cNvCxnSpPr>
            <a:cxnSpLocks/>
            <a:stCxn id="11" idx="3"/>
            <a:endCxn id="4" idx="0"/>
          </p:cNvCxnSpPr>
          <p:nvPr/>
        </p:nvCxnSpPr>
        <p:spPr>
          <a:xfrm flipH="1">
            <a:off x="1620153" y="3322665"/>
            <a:ext cx="1494" cy="263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39D43C4-5AF9-6D22-917B-DC43949A6AB6}"/>
              </a:ext>
            </a:extLst>
          </p:cNvPr>
          <p:cNvCxnSpPr>
            <a:cxnSpLocks/>
            <a:stCxn id="12" idx="3"/>
            <a:endCxn id="4" idx="0"/>
          </p:cNvCxnSpPr>
          <p:nvPr/>
        </p:nvCxnSpPr>
        <p:spPr>
          <a:xfrm flipH="1">
            <a:off x="1620153" y="3325689"/>
            <a:ext cx="437666" cy="260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Up Arrow 51">
            <a:extLst>
              <a:ext uri="{FF2B5EF4-FFF2-40B4-BE49-F238E27FC236}">
                <a16:creationId xmlns:a16="http://schemas.microsoft.com/office/drawing/2014/main" id="{18F71691-D915-B902-BC56-65DD214EAE13}"/>
              </a:ext>
            </a:extLst>
          </p:cNvPr>
          <p:cNvSpPr/>
          <p:nvPr/>
        </p:nvSpPr>
        <p:spPr>
          <a:xfrm>
            <a:off x="1440154" y="4779217"/>
            <a:ext cx="360000" cy="470898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6971C2D-4D85-09DE-126B-9EB824F75794}"/>
              </a:ext>
            </a:extLst>
          </p:cNvPr>
          <p:cNvCxnSpPr>
            <a:cxnSpLocks/>
            <a:stCxn id="9" idx="0"/>
            <a:endCxn id="8" idx="2"/>
          </p:cNvCxnSpPr>
          <p:nvPr/>
        </p:nvCxnSpPr>
        <p:spPr>
          <a:xfrm flipV="1">
            <a:off x="4117554" y="4878910"/>
            <a:ext cx="8015" cy="377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208FC3C-4D19-9567-2F9C-FC6396079F51}"/>
              </a:ext>
            </a:extLst>
          </p:cNvPr>
          <p:cNvCxnSpPr>
            <a:stCxn id="8" idx="0"/>
            <a:endCxn id="7" idx="2"/>
          </p:cNvCxnSpPr>
          <p:nvPr/>
        </p:nvCxnSpPr>
        <p:spPr>
          <a:xfrm flipV="1">
            <a:off x="4125569" y="4049735"/>
            <a:ext cx="0" cy="2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7F18F28-D843-A19C-E14B-BAEB60EEE197}"/>
              </a:ext>
            </a:extLst>
          </p:cNvPr>
          <p:cNvCxnSpPr>
            <a:stCxn id="24" idx="0"/>
            <a:endCxn id="7" idx="3"/>
          </p:cNvCxnSpPr>
          <p:nvPr/>
        </p:nvCxnSpPr>
        <p:spPr>
          <a:xfrm flipH="1" flipV="1">
            <a:off x="4742018" y="3767196"/>
            <a:ext cx="401605" cy="238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C80433D-CD3F-DADC-06D8-1052B3B4252B}"/>
              </a:ext>
            </a:extLst>
          </p:cNvPr>
          <p:cNvCxnSpPr>
            <a:stCxn id="25" idx="0"/>
            <a:endCxn id="7" idx="3"/>
          </p:cNvCxnSpPr>
          <p:nvPr/>
        </p:nvCxnSpPr>
        <p:spPr>
          <a:xfrm flipH="1" flipV="1">
            <a:off x="4742018" y="3767196"/>
            <a:ext cx="882777" cy="238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F492FBD-2C5E-EDF4-D097-41791CE361F8}"/>
              </a:ext>
            </a:extLst>
          </p:cNvPr>
          <p:cNvCxnSpPr>
            <a:stCxn id="26" idx="0"/>
            <a:endCxn id="7" idx="3"/>
          </p:cNvCxnSpPr>
          <p:nvPr/>
        </p:nvCxnSpPr>
        <p:spPr>
          <a:xfrm flipH="1" flipV="1">
            <a:off x="4742018" y="3767196"/>
            <a:ext cx="1363949" cy="233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D1C35E9-97AD-C704-5D39-2EB0E6879428}"/>
              </a:ext>
            </a:extLst>
          </p:cNvPr>
          <p:cNvCxnSpPr>
            <a:stCxn id="8" idx="3"/>
            <a:endCxn id="24" idx="3"/>
          </p:cNvCxnSpPr>
          <p:nvPr/>
        </p:nvCxnSpPr>
        <p:spPr>
          <a:xfrm flipV="1">
            <a:off x="4742018" y="4365406"/>
            <a:ext cx="311605" cy="230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A9D7631D-9618-290C-4E09-7942AFB2A02D}"/>
              </a:ext>
            </a:extLst>
          </p:cNvPr>
          <p:cNvCxnSpPr>
            <a:stCxn id="8" idx="3"/>
            <a:endCxn id="25" idx="3"/>
          </p:cNvCxnSpPr>
          <p:nvPr/>
        </p:nvCxnSpPr>
        <p:spPr>
          <a:xfrm flipV="1">
            <a:off x="4742018" y="4365941"/>
            <a:ext cx="792777" cy="230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03B86871-8872-BD92-27FA-A1B72ECFF6FC}"/>
              </a:ext>
            </a:extLst>
          </p:cNvPr>
          <p:cNvCxnSpPr>
            <a:stCxn id="8" idx="3"/>
            <a:endCxn id="26" idx="3"/>
          </p:cNvCxnSpPr>
          <p:nvPr/>
        </p:nvCxnSpPr>
        <p:spPr>
          <a:xfrm flipV="1">
            <a:off x="4742018" y="4360242"/>
            <a:ext cx="1273949" cy="236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CD94CF06-95C0-D8E5-7FF3-D48B862ABFD1}"/>
              </a:ext>
            </a:extLst>
          </p:cNvPr>
          <p:cNvSpPr txBox="1"/>
          <p:nvPr/>
        </p:nvSpPr>
        <p:spPr>
          <a:xfrm>
            <a:off x="564816" y="1812737"/>
            <a:ext cx="24706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2800" dirty="0"/>
              <a:t>Reuse based on</a:t>
            </a:r>
            <a:br>
              <a:rPr lang="en-FR" sz="2800" dirty="0"/>
            </a:br>
            <a:r>
              <a:rPr lang="en-FR" sz="2800" dirty="0"/>
              <a:t>Pivot Language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A838A1A9-C466-2FBE-6505-BEC723337927}"/>
              </a:ext>
            </a:extLst>
          </p:cNvPr>
          <p:cNvSpPr txBox="1"/>
          <p:nvPr/>
        </p:nvSpPr>
        <p:spPr>
          <a:xfrm>
            <a:off x="3590291" y="1812737"/>
            <a:ext cx="24706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2800" dirty="0"/>
              <a:t>Reuse based on</a:t>
            </a:r>
            <a:br>
              <a:rPr lang="en-FR" sz="2800" dirty="0"/>
            </a:br>
            <a:r>
              <a:rPr lang="en-FR" sz="2800" dirty="0"/>
              <a:t>Meta-Language</a:t>
            </a: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1E09E040-DA6D-4DDC-362C-91D83715C9E4}"/>
              </a:ext>
            </a:extLst>
          </p:cNvPr>
          <p:cNvCxnSpPr>
            <a:cxnSpLocks/>
            <a:stCxn id="137" idx="0"/>
            <a:endCxn id="137" idx="2"/>
          </p:cNvCxnSpPr>
          <p:nvPr/>
        </p:nvCxnSpPr>
        <p:spPr>
          <a:xfrm>
            <a:off x="3202627" y="2839905"/>
            <a:ext cx="0" cy="4030158"/>
          </a:xfrm>
          <a:prstGeom prst="line">
            <a:avLst/>
          </a:prstGeom>
          <a:ln w="349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9B833EF-65B3-9560-706E-EA8D9CCADB58}"/>
              </a:ext>
            </a:extLst>
          </p:cNvPr>
          <p:cNvCxnSpPr>
            <a:cxnSpLocks/>
          </p:cNvCxnSpPr>
          <p:nvPr/>
        </p:nvCxnSpPr>
        <p:spPr>
          <a:xfrm>
            <a:off x="6405253" y="2858671"/>
            <a:ext cx="0" cy="4011392"/>
          </a:xfrm>
          <a:prstGeom prst="line">
            <a:avLst/>
          </a:prstGeom>
          <a:ln w="349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099AD79-53A8-B8F5-0443-EB4BAD4B30CC}"/>
              </a:ext>
            </a:extLst>
          </p:cNvPr>
          <p:cNvSpPr/>
          <p:nvPr/>
        </p:nvSpPr>
        <p:spPr>
          <a:xfrm>
            <a:off x="1379297" y="6407439"/>
            <a:ext cx="3752812" cy="3372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b="1" dirty="0">
                <a:solidFill>
                  <a:schemeClr val="tx1"/>
                </a:solidFill>
              </a:rPr>
              <a:t>Manuel Wimmer Keynote @ MLE’23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B721EB-2217-6208-F666-ABC8FB844320}"/>
              </a:ext>
            </a:extLst>
          </p:cNvPr>
          <p:cNvSpPr/>
          <p:nvPr/>
        </p:nvSpPr>
        <p:spPr>
          <a:xfrm>
            <a:off x="6825075" y="3158542"/>
            <a:ext cx="1232899" cy="5650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>
                <a:solidFill>
                  <a:schemeClr val="tx1"/>
                </a:solidFill>
              </a:rPr>
              <a:t>Meta</a:t>
            </a:r>
            <a:br>
              <a:rPr lang="en-FR" dirty="0">
                <a:solidFill>
                  <a:schemeClr val="tx1"/>
                </a:solidFill>
              </a:rPr>
            </a:br>
            <a:r>
              <a:rPr lang="en-FR" dirty="0">
                <a:solidFill>
                  <a:schemeClr val="tx1"/>
                </a:solidFill>
              </a:rPr>
              <a:t>Language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1646FC-791D-207F-6C8D-976DF2E12F2D}"/>
              </a:ext>
            </a:extLst>
          </p:cNvPr>
          <p:cNvSpPr/>
          <p:nvPr/>
        </p:nvSpPr>
        <p:spPr>
          <a:xfrm>
            <a:off x="6977475" y="3310942"/>
            <a:ext cx="1232899" cy="5650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>
                <a:solidFill>
                  <a:schemeClr val="tx1"/>
                </a:solidFill>
              </a:rPr>
              <a:t>Meta</a:t>
            </a:r>
            <a:br>
              <a:rPr lang="en-FR" dirty="0">
                <a:solidFill>
                  <a:schemeClr val="tx1"/>
                </a:solidFill>
              </a:rPr>
            </a:br>
            <a:r>
              <a:rPr lang="en-FR" dirty="0">
                <a:solidFill>
                  <a:schemeClr val="tx1"/>
                </a:solidFill>
              </a:rPr>
              <a:t>Language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929434-DDED-E20F-625D-BE58F902346F}"/>
              </a:ext>
            </a:extLst>
          </p:cNvPr>
          <p:cNvSpPr/>
          <p:nvPr/>
        </p:nvSpPr>
        <p:spPr>
          <a:xfrm>
            <a:off x="7129875" y="3463342"/>
            <a:ext cx="1232899" cy="5650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>
                <a:solidFill>
                  <a:schemeClr val="tx1"/>
                </a:solidFill>
              </a:rPr>
              <a:t>Meta</a:t>
            </a:r>
            <a:br>
              <a:rPr lang="en-FR" dirty="0">
                <a:solidFill>
                  <a:schemeClr val="tx1"/>
                </a:solidFill>
              </a:rPr>
            </a:br>
            <a:r>
              <a:rPr lang="en-FR" dirty="0">
                <a:solidFill>
                  <a:schemeClr val="tx1"/>
                </a:solidFill>
              </a:rPr>
              <a:t>Language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DD9A95-70F3-D7B5-F51D-27871A4F54C9}"/>
              </a:ext>
            </a:extLst>
          </p:cNvPr>
          <p:cNvCxnSpPr>
            <a:cxnSpLocks/>
          </p:cNvCxnSpPr>
          <p:nvPr/>
        </p:nvCxnSpPr>
        <p:spPr>
          <a:xfrm>
            <a:off x="9344852" y="3638972"/>
            <a:ext cx="16110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9438AB4-6DE0-98E5-8A38-0F0ECAC73A71}"/>
              </a:ext>
            </a:extLst>
          </p:cNvPr>
          <p:cNvCxnSpPr>
            <a:cxnSpLocks/>
          </p:cNvCxnSpPr>
          <p:nvPr/>
        </p:nvCxnSpPr>
        <p:spPr>
          <a:xfrm>
            <a:off x="9328677" y="3126077"/>
            <a:ext cx="16110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16EA2C1-73E9-6D4A-5031-B108F6EB41E7}"/>
              </a:ext>
            </a:extLst>
          </p:cNvPr>
          <p:cNvSpPr/>
          <p:nvPr/>
        </p:nvSpPr>
        <p:spPr>
          <a:xfrm>
            <a:off x="9792798" y="3788092"/>
            <a:ext cx="1793703" cy="7079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D5CA56-3C83-AA91-8AFF-C0899CB68B45}"/>
              </a:ext>
            </a:extLst>
          </p:cNvPr>
          <p:cNvSpPr txBox="1"/>
          <p:nvPr/>
        </p:nvSpPr>
        <p:spPr>
          <a:xfrm>
            <a:off x="10796031" y="3462651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Debugging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5A7D4BE-A969-D01D-2C0B-EF8D217EB45C}"/>
              </a:ext>
            </a:extLst>
          </p:cNvPr>
          <p:cNvCxnSpPr>
            <a:cxnSpLocks/>
            <a:stCxn id="5" idx="0"/>
            <a:endCxn id="4" idx="2"/>
          </p:cNvCxnSpPr>
          <p:nvPr/>
        </p:nvCxnSpPr>
        <p:spPr>
          <a:xfrm flipH="1" flipV="1">
            <a:off x="1620153" y="3946634"/>
            <a:ext cx="1" cy="469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45D45D-6636-EE4E-45B0-69AFFA926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0847-8BF6-8545-AF02-13E6EB1F565C}" type="slidenum">
              <a:rPr lang="en-FR" smtClean="0"/>
              <a:t>8</a:t>
            </a:fld>
            <a:endParaRPr lang="en-FR"/>
          </a:p>
        </p:txBody>
      </p:sp>
      <p:sp>
        <p:nvSpPr>
          <p:cNvPr id="147" name="Google Shape;200;p31">
            <a:extLst>
              <a:ext uri="{FF2B5EF4-FFF2-40B4-BE49-F238E27FC236}">
                <a16:creationId xmlns:a16="http://schemas.microsoft.com/office/drawing/2014/main" id="{330AF57C-8ACB-C630-B577-01A537E976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8786971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-US"/>
              <a:t>How to write tools that survive?</a:t>
            </a:r>
          </a:p>
        </p:txBody>
      </p:sp>
    </p:spTree>
    <p:extLst>
      <p:ext uri="{BB962C8B-B14F-4D97-AF65-F5344CB8AC3E}">
        <p14:creationId xmlns:p14="http://schemas.microsoft.com/office/powerpoint/2010/main" val="398243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 descr="Programmer male with solid fill">
            <a:extLst>
              <a:ext uri="{FF2B5EF4-FFF2-40B4-BE49-F238E27FC236}">
                <a16:creationId xmlns:a16="http://schemas.microsoft.com/office/drawing/2014/main" id="{BD5ACFFB-6169-01AB-F0BB-7246E73D0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7910" y="5327872"/>
            <a:ext cx="914400" cy="914400"/>
          </a:xfrm>
          <a:prstGeom prst="rect">
            <a:avLst/>
          </a:prstGeom>
        </p:spPr>
      </p:pic>
      <p:pic>
        <p:nvPicPr>
          <p:cNvPr id="15" name="Graphic 14" descr="Programmer female outline">
            <a:extLst>
              <a:ext uri="{FF2B5EF4-FFF2-40B4-BE49-F238E27FC236}">
                <a16:creationId xmlns:a16="http://schemas.microsoft.com/office/drawing/2014/main" id="{C59193FA-C016-3A58-56D4-C532DCAA74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016" y="5327872"/>
            <a:ext cx="914400" cy="9144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840A658-10C8-EBCD-B2A9-3C6FC7B7A8AA}"/>
              </a:ext>
            </a:extLst>
          </p:cNvPr>
          <p:cNvSpPr/>
          <p:nvPr/>
        </p:nvSpPr>
        <p:spPr>
          <a:xfrm>
            <a:off x="873315" y="3439128"/>
            <a:ext cx="1433803" cy="6250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</a:t>
            </a:r>
            <a:r>
              <a:rPr lang="en-FR" dirty="0">
                <a:solidFill>
                  <a:schemeClr val="tx1"/>
                </a:solidFill>
              </a:rPr>
              <a:t>pecification</a:t>
            </a:r>
            <a:br>
              <a:rPr lang="en-FR" dirty="0">
                <a:solidFill>
                  <a:schemeClr val="tx1"/>
                </a:solidFill>
              </a:rPr>
            </a:br>
            <a:r>
              <a:rPr lang="en-FR" dirty="0">
                <a:solidFill>
                  <a:schemeClr val="tx1"/>
                </a:solidFill>
              </a:rPr>
              <a:t>Language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B509D01-79EC-EC32-3E56-D8D42E8B855E}"/>
              </a:ext>
            </a:extLst>
          </p:cNvPr>
          <p:cNvSpPr/>
          <p:nvPr/>
        </p:nvSpPr>
        <p:spPr>
          <a:xfrm>
            <a:off x="9998208" y="4435225"/>
            <a:ext cx="1433803" cy="6250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>
                <a:solidFill>
                  <a:schemeClr val="tx1"/>
                </a:solidFill>
              </a:rPr>
              <a:t>Breakpoint</a:t>
            </a:r>
            <a:br>
              <a:rPr lang="en-FR" dirty="0">
                <a:solidFill>
                  <a:schemeClr val="tx1"/>
                </a:solidFill>
              </a:rPr>
            </a:br>
            <a:r>
              <a:rPr lang="en-FR" dirty="0">
                <a:solidFill>
                  <a:schemeClr val="tx1"/>
                </a:solidFill>
              </a:rPr>
              <a:t>Language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DC7E1B2-2765-FAF5-690F-9D3F6D9E2B69}"/>
              </a:ext>
            </a:extLst>
          </p:cNvPr>
          <p:cNvSpPr/>
          <p:nvPr/>
        </p:nvSpPr>
        <p:spPr>
          <a:xfrm>
            <a:off x="2764319" y="2928824"/>
            <a:ext cx="6675148" cy="16456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Multiverse Debugger</a:t>
            </a:r>
            <a:br>
              <a:rPr lang="en-FR" dirty="0"/>
            </a:br>
            <a:r>
              <a:rPr lang="en-FR" i="1" dirty="0"/>
              <a:t>core semantics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FA93E8E-94C8-9C37-8143-C1DE8296FF76}"/>
              </a:ext>
            </a:extLst>
          </p:cNvPr>
          <p:cNvSpPr/>
          <p:nvPr/>
        </p:nvSpPr>
        <p:spPr>
          <a:xfrm>
            <a:off x="3299012" y="4264344"/>
            <a:ext cx="5593976" cy="966797"/>
          </a:xfrm>
          <a:prstGeom prst="rect">
            <a:avLst/>
          </a:prstGeom>
          <a:solidFill>
            <a:schemeClr val="accent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Temporal Finder</a:t>
            </a:r>
            <a:endParaRPr lang="en-FR" i="1" dirty="0"/>
          </a:p>
        </p:txBody>
      </p: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4BEB5142-973C-7EC4-A4A2-B1CF103B2DDC}"/>
              </a:ext>
            </a:extLst>
          </p:cNvPr>
          <p:cNvCxnSpPr>
            <a:cxnSpLocks/>
            <a:endCxn id="22" idx="0"/>
          </p:cNvCxnSpPr>
          <p:nvPr/>
        </p:nvCxnSpPr>
        <p:spPr>
          <a:xfrm rot="10800000" flipV="1">
            <a:off x="3663602" y="838321"/>
            <a:ext cx="1968074" cy="1785238"/>
          </a:xfrm>
          <a:prstGeom prst="bentConnector2">
            <a:avLst/>
          </a:prstGeom>
          <a:ln w="25400" cap="rnd">
            <a:solidFill>
              <a:schemeClr val="tx1"/>
            </a:solidFill>
            <a:prstDash val="lgDash"/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BDB39F9E-FB0D-C967-5678-9B11441C5DF2}"/>
              </a:ext>
            </a:extLst>
          </p:cNvPr>
          <p:cNvCxnSpPr>
            <a:cxnSpLocks/>
            <a:endCxn id="23" idx="0"/>
          </p:cNvCxnSpPr>
          <p:nvPr/>
        </p:nvCxnSpPr>
        <p:spPr>
          <a:xfrm rot="16200000" flipH="1">
            <a:off x="6835911" y="875747"/>
            <a:ext cx="1769012" cy="1726608"/>
          </a:xfrm>
          <a:prstGeom prst="bentConnector3">
            <a:avLst>
              <a:gd name="adj1" fmla="val 337"/>
            </a:avLst>
          </a:prstGeom>
          <a:ln w="25400" cap="rnd">
            <a:solidFill>
              <a:schemeClr val="tx1"/>
            </a:solidFill>
            <a:prstDash val="lgDash"/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308F8DBB-ABA3-0826-6133-884A0A52CF61}"/>
              </a:ext>
            </a:extLst>
          </p:cNvPr>
          <p:cNvCxnSpPr>
            <a:cxnSpLocks/>
          </p:cNvCxnSpPr>
          <p:nvPr/>
        </p:nvCxnSpPr>
        <p:spPr>
          <a:xfrm rot="16200000" flipH="1">
            <a:off x="6204312" y="1863924"/>
            <a:ext cx="1019875" cy="499384"/>
          </a:xfrm>
          <a:prstGeom prst="bentConnector3">
            <a:avLst/>
          </a:prstGeom>
          <a:ln w="25400" cap="rnd">
            <a:solidFill>
              <a:schemeClr val="tx1"/>
            </a:solidFill>
            <a:prstDash val="lgDash"/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521533A5-D652-DD6E-DA01-91A3C59CB8C2}"/>
              </a:ext>
            </a:extLst>
          </p:cNvPr>
          <p:cNvCxnSpPr>
            <a:cxnSpLocks/>
          </p:cNvCxnSpPr>
          <p:nvPr/>
        </p:nvCxnSpPr>
        <p:spPr>
          <a:xfrm rot="5400000">
            <a:off x="5298604" y="1936406"/>
            <a:ext cx="1026227" cy="360776"/>
          </a:xfrm>
          <a:prstGeom prst="bentConnector3">
            <a:avLst/>
          </a:prstGeom>
          <a:ln w="25400" cap="rnd">
            <a:solidFill>
              <a:schemeClr val="tx1"/>
            </a:solidFill>
            <a:prstDash val="lgDash"/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DA86BB51-FE19-D5F0-06AB-13131701B36A}"/>
              </a:ext>
            </a:extLst>
          </p:cNvPr>
          <p:cNvSpPr txBox="1"/>
          <p:nvPr/>
        </p:nvSpPr>
        <p:spPr>
          <a:xfrm>
            <a:off x="4973356" y="1626859"/>
            <a:ext cx="93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observe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C2F1E90-56CF-FA31-1C49-EFA602154FE8}"/>
              </a:ext>
            </a:extLst>
          </p:cNvPr>
          <p:cNvSpPr txBox="1"/>
          <p:nvPr/>
        </p:nvSpPr>
        <p:spPr>
          <a:xfrm>
            <a:off x="6563315" y="1505460"/>
            <a:ext cx="1467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i</a:t>
            </a:r>
            <a:r>
              <a:rPr lang="en-FR" dirty="0"/>
              <a:t>nteract with</a:t>
            </a:r>
            <a:br>
              <a:rPr lang="en-FR" dirty="0"/>
            </a:br>
            <a:r>
              <a:rPr lang="en-FR" dirty="0"/>
              <a:t>the behaviors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90168EA-C3FB-2B05-E192-A7FE870A0E89}"/>
              </a:ext>
            </a:extLst>
          </p:cNvPr>
          <p:cNvSpPr txBox="1"/>
          <p:nvPr/>
        </p:nvSpPr>
        <p:spPr>
          <a:xfrm>
            <a:off x="7221730" y="484624"/>
            <a:ext cx="145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  <a:r>
              <a:rPr lang="en-FR" dirty="0"/>
              <a:t>sk questions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26CA3E6-5F3A-35BA-2D54-03B031890AA7}"/>
              </a:ext>
            </a:extLst>
          </p:cNvPr>
          <p:cNvSpPr txBox="1"/>
          <p:nvPr/>
        </p:nvSpPr>
        <p:spPr>
          <a:xfrm>
            <a:off x="3577694" y="484624"/>
            <a:ext cx="1996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</a:t>
            </a:r>
            <a:r>
              <a:rPr lang="en-FR" dirty="0"/>
              <a:t>rovide the subject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50D8B1E-D81B-610D-73DE-1411896E0667}"/>
              </a:ext>
            </a:extLst>
          </p:cNvPr>
          <p:cNvCxnSpPr>
            <a:cxnSpLocks/>
            <a:stCxn id="15" idx="0"/>
            <a:endCxn id="24" idx="2"/>
          </p:cNvCxnSpPr>
          <p:nvPr/>
        </p:nvCxnSpPr>
        <p:spPr>
          <a:xfrm flipV="1">
            <a:off x="1590216" y="4064161"/>
            <a:ext cx="1" cy="1263711"/>
          </a:xfrm>
          <a:prstGeom prst="straightConnector1">
            <a:avLst/>
          </a:prstGeom>
          <a:ln w="25400" cap="rnd">
            <a:solidFill>
              <a:schemeClr val="tx1"/>
            </a:solidFill>
            <a:prstDash val="lgDash"/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D6C2AE4-9EC4-9414-8501-E1AF5ECA446E}"/>
              </a:ext>
            </a:extLst>
          </p:cNvPr>
          <p:cNvCxnSpPr>
            <a:cxnSpLocks/>
            <a:stCxn id="11" idx="0"/>
            <a:endCxn id="25" idx="2"/>
          </p:cNvCxnSpPr>
          <p:nvPr/>
        </p:nvCxnSpPr>
        <p:spPr>
          <a:xfrm flipV="1">
            <a:off x="10715110" y="5060258"/>
            <a:ext cx="0" cy="267614"/>
          </a:xfrm>
          <a:prstGeom prst="straightConnector1">
            <a:avLst/>
          </a:prstGeom>
          <a:ln w="25400" cap="rnd">
            <a:solidFill>
              <a:schemeClr val="tx1"/>
            </a:solidFill>
            <a:prstDash val="lgDash"/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Graphic 76" descr="Customer review with solid fill">
            <a:extLst>
              <a:ext uri="{FF2B5EF4-FFF2-40B4-BE49-F238E27FC236}">
                <a16:creationId xmlns:a16="http://schemas.microsoft.com/office/drawing/2014/main" id="{4C8A74D2-8F95-B510-6AA0-F3E115115A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43655" y="44257"/>
            <a:ext cx="1313458" cy="1313458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81937D34-844F-F844-6B8E-FC54EBA12838}"/>
              </a:ext>
            </a:extLst>
          </p:cNvPr>
          <p:cNvSpPr txBox="1"/>
          <p:nvPr/>
        </p:nvSpPr>
        <p:spPr>
          <a:xfrm>
            <a:off x="5543655" y="1200756"/>
            <a:ext cx="1368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stakeholders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0D46B61-7B2A-99A2-C327-5FF9F3CD8BFA}"/>
              </a:ext>
            </a:extLst>
          </p:cNvPr>
          <p:cNvCxnSpPr>
            <a:cxnSpLocks/>
            <a:stCxn id="24" idx="3"/>
            <a:endCxn id="26" idx="1"/>
          </p:cNvCxnSpPr>
          <p:nvPr/>
        </p:nvCxnSpPr>
        <p:spPr>
          <a:xfrm flipV="1">
            <a:off x="2307118" y="3751644"/>
            <a:ext cx="457201" cy="1"/>
          </a:xfrm>
          <a:prstGeom prst="line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843D651-7470-8764-073C-4D40DF7DD62F}"/>
              </a:ext>
            </a:extLst>
          </p:cNvPr>
          <p:cNvCxnSpPr>
            <a:cxnSpLocks/>
            <a:stCxn id="25" idx="1"/>
            <a:endCxn id="27" idx="3"/>
          </p:cNvCxnSpPr>
          <p:nvPr/>
        </p:nvCxnSpPr>
        <p:spPr>
          <a:xfrm flipH="1">
            <a:off x="8892988" y="4747742"/>
            <a:ext cx="1105220" cy="1"/>
          </a:xfrm>
          <a:prstGeom prst="line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60A59117-E190-6773-DBDE-714B22497B31}"/>
              </a:ext>
            </a:extLst>
          </p:cNvPr>
          <p:cNvSpPr/>
          <p:nvPr/>
        </p:nvSpPr>
        <p:spPr>
          <a:xfrm>
            <a:off x="2957937" y="2623559"/>
            <a:ext cx="1411329" cy="625033"/>
          </a:xfrm>
          <a:prstGeom prst="rect">
            <a:avLst/>
          </a:prstGeom>
          <a:solidFill>
            <a:schemeClr val="bg1"/>
          </a:solidFill>
          <a:ln w="38100">
            <a:solidFill>
              <a:srgbClr val="A3C28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>
                <a:solidFill>
                  <a:schemeClr val="tx1"/>
                </a:solidFill>
              </a:rPr>
              <a:t>Specification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BEF4F4-2830-00AD-642E-691E87DD574D}"/>
              </a:ext>
            </a:extLst>
          </p:cNvPr>
          <p:cNvSpPr/>
          <p:nvPr/>
        </p:nvSpPr>
        <p:spPr>
          <a:xfrm>
            <a:off x="7933378" y="2623557"/>
            <a:ext cx="1300686" cy="62503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>
                <a:solidFill>
                  <a:schemeClr val="tx1"/>
                </a:solidFill>
              </a:rPr>
              <a:t>Multiverse</a:t>
            </a:r>
            <a:br>
              <a:rPr lang="en-FR" dirty="0">
                <a:solidFill>
                  <a:schemeClr val="tx1"/>
                </a:solidFill>
              </a:rPr>
            </a:br>
            <a:r>
              <a:rPr lang="en-FR" dirty="0">
                <a:solidFill>
                  <a:schemeClr val="tx1"/>
                </a:solidFill>
              </a:rPr>
              <a:t>Breakpoints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FFC449B-9A6A-305E-5EB2-4302E5EBA7A2}"/>
              </a:ext>
            </a:extLst>
          </p:cNvPr>
          <p:cNvSpPr/>
          <p:nvPr/>
        </p:nvSpPr>
        <p:spPr>
          <a:xfrm>
            <a:off x="4841717" y="2623556"/>
            <a:ext cx="1579908" cy="625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>
                <a:solidFill>
                  <a:schemeClr val="tx1"/>
                </a:solidFill>
              </a:rPr>
              <a:t>Debug</a:t>
            </a:r>
          </a:p>
          <a:p>
            <a:pPr algn="ctr"/>
            <a:r>
              <a:rPr lang="en-FR" dirty="0">
                <a:solidFill>
                  <a:schemeClr val="tx1"/>
                </a:solidFill>
              </a:rPr>
              <a:t>Configuration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A578C94-88E0-9921-0AE4-8322DCB08703}"/>
              </a:ext>
            </a:extLst>
          </p:cNvPr>
          <p:cNvSpPr/>
          <p:nvPr/>
        </p:nvSpPr>
        <p:spPr>
          <a:xfrm>
            <a:off x="6464557" y="2623556"/>
            <a:ext cx="996369" cy="625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>
                <a:solidFill>
                  <a:schemeClr val="tx1"/>
                </a:solidFill>
              </a:rPr>
              <a:t>Debug Actions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4BCE509-FBC7-C721-8F0E-7E233A6342D9}"/>
              </a:ext>
            </a:extLst>
          </p:cNvPr>
          <p:cNvSpPr txBox="1"/>
          <p:nvPr/>
        </p:nvSpPr>
        <p:spPr>
          <a:xfrm>
            <a:off x="1564217" y="4719740"/>
            <a:ext cx="1303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Implements</a:t>
            </a:r>
            <a:br>
              <a:rPr lang="en-FR" dirty="0"/>
            </a:br>
            <a:r>
              <a:rPr lang="en-FR" dirty="0"/>
              <a:t>the SLI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ED19744-56DA-E2D0-242B-C171C7C66976}"/>
              </a:ext>
            </a:extLst>
          </p:cNvPr>
          <p:cNvSpPr txBox="1"/>
          <p:nvPr/>
        </p:nvSpPr>
        <p:spPr>
          <a:xfrm>
            <a:off x="677305" y="6191521"/>
            <a:ext cx="1825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S</a:t>
            </a:r>
            <a:r>
              <a:rPr lang="en-FR" dirty="0"/>
              <a:t>ubject Language</a:t>
            </a:r>
            <a:br>
              <a:rPr lang="en-FR" dirty="0"/>
            </a:br>
            <a:r>
              <a:rPr lang="en-FR" dirty="0"/>
              <a:t>Provider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36FF42A-9426-ECE1-44BD-8D00DD2E0DEF}"/>
              </a:ext>
            </a:extLst>
          </p:cNvPr>
          <p:cNvSpPr txBox="1"/>
          <p:nvPr/>
        </p:nvSpPr>
        <p:spPr>
          <a:xfrm>
            <a:off x="9636450" y="6186720"/>
            <a:ext cx="2157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Breakpoint</a:t>
            </a:r>
            <a:r>
              <a:rPr lang="en-FR" dirty="0"/>
              <a:t> Language</a:t>
            </a:r>
            <a:br>
              <a:rPr lang="en-FR" dirty="0"/>
            </a:br>
            <a:r>
              <a:rPr lang="en-FR" dirty="0"/>
              <a:t>Provider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55E0B2B-34DA-7E7F-C22D-8E6F37822BD0}"/>
              </a:ext>
            </a:extLst>
          </p:cNvPr>
          <p:cNvSpPr txBox="1"/>
          <p:nvPr/>
        </p:nvSpPr>
        <p:spPr>
          <a:xfrm>
            <a:off x="9417242" y="5060258"/>
            <a:ext cx="1303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Implements</a:t>
            </a:r>
            <a:br>
              <a:rPr lang="en-FR" dirty="0"/>
            </a:br>
            <a:r>
              <a:rPr lang="en-FR" dirty="0"/>
              <a:t>the iSLI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A10BDD5-F1B0-F5C1-54F2-0B716FC73B5B}"/>
              </a:ext>
            </a:extLst>
          </p:cNvPr>
          <p:cNvSpPr txBox="1"/>
          <p:nvPr/>
        </p:nvSpPr>
        <p:spPr>
          <a:xfrm>
            <a:off x="9439483" y="4429193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iSLI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1701A00-4EFE-95F2-9CC0-88D6BBC6E5A5}"/>
              </a:ext>
            </a:extLst>
          </p:cNvPr>
          <p:cNvSpPr txBox="1"/>
          <p:nvPr/>
        </p:nvSpPr>
        <p:spPr>
          <a:xfrm>
            <a:off x="2355989" y="3439128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SLI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F4F8E2-30D5-B6EF-E298-AE07A016B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0847-8BF6-8545-AF02-13E6EB1F565C}" type="slidenum">
              <a:rPr lang="en-FR" smtClean="0"/>
              <a:t>9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572697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1709</Words>
  <Application>Microsoft Macintosh PowerPoint</Application>
  <PresentationFormat>Widescreen</PresentationFormat>
  <Paragraphs>362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Helvetica Neue</vt:lpstr>
      <vt:lpstr>Menlo</vt:lpstr>
      <vt:lpstr>Open Sans</vt:lpstr>
      <vt:lpstr>Office Theme</vt:lpstr>
      <vt:lpstr>Temporal Breakpoints for Multiverse Debugging</vt:lpstr>
      <vt:lpstr>PowerPoint Presentation</vt:lpstr>
      <vt:lpstr>Questions to ponder</vt:lpstr>
      <vt:lpstr>A new classification for breakpoints</vt:lpstr>
      <vt:lpstr>A new classification for breakpoints</vt:lpstr>
      <vt:lpstr>A new classification for breakpoints</vt:lpstr>
      <vt:lpstr>A new classification for breakpoints</vt:lpstr>
      <vt:lpstr>How to write tools that survive?</vt:lpstr>
      <vt:lpstr>PowerPoint Presentation</vt:lpstr>
      <vt:lpstr>Semantic Language Interface (SLI)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AnimUML Integration</vt:lpstr>
      <vt:lpstr>Conclusion &amp; Perspectives</vt:lpstr>
      <vt:lpstr>PowerPoint Presentation</vt:lpstr>
      <vt:lpstr>PowerPoint Presentation</vt:lpstr>
      <vt:lpstr>SLI for Lambda Calculus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Temporal Breakpoints for Multiverse Debugging</dc:title>
  <dc:creator>Ciprian TEODOROV</dc:creator>
  <cp:lastModifiedBy>Ciprian TEODOROV</cp:lastModifiedBy>
  <cp:revision>35</cp:revision>
  <dcterms:created xsi:type="dcterms:W3CDTF">2023-10-22T15:22:20Z</dcterms:created>
  <dcterms:modified xsi:type="dcterms:W3CDTF">2023-10-24T13:41:24Z</dcterms:modified>
</cp:coreProperties>
</file>