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04D760E-EFB4-4EFF-9E4A-D295EEC6A0E6}">
  <a:tblStyle styleId="{A04D760E-EFB4-4EFF-9E4A-D295EEC6A0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 method to adapt multiverse debugging scalability, and use it for debugging specification languages, such as UML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57cc27b668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57cc27b668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57cc27b668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57cc27b668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57cc27b66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57cc27b66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5a2fc4278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5a2fc4278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5a2fc427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5a2fc427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5a2fc4278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5a2fc4278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57cc27b668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57cc27b668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57cc27b668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57cc27b668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57cc27b668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57cc27b668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57cc27b668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57cc27b668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reachablility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6f3f195015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6f3f195015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57cc27b668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57cc27b668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57cc27b668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57cc27b668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57cc27b668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57cc27b668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omniscient debugging only runs end-to-end traces, so history of previous trace disappears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We want to compare configurations on different traces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57cc27b668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57cc27b668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57cc27b668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57cc27b668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52f98bd02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52f98bd029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state-space explosion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2f98bd0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52f98bd0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stefan marr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56a07cbc27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56a07cbc27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56a07cbc27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56a07cbc27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runtime of the subject to debug to pilot it’s execution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56a07cbc27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56a07cbc27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6f3f195015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6f3f195015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Partial modelling, appearing at a specific moment of the modelling process and to be concretized later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Modelling concurrent processes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To create a model of the environment, with a more unpredictable behaviour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56a07cbc27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56a07cbc27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52f98bd02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52f98bd02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Semantic Transition Relation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C the configuration type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 the action type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 the expression type (define breakpoints)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R the reduction syntax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 the value type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α the reduced configuration type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5d788cca32_36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5d788cca32_36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Used during breakpoint search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SLI as an input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reachability algorithm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adapted by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	changing initial configuration, as we may start RTB from anywhere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	partial applications of breakpoints and reduction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5d788cca32_36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5d788cca32_36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5d788cca32_36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5d788cca32_36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5d788cca32_36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5d788cca32_36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5d788cca32_3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5d788cca32_36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6f3f19501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6f3f19501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6f3f19501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6f3f19501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6f3f19501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6f3f19501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6f3f195015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6f3f195015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6f3f19501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6f3f19501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6f3f19501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6f3f19501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6f3f19501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6f3f19501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6f3f19501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6f3f19501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6f3f19501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6f3f19501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5d788cca32_36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5d788cca32_36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52f98bd02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52f98bd02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6f3f195015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6f3f195015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57cc27b668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57cc27b668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Partial modelling, appearing at a specific moment of the modelling process and to be concretized later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Modelling concurrent processes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To create a model of the environment, with a more unpredictable behaviour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57cc27b668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57cc27b668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57cc27b66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57cc27b66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57cc27b668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57cc27b668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24475"/>
            <a:ext cx="8520600" cy="155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880"/>
              <a:t>Practical Multiverse Debugging through User-defined Reductions:</a:t>
            </a:r>
            <a:endParaRPr sz="28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280"/>
              <a:t>Application to UML Models</a:t>
            </a:r>
            <a:endParaRPr sz="228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1996650"/>
            <a:ext cx="8520600" cy="20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u="sng"/>
              <a:t>Matthias Pasquier</a:t>
            </a:r>
            <a:r>
              <a:rPr lang="fr" sz="2000"/>
              <a:t>¹</a:t>
            </a:r>
            <a:r>
              <a:rPr lang="fr" sz="1200"/>
              <a:t>‾</a:t>
            </a:r>
            <a:r>
              <a:rPr lang="fr" sz="2000"/>
              <a:t>², Ciprian Teodorov², Frédéric Jouault³, 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/>
              <a:t>Matthias Brun³, Luka Le Roux², Loïc Lagadec²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¹ ERTOSGENER - Angers, France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² Lab-STICC CNRS UMR 6285 ENSTA Bretagne - Brest, France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³ ESEO - Angers, France</a:t>
            </a:r>
            <a:endParaRPr sz="1600"/>
          </a:p>
        </p:txBody>
      </p:sp>
      <p:sp>
        <p:nvSpPr>
          <p:cNvPr id="56" name="Google Shape;56;p13"/>
          <p:cNvSpPr txBox="1"/>
          <p:nvPr/>
        </p:nvSpPr>
        <p:spPr>
          <a:xfrm>
            <a:off x="1513675" y="4531050"/>
            <a:ext cx="5979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Models 2022 - Montréal, Canada - October 23-28 2022</a:t>
            </a:r>
            <a:endParaRPr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Specification Language: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non determinism 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10</a:t>
            </a:fld>
            <a:endParaRPr/>
          </a:p>
        </p:txBody>
      </p:sp>
      <p:sp>
        <p:nvSpPr>
          <p:cNvPr id="131" name="Google Shape;131;p22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x := 1;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x := 2;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x := 3;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a1 -&gt;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4;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10;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a2 -&gt;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any of {5,6};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if (x == 5)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x := 7;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8;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9;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}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to handle non-determinism requirements for debugging?</a:t>
            </a:r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11</a:t>
            </a:fld>
            <a:endParaRPr/>
          </a:p>
        </p:txBody>
      </p:sp>
      <p:sp>
        <p:nvSpPr>
          <p:cNvPr id="139" name="Google Shape;139;p23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1;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2;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6D7A8"/>
                </a:highlight>
              </a:rPr>
              <a:t>x := 3;</a:t>
            </a:r>
            <a:endParaRPr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a1 -&gt;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4;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10;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a2 -&gt;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any of {5,6};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if (x == 5)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x := 7;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8;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9;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}</a:t>
            </a:r>
            <a:endParaRPr/>
          </a:p>
        </p:txBody>
      </p:sp>
      <p:sp>
        <p:nvSpPr>
          <p:cNvPr id="140" name="Google Shape;140;p23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step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run_to_breakpoint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jump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3"/>
          <p:cNvSpPr txBox="1"/>
          <p:nvPr/>
        </p:nvSpPr>
        <p:spPr>
          <a:xfrm>
            <a:off x="124475" y="4112525"/>
            <a:ext cx="6598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50">
                <a:solidFill>
                  <a:schemeClr val="dk1"/>
                </a:solidFill>
              </a:rPr>
              <a:t>Carmen Torres et Al. 33rd European Conference on OOP 2019. </a:t>
            </a:r>
            <a:r>
              <a:rPr lang="fr" sz="1250" i="1">
                <a:solidFill>
                  <a:schemeClr val="dk1"/>
                </a:solidFill>
              </a:rPr>
              <a:t>"Multiverse Debugging: Non-deterministic Debugging for Non-deterministic Programs"</a:t>
            </a:r>
            <a:endParaRPr sz="125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Valentin Besnard. Ph. D. Dissertation 2020. </a:t>
            </a:r>
            <a:r>
              <a:rPr lang="fr" sz="1200" i="1">
                <a:solidFill>
                  <a:schemeClr val="dk1"/>
                </a:solidFill>
              </a:rPr>
              <a:t>“EMI: An approach to unify analysis and embedded execution with a controllable model interpreter.”</a:t>
            </a:r>
            <a:r>
              <a:rPr lang="fr" sz="1200">
                <a:solidFill>
                  <a:schemeClr val="dk1"/>
                </a:solidFill>
              </a:rPr>
              <a:t> </a:t>
            </a:r>
            <a:endParaRPr sz="12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non-determinism requirements for debugging?</a:t>
            </a:r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12</a:t>
            </a:fld>
            <a:endParaRPr/>
          </a:p>
        </p:txBody>
      </p:sp>
      <p:sp>
        <p:nvSpPr>
          <p:cNvPr id="149" name="Google Shape;149;p24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1;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2;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6D7A8"/>
                </a:highlight>
              </a:rPr>
              <a:t>x := 3;</a:t>
            </a:r>
            <a:endParaRPr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a1 -&gt;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4;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10;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a2 -&gt;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any of {5,6};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if (x == 5)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x := 7;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8;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9;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}</a:t>
            </a:r>
            <a:endParaRPr/>
          </a:p>
        </p:txBody>
      </p:sp>
      <p:sp>
        <p:nvSpPr>
          <p:cNvPr id="150" name="Google Shape;150;p24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400"/>
              <a:buChar char="➔"/>
            </a:pPr>
            <a:r>
              <a:rPr lang="fr">
                <a:solidFill>
                  <a:srgbClr val="E69138"/>
                </a:solidFill>
                <a:highlight>
                  <a:schemeClr val="lt1"/>
                </a:highlight>
              </a:rPr>
              <a:t>step</a:t>
            </a:r>
            <a:endParaRPr>
              <a:solidFill>
                <a:srgbClr val="E69138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run_to_breakpoint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jump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4"/>
          <p:cNvSpPr txBox="1"/>
          <p:nvPr/>
        </p:nvSpPr>
        <p:spPr>
          <a:xfrm>
            <a:off x="311700" y="3952125"/>
            <a:ext cx="6375600" cy="1046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Solving problems with non determinism: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step:</a:t>
            </a:r>
            <a:r>
              <a:rPr lang="fr">
                <a:solidFill>
                  <a:srgbClr val="FF9900"/>
                </a:solidFill>
              </a:rPr>
              <a:t> Navigating first case of non determinism</a:t>
            </a:r>
            <a:endParaRPr>
              <a:solidFill>
                <a:srgbClr val="FF99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non-determinism requirements for debugging?</a:t>
            </a:r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13</a:t>
            </a:fld>
            <a:endParaRPr/>
          </a:p>
        </p:txBody>
      </p:sp>
      <p:sp>
        <p:nvSpPr>
          <p:cNvPr id="159" name="Google Shape;159;p25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1;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2;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6D7A8"/>
                </a:highlight>
              </a:rPr>
              <a:t>x := 3;</a:t>
            </a:r>
            <a:endParaRPr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a1 -&gt;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4;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10;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a2 -&gt;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any of {5,6};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if (x == 5)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x := 7;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8;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9;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}</a:t>
            </a:r>
            <a:endParaRPr/>
          </a:p>
        </p:txBody>
      </p:sp>
      <p:sp>
        <p:nvSpPr>
          <p:cNvPr id="160" name="Google Shape;160;p25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Char char="➔"/>
            </a:pPr>
            <a:r>
              <a:rPr lang="fr">
                <a:solidFill>
                  <a:srgbClr val="1155CC"/>
                </a:solidFill>
                <a:highlight>
                  <a:schemeClr val="lt1"/>
                </a:highlight>
              </a:rPr>
              <a:t>step</a:t>
            </a:r>
            <a:endParaRPr>
              <a:solidFill>
                <a:srgbClr val="1155CC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run_to_breakpoint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jump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5"/>
          <p:cNvSpPr txBox="1"/>
          <p:nvPr/>
        </p:nvSpPr>
        <p:spPr>
          <a:xfrm>
            <a:off x="311700" y="3952125"/>
            <a:ext cx="6375600" cy="1046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Solving problems with non determinism: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step:</a:t>
            </a:r>
            <a:r>
              <a:rPr lang="fr">
                <a:solidFill>
                  <a:srgbClr val="FF9900"/>
                </a:solidFill>
              </a:rPr>
              <a:t> </a:t>
            </a:r>
            <a:r>
              <a:rPr lang="fr">
                <a:solidFill>
                  <a:srgbClr val="5DD129"/>
                </a:solidFill>
              </a:rPr>
              <a:t>Exposing multiple possible steps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non-determinism requirements for debugging?</a:t>
            </a:r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14</a:t>
            </a:fld>
            <a:endParaRPr/>
          </a:p>
        </p:txBody>
      </p:sp>
      <p:sp>
        <p:nvSpPr>
          <p:cNvPr id="169" name="Google Shape;169;p26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1;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2;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6D7A8"/>
                </a:highlight>
              </a:rPr>
              <a:t>x := 3;</a:t>
            </a:r>
            <a:endParaRPr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a1 -&gt;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4;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10;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a2 -&gt;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any of {5,6};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if (x == 5)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x := 7;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8;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9;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}</a:t>
            </a:r>
            <a:endParaRPr/>
          </a:p>
        </p:txBody>
      </p:sp>
      <p:sp>
        <p:nvSpPr>
          <p:cNvPr id="170" name="Google Shape;170;p26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400"/>
              <a:buChar char="➔"/>
            </a:pPr>
            <a:r>
              <a:rPr lang="fr">
                <a:solidFill>
                  <a:srgbClr val="E69138"/>
                </a:solidFill>
                <a:highlight>
                  <a:schemeClr val="lt1"/>
                </a:highlight>
              </a:rPr>
              <a:t>step</a:t>
            </a:r>
            <a:endParaRPr>
              <a:solidFill>
                <a:srgbClr val="E69138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run_to_breakpoint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jump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6"/>
          <p:cNvSpPr txBox="1"/>
          <p:nvPr/>
        </p:nvSpPr>
        <p:spPr>
          <a:xfrm>
            <a:off x="311700" y="3952125"/>
            <a:ext cx="6375600" cy="1046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Solving problems with non determinism: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step:</a:t>
            </a:r>
            <a:r>
              <a:rPr lang="fr">
                <a:solidFill>
                  <a:srgbClr val="FF9900"/>
                </a:solidFill>
              </a:rPr>
              <a:t> </a:t>
            </a:r>
            <a:r>
              <a:rPr lang="fr">
                <a:solidFill>
                  <a:srgbClr val="5DD129"/>
                </a:solidFill>
              </a:rPr>
              <a:t>Exposing multiple possible steps; </a:t>
            </a:r>
            <a:r>
              <a:rPr lang="fr">
                <a:solidFill>
                  <a:srgbClr val="FF9900"/>
                </a:solidFill>
              </a:rPr>
              <a:t>Navigating second case of ND</a:t>
            </a:r>
            <a:endParaRPr>
              <a:solidFill>
                <a:srgbClr val="FF99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non-determinism requirements for debugging?</a:t>
            </a:r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15</a:t>
            </a:fld>
            <a:endParaRPr/>
          </a:p>
        </p:txBody>
      </p:sp>
      <p:sp>
        <p:nvSpPr>
          <p:cNvPr id="179" name="Google Shape;179;p27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1;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2;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6D7A8"/>
                </a:highlight>
              </a:rPr>
              <a:t>x := 3;</a:t>
            </a:r>
            <a:endParaRPr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a1 -&gt;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4;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10;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a2 -&gt;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any of {5,6};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if (x == 5)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x := 7;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8;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9;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}</a:t>
            </a:r>
            <a:endParaRPr/>
          </a:p>
        </p:txBody>
      </p:sp>
      <p:sp>
        <p:nvSpPr>
          <p:cNvPr id="180" name="Google Shape;180;p27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400"/>
              <a:buChar char="➔"/>
            </a:pPr>
            <a:r>
              <a:rPr lang="fr">
                <a:solidFill>
                  <a:srgbClr val="E69138"/>
                </a:solidFill>
                <a:highlight>
                  <a:schemeClr val="lt1"/>
                </a:highlight>
              </a:rPr>
              <a:t>step</a:t>
            </a:r>
            <a:endParaRPr>
              <a:solidFill>
                <a:srgbClr val="E69138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run_to_breakpoint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jump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7"/>
          <p:cNvSpPr txBox="1"/>
          <p:nvPr/>
        </p:nvSpPr>
        <p:spPr>
          <a:xfrm>
            <a:off x="311700" y="3952125"/>
            <a:ext cx="6375600" cy="1046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Solving problems with non determinism: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step:</a:t>
            </a:r>
            <a:r>
              <a:rPr lang="fr">
                <a:solidFill>
                  <a:srgbClr val="FF9900"/>
                </a:solidFill>
              </a:rPr>
              <a:t> </a:t>
            </a:r>
            <a:r>
              <a:rPr lang="fr">
                <a:solidFill>
                  <a:srgbClr val="5DD129"/>
                </a:solidFill>
              </a:rPr>
              <a:t>Exposing multiple possible steps; </a:t>
            </a:r>
            <a:r>
              <a:rPr lang="fr">
                <a:solidFill>
                  <a:srgbClr val="FF9900"/>
                </a:solidFill>
              </a:rPr>
              <a:t>Navigating second case of ND</a:t>
            </a:r>
            <a:endParaRPr>
              <a:solidFill>
                <a:srgbClr val="FF99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non-determinism requirements for debugging?</a:t>
            </a:r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16</a:t>
            </a:fld>
            <a:endParaRPr/>
          </a:p>
        </p:txBody>
      </p:sp>
      <p:sp>
        <p:nvSpPr>
          <p:cNvPr id="189" name="Google Shape;189;p28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1;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2;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3;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a1 -&gt;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4;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10;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a2 -&gt;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</a:t>
            </a:r>
            <a:r>
              <a:rPr lang="fr">
                <a:highlight>
                  <a:srgbClr val="F9CB9C"/>
                </a:highlight>
              </a:rPr>
              <a:t>x := any of {5,6};</a:t>
            </a:r>
            <a:endParaRPr>
              <a:highlight>
                <a:srgbClr val="F9CB9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if (x == 5)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x := 7;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8;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9;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}</a:t>
            </a:r>
            <a:endParaRPr/>
          </a:p>
        </p:txBody>
      </p:sp>
      <p:sp>
        <p:nvSpPr>
          <p:cNvPr id="190" name="Google Shape;190;p28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step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run_to_breakpoint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jump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400"/>
              <a:buChar char="➔"/>
            </a:pPr>
            <a:r>
              <a:rPr lang="fr">
                <a:solidFill>
                  <a:srgbClr val="E69138"/>
                </a:solidFill>
                <a:highlight>
                  <a:schemeClr val="lt1"/>
                </a:highlight>
              </a:rPr>
              <a:t>select</a:t>
            </a:r>
            <a:endParaRPr>
              <a:solidFill>
                <a:srgbClr val="E69138"/>
              </a:solidFill>
              <a:highlight>
                <a:schemeClr val="lt1"/>
              </a:highlight>
            </a:endParaRPr>
          </a:p>
        </p:txBody>
      </p:sp>
      <p:sp>
        <p:nvSpPr>
          <p:cNvPr id="191" name="Google Shape;191;p28"/>
          <p:cNvSpPr txBox="1"/>
          <p:nvPr/>
        </p:nvSpPr>
        <p:spPr>
          <a:xfrm>
            <a:off x="311700" y="3952125"/>
            <a:ext cx="6375600" cy="1046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Solving problems with non determinism: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step:</a:t>
            </a:r>
            <a:r>
              <a:rPr lang="fr">
                <a:solidFill>
                  <a:srgbClr val="FF9900"/>
                </a:solidFill>
              </a:rPr>
              <a:t> </a:t>
            </a:r>
            <a:r>
              <a:rPr lang="fr">
                <a:solidFill>
                  <a:srgbClr val="5DD129"/>
                </a:solidFill>
              </a:rPr>
              <a:t>Exposing multiple possible steps; New select debug action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non-determinism requirements for debugging?</a:t>
            </a:r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17</a:t>
            </a:fld>
            <a:endParaRPr/>
          </a:p>
        </p:txBody>
      </p:sp>
      <p:sp>
        <p:nvSpPr>
          <p:cNvPr id="199" name="Google Shape;199;p29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1;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2;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3;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a1 -&gt;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4;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10;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a2 -&gt;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</a:t>
            </a:r>
            <a:r>
              <a:rPr lang="fr">
                <a:highlight>
                  <a:srgbClr val="B6D7A8"/>
                </a:highlight>
              </a:rPr>
              <a:t>x :=</a:t>
            </a:r>
            <a:r>
              <a:rPr lang="fr"/>
              <a:t> any of {</a:t>
            </a:r>
            <a:r>
              <a:rPr lang="fr">
                <a:highlight>
                  <a:srgbClr val="B6D7A8"/>
                </a:highlight>
              </a:rPr>
              <a:t>5</a:t>
            </a:r>
            <a:r>
              <a:rPr lang="fr"/>
              <a:t>,6};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if (x == 5)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x := 7;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8;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9;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}</a:t>
            </a:r>
            <a:endParaRPr/>
          </a:p>
        </p:txBody>
      </p:sp>
      <p:sp>
        <p:nvSpPr>
          <p:cNvPr id="200" name="Google Shape;200;p29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Char char="➔"/>
            </a:pPr>
            <a:r>
              <a:rPr lang="fr">
                <a:solidFill>
                  <a:srgbClr val="1155CC"/>
                </a:solidFill>
              </a:rPr>
              <a:t>step</a:t>
            </a:r>
            <a:endParaRPr>
              <a:solidFill>
                <a:srgbClr val="1155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run_to_breakpoint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jump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select</a:t>
            </a:r>
            <a:endParaRPr/>
          </a:p>
        </p:txBody>
      </p:sp>
      <p:sp>
        <p:nvSpPr>
          <p:cNvPr id="201" name="Google Shape;201;p29"/>
          <p:cNvSpPr txBox="1"/>
          <p:nvPr/>
        </p:nvSpPr>
        <p:spPr>
          <a:xfrm>
            <a:off x="311700" y="3952125"/>
            <a:ext cx="6375600" cy="1046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Solving problems with non determinism: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step:</a:t>
            </a:r>
            <a:r>
              <a:rPr lang="fr">
                <a:solidFill>
                  <a:srgbClr val="FF9900"/>
                </a:solidFill>
              </a:rPr>
              <a:t> </a:t>
            </a:r>
            <a:r>
              <a:rPr lang="fr">
                <a:solidFill>
                  <a:srgbClr val="5DD129"/>
                </a:solidFill>
              </a:rPr>
              <a:t>Exposing multiple possible steps; New select debug action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breakpoints in a ND system?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18</a:t>
            </a:fld>
            <a:endParaRPr/>
          </a:p>
        </p:txBody>
      </p:sp>
      <p:sp>
        <p:nvSpPr>
          <p:cNvPr id="209" name="Google Shape;209;p30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1;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2;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6D7A8"/>
                </a:highlight>
              </a:rPr>
              <a:t>x := 3;</a:t>
            </a:r>
            <a:endParaRPr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a1 -&gt;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4;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10;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a2 -&gt;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any of {5,6};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if (x == 5)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x := 7;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0000"/>
                </a:solidFill>
              </a:rPr>
              <a:t>●</a:t>
            </a:r>
            <a:r>
              <a:rPr lang="fr"/>
              <a:t>                 -&gt; x := 8;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9;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}</a:t>
            </a:r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step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fr">
                <a:solidFill>
                  <a:srgbClr val="FF0000"/>
                </a:solidFill>
              </a:rPr>
              <a:t>run_to_breakpoint</a:t>
            </a:r>
            <a:endParaRPr>
              <a:solidFill>
                <a:srgbClr val="FF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jump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select</a:t>
            </a:r>
            <a:endParaRPr/>
          </a:p>
        </p:txBody>
      </p:sp>
      <p:sp>
        <p:nvSpPr>
          <p:cNvPr id="211" name="Google Shape;211;p30"/>
          <p:cNvSpPr txBox="1"/>
          <p:nvPr/>
        </p:nvSpPr>
        <p:spPr>
          <a:xfrm>
            <a:off x="311700" y="3952125"/>
            <a:ext cx="6375600" cy="1046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Solving problems with non determinism: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step:</a:t>
            </a:r>
            <a:r>
              <a:rPr lang="fr">
                <a:solidFill>
                  <a:srgbClr val="FF9900"/>
                </a:solidFill>
              </a:rPr>
              <a:t> </a:t>
            </a:r>
            <a:r>
              <a:rPr lang="fr">
                <a:solidFill>
                  <a:srgbClr val="5DD129"/>
                </a:solidFill>
              </a:rPr>
              <a:t>Exposing multiple possible steps; New select debug action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run_to_breakpoint: </a:t>
            </a:r>
            <a:r>
              <a:rPr lang="fr">
                <a:solidFill>
                  <a:schemeClr val="accent4"/>
                </a:solidFill>
              </a:rPr>
              <a:t>Missing breakpoints when exploring a single branch</a:t>
            </a:r>
            <a:endParaRPr>
              <a:solidFill>
                <a:schemeClr val="accent4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breakpoints in a ND system?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19</a:t>
            </a:fld>
            <a:endParaRPr/>
          </a:p>
        </p:txBody>
      </p:sp>
      <p:sp>
        <p:nvSpPr>
          <p:cNvPr id="219" name="Google Shape;219;p31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</a:t>
            </a:r>
            <a:r>
              <a:rPr lang="fr">
                <a:solidFill>
                  <a:schemeClr val="dk1"/>
                </a:solidFill>
              </a:rPr>
              <a:t> 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x := 1;</a:t>
            </a:r>
            <a:endParaRPr>
              <a:solidFill>
                <a:schemeClr val="dk1"/>
              </a:solidFill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x := 2;</a:t>
            </a:r>
            <a:endParaRPr>
              <a:solidFill>
                <a:schemeClr val="dk1"/>
              </a:solidFill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x := 3;</a:t>
            </a:r>
            <a:endParaRPr>
              <a:solidFill>
                <a:schemeClr val="dk1"/>
              </a:solidFill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actions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a1 -&gt;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</a:t>
            </a:r>
            <a:r>
              <a:rPr lang="fr">
                <a:solidFill>
                  <a:schemeClr val="dk1"/>
                </a:solidFill>
                <a:highlight>
                  <a:srgbClr val="B6D7A8"/>
                </a:highlight>
              </a:rPr>
              <a:t>x := 4;</a:t>
            </a:r>
            <a:endParaRPr>
              <a:solidFill>
                <a:schemeClr val="dk1"/>
              </a:solidFill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x := 10;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a2 -&gt;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x :=</a:t>
            </a:r>
            <a:r>
              <a:rPr lang="fr">
                <a:solidFill>
                  <a:schemeClr val="dk1"/>
                </a:solidFill>
              </a:rPr>
              <a:t> any of {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5</a:t>
            </a:r>
            <a:r>
              <a:rPr lang="fr">
                <a:solidFill>
                  <a:schemeClr val="dk1"/>
                </a:solidFill>
              </a:rPr>
              <a:t>,6};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if (x == 5)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    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x := 7;</a:t>
            </a:r>
            <a:endParaRPr>
              <a:solidFill>
                <a:schemeClr val="dk1"/>
              </a:solidFill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    actions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FF0000"/>
                </a:solidFill>
              </a:rPr>
              <a:t>●</a:t>
            </a:r>
            <a:r>
              <a:rPr lang="fr">
                <a:solidFill>
                  <a:schemeClr val="dk1"/>
                </a:solidFill>
              </a:rPr>
              <a:t>                 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-&gt; x := 8;</a:t>
            </a:r>
            <a:endParaRPr>
              <a:solidFill>
                <a:schemeClr val="dk1"/>
              </a:solidFill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         -&gt; x := 9;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}</a:t>
            </a:r>
            <a:endParaRPr/>
          </a:p>
        </p:txBody>
      </p:sp>
      <p:sp>
        <p:nvSpPr>
          <p:cNvPr id="220" name="Google Shape;220;p31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step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➔"/>
            </a:pPr>
            <a:r>
              <a:rPr lang="fr">
                <a:solidFill>
                  <a:srgbClr val="FF0000"/>
                </a:solidFill>
              </a:rPr>
              <a:t>run_to_breakpoint</a:t>
            </a:r>
            <a:endParaRPr>
              <a:solidFill>
                <a:srgbClr val="FF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jump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select</a:t>
            </a:r>
            <a:endParaRPr/>
          </a:p>
        </p:txBody>
      </p:sp>
      <p:sp>
        <p:nvSpPr>
          <p:cNvPr id="221" name="Google Shape;221;p31"/>
          <p:cNvSpPr txBox="1"/>
          <p:nvPr/>
        </p:nvSpPr>
        <p:spPr>
          <a:xfrm>
            <a:off x="311700" y="3952125"/>
            <a:ext cx="6375600" cy="1046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Solving problems with non determinism: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step:</a:t>
            </a:r>
            <a:r>
              <a:rPr lang="fr">
                <a:solidFill>
                  <a:srgbClr val="FF9900"/>
                </a:solidFill>
              </a:rPr>
              <a:t> </a:t>
            </a:r>
            <a:r>
              <a:rPr lang="fr">
                <a:solidFill>
                  <a:srgbClr val="5DD129"/>
                </a:solidFill>
              </a:rPr>
              <a:t>Exposing multiple possible steps; New select debug action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run_to_breakpoint: </a:t>
            </a:r>
            <a:r>
              <a:rPr lang="fr">
                <a:solidFill>
                  <a:srgbClr val="5DD129"/>
                </a:solidFill>
              </a:rPr>
              <a:t>Reachability query over the system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Context: Debugging Specification Languages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208875"/>
            <a:ext cx="8520600" cy="3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Debugging is useful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fr" sz="1600"/>
              <a:t>Useful early in the development lifecycle to fix problems as soon as possible</a:t>
            </a:r>
            <a:endParaRPr sz="16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We need to adapt debuggers to specification languages specificities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fr" sz="1600"/>
              <a:t>A specification language is non-deterministic</a:t>
            </a:r>
            <a:endParaRPr sz="16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Non-deterministic debugging, or multiverse debugging allows us to debug such systems, but face a scalability issue when searching for breakpoints</a:t>
            </a:r>
            <a:endParaRPr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" sz="1700"/>
              <a:t>We propose to extend multiverse debugging by allowing the user to define reduction policies, creating under-approximations during the breakpoint search</a:t>
            </a:r>
            <a:endParaRPr sz="1700"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2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jumps in a ND system?</a:t>
            </a:r>
            <a:endParaRPr/>
          </a:p>
        </p:txBody>
      </p:sp>
      <p:sp>
        <p:nvSpPr>
          <p:cNvPr id="228" name="Google Shape;22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20</a:t>
            </a:fld>
            <a:endParaRPr/>
          </a:p>
        </p:txBody>
      </p:sp>
      <p:sp>
        <p:nvSpPr>
          <p:cNvPr id="229" name="Google Shape;229;p32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1;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2;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3;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a1 -&gt;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4;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10;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a2 -&gt;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</a:t>
            </a:r>
            <a:r>
              <a:rPr lang="fr">
                <a:highlight>
                  <a:srgbClr val="B7B7B7"/>
                </a:highlight>
              </a:rPr>
              <a:t>x :=</a:t>
            </a:r>
            <a:r>
              <a:rPr lang="fr"/>
              <a:t> any of {</a:t>
            </a:r>
            <a:r>
              <a:rPr lang="fr">
                <a:highlight>
                  <a:srgbClr val="B7B7B7"/>
                </a:highlight>
              </a:rPr>
              <a:t>5</a:t>
            </a:r>
            <a:r>
              <a:rPr lang="fr"/>
              <a:t>,6};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if (x == 5)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</a:t>
            </a:r>
            <a:r>
              <a:rPr lang="fr">
                <a:highlight>
                  <a:srgbClr val="B7B7B7"/>
                </a:highlight>
              </a:rPr>
              <a:t>x := 7;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</a:t>
            </a:r>
            <a:r>
              <a:rPr lang="fr">
                <a:highlight>
                  <a:srgbClr val="B6D7A8"/>
                </a:highlight>
              </a:rPr>
              <a:t>-&gt; x := 8;</a:t>
            </a:r>
            <a:endParaRPr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9;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}</a:t>
            </a:r>
            <a:endParaRPr/>
          </a:p>
        </p:txBody>
      </p:sp>
      <p:sp>
        <p:nvSpPr>
          <p:cNvPr id="230" name="Google Shape;230;p32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step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run_to_breakpoint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➔"/>
            </a:pPr>
            <a:r>
              <a:rPr lang="fr">
                <a:solidFill>
                  <a:srgbClr val="6AA84F"/>
                </a:solidFill>
              </a:rPr>
              <a:t>jump</a:t>
            </a:r>
            <a:endParaRPr>
              <a:solidFill>
                <a:srgbClr val="6AA84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select</a:t>
            </a:r>
            <a:endParaRPr/>
          </a:p>
        </p:txBody>
      </p:sp>
      <p:sp>
        <p:nvSpPr>
          <p:cNvPr id="231" name="Google Shape;231;p32"/>
          <p:cNvSpPr txBox="1"/>
          <p:nvPr/>
        </p:nvSpPr>
        <p:spPr>
          <a:xfrm>
            <a:off x="311700" y="3952125"/>
            <a:ext cx="6375600" cy="1046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Solving problems with non determinism: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step:</a:t>
            </a:r>
            <a:r>
              <a:rPr lang="fr">
                <a:solidFill>
                  <a:srgbClr val="FF9900"/>
                </a:solidFill>
              </a:rPr>
              <a:t> </a:t>
            </a:r>
            <a:r>
              <a:rPr lang="fr">
                <a:solidFill>
                  <a:srgbClr val="5DD129"/>
                </a:solidFill>
              </a:rPr>
              <a:t>Exposing multiple possible steps; New select debug action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run_to_breakpoint: </a:t>
            </a:r>
            <a:r>
              <a:rPr lang="fr">
                <a:solidFill>
                  <a:srgbClr val="5DD129"/>
                </a:solidFill>
              </a:rPr>
              <a:t>Reachability query over the system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3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jumps in a ND system?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21</a:t>
            </a:fld>
            <a:endParaRPr/>
          </a:p>
        </p:txBody>
      </p:sp>
      <p:sp>
        <p:nvSpPr>
          <p:cNvPr id="239" name="Google Shape;239;p33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1;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2;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6D7A8"/>
                </a:highlight>
              </a:rPr>
              <a:t>x := 3;</a:t>
            </a:r>
            <a:endParaRPr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a1 -&gt;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4;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10;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a2 -&gt;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</a:t>
            </a:r>
            <a:r>
              <a:rPr lang="fr">
                <a:highlight>
                  <a:srgbClr val="B7B7B7"/>
                </a:highlight>
              </a:rPr>
              <a:t>x :=</a:t>
            </a:r>
            <a:r>
              <a:rPr lang="fr"/>
              <a:t> any of {</a:t>
            </a:r>
            <a:r>
              <a:rPr lang="fr">
                <a:highlight>
                  <a:srgbClr val="B7B7B7"/>
                </a:highlight>
              </a:rPr>
              <a:t>5</a:t>
            </a:r>
            <a:r>
              <a:rPr lang="fr"/>
              <a:t>,6};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if (x == 5)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</a:t>
            </a:r>
            <a:r>
              <a:rPr lang="fr">
                <a:highlight>
                  <a:srgbClr val="B7B7B7"/>
                </a:highlight>
              </a:rPr>
              <a:t>x := 7;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</a:t>
            </a:r>
            <a:r>
              <a:rPr lang="fr">
                <a:highlight>
                  <a:srgbClr val="B7B7B7"/>
                </a:highlight>
              </a:rPr>
              <a:t>x := 8;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9;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}</a:t>
            </a:r>
            <a:endParaRPr/>
          </a:p>
        </p:txBody>
      </p:sp>
      <p:sp>
        <p:nvSpPr>
          <p:cNvPr id="240" name="Google Shape;240;p33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Char char="➔"/>
            </a:pPr>
            <a:r>
              <a:rPr lang="fr">
                <a:solidFill>
                  <a:srgbClr val="1155CC"/>
                </a:solidFill>
              </a:rPr>
              <a:t>step</a:t>
            </a:r>
            <a:endParaRPr>
              <a:solidFill>
                <a:srgbClr val="1155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run_to_breakpoint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jump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select</a:t>
            </a:r>
            <a:endParaRPr/>
          </a:p>
        </p:txBody>
      </p:sp>
      <p:sp>
        <p:nvSpPr>
          <p:cNvPr id="241" name="Google Shape;241;p33"/>
          <p:cNvSpPr txBox="1"/>
          <p:nvPr/>
        </p:nvSpPr>
        <p:spPr>
          <a:xfrm>
            <a:off x="311700" y="3952125"/>
            <a:ext cx="6375600" cy="1046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Solving problems with non determinism: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step:</a:t>
            </a:r>
            <a:r>
              <a:rPr lang="fr">
                <a:solidFill>
                  <a:srgbClr val="FF9900"/>
                </a:solidFill>
              </a:rPr>
              <a:t> </a:t>
            </a:r>
            <a:r>
              <a:rPr lang="fr">
                <a:solidFill>
                  <a:srgbClr val="5DD129"/>
                </a:solidFill>
              </a:rPr>
              <a:t>Exposing multiple possible steps; New select debug action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run_to_breakpoint: </a:t>
            </a:r>
            <a:r>
              <a:rPr lang="fr">
                <a:solidFill>
                  <a:srgbClr val="5DD129"/>
                </a:solidFill>
              </a:rPr>
              <a:t>Reachability query over the system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jump: </a:t>
            </a:r>
            <a:r>
              <a:rPr lang="fr">
                <a:solidFill>
                  <a:srgbClr val="FF9900"/>
                </a:solidFill>
              </a:rPr>
              <a:t>History is lost when switching to another end-to-end branch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4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jumps in a ND system?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22</a:t>
            </a:fld>
            <a:endParaRPr/>
          </a:p>
        </p:txBody>
      </p:sp>
      <p:sp>
        <p:nvSpPr>
          <p:cNvPr id="249" name="Google Shape;249;p34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1;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2;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3;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a1 -&gt;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</a:t>
            </a:r>
            <a:r>
              <a:rPr lang="fr">
                <a:highlight>
                  <a:srgbClr val="B6D7A8"/>
                </a:highlight>
              </a:rPr>
              <a:t>x := 4;</a:t>
            </a:r>
            <a:endParaRPr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10;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a2 -&gt;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</a:t>
            </a:r>
            <a:r>
              <a:rPr lang="fr">
                <a:highlight>
                  <a:srgbClr val="F9CB9C"/>
                </a:highlight>
              </a:rPr>
              <a:t>x :=</a:t>
            </a:r>
            <a:r>
              <a:rPr lang="fr"/>
              <a:t> any of {</a:t>
            </a:r>
            <a:r>
              <a:rPr lang="fr">
                <a:highlight>
                  <a:srgbClr val="F9CB9C"/>
                </a:highlight>
              </a:rPr>
              <a:t>5</a:t>
            </a:r>
            <a:r>
              <a:rPr lang="fr"/>
              <a:t>,6};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if (x == 5)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</a:t>
            </a:r>
            <a:r>
              <a:rPr lang="fr">
                <a:highlight>
                  <a:srgbClr val="F9CB9C"/>
                </a:highlight>
              </a:rPr>
              <a:t>x := 7;</a:t>
            </a:r>
            <a:endParaRPr>
              <a:highlight>
                <a:srgbClr val="F9CB9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</a:t>
            </a:r>
            <a:r>
              <a:rPr lang="fr">
                <a:highlight>
                  <a:srgbClr val="F9CB9C"/>
                </a:highlight>
              </a:rPr>
              <a:t>x := 8;</a:t>
            </a:r>
            <a:endParaRPr>
              <a:highlight>
                <a:srgbClr val="F9CB9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9;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}</a:t>
            </a:r>
            <a:endParaRPr/>
          </a:p>
        </p:txBody>
      </p:sp>
      <p:sp>
        <p:nvSpPr>
          <p:cNvPr id="250" name="Google Shape;250;p34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400"/>
              <a:buChar char="➔"/>
            </a:pPr>
            <a:r>
              <a:rPr lang="fr">
                <a:solidFill>
                  <a:srgbClr val="3C78D8"/>
                </a:solidFill>
              </a:rPr>
              <a:t>step</a:t>
            </a:r>
            <a:endParaRPr>
              <a:solidFill>
                <a:srgbClr val="3C78D8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run_to_breakpoint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jump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select</a:t>
            </a:r>
            <a:endParaRPr/>
          </a:p>
        </p:txBody>
      </p:sp>
      <p:sp>
        <p:nvSpPr>
          <p:cNvPr id="251" name="Google Shape;251;p34"/>
          <p:cNvSpPr txBox="1"/>
          <p:nvPr/>
        </p:nvSpPr>
        <p:spPr>
          <a:xfrm>
            <a:off x="311700" y="3952125"/>
            <a:ext cx="6375600" cy="1046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Solving problems with non determinism: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step:</a:t>
            </a:r>
            <a:r>
              <a:rPr lang="fr">
                <a:solidFill>
                  <a:srgbClr val="FF9900"/>
                </a:solidFill>
              </a:rPr>
              <a:t> </a:t>
            </a:r>
            <a:r>
              <a:rPr lang="fr">
                <a:solidFill>
                  <a:srgbClr val="5DD129"/>
                </a:solidFill>
              </a:rPr>
              <a:t>Exposing multiple possible steps; New select debug action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run_to_breakpoint: </a:t>
            </a:r>
            <a:r>
              <a:rPr lang="fr">
                <a:solidFill>
                  <a:srgbClr val="5DD129"/>
                </a:solidFill>
              </a:rPr>
              <a:t>Reachability query over the system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jump: </a:t>
            </a:r>
            <a:r>
              <a:rPr lang="fr">
                <a:solidFill>
                  <a:srgbClr val="FF9900"/>
                </a:solidFill>
              </a:rPr>
              <a:t>History is lost when switching to another end-to-end branch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5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jumps in a ND system?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23</a:t>
            </a:fld>
            <a:endParaRPr/>
          </a:p>
        </p:txBody>
      </p:sp>
      <p:sp>
        <p:nvSpPr>
          <p:cNvPr id="259" name="Google Shape;259;p35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1;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2;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rgbClr val="B7B7B7"/>
                </a:highlight>
              </a:rPr>
              <a:t>x := 3;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a1 -&gt;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</a:t>
            </a:r>
            <a:r>
              <a:rPr lang="fr">
                <a:highlight>
                  <a:srgbClr val="B6D7A8"/>
                </a:highlight>
              </a:rPr>
              <a:t>x := 4;</a:t>
            </a:r>
            <a:endParaRPr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x := 10;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a2 -&gt;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</a:t>
            </a:r>
            <a:r>
              <a:rPr lang="fr">
                <a:highlight>
                  <a:srgbClr val="B7B7B7"/>
                </a:highlight>
              </a:rPr>
              <a:t>x :=</a:t>
            </a:r>
            <a:r>
              <a:rPr lang="fr"/>
              <a:t> any of {</a:t>
            </a:r>
            <a:r>
              <a:rPr lang="fr">
                <a:highlight>
                  <a:srgbClr val="B7B7B7"/>
                </a:highlight>
              </a:rPr>
              <a:t>5</a:t>
            </a:r>
            <a:r>
              <a:rPr lang="fr"/>
              <a:t>,6};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if (x == 5)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</a:t>
            </a:r>
            <a:r>
              <a:rPr lang="fr">
                <a:highlight>
                  <a:srgbClr val="B7B7B7"/>
                </a:highlight>
              </a:rPr>
              <a:t>x := 7;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actions {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</a:t>
            </a:r>
            <a:r>
              <a:rPr lang="fr">
                <a:highlight>
                  <a:srgbClr val="B7B7B7"/>
                </a:highlight>
              </a:rPr>
              <a:t>-&gt; x := 8;</a:t>
            </a:r>
            <a:endParaRPr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-&gt; x := 9;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}</a:t>
            </a:r>
            <a:endParaRPr/>
          </a:p>
        </p:txBody>
      </p:sp>
      <p:sp>
        <p:nvSpPr>
          <p:cNvPr id="260" name="Google Shape;260;p35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step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run_to_breakpoint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jump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select</a:t>
            </a:r>
            <a:endParaRPr/>
          </a:p>
        </p:txBody>
      </p:sp>
      <p:sp>
        <p:nvSpPr>
          <p:cNvPr id="261" name="Google Shape;261;p35"/>
          <p:cNvSpPr txBox="1"/>
          <p:nvPr/>
        </p:nvSpPr>
        <p:spPr>
          <a:xfrm>
            <a:off x="311700" y="3952125"/>
            <a:ext cx="6375600" cy="1046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Solving problems with non determinism: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step:</a:t>
            </a:r>
            <a:r>
              <a:rPr lang="fr">
                <a:solidFill>
                  <a:srgbClr val="FF9900"/>
                </a:solidFill>
              </a:rPr>
              <a:t> </a:t>
            </a:r>
            <a:r>
              <a:rPr lang="fr">
                <a:solidFill>
                  <a:srgbClr val="5DD129"/>
                </a:solidFill>
              </a:rPr>
              <a:t>Exposing multiple possible steps; New select debug action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run_to_breakpoint: </a:t>
            </a:r>
            <a:r>
              <a:rPr lang="fr">
                <a:solidFill>
                  <a:srgbClr val="5DD129"/>
                </a:solidFill>
              </a:rPr>
              <a:t>Reachability query over the system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jump: </a:t>
            </a:r>
            <a:r>
              <a:rPr lang="fr">
                <a:solidFill>
                  <a:srgbClr val="5DD129"/>
                </a:solidFill>
              </a:rPr>
              <a:t>Storing the trace as a tree</a:t>
            </a:r>
            <a:endParaRPr>
              <a:solidFill>
                <a:srgbClr val="5DD129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6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jumps in a ND system?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24</a:t>
            </a:fld>
            <a:endParaRPr/>
          </a:p>
        </p:txBody>
      </p:sp>
      <p:sp>
        <p:nvSpPr>
          <p:cNvPr id="269" name="Google Shape;269;p36"/>
          <p:cNvSpPr txBox="1"/>
          <p:nvPr/>
        </p:nvSpPr>
        <p:spPr>
          <a:xfrm>
            <a:off x="6664375" y="267500"/>
            <a:ext cx="23568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x := 1;</a:t>
            </a:r>
            <a:endParaRPr>
              <a:solidFill>
                <a:schemeClr val="dk1"/>
              </a:solidFill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x := 2;</a:t>
            </a:r>
            <a:endParaRPr>
              <a:solidFill>
                <a:schemeClr val="dk1"/>
              </a:solidFill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x := 3;</a:t>
            </a:r>
            <a:endParaRPr>
              <a:solidFill>
                <a:schemeClr val="dk1"/>
              </a:solidFill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actions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a1 -&gt;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</a:t>
            </a:r>
            <a:r>
              <a:rPr lang="fr">
                <a:solidFill>
                  <a:schemeClr val="dk1"/>
                </a:solidFill>
                <a:highlight>
                  <a:srgbClr val="B6D7A8"/>
                </a:highlight>
              </a:rPr>
              <a:t>x := 4;</a:t>
            </a:r>
            <a:endParaRPr>
              <a:solidFill>
                <a:schemeClr val="dk1"/>
              </a:solidFill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x := 10;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a2 -&gt;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x :=</a:t>
            </a:r>
            <a:r>
              <a:rPr lang="fr">
                <a:solidFill>
                  <a:schemeClr val="dk1"/>
                </a:solidFill>
              </a:rPr>
              <a:t> any of {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5</a:t>
            </a:r>
            <a:r>
              <a:rPr lang="fr">
                <a:solidFill>
                  <a:schemeClr val="dk1"/>
                </a:solidFill>
              </a:rPr>
              <a:t>,6};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if (x == 5)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    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x := 7;</a:t>
            </a:r>
            <a:endParaRPr>
              <a:solidFill>
                <a:schemeClr val="dk1"/>
              </a:solidFill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    actions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         </a:t>
            </a:r>
            <a:r>
              <a:rPr lang="fr">
                <a:solidFill>
                  <a:schemeClr val="dk1"/>
                </a:solidFill>
                <a:highlight>
                  <a:srgbClr val="B7B7B7"/>
                </a:highlight>
              </a:rPr>
              <a:t>-&gt; x := 8;</a:t>
            </a:r>
            <a:endParaRPr>
              <a:solidFill>
                <a:schemeClr val="dk1"/>
              </a:solidFill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         -&gt; x := 9;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}</a:t>
            </a:r>
            <a:endParaRPr/>
          </a:p>
        </p:txBody>
      </p:sp>
      <p:sp>
        <p:nvSpPr>
          <p:cNvPr id="270" name="Google Shape;270;p36"/>
          <p:cNvSpPr txBox="1"/>
          <p:nvPr/>
        </p:nvSpPr>
        <p:spPr>
          <a:xfrm>
            <a:off x="499325" y="2484650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step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run_to_breakpoint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➔"/>
            </a:pPr>
            <a:r>
              <a:rPr lang="fr">
                <a:solidFill>
                  <a:srgbClr val="6AA84F"/>
                </a:solidFill>
              </a:rPr>
              <a:t>jump</a:t>
            </a:r>
            <a:endParaRPr>
              <a:solidFill>
                <a:srgbClr val="6AA84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fr"/>
              <a:t>select</a:t>
            </a:r>
            <a:endParaRPr/>
          </a:p>
        </p:txBody>
      </p:sp>
      <p:sp>
        <p:nvSpPr>
          <p:cNvPr id="271" name="Google Shape;271;p36"/>
          <p:cNvSpPr txBox="1"/>
          <p:nvPr/>
        </p:nvSpPr>
        <p:spPr>
          <a:xfrm>
            <a:off x="311700" y="3952125"/>
            <a:ext cx="6375600" cy="10467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Solving problems with non determinism: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step:</a:t>
            </a:r>
            <a:r>
              <a:rPr lang="fr">
                <a:solidFill>
                  <a:srgbClr val="FF9900"/>
                </a:solidFill>
              </a:rPr>
              <a:t> </a:t>
            </a:r>
            <a:r>
              <a:rPr lang="fr">
                <a:solidFill>
                  <a:srgbClr val="5DD129"/>
                </a:solidFill>
              </a:rPr>
              <a:t>Exposing multiple possible steps; New select debug action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run_to_breakpoint: </a:t>
            </a:r>
            <a:r>
              <a:rPr lang="fr">
                <a:solidFill>
                  <a:srgbClr val="5DD129"/>
                </a:solidFill>
              </a:rPr>
              <a:t>Reachability query over the system</a:t>
            </a:r>
            <a:endParaRPr>
              <a:solidFill>
                <a:srgbClr val="5DD12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jump: </a:t>
            </a:r>
            <a:r>
              <a:rPr lang="fr">
                <a:solidFill>
                  <a:srgbClr val="5DD129"/>
                </a:solidFill>
              </a:rPr>
              <a:t>Storing the trace as a tree</a:t>
            </a:r>
            <a:endParaRPr>
              <a:solidFill>
                <a:srgbClr val="5DD129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Problems of Multiverse debugging</a:t>
            </a:r>
            <a:endParaRPr/>
          </a:p>
        </p:txBody>
      </p:sp>
      <p:sp>
        <p:nvSpPr>
          <p:cNvPr id="277" name="Google Shape;277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25</a:t>
            </a:fld>
            <a:endParaRPr/>
          </a:p>
        </p:txBody>
      </p:sp>
      <p:pic>
        <p:nvPicPr>
          <p:cNvPr id="278" name="Google Shape;2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5838" y="932126"/>
            <a:ext cx="3592325" cy="4104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37"/>
          <p:cNvCxnSpPr/>
          <p:nvPr/>
        </p:nvCxnSpPr>
        <p:spPr>
          <a:xfrm rot="10800000" flipH="1">
            <a:off x="1533600" y="960825"/>
            <a:ext cx="3331200" cy="20466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0" name="Google Shape;280;p37"/>
          <p:cNvSpPr/>
          <p:nvPr/>
        </p:nvSpPr>
        <p:spPr>
          <a:xfrm>
            <a:off x="5905325" y="4247250"/>
            <a:ext cx="174300" cy="1794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7"/>
          <p:cNvSpPr/>
          <p:nvPr/>
        </p:nvSpPr>
        <p:spPr>
          <a:xfrm>
            <a:off x="7737600" y="2464150"/>
            <a:ext cx="1069800" cy="10407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2" name="Google Shape;282;p37"/>
          <p:cNvCxnSpPr>
            <a:stCxn id="280" idx="0"/>
            <a:endCxn id="281" idx="1"/>
          </p:cNvCxnSpPr>
          <p:nvPr/>
        </p:nvCxnSpPr>
        <p:spPr>
          <a:xfrm rot="10800000" flipH="1">
            <a:off x="5992475" y="2616450"/>
            <a:ext cx="1901700" cy="163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37"/>
          <p:cNvCxnSpPr>
            <a:stCxn id="280" idx="5"/>
            <a:endCxn id="281" idx="4"/>
          </p:cNvCxnSpPr>
          <p:nvPr/>
        </p:nvCxnSpPr>
        <p:spPr>
          <a:xfrm rot="10800000" flipH="1">
            <a:off x="6054099" y="3504877"/>
            <a:ext cx="2218500" cy="895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4" name="Google Shape;28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600" y="2648675"/>
            <a:ext cx="8237123" cy="671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Our contribution: Reduced Multiverse Debugging (RMD)</a:t>
            </a:r>
            <a:endParaRPr/>
          </a:p>
        </p:txBody>
      </p:sp>
      <p:sp>
        <p:nvSpPr>
          <p:cNvPr id="290" name="Google Shape;29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Keeping the useful aspects of multiverse debugging for specification languages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Explicit non-deterministic debug steps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Storing the trace as a tree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Searching for breakpoints on all branches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While making this approach scalable to real-size projects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By using reduction policies during breakpoint search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Debug semantics formalization¹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Making it easily adaptable to new target languages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Application to UML</a:t>
            </a:r>
            <a:endParaRPr/>
          </a:p>
        </p:txBody>
      </p:sp>
      <p:sp>
        <p:nvSpPr>
          <p:cNvPr id="291" name="Google Shape;29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26</a:t>
            </a:fld>
            <a:endParaRPr/>
          </a:p>
        </p:txBody>
      </p:sp>
      <p:sp>
        <p:nvSpPr>
          <p:cNvPr id="292" name="Google Shape;292;p38"/>
          <p:cNvSpPr txBox="1"/>
          <p:nvPr/>
        </p:nvSpPr>
        <p:spPr>
          <a:xfrm>
            <a:off x="293775" y="4396625"/>
            <a:ext cx="841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/>
              <a:t>[1] Valentin Besnard. </a:t>
            </a:r>
            <a:r>
              <a:rPr lang="fr" sz="1200">
                <a:solidFill>
                  <a:schemeClr val="dk1"/>
                </a:solidFill>
              </a:rPr>
              <a:t>Ph. D. Dissertation </a:t>
            </a:r>
            <a:r>
              <a:rPr lang="fr" sz="1200"/>
              <a:t>2020. </a:t>
            </a:r>
            <a:r>
              <a:rPr lang="fr" sz="1200" i="1"/>
              <a:t>“EMI: An approach to unify analysis and embedded execution</a:t>
            </a:r>
            <a:endParaRPr sz="12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i="1"/>
              <a:t>with a controllable model interpreter.”</a:t>
            </a:r>
            <a:r>
              <a:rPr lang="fr" sz="1200"/>
              <a:t> </a:t>
            </a:r>
            <a:endParaRPr sz="1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Architecture of Reduced Multiverse Debugging (RMD)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27</a:t>
            </a:fld>
            <a:endParaRPr/>
          </a:p>
        </p:txBody>
      </p:sp>
      <p:pic>
        <p:nvPicPr>
          <p:cNvPr id="299" name="Google Shape;29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638" y="956775"/>
            <a:ext cx="5110723" cy="410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Architecture of Reduced Multiverse Debugging (RMD)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28</a:t>
            </a:fld>
            <a:endParaRPr/>
          </a:p>
        </p:txBody>
      </p:sp>
      <p:pic>
        <p:nvPicPr>
          <p:cNvPr id="306" name="Google Shape;30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638" y="956775"/>
            <a:ext cx="5110723" cy="410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Architecture of Reduced Multiverse Debugging (RMD)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29</a:t>
            </a:fld>
            <a:endParaRPr/>
          </a:p>
        </p:txBody>
      </p:sp>
      <p:pic>
        <p:nvPicPr>
          <p:cNvPr id="313" name="Google Shape;31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638" y="956775"/>
            <a:ext cx="5110723" cy="410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6664375" y="267500"/>
            <a:ext cx="2356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 </a:t>
            </a:r>
            <a:r>
              <a:rPr lang="fr">
                <a:solidFill>
                  <a:schemeClr val="dk1"/>
                </a:solidFill>
                <a:highlight>
                  <a:schemeClr val="lt1"/>
                </a:highlight>
              </a:rPr>
              <a:t>x := 1;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  <a:highlight>
                  <a:schemeClr val="lt1"/>
                </a:highlight>
              </a:rPr>
              <a:t>  </a:t>
            </a:r>
            <a:r>
              <a:rPr lang="fr">
                <a:solidFill>
                  <a:schemeClr val="dk1"/>
                </a:solidFill>
                <a:highlight>
                  <a:srgbClr val="B6D7A8"/>
                </a:highlight>
              </a:rPr>
              <a:t>x := 2;</a:t>
            </a:r>
            <a:endParaRPr>
              <a:solidFill>
                <a:schemeClr val="dk1"/>
              </a:solidFill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FF0000"/>
                </a:solidFill>
              </a:rPr>
              <a:t>●</a:t>
            </a:r>
            <a:r>
              <a:rPr lang="fr">
                <a:solidFill>
                  <a:schemeClr val="dk1"/>
                </a:solidFill>
              </a:rPr>
              <a:t>x := 3;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12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Evolution of debugging: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Step debugging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483925" y="2724675"/>
            <a:ext cx="2424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</a:t>
            </a:r>
            <a:endParaRPr>
              <a:solidFill>
                <a:srgbClr val="1155CC"/>
              </a:solidFill>
              <a:highlight>
                <a:schemeClr val="lt1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Architecture of Reduced Multiverse Debugging (RMD)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30</a:t>
            </a:fld>
            <a:endParaRPr/>
          </a:p>
        </p:txBody>
      </p:sp>
      <p:pic>
        <p:nvPicPr>
          <p:cNvPr id="320" name="Google Shape;32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638" y="956775"/>
            <a:ext cx="5110723" cy="410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Semantic Language Interface</a:t>
            </a:r>
            <a:endParaRPr/>
          </a:p>
        </p:txBody>
      </p:sp>
      <p:sp>
        <p:nvSpPr>
          <p:cNvPr id="326" name="Google Shape;326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31</a:t>
            </a:fld>
            <a:endParaRPr/>
          </a:p>
        </p:txBody>
      </p:sp>
      <p:pic>
        <p:nvPicPr>
          <p:cNvPr id="327" name="Google Shape;32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12075"/>
            <a:ext cx="6086724" cy="246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3"/>
          <p:cNvSpPr txBox="1"/>
          <p:nvPr/>
        </p:nvSpPr>
        <p:spPr>
          <a:xfrm>
            <a:off x="3819125" y="1017725"/>
            <a:ext cx="2633400" cy="4002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Control the model execution</a:t>
            </a:r>
            <a:endParaRPr b="1"/>
          </a:p>
        </p:txBody>
      </p:sp>
      <p:sp>
        <p:nvSpPr>
          <p:cNvPr id="329" name="Google Shape;329;p43"/>
          <p:cNvSpPr txBox="1"/>
          <p:nvPr/>
        </p:nvSpPr>
        <p:spPr>
          <a:xfrm>
            <a:off x="5367300" y="1693350"/>
            <a:ext cx="3465000" cy="8313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Test an expression on a configuration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/>
              <a:t>Used to find if a configuration match a breakpoint</a:t>
            </a:r>
            <a:endParaRPr i="1"/>
          </a:p>
        </p:txBody>
      </p:sp>
      <p:sp>
        <p:nvSpPr>
          <p:cNvPr id="330" name="Google Shape;330;p43"/>
          <p:cNvSpPr txBox="1"/>
          <p:nvPr/>
        </p:nvSpPr>
        <p:spPr>
          <a:xfrm>
            <a:off x="4693700" y="3924025"/>
            <a:ext cx="2967600" cy="10467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Modify a configuration following a reduction syntax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/>
              <a:t>Used to accelerate the breakpoint search</a:t>
            </a:r>
            <a:endParaRPr i="1"/>
          </a:p>
        </p:txBody>
      </p:sp>
      <p:cxnSp>
        <p:nvCxnSpPr>
          <p:cNvPr id="331" name="Google Shape;331;p43"/>
          <p:cNvCxnSpPr>
            <a:stCxn id="328" idx="1"/>
          </p:cNvCxnSpPr>
          <p:nvPr/>
        </p:nvCxnSpPr>
        <p:spPr>
          <a:xfrm flipH="1">
            <a:off x="2802725" y="1217825"/>
            <a:ext cx="1016400" cy="114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2" name="Google Shape;332;p43"/>
          <p:cNvCxnSpPr/>
          <p:nvPr/>
        </p:nvCxnSpPr>
        <p:spPr>
          <a:xfrm flipH="1">
            <a:off x="4781700" y="2448550"/>
            <a:ext cx="592800" cy="392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3" name="Google Shape;333;p43"/>
          <p:cNvCxnSpPr/>
          <p:nvPr/>
        </p:nvCxnSpPr>
        <p:spPr>
          <a:xfrm rot="10800000">
            <a:off x="2879700" y="3518725"/>
            <a:ext cx="1801800" cy="492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Finder Function</a:t>
            </a:r>
            <a:endParaRPr/>
          </a:p>
        </p:txBody>
      </p:sp>
      <p:sp>
        <p:nvSpPr>
          <p:cNvPr id="339" name="Google Shape;339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32</a:t>
            </a:fld>
            <a:endParaRPr/>
          </a:p>
        </p:txBody>
      </p:sp>
      <p:pic>
        <p:nvPicPr>
          <p:cNvPr id="340" name="Google Shape;34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167658" cy="3783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5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Experimentation: </a:t>
            </a:r>
            <a:endParaRPr/>
          </a:p>
        </p:txBody>
      </p:sp>
      <p:sp>
        <p:nvSpPr>
          <p:cNvPr id="346" name="Google Shape;34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33</a:t>
            </a:fld>
            <a:endParaRPr/>
          </a:p>
        </p:txBody>
      </p:sp>
      <p:pic>
        <p:nvPicPr>
          <p:cNvPr id="347" name="Google Shape;34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323076" cy="369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425" y="826025"/>
            <a:ext cx="5563576" cy="259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6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Experimentation</a:t>
            </a:r>
            <a:endParaRPr/>
          </a:p>
        </p:txBody>
      </p:sp>
      <p:sp>
        <p:nvSpPr>
          <p:cNvPr id="354" name="Google Shape;35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34</a:t>
            </a:fld>
            <a:endParaRPr/>
          </a:p>
        </p:txBody>
      </p:sp>
      <p:pic>
        <p:nvPicPr>
          <p:cNvPr id="355" name="Google Shape;35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478174" cy="357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425" y="826025"/>
            <a:ext cx="5563576" cy="259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7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Experimentation</a:t>
            </a:r>
            <a:endParaRPr/>
          </a:p>
        </p:txBody>
      </p:sp>
      <p:sp>
        <p:nvSpPr>
          <p:cNvPr id="362" name="Google Shape;362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35</a:t>
            </a:fld>
            <a:endParaRPr/>
          </a:p>
        </p:txBody>
      </p:sp>
      <p:pic>
        <p:nvPicPr>
          <p:cNvPr id="363" name="Google Shape;36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429776" cy="36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2175" y="826025"/>
            <a:ext cx="5561825" cy="2593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8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Experimentation</a:t>
            </a:r>
            <a:endParaRPr/>
          </a:p>
        </p:txBody>
      </p:sp>
      <p:sp>
        <p:nvSpPr>
          <p:cNvPr id="370" name="Google Shape;37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36</a:t>
            </a:fld>
            <a:endParaRPr/>
          </a:p>
        </p:txBody>
      </p:sp>
      <p:pic>
        <p:nvPicPr>
          <p:cNvPr id="371" name="Google Shape;37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429776" cy="36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2175" y="826025"/>
            <a:ext cx="5561825" cy="2593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37</a:t>
            </a:fld>
            <a:endParaRPr/>
          </a:p>
        </p:txBody>
      </p:sp>
      <p:pic>
        <p:nvPicPr>
          <p:cNvPr id="378" name="Google Shape;378;p49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0" y="0"/>
            <a:ext cx="5916841" cy="27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9"/>
          <p:cNvSpPr/>
          <p:nvPr/>
        </p:nvSpPr>
        <p:spPr>
          <a:xfrm>
            <a:off x="323400" y="2325350"/>
            <a:ext cx="2117400" cy="247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Reduction function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States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System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Values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User.value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System.value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EventPools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User.EP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System.EP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  <p:cxnSp>
        <p:nvCxnSpPr>
          <p:cNvPr id="380" name="Google Shape;380;p49"/>
          <p:cNvCxnSpPr>
            <a:endCxn id="379" idx="0"/>
          </p:cNvCxnSpPr>
          <p:nvPr/>
        </p:nvCxnSpPr>
        <p:spPr>
          <a:xfrm>
            <a:off x="1170300" y="1786250"/>
            <a:ext cx="211800" cy="53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1" name="Google Shape;381;p49"/>
          <p:cNvSpPr txBox="1">
            <a:spLocks noGrp="1"/>
          </p:cNvSpPr>
          <p:nvPr>
            <p:ph type="title"/>
          </p:nvPr>
        </p:nvSpPr>
        <p:spPr>
          <a:xfrm>
            <a:off x="6109250" y="61600"/>
            <a:ext cx="29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Applying a reduction function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38</a:t>
            </a:fld>
            <a:endParaRPr/>
          </a:p>
        </p:txBody>
      </p:sp>
      <p:pic>
        <p:nvPicPr>
          <p:cNvPr id="387" name="Google Shape;387;p50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0" y="0"/>
            <a:ext cx="5916841" cy="27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5050" y="2384425"/>
            <a:ext cx="6348948" cy="27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0"/>
          <p:cNvSpPr/>
          <p:nvPr/>
        </p:nvSpPr>
        <p:spPr>
          <a:xfrm>
            <a:off x="323400" y="2325350"/>
            <a:ext cx="2117400" cy="247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Reduction function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States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System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Values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User.value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System.value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EventPools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User.EP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Predicates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System.EP.isEmpty()</a:t>
            </a:r>
            <a:endParaRPr sz="1200">
              <a:solidFill>
                <a:srgbClr val="5DD129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System.value &gt; 200</a:t>
            </a:r>
            <a:endParaRPr sz="1200">
              <a:solidFill>
                <a:srgbClr val="5DD129"/>
              </a:solidFill>
            </a:endParaRPr>
          </a:p>
        </p:txBody>
      </p:sp>
      <p:cxnSp>
        <p:nvCxnSpPr>
          <p:cNvPr id="390" name="Google Shape;390;p50"/>
          <p:cNvCxnSpPr/>
          <p:nvPr/>
        </p:nvCxnSpPr>
        <p:spPr>
          <a:xfrm>
            <a:off x="1170300" y="1786250"/>
            <a:ext cx="211800" cy="53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1" name="Google Shape;391;p50"/>
          <p:cNvCxnSpPr>
            <a:stCxn id="389" idx="3"/>
          </p:cNvCxnSpPr>
          <p:nvPr/>
        </p:nvCxnSpPr>
        <p:spPr>
          <a:xfrm>
            <a:off x="2440800" y="3564950"/>
            <a:ext cx="446700" cy="69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2" name="Google Shape;392;p50"/>
          <p:cNvSpPr txBox="1">
            <a:spLocks noGrp="1"/>
          </p:cNvSpPr>
          <p:nvPr>
            <p:ph type="title"/>
          </p:nvPr>
        </p:nvSpPr>
        <p:spPr>
          <a:xfrm>
            <a:off x="6109250" y="61600"/>
            <a:ext cx="29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Applying a reduction function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39</a:t>
            </a:fld>
            <a:endParaRPr/>
          </a:p>
        </p:txBody>
      </p:sp>
      <p:pic>
        <p:nvPicPr>
          <p:cNvPr id="398" name="Google Shape;39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916841" cy="275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5050" y="2384425"/>
            <a:ext cx="6348948" cy="27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1"/>
          <p:cNvSpPr/>
          <p:nvPr/>
        </p:nvSpPr>
        <p:spPr>
          <a:xfrm>
            <a:off x="323400" y="2325350"/>
            <a:ext cx="2117400" cy="247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Reduction function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States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System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Values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User.value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System.value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EventPools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User.EP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Predicates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System.EP.isEmpty()</a:t>
            </a:r>
            <a:endParaRPr sz="1200">
              <a:solidFill>
                <a:srgbClr val="5DD129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System.value &gt; 200</a:t>
            </a:r>
            <a:endParaRPr sz="1200">
              <a:solidFill>
                <a:srgbClr val="5DD129"/>
              </a:solidFill>
            </a:endParaRPr>
          </a:p>
        </p:txBody>
      </p:sp>
      <p:cxnSp>
        <p:nvCxnSpPr>
          <p:cNvPr id="401" name="Google Shape;401;p51"/>
          <p:cNvCxnSpPr/>
          <p:nvPr/>
        </p:nvCxnSpPr>
        <p:spPr>
          <a:xfrm>
            <a:off x="1170300" y="1786250"/>
            <a:ext cx="211800" cy="53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2" name="Google Shape;402;p51"/>
          <p:cNvCxnSpPr>
            <a:stCxn id="400" idx="3"/>
          </p:cNvCxnSpPr>
          <p:nvPr/>
        </p:nvCxnSpPr>
        <p:spPr>
          <a:xfrm>
            <a:off x="2440800" y="3564950"/>
            <a:ext cx="446700" cy="69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3" name="Google Shape;403;p51"/>
          <p:cNvSpPr txBox="1">
            <a:spLocks noGrp="1"/>
          </p:cNvSpPr>
          <p:nvPr>
            <p:ph type="title"/>
          </p:nvPr>
        </p:nvSpPr>
        <p:spPr>
          <a:xfrm>
            <a:off x="6109250" y="61600"/>
            <a:ext cx="29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Applying a reduction function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25" y="7819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Evolution of debugging: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Step debugging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</a:t>
            </a:fld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6664375" y="267500"/>
            <a:ext cx="2356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chemeClr val="lt1"/>
                </a:highlight>
              </a:rPr>
              <a:t>x := 1;</a:t>
            </a:r>
            <a:endParaRPr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highlight>
                  <a:schemeClr val="lt1"/>
                </a:highlight>
              </a:rPr>
              <a:t>  </a:t>
            </a:r>
            <a:r>
              <a:rPr lang="fr">
                <a:highlight>
                  <a:srgbClr val="B6D7A8"/>
                </a:highlight>
              </a:rPr>
              <a:t>x := 2;</a:t>
            </a:r>
            <a:endParaRPr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0000"/>
                </a:solidFill>
              </a:rPr>
              <a:t>●</a:t>
            </a:r>
            <a:r>
              <a:rPr lang="fr"/>
              <a:t>x := 3;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483925" y="2724675"/>
            <a:ext cx="2424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</a:t>
            </a:r>
            <a:endParaRPr>
              <a:solidFill>
                <a:srgbClr val="1155CC"/>
              </a:solidFill>
              <a:highlight>
                <a:schemeClr val="lt1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40</a:t>
            </a:fld>
            <a:endParaRPr/>
          </a:p>
        </p:txBody>
      </p:sp>
      <p:pic>
        <p:nvPicPr>
          <p:cNvPr id="409" name="Google Shape;40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916841" cy="275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5050" y="2384425"/>
            <a:ext cx="6348948" cy="27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2"/>
          <p:cNvSpPr/>
          <p:nvPr/>
        </p:nvSpPr>
        <p:spPr>
          <a:xfrm>
            <a:off x="323400" y="2325350"/>
            <a:ext cx="2117400" cy="247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Reduction function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States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System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Values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User.value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System.value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EventPools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User.EP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Predicates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System.EP.isEmpty()</a:t>
            </a:r>
            <a:endParaRPr sz="1200">
              <a:solidFill>
                <a:srgbClr val="5DD129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System.value &gt; 200</a:t>
            </a:r>
            <a:endParaRPr sz="1200">
              <a:solidFill>
                <a:srgbClr val="5DD129"/>
              </a:solidFill>
            </a:endParaRPr>
          </a:p>
        </p:txBody>
      </p:sp>
      <p:cxnSp>
        <p:nvCxnSpPr>
          <p:cNvPr id="412" name="Google Shape;412;p52"/>
          <p:cNvCxnSpPr/>
          <p:nvPr/>
        </p:nvCxnSpPr>
        <p:spPr>
          <a:xfrm>
            <a:off x="1170300" y="1786250"/>
            <a:ext cx="211800" cy="53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3" name="Google Shape;413;p52"/>
          <p:cNvCxnSpPr>
            <a:stCxn id="411" idx="3"/>
          </p:cNvCxnSpPr>
          <p:nvPr/>
        </p:nvCxnSpPr>
        <p:spPr>
          <a:xfrm>
            <a:off x="2440800" y="3564950"/>
            <a:ext cx="446700" cy="69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4" name="Google Shape;414;p52"/>
          <p:cNvSpPr txBox="1">
            <a:spLocks noGrp="1"/>
          </p:cNvSpPr>
          <p:nvPr>
            <p:ph type="title"/>
          </p:nvPr>
        </p:nvSpPr>
        <p:spPr>
          <a:xfrm>
            <a:off x="6109250" y="61600"/>
            <a:ext cx="29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Applying a reduction function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41</a:t>
            </a:fld>
            <a:endParaRPr/>
          </a:p>
        </p:txBody>
      </p:sp>
      <p:pic>
        <p:nvPicPr>
          <p:cNvPr id="420" name="Google Shape;42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916841" cy="275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5050" y="2384425"/>
            <a:ext cx="6348948" cy="27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3"/>
          <p:cNvSpPr/>
          <p:nvPr/>
        </p:nvSpPr>
        <p:spPr>
          <a:xfrm>
            <a:off x="323400" y="2325350"/>
            <a:ext cx="2117400" cy="247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Reduction function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States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System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Values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User.value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System.value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EventPools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User.EP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Predicates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System.EP.isEmpty()</a:t>
            </a:r>
            <a:endParaRPr sz="1200">
              <a:solidFill>
                <a:srgbClr val="5DD129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System.value &gt; 200</a:t>
            </a:r>
            <a:endParaRPr sz="1200">
              <a:solidFill>
                <a:srgbClr val="5DD129"/>
              </a:solidFill>
            </a:endParaRPr>
          </a:p>
        </p:txBody>
      </p:sp>
      <p:cxnSp>
        <p:nvCxnSpPr>
          <p:cNvPr id="423" name="Google Shape;423;p53"/>
          <p:cNvCxnSpPr/>
          <p:nvPr/>
        </p:nvCxnSpPr>
        <p:spPr>
          <a:xfrm>
            <a:off x="1170300" y="1786250"/>
            <a:ext cx="211800" cy="53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4" name="Google Shape;424;p53"/>
          <p:cNvCxnSpPr>
            <a:stCxn id="422" idx="3"/>
          </p:cNvCxnSpPr>
          <p:nvPr/>
        </p:nvCxnSpPr>
        <p:spPr>
          <a:xfrm>
            <a:off x="2440800" y="3564950"/>
            <a:ext cx="446700" cy="69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5" name="Google Shape;425;p53"/>
          <p:cNvSpPr txBox="1">
            <a:spLocks noGrp="1"/>
          </p:cNvSpPr>
          <p:nvPr>
            <p:ph type="title"/>
          </p:nvPr>
        </p:nvSpPr>
        <p:spPr>
          <a:xfrm>
            <a:off x="6109250" y="61600"/>
            <a:ext cx="29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Applying a reduction function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42</a:t>
            </a:fld>
            <a:endParaRPr/>
          </a:p>
        </p:txBody>
      </p:sp>
      <p:pic>
        <p:nvPicPr>
          <p:cNvPr id="431" name="Google Shape;43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916841" cy="275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5050" y="2384425"/>
            <a:ext cx="6348948" cy="27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4"/>
          <p:cNvSpPr/>
          <p:nvPr/>
        </p:nvSpPr>
        <p:spPr>
          <a:xfrm>
            <a:off x="323400" y="2325350"/>
            <a:ext cx="2117400" cy="247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Reduction function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States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System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Values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User.value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System.value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EventPools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User.EP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Predicates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System.EP.isEmpty()</a:t>
            </a:r>
            <a:endParaRPr sz="1200">
              <a:solidFill>
                <a:srgbClr val="5DD129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System.value &gt; 200</a:t>
            </a:r>
            <a:endParaRPr sz="1200">
              <a:solidFill>
                <a:srgbClr val="5DD129"/>
              </a:solidFill>
            </a:endParaRPr>
          </a:p>
        </p:txBody>
      </p:sp>
      <p:cxnSp>
        <p:nvCxnSpPr>
          <p:cNvPr id="434" name="Google Shape;434;p54"/>
          <p:cNvCxnSpPr/>
          <p:nvPr/>
        </p:nvCxnSpPr>
        <p:spPr>
          <a:xfrm>
            <a:off x="1170300" y="1786250"/>
            <a:ext cx="211800" cy="53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5" name="Google Shape;435;p54"/>
          <p:cNvCxnSpPr>
            <a:stCxn id="433" idx="3"/>
          </p:cNvCxnSpPr>
          <p:nvPr/>
        </p:nvCxnSpPr>
        <p:spPr>
          <a:xfrm>
            <a:off x="2440800" y="3564950"/>
            <a:ext cx="446700" cy="69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6" name="Google Shape;436;p54"/>
          <p:cNvSpPr txBox="1">
            <a:spLocks noGrp="1"/>
          </p:cNvSpPr>
          <p:nvPr>
            <p:ph type="title"/>
          </p:nvPr>
        </p:nvSpPr>
        <p:spPr>
          <a:xfrm>
            <a:off x="6109250" y="61600"/>
            <a:ext cx="29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Applying a reduction function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43</a:t>
            </a:fld>
            <a:endParaRPr/>
          </a:p>
        </p:txBody>
      </p:sp>
      <p:pic>
        <p:nvPicPr>
          <p:cNvPr id="442" name="Google Shape;442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916841" cy="275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5050" y="2384425"/>
            <a:ext cx="6348948" cy="27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5"/>
          <p:cNvSpPr/>
          <p:nvPr/>
        </p:nvSpPr>
        <p:spPr>
          <a:xfrm>
            <a:off x="323400" y="2325350"/>
            <a:ext cx="2117400" cy="247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Reduction function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States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System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Values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User.value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System.value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EventPools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User.EP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Predicates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System.EP.isEmpty()</a:t>
            </a:r>
            <a:endParaRPr sz="1200">
              <a:solidFill>
                <a:srgbClr val="5DD129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System.value &gt; 200</a:t>
            </a:r>
            <a:endParaRPr sz="1200">
              <a:solidFill>
                <a:srgbClr val="5DD129"/>
              </a:solidFill>
            </a:endParaRPr>
          </a:p>
        </p:txBody>
      </p:sp>
      <p:cxnSp>
        <p:nvCxnSpPr>
          <p:cNvPr id="445" name="Google Shape;445;p55"/>
          <p:cNvCxnSpPr/>
          <p:nvPr/>
        </p:nvCxnSpPr>
        <p:spPr>
          <a:xfrm>
            <a:off x="1170300" y="1786250"/>
            <a:ext cx="211800" cy="53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6" name="Google Shape;446;p55"/>
          <p:cNvCxnSpPr>
            <a:stCxn id="444" idx="3"/>
          </p:cNvCxnSpPr>
          <p:nvPr/>
        </p:nvCxnSpPr>
        <p:spPr>
          <a:xfrm>
            <a:off x="2440800" y="3564950"/>
            <a:ext cx="446700" cy="69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7" name="Google Shape;447;p55"/>
          <p:cNvSpPr txBox="1">
            <a:spLocks noGrp="1"/>
          </p:cNvSpPr>
          <p:nvPr>
            <p:ph type="title"/>
          </p:nvPr>
        </p:nvSpPr>
        <p:spPr>
          <a:xfrm>
            <a:off x="6109250" y="61600"/>
            <a:ext cx="29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Applying a reduction function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44</a:t>
            </a:fld>
            <a:endParaRPr/>
          </a:p>
        </p:txBody>
      </p:sp>
      <p:pic>
        <p:nvPicPr>
          <p:cNvPr id="453" name="Google Shape;45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916841" cy="275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5050" y="2384425"/>
            <a:ext cx="6348948" cy="27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6"/>
          <p:cNvSpPr/>
          <p:nvPr/>
        </p:nvSpPr>
        <p:spPr>
          <a:xfrm>
            <a:off x="323400" y="2325350"/>
            <a:ext cx="2117400" cy="247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Reduction function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States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System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Values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User.value</a:t>
            </a:r>
            <a:endParaRPr sz="12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System.value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EventPools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User.EP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strike="sngStrike">
                <a:solidFill>
                  <a:srgbClr val="FF0000"/>
                </a:solidFill>
              </a:rPr>
              <a:t>System.EP</a:t>
            </a:r>
            <a:endParaRPr sz="1200" strike="sngStrike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/>
              <a:t>Predicates</a:t>
            </a:r>
            <a:endParaRPr sz="1200" b="1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System.EP.isEmpty()</a:t>
            </a:r>
            <a:endParaRPr sz="1200">
              <a:solidFill>
                <a:srgbClr val="5DD129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DD129"/>
                </a:solidFill>
              </a:rPr>
              <a:t>System.value &gt; 200</a:t>
            </a:r>
            <a:endParaRPr sz="1200">
              <a:solidFill>
                <a:srgbClr val="5DD129"/>
              </a:solidFill>
            </a:endParaRPr>
          </a:p>
        </p:txBody>
      </p:sp>
      <p:cxnSp>
        <p:nvCxnSpPr>
          <p:cNvPr id="456" name="Google Shape;456;p56"/>
          <p:cNvCxnSpPr/>
          <p:nvPr/>
        </p:nvCxnSpPr>
        <p:spPr>
          <a:xfrm>
            <a:off x="1170300" y="1786250"/>
            <a:ext cx="211800" cy="53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7" name="Google Shape;457;p56"/>
          <p:cNvCxnSpPr>
            <a:stCxn id="455" idx="3"/>
          </p:cNvCxnSpPr>
          <p:nvPr/>
        </p:nvCxnSpPr>
        <p:spPr>
          <a:xfrm>
            <a:off x="2440800" y="3564950"/>
            <a:ext cx="446700" cy="69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8" name="Google Shape;458;p56"/>
          <p:cNvSpPr txBox="1">
            <a:spLocks noGrp="1"/>
          </p:cNvSpPr>
          <p:nvPr>
            <p:ph type="title"/>
          </p:nvPr>
        </p:nvSpPr>
        <p:spPr>
          <a:xfrm>
            <a:off x="6109250" y="61600"/>
            <a:ext cx="29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Applying a reduction function</a:t>
            </a:r>
            <a:endParaRPr/>
          </a:p>
        </p:txBody>
      </p:sp>
      <p:graphicFrame>
        <p:nvGraphicFramePr>
          <p:cNvPr id="459" name="Google Shape;459;p56"/>
          <p:cNvGraphicFramePr/>
          <p:nvPr/>
        </p:nvGraphicFramePr>
        <p:xfrm>
          <a:off x="6078438" y="967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{A04D760E-EFB4-4EFF-9E4A-D295EEC6A0E6}</a:tableStyleId>
              </a:tblPr>
              <a:tblGrid>
                <a:gridCol w="101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/>
                    </a:p>
                  </a:txBody>
                  <a:tcPr marL="54000" marR="18000" marT="54000" marB="5400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00" b="1"/>
                        <a:t>No reduction</a:t>
                      </a:r>
                      <a:endParaRPr sz="1000" b="1"/>
                    </a:p>
                  </a:txBody>
                  <a:tcPr marL="54000" marR="18000" marT="54000" marB="5400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00" b="1"/>
                        <a:t>With reduction</a:t>
                      </a:r>
                      <a:endParaRPr sz="1000" b="1"/>
                    </a:p>
                  </a:txBody>
                  <a:tcPr marL="54000" marR="18000" marT="54000" marB="54000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00" b="1"/>
                        <a:t>Configurations</a:t>
                      </a:r>
                      <a:endParaRPr sz="1000" b="1"/>
                    </a:p>
                  </a:txBody>
                  <a:tcPr marL="54000" marR="18000" marT="54000" marB="5400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300"/>
                        <a:t>60914</a:t>
                      </a:r>
                      <a:endParaRPr sz="1300"/>
                    </a:p>
                  </a:txBody>
                  <a:tcPr marL="54000" marR="18000" marT="54000" marB="540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300"/>
                        <a:t>414</a:t>
                      </a:r>
                      <a:endParaRPr sz="1300"/>
                    </a:p>
                  </a:txBody>
                  <a:tcPr marL="54000" marR="18000" marT="54000" marB="54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00" b="1"/>
                        <a:t>Time</a:t>
                      </a:r>
                      <a:endParaRPr sz="1000" b="1"/>
                    </a:p>
                  </a:txBody>
                  <a:tcPr marL="54000" marR="18000" marT="54000" marB="5400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300"/>
                        <a:t>852 sec.</a:t>
                      </a:r>
                      <a:endParaRPr sz="1300"/>
                    </a:p>
                  </a:txBody>
                  <a:tcPr marL="54000" marR="18000" marT="54000" marB="540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300"/>
                        <a:t>13 sec.</a:t>
                      </a:r>
                      <a:endParaRPr sz="1300"/>
                    </a:p>
                  </a:txBody>
                  <a:tcPr marL="54000" marR="18000" marT="54000" marB="54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00" b="1"/>
                        <a:t>Speedup</a:t>
                      </a:r>
                      <a:endParaRPr sz="1000" b="1"/>
                    </a:p>
                  </a:txBody>
                  <a:tcPr marL="54000" marR="18000" marT="54000" marB="54000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54000" marR="18000" marT="54000" marB="540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300"/>
                        <a:t>66.7</a:t>
                      </a:r>
                      <a:endParaRPr sz="1300"/>
                    </a:p>
                  </a:txBody>
                  <a:tcPr marL="54000" marR="18000" marT="54000" marB="54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More reduction functions</a:t>
            </a:r>
            <a:endParaRPr/>
          </a:p>
        </p:txBody>
      </p:sp>
      <p:sp>
        <p:nvSpPr>
          <p:cNvPr id="465" name="Google Shape;465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This technique allows us to use some common reduction techniques during our debugging session, for exemple: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Bitstate hashing¹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Dead variable reduction²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Symmetry reduction²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Predicate abstraction³</a:t>
            </a:r>
            <a:endParaRPr/>
          </a:p>
        </p:txBody>
      </p:sp>
      <p:sp>
        <p:nvSpPr>
          <p:cNvPr id="466" name="Google Shape;466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45</a:t>
            </a:fld>
            <a:endParaRPr/>
          </a:p>
        </p:txBody>
      </p:sp>
      <p:sp>
        <p:nvSpPr>
          <p:cNvPr id="467" name="Google Shape;467;p57"/>
          <p:cNvSpPr txBox="1"/>
          <p:nvPr/>
        </p:nvSpPr>
        <p:spPr>
          <a:xfrm>
            <a:off x="243975" y="4132725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[1] Gerard J. Holzmann. Springer US 1996. </a:t>
            </a:r>
            <a:r>
              <a:rPr lang="fr" sz="1200" i="1"/>
              <a:t>“An analysis of bitstate hashing.”</a:t>
            </a:r>
            <a:endParaRPr sz="12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[2] Kelly Androutsopoulos et Al. ACM Comput. Surv. 2013. </a:t>
            </a:r>
            <a:r>
              <a:rPr lang="fr" sz="1200" i="1"/>
              <a:t>“State-Based Model Slicing: A Survey.”</a:t>
            </a:r>
            <a:endParaRPr sz="12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[3] Naoki Kobayashi et Al. PLDI 2011. </a:t>
            </a:r>
            <a:r>
              <a:rPr lang="fr" sz="1200" i="1"/>
              <a:t>“Predicate Abstraction and CEGAR for Higher-Order Model Checking”</a:t>
            </a:r>
            <a:endParaRPr sz="1200" i="1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Conclusion</a:t>
            </a:r>
            <a:endParaRPr/>
          </a:p>
        </p:txBody>
      </p:sp>
      <p:sp>
        <p:nvSpPr>
          <p:cNvPr id="473" name="Google Shape;473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Multiverse debugging is useful for working with non-deterministic specification languages.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Reduced Multiverse Debugging is a way to make multiverse debugging scalable to system with bigger, or even infinite state-space.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Questions?</a:t>
            </a:r>
            <a:endParaRPr/>
          </a:p>
        </p:txBody>
      </p:sp>
      <p:sp>
        <p:nvSpPr>
          <p:cNvPr id="474" name="Google Shape;474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46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25" y="7819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Evolution of debugging: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Omniscient debugging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5</a:t>
            </a:fld>
            <a:endParaRPr/>
          </a:p>
        </p:txBody>
      </p:sp>
      <p:sp>
        <p:nvSpPr>
          <p:cNvPr id="89" name="Google Shape;89;p17"/>
          <p:cNvSpPr txBox="1"/>
          <p:nvPr/>
        </p:nvSpPr>
        <p:spPr>
          <a:xfrm>
            <a:off x="6664375" y="267500"/>
            <a:ext cx="2356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lang="fr">
                <a:highlight>
                  <a:schemeClr val="lt1"/>
                </a:highlight>
              </a:rPr>
              <a:t>x := 1;</a:t>
            </a:r>
            <a:endParaRPr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highlight>
                  <a:schemeClr val="lt1"/>
                </a:highlight>
              </a:rPr>
              <a:t>  </a:t>
            </a:r>
            <a:r>
              <a:rPr lang="fr">
                <a:highlight>
                  <a:srgbClr val="B6D7A8"/>
                </a:highlight>
              </a:rPr>
              <a:t>x := 2;</a:t>
            </a:r>
            <a:endParaRPr>
              <a:highlight>
                <a:srgbClr val="B6D7A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0000"/>
                </a:solidFill>
              </a:rPr>
              <a:t>●</a:t>
            </a:r>
            <a:r>
              <a:rPr lang="fr"/>
              <a:t>x := 3;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 txBox="1"/>
          <p:nvPr/>
        </p:nvSpPr>
        <p:spPr>
          <a:xfrm>
            <a:off x="483925" y="2724675"/>
            <a:ext cx="242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u="sng"/>
              <a:t>Debug Actions: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step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run_to_breakpoint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fr">
                <a:solidFill>
                  <a:schemeClr val="dk1"/>
                </a:solidFill>
              </a:rPr>
              <a:t>jump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30800" y="4758500"/>
            <a:ext cx="86853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50">
                <a:solidFill>
                  <a:schemeClr val="dk1"/>
                </a:solidFill>
              </a:rPr>
              <a:t>Bil Lewis. Computing Research Repository 2003. </a:t>
            </a:r>
            <a:r>
              <a:rPr lang="fr" sz="1250" i="1">
                <a:solidFill>
                  <a:schemeClr val="dk1"/>
                </a:solidFill>
              </a:rPr>
              <a:t>“Debugging Backwards in Time.”</a:t>
            </a:r>
            <a:endParaRPr sz="1000" i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6</a:t>
            </a:fld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6664375" y="267500"/>
            <a:ext cx="2356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x := 1;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x := 2;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x := 3;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Specification Language: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non determinism 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Specification Language: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non determinism ?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</a:t>
            </a:fld>
            <a:endParaRPr/>
          </a:p>
        </p:txBody>
      </p:sp>
      <p:sp>
        <p:nvSpPr>
          <p:cNvPr id="107" name="Google Shape;107;p19"/>
          <p:cNvSpPr txBox="1"/>
          <p:nvPr/>
        </p:nvSpPr>
        <p:spPr>
          <a:xfrm>
            <a:off x="6664375" y="267500"/>
            <a:ext cx="23568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x := 1;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x := 2;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x := 3;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actions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a1 -&gt;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    x := 4;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a2 -&gt;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    x := 5;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Specification Language: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non determinism 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</a:t>
            </a:fld>
            <a:endParaRPr/>
          </a:p>
        </p:txBody>
      </p:sp>
      <p:sp>
        <p:nvSpPr>
          <p:cNvPr id="115" name="Google Shape;115;p20"/>
          <p:cNvSpPr txBox="1"/>
          <p:nvPr/>
        </p:nvSpPr>
        <p:spPr>
          <a:xfrm>
            <a:off x="6664375" y="267500"/>
            <a:ext cx="23568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x := 1;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x := 2;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x := 3;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actions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a1 -&gt;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    x := 4;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a2 -&gt;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    x := any of {5,6};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00" y="789176"/>
            <a:ext cx="6664376" cy="316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644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Specification Language: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How to handle non determinism 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</a:t>
            </a:fld>
            <a:endParaRPr/>
          </a:p>
        </p:txBody>
      </p:sp>
      <p:sp>
        <p:nvSpPr>
          <p:cNvPr id="123" name="Google Shape;123;p21"/>
          <p:cNvSpPr txBox="1"/>
          <p:nvPr/>
        </p:nvSpPr>
        <p:spPr>
          <a:xfrm>
            <a:off x="6664375" y="267500"/>
            <a:ext cx="23568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x := 1;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x := 2;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x := 3;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actions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a1 -&gt;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    x := 4;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a2 -&gt; {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    x := any of {5,6};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    }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  }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3169</Words>
  <Application>Microsoft Macintosh PowerPoint</Application>
  <PresentationFormat>On-screen Show (16:9)</PresentationFormat>
  <Paragraphs>741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Arial</vt:lpstr>
      <vt:lpstr>Simple Light</vt:lpstr>
      <vt:lpstr>Practical Multiverse Debugging through User-defined Reductions: Application to UML Models</vt:lpstr>
      <vt:lpstr>Context: Debugging Specification Languages</vt:lpstr>
      <vt:lpstr>Evolution of debugging: Step debugging </vt:lpstr>
      <vt:lpstr>Evolution of debugging: Step debugging </vt:lpstr>
      <vt:lpstr>Evolution of debugging: Omniscient debugging </vt:lpstr>
      <vt:lpstr>Specification Language:  How to handle non determinism ?</vt:lpstr>
      <vt:lpstr>Specification Language:  How to handle non determinism ?</vt:lpstr>
      <vt:lpstr>Specification Language:  How to handle non determinism ? </vt:lpstr>
      <vt:lpstr>Specification Language:  How to handle non determinism ? </vt:lpstr>
      <vt:lpstr>Specification Language:  How to handle non determinism ? </vt:lpstr>
      <vt:lpstr>How to handle non-determinism requirements for debugging?</vt:lpstr>
      <vt:lpstr>How to handle non-determinism requirements for debugging?</vt:lpstr>
      <vt:lpstr>How to handle non-determinism requirements for debugging?</vt:lpstr>
      <vt:lpstr>How to handle non-determinism requirements for debugging?</vt:lpstr>
      <vt:lpstr>How to handle non-determinism requirements for debugging?</vt:lpstr>
      <vt:lpstr>How to handle non-determinism requirements for debugging?</vt:lpstr>
      <vt:lpstr>How to handle non-determinism requirements for debugging?</vt:lpstr>
      <vt:lpstr>How to handle breakpoints in a ND system?  </vt:lpstr>
      <vt:lpstr>How to handle breakpoints in a ND system? </vt:lpstr>
      <vt:lpstr>How to handle jumps in a ND system?</vt:lpstr>
      <vt:lpstr>How to handle jumps in a ND system? </vt:lpstr>
      <vt:lpstr>How to handle jumps in a ND system?  </vt:lpstr>
      <vt:lpstr>How to handle jumps in a ND system? </vt:lpstr>
      <vt:lpstr>How to handle jumps in a ND system? </vt:lpstr>
      <vt:lpstr>Problems of Multiverse debugging</vt:lpstr>
      <vt:lpstr>Our contribution: Reduced Multiverse Debugging (RMD)</vt:lpstr>
      <vt:lpstr>Architecture of Reduced Multiverse Debugging (RMD) </vt:lpstr>
      <vt:lpstr>Architecture of Reduced Multiverse Debugging (RMD) </vt:lpstr>
      <vt:lpstr>Architecture of Reduced Multiverse Debugging (RMD) </vt:lpstr>
      <vt:lpstr>Architecture of Reduced Multiverse Debugging (RMD) </vt:lpstr>
      <vt:lpstr>Semantic Language Interface</vt:lpstr>
      <vt:lpstr>The Finder Function</vt:lpstr>
      <vt:lpstr>Experimentation: </vt:lpstr>
      <vt:lpstr>Experimentation</vt:lpstr>
      <vt:lpstr>Experimentation</vt:lpstr>
      <vt:lpstr>Experimentation</vt:lpstr>
      <vt:lpstr>Applying a reduction function</vt:lpstr>
      <vt:lpstr>Applying a reduction function</vt:lpstr>
      <vt:lpstr>Applying a reduction function</vt:lpstr>
      <vt:lpstr>Applying a reduction function</vt:lpstr>
      <vt:lpstr>Applying a reduction function</vt:lpstr>
      <vt:lpstr>Applying a reduction function</vt:lpstr>
      <vt:lpstr>Applying a reduction function</vt:lpstr>
      <vt:lpstr>Applying a reduction function</vt:lpstr>
      <vt:lpstr>More reduction functions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Multiverse Debugging through User-defined Reductions: Application to UML Models</dc:title>
  <cp:lastModifiedBy>Ciprian TEODOROV</cp:lastModifiedBy>
  <cp:revision>1</cp:revision>
  <dcterms:modified xsi:type="dcterms:W3CDTF">2022-10-21T07:51:51Z</dcterms:modified>
</cp:coreProperties>
</file>