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2"/>
  </p:notesMasterIdLst>
  <p:sldIdLst>
    <p:sldId id="257" r:id="rId2"/>
    <p:sldId id="344" r:id="rId3"/>
    <p:sldId id="346" r:id="rId4"/>
    <p:sldId id="347" r:id="rId5"/>
    <p:sldId id="445" r:id="rId6"/>
    <p:sldId id="446" r:id="rId7"/>
    <p:sldId id="498" r:id="rId8"/>
    <p:sldId id="360" r:id="rId9"/>
    <p:sldId id="499" r:id="rId10"/>
    <p:sldId id="364" r:id="rId11"/>
    <p:sldId id="503" r:id="rId12"/>
    <p:sldId id="448" r:id="rId13"/>
    <p:sldId id="504" r:id="rId14"/>
    <p:sldId id="437" r:id="rId15"/>
    <p:sldId id="500" r:id="rId16"/>
    <p:sldId id="505" r:id="rId17"/>
    <p:sldId id="441" r:id="rId18"/>
    <p:sldId id="506" r:id="rId19"/>
    <p:sldId id="495" r:id="rId20"/>
    <p:sldId id="507" r:id="rId21"/>
    <p:sldId id="496" r:id="rId22"/>
    <p:sldId id="508" r:id="rId23"/>
    <p:sldId id="443" r:id="rId24"/>
    <p:sldId id="509" r:id="rId25"/>
    <p:sldId id="497" r:id="rId26"/>
    <p:sldId id="501" r:id="rId27"/>
    <p:sldId id="458" r:id="rId28"/>
    <p:sldId id="459" r:id="rId29"/>
    <p:sldId id="460" r:id="rId30"/>
    <p:sldId id="468" r:id="rId31"/>
    <p:sldId id="469" r:id="rId32"/>
    <p:sldId id="470" r:id="rId33"/>
    <p:sldId id="502" r:id="rId34"/>
    <p:sldId id="476" r:id="rId35"/>
    <p:sldId id="482" r:id="rId36"/>
    <p:sldId id="475" r:id="rId37"/>
    <p:sldId id="483" r:id="rId38"/>
    <p:sldId id="488" r:id="rId39"/>
    <p:sldId id="484" r:id="rId40"/>
    <p:sldId id="487" r:id="rId4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5"/>
    <p:restoredTop sz="94663"/>
  </p:normalViewPr>
  <p:slideViewPr>
    <p:cSldViewPr snapToGrid="0" snapToObjects="1">
      <p:cViewPr varScale="1">
        <p:scale>
          <a:sx n="104" d="100"/>
          <a:sy n="104" d="100"/>
        </p:scale>
        <p:origin x="232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8A79E-BC84-BC4C-8E04-0DA65AFF132C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B880-8CCE-9E41-95F6-8E51311E0FD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342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7DE59-2235-4367-BEF9-2F95203EF617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09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7DE59-2235-4367-BEF9-2F95203EF617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844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7DE59-2235-4367-BEF9-2F95203EF617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279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7DE59-2235-4367-BEF9-2F95203EF617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146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2BCF6-BB51-5F44-B914-D12F9FAF66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39CB1-1CCA-FE46-A249-04B0FD475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E25D6-DE3B-414A-B8B9-27409F933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D354A-787C-4B4E-BA69-EBB6024A8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9EEA5-82CC-0E41-B670-475810174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39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212D1-C9F0-C649-9AD9-DE092DCA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E33C42-A8B9-F946-A5DC-1F4EE7A2A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BA95F-D51F-3D40-B9BB-37AD38D0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90F7D-3161-704F-8E5B-FA6932F8A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B81DA-A5EF-4C4A-B32E-5D86E0E5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10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B28FD6-8DE5-C844-A66A-2A7E2D278F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8AC28-5149-7842-A8D6-91980261A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8C246-56AB-2B4F-9720-8832FE06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5030F-55E1-8540-A9BC-47B5D24DC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36F81-2F2C-4941-84E2-419EFBDC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95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215D-A8F8-274F-8EED-033D63E24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52110-1424-8E4C-AEE4-33F9274C8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08F68-B7FA-6440-8C29-1F4AA345B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3DC08-8D48-3B48-AB62-2D1EF83FD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86683-63E7-8D43-9B53-670B7F2B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66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CEE9F-7291-ED48-934C-EF088AC40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C5616-6FD1-E843-87EB-B180BE057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D50FB-3612-9841-AC9A-19060F559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536DE-FE3F-BF4C-B211-5770E578B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F7FC0-8B58-D949-90D4-58FC9E85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09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E37EC-F24C-D24E-8473-EB9EB6E70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80B2-6D73-A940-883E-86BAA7619C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DC2E0A-06E6-A447-AE38-566ABF919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940FE-B9A2-2447-B926-C220A7BBA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0743C-50C6-5744-AE44-211998003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C94FF-04E5-2D4E-92B9-269901D8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23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716AF-80B3-7A4B-9AA3-51DFE6067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444A5-870A-8F40-8897-B0D80CCDE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266720-70D8-DC44-B91B-5B47CBDEB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B65960-1C06-BD44-B427-26727EC056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22959-A646-5A45-B473-F309896EAB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B9F9D8-2452-A14D-9118-DA6045F4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4AEC43-FF34-E04C-A16E-A9684716B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FCF98F-44F7-4C4B-A0FB-D380099F9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451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63C37-7E52-EA47-9C39-370AC723C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B7EF94-3319-4E4B-A04F-08544F44F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8C3F60-DCE6-5349-968C-1CE60334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D57380-ADA8-BF46-8F44-D1165DA86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57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8F151A-0EEE-D744-A086-9C3F9A938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182976-DD8A-354C-A726-D9978D455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08803-7E30-1B4F-88BE-CADC1E583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62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A0FF4-E60B-CB42-AEAB-295DE59F1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99DF-9DBF-1247-A874-33193358C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FBD15-B8A9-D441-B28F-433C923E3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B92BF-BC73-504A-A992-F0B232B62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2CB10-773B-A540-B01F-F00DD6DCF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E0C89-36A6-2D43-A5C9-D42F0FB1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43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64F0C-246D-BB48-947A-27DA26849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C774E3-512B-5742-B281-2426DF243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6DE13-FAEA-1545-9C33-4A0075519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986D2-DAFA-054E-B93A-04B789ECE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C25F69-1514-F34A-B0BB-7F22D2805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B13E1-0D73-7A4B-B0DF-0DA7168A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02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4D575C-35EE-BD4D-8A88-F299AC9FA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A61BB-8225-1641-8928-2F698A742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69D92-3DB9-954C-A7DF-98A2C76FF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EF327-31D2-1045-9C91-85915EA0F980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D8EBF-B7AB-A940-9FF0-2D1AB34361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3D03B-1348-0649-9299-FF4F50BE6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EB296-2E69-534E-A16D-5630F96B36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87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B291B-420A-B044-9438-B67D317EF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Vers une Méthodologie d’Ingénierie Système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55ED49-4902-1241-A59A-8D0D99C41B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Ciprian </a:t>
            </a:r>
            <a:r>
              <a:rPr lang="fr-FR" dirty="0" err="1"/>
              <a:t>Teodorov</a:t>
            </a:r>
            <a:endParaRPr lang="fr-FR" dirty="0"/>
          </a:p>
          <a:p>
            <a:r>
              <a:rPr lang="fr-FR" dirty="0"/>
              <a:t>Jean-François </a:t>
            </a:r>
            <a:r>
              <a:rPr lang="fr-FR" dirty="0" err="1"/>
              <a:t>Guillementte</a:t>
            </a:r>
            <a:endParaRPr lang="fr-FR" dirty="0"/>
          </a:p>
          <a:p>
            <a:r>
              <a:rPr lang="fr-FR" dirty="0"/>
              <a:t>Alan </a:t>
            </a:r>
            <a:r>
              <a:rPr lang="fr-FR" dirty="0" err="1"/>
              <a:t>Poulhalec</a:t>
            </a:r>
            <a:endParaRPr lang="fr-FR" dirty="0"/>
          </a:p>
          <a:p>
            <a:r>
              <a:rPr lang="fr-FR" dirty="0"/>
              <a:t>Philippe </a:t>
            </a:r>
            <a:r>
              <a:rPr lang="fr-FR" dirty="0" err="1"/>
              <a:t>Dhaussy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9189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2781" y="1210628"/>
            <a:ext cx="1797525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1. Exigences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242946" y="2104214"/>
            <a:ext cx="2248948" cy="5791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2. Groupes logiques d’exigences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9438" y="2765659"/>
            <a:ext cx="1776603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3. Cycle de vie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2174" y="3870847"/>
            <a:ext cx="2893867" cy="51290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4.1 Environnement et fonctions par phase de vie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8993" y="5045414"/>
            <a:ext cx="2436948" cy="5438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4.2 Contexte et Interfaces externes</a:t>
            </a:r>
          </a:p>
        </p:txBody>
      </p: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>
          <a:xfrm>
            <a:off x="3271544" y="1570628"/>
            <a:ext cx="95877" cy="5335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8" idx="0"/>
          </p:cNvCxnSpPr>
          <p:nvPr/>
        </p:nvCxnSpPr>
        <p:spPr>
          <a:xfrm flipH="1">
            <a:off x="5009107" y="3125659"/>
            <a:ext cx="558632" cy="7451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9" idx="0"/>
          </p:cNvCxnSpPr>
          <p:nvPr/>
        </p:nvCxnSpPr>
        <p:spPr>
          <a:xfrm>
            <a:off x="5009107" y="4383754"/>
            <a:ext cx="1308360" cy="6616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10" idx="0"/>
          </p:cNvCxnSpPr>
          <p:nvPr/>
        </p:nvCxnSpPr>
        <p:spPr>
          <a:xfrm flipH="1">
            <a:off x="4693465" y="4383753"/>
            <a:ext cx="315642" cy="16804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0" idx="1"/>
            <a:endCxn id="5" idx="1"/>
          </p:cNvCxnSpPr>
          <p:nvPr/>
        </p:nvCxnSpPr>
        <p:spPr>
          <a:xfrm rot="10800000">
            <a:off x="2372782" y="1390630"/>
            <a:ext cx="796985" cy="4940147"/>
          </a:xfrm>
          <a:prstGeom prst="bentConnector3">
            <a:avLst>
              <a:gd name="adj1" fmla="val 12868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1"/>
            <a:endCxn id="5" idx="1"/>
          </p:cNvCxnSpPr>
          <p:nvPr/>
        </p:nvCxnSpPr>
        <p:spPr>
          <a:xfrm rot="10800000">
            <a:off x="2372782" y="1390628"/>
            <a:ext cx="1189393" cy="2736672"/>
          </a:xfrm>
          <a:prstGeom prst="bentConnector3">
            <a:avLst>
              <a:gd name="adj1" fmla="val 11922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sz="2800" dirty="0">
                <a:solidFill>
                  <a:srgbClr val="FF0000"/>
                </a:solidFill>
              </a:rPr>
              <a:t>Analyse du besoin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10</a:t>
            </a:fld>
            <a:endParaRPr lang="fr-FR"/>
          </a:p>
        </p:txBody>
      </p:sp>
      <p:cxnSp>
        <p:nvCxnSpPr>
          <p:cNvPr id="25" name="Straight Arrow Connector 21"/>
          <p:cNvCxnSpPr>
            <a:stCxn id="6" idx="2"/>
            <a:endCxn id="8" idx="0"/>
          </p:cNvCxnSpPr>
          <p:nvPr/>
        </p:nvCxnSpPr>
        <p:spPr>
          <a:xfrm>
            <a:off x="3367421" y="2683333"/>
            <a:ext cx="1641687" cy="1187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1786" y="764704"/>
            <a:ext cx="181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Bottom -&gt; Up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928588" y="2296902"/>
            <a:ext cx="18154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Top -&gt; Down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69766" y="6064198"/>
            <a:ext cx="3047399" cy="5331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5. Spécification de fonctions</a:t>
            </a:r>
          </a:p>
          <a:p>
            <a:pPr algn="ctr"/>
            <a:r>
              <a:rPr lang="fr-FR" i="1" dirty="0">
                <a:solidFill>
                  <a:schemeClr val="tx1"/>
                </a:solidFill>
              </a:rPr>
              <a:t>[Tableau de caractérisation]</a:t>
            </a:r>
          </a:p>
        </p:txBody>
      </p:sp>
    </p:spTree>
    <p:extLst>
      <p:ext uri="{BB962C8B-B14F-4D97-AF65-F5344CB8AC3E}">
        <p14:creationId xmlns:p14="http://schemas.microsoft.com/office/powerpoint/2010/main" val="860696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2781" y="1210628"/>
            <a:ext cx="1797525" cy="36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bg1"/>
                </a:solidFill>
              </a:rPr>
              <a:t>1. Exigences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242946" y="2104214"/>
            <a:ext cx="2248948" cy="5791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2. Groupes logiques d’exigences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9438" y="2765659"/>
            <a:ext cx="1776603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3. Cycle de vie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2174" y="3870847"/>
            <a:ext cx="2893867" cy="51290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4.1 Environnement et fonctions par phase de vie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8993" y="5045414"/>
            <a:ext cx="2436948" cy="5438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4.2 Contexte et Interfaces externes</a:t>
            </a:r>
          </a:p>
        </p:txBody>
      </p: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>
          <a:xfrm>
            <a:off x="3271544" y="1570628"/>
            <a:ext cx="95877" cy="5335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8" idx="0"/>
          </p:cNvCxnSpPr>
          <p:nvPr/>
        </p:nvCxnSpPr>
        <p:spPr>
          <a:xfrm flipH="1">
            <a:off x="5009107" y="3125659"/>
            <a:ext cx="558632" cy="7451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9" idx="0"/>
          </p:cNvCxnSpPr>
          <p:nvPr/>
        </p:nvCxnSpPr>
        <p:spPr>
          <a:xfrm>
            <a:off x="5009107" y="4383754"/>
            <a:ext cx="1308360" cy="6616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10" idx="0"/>
          </p:cNvCxnSpPr>
          <p:nvPr/>
        </p:nvCxnSpPr>
        <p:spPr>
          <a:xfrm flipH="1">
            <a:off x="4693465" y="4383753"/>
            <a:ext cx="315642" cy="16804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0" idx="1"/>
            <a:endCxn id="5" idx="1"/>
          </p:cNvCxnSpPr>
          <p:nvPr/>
        </p:nvCxnSpPr>
        <p:spPr>
          <a:xfrm rot="10800000">
            <a:off x="2372782" y="1390630"/>
            <a:ext cx="796985" cy="4940147"/>
          </a:xfrm>
          <a:prstGeom prst="bentConnector3">
            <a:avLst>
              <a:gd name="adj1" fmla="val 12868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1"/>
            <a:endCxn id="5" idx="1"/>
          </p:cNvCxnSpPr>
          <p:nvPr/>
        </p:nvCxnSpPr>
        <p:spPr>
          <a:xfrm rot="10800000">
            <a:off x="2372782" y="1390628"/>
            <a:ext cx="1189393" cy="2736672"/>
          </a:xfrm>
          <a:prstGeom prst="bentConnector3">
            <a:avLst>
              <a:gd name="adj1" fmla="val 11922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sz="2800" dirty="0">
                <a:solidFill>
                  <a:srgbClr val="FF0000"/>
                </a:solidFill>
              </a:rPr>
              <a:t>Analyse du besoin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11</a:t>
            </a:fld>
            <a:endParaRPr lang="fr-FR"/>
          </a:p>
        </p:txBody>
      </p:sp>
      <p:cxnSp>
        <p:nvCxnSpPr>
          <p:cNvPr id="25" name="Straight Arrow Connector 21"/>
          <p:cNvCxnSpPr>
            <a:stCxn id="6" idx="2"/>
            <a:endCxn id="8" idx="0"/>
          </p:cNvCxnSpPr>
          <p:nvPr/>
        </p:nvCxnSpPr>
        <p:spPr>
          <a:xfrm>
            <a:off x="3367421" y="2683333"/>
            <a:ext cx="1641687" cy="1187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1786" y="764704"/>
            <a:ext cx="181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Bottom -&gt; Up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928588" y="2296902"/>
            <a:ext cx="18154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Top -&gt; Down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69766" y="6064198"/>
            <a:ext cx="3047399" cy="5331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5. Spécification de fonctions</a:t>
            </a:r>
          </a:p>
          <a:p>
            <a:pPr algn="ctr"/>
            <a:r>
              <a:rPr lang="fr-FR" i="1" dirty="0">
                <a:solidFill>
                  <a:schemeClr val="tx1"/>
                </a:solidFill>
              </a:rPr>
              <a:t>[Tableau de caractérisation]</a:t>
            </a:r>
          </a:p>
        </p:txBody>
      </p:sp>
    </p:spTree>
    <p:extLst>
      <p:ext uri="{BB962C8B-B14F-4D97-AF65-F5344CB8AC3E}">
        <p14:creationId xmlns:p14="http://schemas.microsoft.com/office/powerpoint/2010/main" val="3985330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12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  <p:sp>
        <p:nvSpPr>
          <p:cNvPr id="8" name="Rectangle 1374"/>
          <p:cNvSpPr>
            <a:spLocks noChangeArrowheads="1"/>
          </p:cNvSpPr>
          <p:nvPr/>
        </p:nvSpPr>
        <p:spPr bwMode="auto">
          <a:xfrm>
            <a:off x="2321492" y="2177300"/>
            <a:ext cx="8111481" cy="41320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t" anchorCtr="0"/>
          <a:lstStyle/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Apprendre à extraire des exigences, de documents amont à un projet,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Savoir formaliser des exigences :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Eliminer le texte non porteur de réelles exigences,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Identifier leurs attributs (identifiant, types, priorité, vérification), 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Savoir </a:t>
            </a:r>
            <a:r>
              <a:rPr lang="fr-FR" dirty="0" err="1">
                <a:solidFill>
                  <a:srgbClr val="0070C0"/>
                </a:solidFill>
                <a:cs typeface="Arial" charset="0"/>
                <a:sym typeface="Wingdings" pitchFamily="2" charset="2"/>
              </a:rPr>
              <a:t>re</a:t>
            </a: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-formaliser des exigences (pour celles dont l’expression est floue),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Savoir construire une base de données d’exigences, afin de :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Renseigner leurs attributs (types, priorité et vérification),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Les valider, éliminer les autres,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Les classer,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Les gérer (comptage, tri, modification des attributs).</a:t>
            </a:r>
          </a:p>
          <a:p>
            <a:pPr marL="400050" lvl="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Savoir construire une base de données d’exigences</a:t>
            </a:r>
            <a:endParaRPr lang="fr-FR" dirty="0">
              <a:cs typeface="Arial" charset="0"/>
              <a:sym typeface="Wingdings" pitchFamily="2" charset="2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98700" y="1434262"/>
            <a:ext cx="7757740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Identifier et formaliser les exigences relatives à un système</a:t>
            </a:r>
          </a:p>
        </p:txBody>
      </p:sp>
      <p:sp>
        <p:nvSpPr>
          <p:cNvPr id="11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sz="2400" dirty="0">
                <a:solidFill>
                  <a:srgbClr val="FF0000"/>
                </a:solidFill>
              </a:rPr>
              <a:t>1. Analyse du besoin : Exigences</a:t>
            </a:r>
            <a:endParaRPr lang="fr-FR" altLang="fr-FR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142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2781" y="1210628"/>
            <a:ext cx="1797525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1. Exigences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242946" y="2104214"/>
            <a:ext cx="2248948" cy="5791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2. Groupes logiques d’exigences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9438" y="2765659"/>
            <a:ext cx="1776603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3. Cycle de vie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2174" y="3870847"/>
            <a:ext cx="2893867" cy="51290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4.1 Environnement et fonctions par phase de vie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8993" y="5045414"/>
            <a:ext cx="2436948" cy="5438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4.2 Contexte et Interfaces externes</a:t>
            </a:r>
          </a:p>
        </p:txBody>
      </p: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>
          <a:xfrm>
            <a:off x="3271544" y="1570628"/>
            <a:ext cx="95877" cy="5335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8" idx="0"/>
          </p:cNvCxnSpPr>
          <p:nvPr/>
        </p:nvCxnSpPr>
        <p:spPr>
          <a:xfrm flipH="1">
            <a:off x="5009107" y="3125659"/>
            <a:ext cx="558632" cy="7451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9" idx="0"/>
          </p:cNvCxnSpPr>
          <p:nvPr/>
        </p:nvCxnSpPr>
        <p:spPr>
          <a:xfrm>
            <a:off x="5009107" y="4383754"/>
            <a:ext cx="1308360" cy="6616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10" idx="0"/>
          </p:cNvCxnSpPr>
          <p:nvPr/>
        </p:nvCxnSpPr>
        <p:spPr>
          <a:xfrm flipH="1">
            <a:off x="4693465" y="4383753"/>
            <a:ext cx="315642" cy="16804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0" idx="1"/>
            <a:endCxn id="5" idx="1"/>
          </p:cNvCxnSpPr>
          <p:nvPr/>
        </p:nvCxnSpPr>
        <p:spPr>
          <a:xfrm rot="10800000">
            <a:off x="2372782" y="1390630"/>
            <a:ext cx="796985" cy="4940147"/>
          </a:xfrm>
          <a:prstGeom prst="bentConnector3">
            <a:avLst>
              <a:gd name="adj1" fmla="val 12868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1"/>
            <a:endCxn id="5" idx="1"/>
          </p:cNvCxnSpPr>
          <p:nvPr/>
        </p:nvCxnSpPr>
        <p:spPr>
          <a:xfrm rot="10800000">
            <a:off x="2372782" y="1390628"/>
            <a:ext cx="1189393" cy="2736672"/>
          </a:xfrm>
          <a:prstGeom prst="bentConnector3">
            <a:avLst>
              <a:gd name="adj1" fmla="val 11922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sz="2800" dirty="0">
                <a:solidFill>
                  <a:srgbClr val="FF0000"/>
                </a:solidFill>
              </a:rPr>
              <a:t>Analyse du besoin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13</a:t>
            </a:fld>
            <a:endParaRPr lang="fr-FR"/>
          </a:p>
        </p:txBody>
      </p:sp>
      <p:cxnSp>
        <p:nvCxnSpPr>
          <p:cNvPr id="25" name="Straight Arrow Connector 21"/>
          <p:cNvCxnSpPr>
            <a:stCxn id="6" idx="2"/>
            <a:endCxn id="8" idx="0"/>
          </p:cNvCxnSpPr>
          <p:nvPr/>
        </p:nvCxnSpPr>
        <p:spPr>
          <a:xfrm>
            <a:off x="3367421" y="2683333"/>
            <a:ext cx="1641687" cy="1187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1786" y="764704"/>
            <a:ext cx="181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Bottom -&gt; Up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928588" y="2296902"/>
            <a:ext cx="18154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Top -&gt; Down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69766" y="6064198"/>
            <a:ext cx="3047399" cy="5331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5. Spécification de fonctions</a:t>
            </a:r>
          </a:p>
          <a:p>
            <a:pPr algn="ctr"/>
            <a:r>
              <a:rPr lang="fr-FR" i="1" dirty="0">
                <a:solidFill>
                  <a:schemeClr val="tx1"/>
                </a:solidFill>
              </a:rPr>
              <a:t>[Tableau de caractérisation]</a:t>
            </a:r>
          </a:p>
        </p:txBody>
      </p:sp>
    </p:spTree>
    <p:extLst>
      <p:ext uri="{BB962C8B-B14F-4D97-AF65-F5344CB8AC3E}">
        <p14:creationId xmlns:p14="http://schemas.microsoft.com/office/powerpoint/2010/main" val="1193136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14</a:t>
            </a:fld>
            <a:endParaRPr lang="fr-FR"/>
          </a:p>
        </p:txBody>
      </p:sp>
      <p:sp>
        <p:nvSpPr>
          <p:cNvPr id="8" name="Rectangle 1374"/>
          <p:cNvSpPr>
            <a:spLocks noChangeArrowheads="1"/>
          </p:cNvSpPr>
          <p:nvPr/>
        </p:nvSpPr>
        <p:spPr bwMode="auto">
          <a:xfrm>
            <a:off x="2321492" y="2177300"/>
            <a:ext cx="7734949" cy="41320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t" anchorCtr="0"/>
          <a:lstStyle/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Sélectionner pour commencer les exigences de type « fonctionnelles »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Regrouper les exigences par cohérence logique (orientation vers le même but ou le même service pour l’utilisateur)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Proposer un nom pour ces premiers GLE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Réfléchir sur l’appartenance des autres exigences à ces GLE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Compléter votre liste de GLE si besoin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298700" y="1434262"/>
            <a:ext cx="7757740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Identifier et Créer des Groupes Logiques d’Exigences</a:t>
            </a:r>
          </a:p>
        </p:txBody>
      </p:sp>
      <p:sp>
        <p:nvSpPr>
          <p:cNvPr id="10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</a:pPr>
            <a:r>
              <a:rPr lang="fr-FR" sz="2400" dirty="0">
                <a:solidFill>
                  <a:srgbClr val="FF0000"/>
                </a:solidFill>
              </a:rPr>
              <a:t>2. Analyse du besoin : </a:t>
            </a:r>
            <a:r>
              <a:rPr lang="en-US" sz="2400" dirty="0">
                <a:solidFill>
                  <a:srgbClr val="FF0000"/>
                </a:solidFill>
              </a:rPr>
              <a:t>Groupe </a:t>
            </a:r>
            <a:r>
              <a:rPr lang="en-US" sz="2400" dirty="0" err="1">
                <a:solidFill>
                  <a:srgbClr val="FF0000"/>
                </a:solidFill>
              </a:rPr>
              <a:t>logique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d’exigences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ZoneTexte 6">
            <a:extLst>
              <a:ext uri="{FF2B5EF4-FFF2-40B4-BE49-F238E27FC236}">
                <a16:creationId xmlns:a16="http://schemas.microsoft.com/office/drawing/2014/main" id="{AE0A89F0-7B09-D74C-B94C-0CAAE00C1ADD}"/>
              </a:ext>
            </a:extLst>
          </p:cNvPr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  <p:sp>
        <p:nvSpPr>
          <p:cNvPr id="12" name="ZoneTexte 12">
            <a:extLst>
              <a:ext uri="{FF2B5EF4-FFF2-40B4-BE49-F238E27FC236}">
                <a16:creationId xmlns:a16="http://schemas.microsoft.com/office/drawing/2014/main" id="{699A65C9-5C34-9742-A76E-0EF055ED0C67}"/>
              </a:ext>
            </a:extLst>
          </p:cNvPr>
          <p:cNvSpPr txBox="1"/>
          <p:nvPr/>
        </p:nvSpPr>
        <p:spPr>
          <a:xfrm>
            <a:off x="3854268" y="4651701"/>
            <a:ext cx="3600400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GLE </a:t>
            </a:r>
          </a:p>
          <a:p>
            <a:pPr algn="ctr"/>
            <a:r>
              <a:rPr lang="fr-FR" dirty="0"/>
              <a:t>= </a:t>
            </a:r>
          </a:p>
          <a:p>
            <a:pPr algn="ctr"/>
            <a:r>
              <a:rPr lang="fr-FR" dirty="0"/>
              <a:t>exigences qui contribuent à la même fonctionnalité</a:t>
            </a:r>
          </a:p>
          <a:p>
            <a:pPr algn="ctr"/>
            <a:r>
              <a:rPr lang="fr-FR" dirty="0"/>
              <a:t>=</a:t>
            </a:r>
          </a:p>
          <a:p>
            <a:pPr algn="ctr"/>
            <a:r>
              <a:rPr lang="fr-FR" dirty="0"/>
              <a:t> exigences qui se rapportent à la même transformation de flux</a:t>
            </a:r>
          </a:p>
        </p:txBody>
      </p:sp>
    </p:spTree>
    <p:extLst>
      <p:ext uri="{BB962C8B-B14F-4D97-AF65-F5344CB8AC3E}">
        <p14:creationId xmlns:p14="http://schemas.microsoft.com/office/powerpoint/2010/main" val="647764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re 1"/>
          <p:cNvSpPr>
            <a:spLocks/>
          </p:cNvSpPr>
          <p:nvPr/>
        </p:nvSpPr>
        <p:spPr bwMode="auto">
          <a:xfrm>
            <a:off x="1976439" y="1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i="1" dirty="0">
                <a:solidFill>
                  <a:srgbClr val="FF0000"/>
                </a:solidFill>
              </a:rPr>
              <a:t>Processus de conception</a:t>
            </a:r>
          </a:p>
        </p:txBody>
      </p:sp>
      <p:sp>
        <p:nvSpPr>
          <p:cNvPr id="68" name="Text Box 27"/>
          <p:cNvSpPr txBox="1">
            <a:spLocks noChangeArrowheads="1"/>
          </p:cNvSpPr>
          <p:nvPr/>
        </p:nvSpPr>
        <p:spPr bwMode="auto">
          <a:xfrm>
            <a:off x="4309018" y="1478957"/>
            <a:ext cx="3896233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 Analyse du besoin</a:t>
            </a:r>
          </a:p>
        </p:txBody>
      </p:sp>
      <p:sp>
        <p:nvSpPr>
          <p:cNvPr id="69" name="Text Box 27"/>
          <p:cNvSpPr txBox="1">
            <a:spLocks noChangeArrowheads="1"/>
          </p:cNvSpPr>
          <p:nvPr/>
        </p:nvSpPr>
        <p:spPr bwMode="auto">
          <a:xfrm>
            <a:off x="3783110" y="3366291"/>
            <a:ext cx="4948047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Analyse Fonctionnelle Interne</a:t>
            </a:r>
          </a:p>
        </p:txBody>
      </p:sp>
      <p:sp>
        <p:nvSpPr>
          <p:cNvPr id="70" name="Text Box 27"/>
          <p:cNvSpPr txBox="1">
            <a:spLocks noChangeArrowheads="1"/>
          </p:cNvSpPr>
          <p:nvPr/>
        </p:nvSpPr>
        <p:spPr bwMode="auto">
          <a:xfrm>
            <a:off x="4020666" y="4309958"/>
            <a:ext cx="4472933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Conception Architecturale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15</a:t>
            </a:fld>
            <a:endParaRPr lang="fr-FR"/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553D7D22-8314-6140-BF0C-D7E67B65E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5405" y="2422624"/>
            <a:ext cx="5143458" cy="4591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xtLst/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bg1"/>
                </a:solidFill>
              </a:rPr>
              <a:t> 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34093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2781" y="1210628"/>
            <a:ext cx="1797525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1. Exigences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242946" y="2104214"/>
            <a:ext cx="2248948" cy="5791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2. Groupes logiques d’exigences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9438" y="2765659"/>
            <a:ext cx="1776603" cy="36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bg1"/>
                </a:solidFill>
              </a:rPr>
              <a:t>3. Cycle de vie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2174" y="3870847"/>
            <a:ext cx="2893867" cy="51290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4.1 Environnement et fonctions par phase de vie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8993" y="5045414"/>
            <a:ext cx="2436948" cy="5438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4.2 Contexte et Interfaces externes</a:t>
            </a:r>
          </a:p>
        </p:txBody>
      </p: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>
          <a:xfrm>
            <a:off x="3271544" y="1570628"/>
            <a:ext cx="95877" cy="5335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8" idx="0"/>
          </p:cNvCxnSpPr>
          <p:nvPr/>
        </p:nvCxnSpPr>
        <p:spPr>
          <a:xfrm flipH="1">
            <a:off x="5009107" y="3125659"/>
            <a:ext cx="558632" cy="7451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9" idx="0"/>
          </p:cNvCxnSpPr>
          <p:nvPr/>
        </p:nvCxnSpPr>
        <p:spPr>
          <a:xfrm>
            <a:off x="5009107" y="4383754"/>
            <a:ext cx="1308360" cy="6616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10" idx="0"/>
          </p:cNvCxnSpPr>
          <p:nvPr/>
        </p:nvCxnSpPr>
        <p:spPr>
          <a:xfrm flipH="1">
            <a:off x="4693465" y="4383753"/>
            <a:ext cx="315642" cy="16804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0" idx="1"/>
            <a:endCxn id="5" idx="1"/>
          </p:cNvCxnSpPr>
          <p:nvPr/>
        </p:nvCxnSpPr>
        <p:spPr>
          <a:xfrm rot="10800000">
            <a:off x="2372782" y="1390630"/>
            <a:ext cx="796985" cy="4940147"/>
          </a:xfrm>
          <a:prstGeom prst="bentConnector3">
            <a:avLst>
              <a:gd name="adj1" fmla="val 12868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1"/>
            <a:endCxn id="5" idx="1"/>
          </p:cNvCxnSpPr>
          <p:nvPr/>
        </p:nvCxnSpPr>
        <p:spPr>
          <a:xfrm rot="10800000">
            <a:off x="2372782" y="1390628"/>
            <a:ext cx="1189393" cy="2736672"/>
          </a:xfrm>
          <a:prstGeom prst="bentConnector3">
            <a:avLst>
              <a:gd name="adj1" fmla="val 11922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re 1"/>
          <p:cNvSpPr>
            <a:spLocks/>
          </p:cNvSpPr>
          <p:nvPr/>
        </p:nvSpPr>
        <p:spPr bwMode="auto">
          <a:xfrm>
            <a:off x="1173893" y="5549"/>
            <a:ext cx="9363934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sz="2800" dirty="0">
                <a:solidFill>
                  <a:srgbClr val="FF0000"/>
                </a:solidFill>
              </a:rPr>
              <a:t>Analyse du besoin : Analyse Fonctionnelle Externe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16</a:t>
            </a:fld>
            <a:endParaRPr lang="fr-FR"/>
          </a:p>
        </p:txBody>
      </p:sp>
      <p:cxnSp>
        <p:nvCxnSpPr>
          <p:cNvPr id="25" name="Straight Arrow Connector 21"/>
          <p:cNvCxnSpPr>
            <a:stCxn id="6" idx="2"/>
            <a:endCxn id="8" idx="0"/>
          </p:cNvCxnSpPr>
          <p:nvPr/>
        </p:nvCxnSpPr>
        <p:spPr>
          <a:xfrm>
            <a:off x="3367421" y="2683333"/>
            <a:ext cx="1641687" cy="1187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1786" y="764704"/>
            <a:ext cx="181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Bottom -&gt; Up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928588" y="2296902"/>
            <a:ext cx="18154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Top -&gt; Down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69766" y="6064198"/>
            <a:ext cx="3047399" cy="5331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5. Spécification de fonctions</a:t>
            </a:r>
          </a:p>
          <a:p>
            <a:pPr algn="ctr"/>
            <a:r>
              <a:rPr lang="fr-FR" i="1" dirty="0">
                <a:solidFill>
                  <a:schemeClr val="tx1"/>
                </a:solidFill>
              </a:rPr>
              <a:t>[Tableau de caractérisation]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09C208-734F-3140-ACF3-A0F8B85FD800}"/>
              </a:ext>
            </a:extLst>
          </p:cNvPr>
          <p:cNvSpPr txBox="1"/>
          <p:nvPr/>
        </p:nvSpPr>
        <p:spPr>
          <a:xfrm>
            <a:off x="9127443" y="517378"/>
            <a:ext cx="306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1060899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17</a:t>
            </a:fld>
            <a:endParaRPr lang="fr-FR"/>
          </a:p>
        </p:txBody>
      </p:sp>
      <p:sp>
        <p:nvSpPr>
          <p:cNvPr id="7" name="Rectangle 1374"/>
          <p:cNvSpPr>
            <a:spLocks noChangeArrowheads="1"/>
          </p:cNvSpPr>
          <p:nvPr/>
        </p:nvSpPr>
        <p:spPr bwMode="auto">
          <a:xfrm>
            <a:off x="2535284" y="2459796"/>
            <a:ext cx="7665172" cy="3788604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anchor="t" anchorCtr="0"/>
          <a:lstStyle/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/>
              <a:t>Le début d’une analyse fonctionnelle « Top -&gt; Down »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/>
              <a:t>Identifier les phases de vie à considérer pour le système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/>
              <a:t>Identifier les relations entre ces phases de vie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298700" y="1769290"/>
            <a:ext cx="7757740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Identifier le cycle de vie du système (phase de vie, relations entre les phases de vie)</a:t>
            </a:r>
          </a:p>
        </p:txBody>
      </p:sp>
      <p:sp>
        <p:nvSpPr>
          <p:cNvPr id="10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</a:pPr>
            <a:r>
              <a:rPr lang="fr-FR" sz="2400" dirty="0">
                <a:solidFill>
                  <a:srgbClr val="FF0000"/>
                </a:solidFill>
              </a:rPr>
              <a:t>3. Analyse du besoin : Cycle de vie</a:t>
            </a:r>
            <a:endParaRPr lang="fr-FR" altLang="fr-FR" sz="2400" i="1" dirty="0">
              <a:solidFill>
                <a:srgbClr val="FF0000"/>
              </a:solidFill>
            </a:endParaRPr>
          </a:p>
        </p:txBody>
      </p:sp>
      <p:sp>
        <p:nvSpPr>
          <p:cNvPr id="11" name="ZoneTexte 6">
            <a:extLst>
              <a:ext uri="{FF2B5EF4-FFF2-40B4-BE49-F238E27FC236}">
                <a16:creationId xmlns:a16="http://schemas.microsoft.com/office/drawing/2014/main" id="{B2B931AD-F2DD-F047-8943-F1AAF90D37A0}"/>
              </a:ext>
            </a:extLst>
          </p:cNvPr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0D8E09-842B-774B-ACA7-D4D96414002D}"/>
              </a:ext>
            </a:extLst>
          </p:cNvPr>
          <p:cNvSpPr txBox="1"/>
          <p:nvPr/>
        </p:nvSpPr>
        <p:spPr>
          <a:xfrm>
            <a:off x="9127443" y="517378"/>
            <a:ext cx="306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2658780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2781" y="1210628"/>
            <a:ext cx="1797525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1. Exigences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242946" y="2104214"/>
            <a:ext cx="2248948" cy="5791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2. Groupes logiques d’exigences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9438" y="2765659"/>
            <a:ext cx="1776603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3. Cycle de vie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2174" y="3870847"/>
            <a:ext cx="2893867" cy="5129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4.1 Environnement et fonctions par phase de vie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8993" y="5045414"/>
            <a:ext cx="2436948" cy="5438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4.2 Contexte et Interfaces externes</a:t>
            </a:r>
          </a:p>
        </p:txBody>
      </p: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>
          <a:xfrm>
            <a:off x="3271544" y="1570628"/>
            <a:ext cx="95877" cy="5335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8" idx="0"/>
          </p:cNvCxnSpPr>
          <p:nvPr/>
        </p:nvCxnSpPr>
        <p:spPr>
          <a:xfrm flipH="1">
            <a:off x="5009107" y="3125659"/>
            <a:ext cx="558632" cy="7451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9" idx="0"/>
          </p:cNvCxnSpPr>
          <p:nvPr/>
        </p:nvCxnSpPr>
        <p:spPr>
          <a:xfrm>
            <a:off x="5009107" y="4383754"/>
            <a:ext cx="1308360" cy="6616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10" idx="0"/>
          </p:cNvCxnSpPr>
          <p:nvPr/>
        </p:nvCxnSpPr>
        <p:spPr>
          <a:xfrm flipH="1">
            <a:off x="4693465" y="4383753"/>
            <a:ext cx="315642" cy="16804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0" idx="1"/>
            <a:endCxn id="5" idx="1"/>
          </p:cNvCxnSpPr>
          <p:nvPr/>
        </p:nvCxnSpPr>
        <p:spPr>
          <a:xfrm rot="10800000">
            <a:off x="2372782" y="1390630"/>
            <a:ext cx="796985" cy="4940147"/>
          </a:xfrm>
          <a:prstGeom prst="bentConnector3">
            <a:avLst>
              <a:gd name="adj1" fmla="val 12868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1"/>
            <a:endCxn id="5" idx="1"/>
          </p:cNvCxnSpPr>
          <p:nvPr/>
        </p:nvCxnSpPr>
        <p:spPr>
          <a:xfrm rot="10800000">
            <a:off x="2372782" y="1390628"/>
            <a:ext cx="1189393" cy="2736672"/>
          </a:xfrm>
          <a:prstGeom prst="bentConnector3">
            <a:avLst>
              <a:gd name="adj1" fmla="val 11922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sz="2800" dirty="0">
                <a:solidFill>
                  <a:srgbClr val="FF0000"/>
                </a:solidFill>
              </a:rPr>
              <a:t>Analyse du besoin : Identification de fonctions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18</a:t>
            </a:fld>
            <a:endParaRPr lang="fr-FR"/>
          </a:p>
        </p:txBody>
      </p:sp>
      <p:cxnSp>
        <p:nvCxnSpPr>
          <p:cNvPr id="25" name="Straight Arrow Connector 21"/>
          <p:cNvCxnSpPr>
            <a:stCxn id="6" idx="2"/>
            <a:endCxn id="8" idx="0"/>
          </p:cNvCxnSpPr>
          <p:nvPr/>
        </p:nvCxnSpPr>
        <p:spPr>
          <a:xfrm>
            <a:off x="3367421" y="2683333"/>
            <a:ext cx="1641687" cy="1187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1786" y="764704"/>
            <a:ext cx="181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Bottom -&gt; Up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928588" y="2296902"/>
            <a:ext cx="18154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Top -&gt; Down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69766" y="6064198"/>
            <a:ext cx="3047399" cy="5331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5. Spécification de fonctions</a:t>
            </a:r>
          </a:p>
          <a:p>
            <a:pPr algn="ctr"/>
            <a:r>
              <a:rPr lang="fr-FR" i="1" dirty="0">
                <a:solidFill>
                  <a:schemeClr val="tx1"/>
                </a:solidFill>
              </a:rPr>
              <a:t>[Tableau de caractérisation]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F618DEE-DE4E-794B-A67B-A5307C99E79D}"/>
              </a:ext>
            </a:extLst>
          </p:cNvPr>
          <p:cNvSpPr txBox="1"/>
          <p:nvPr/>
        </p:nvSpPr>
        <p:spPr>
          <a:xfrm>
            <a:off x="9127443" y="517378"/>
            <a:ext cx="306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372021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19</a:t>
            </a:fld>
            <a:endParaRPr lang="fr-FR"/>
          </a:p>
        </p:txBody>
      </p:sp>
      <p:sp>
        <p:nvSpPr>
          <p:cNvPr id="7" name="Rectangle 1374"/>
          <p:cNvSpPr>
            <a:spLocks noChangeArrowheads="1"/>
          </p:cNvSpPr>
          <p:nvPr/>
        </p:nvSpPr>
        <p:spPr bwMode="auto">
          <a:xfrm>
            <a:off x="2535284" y="2459796"/>
            <a:ext cx="7665172" cy="3788604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anchor="t" anchorCtr="0"/>
          <a:lstStyle/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 « Top </a:t>
            </a:r>
            <a:r>
              <a:rPr lang="fr-FR" dirty="0">
                <a:solidFill>
                  <a:srgbClr val="0070C0"/>
                </a:solidFill>
                <a:sym typeface="Wingdings" panose="05000000000000000000" pitchFamily="2" charset="2"/>
              </a:rPr>
              <a:t> Down » :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Pour chaque phase de vie, lister les éléments du milieu extérieur (</a:t>
            </a:r>
            <a:r>
              <a:rPr lang="fr-FR" dirty="0" err="1">
                <a:cs typeface="Arial" charset="0"/>
                <a:sym typeface="Wingdings" pitchFamily="2" charset="2"/>
              </a:rPr>
              <a:t>interacteurs</a:t>
            </a:r>
            <a:r>
              <a:rPr lang="fr-FR" dirty="0">
                <a:cs typeface="Arial" charset="0"/>
                <a:sym typeface="Wingdings" pitchFamily="2" charset="2"/>
              </a:rPr>
              <a:t>),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Identifier les fonctions principales (fonctions de service), ceci sont les liens que le système doit établir entre les </a:t>
            </a:r>
            <a:r>
              <a:rPr lang="fr-FR" dirty="0" err="1">
                <a:cs typeface="Arial" charset="0"/>
                <a:sym typeface="Wingdings" pitchFamily="2" charset="2"/>
              </a:rPr>
              <a:t>interacteurs</a:t>
            </a:r>
            <a:r>
              <a:rPr lang="fr-FR" dirty="0">
                <a:cs typeface="Arial" charset="0"/>
                <a:sym typeface="Wingdings" pitchFamily="2" charset="2"/>
              </a:rPr>
              <a:t>.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Proposer un énoncé à ces fonctions.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298699" y="1769290"/>
            <a:ext cx="8839353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Identifier les acteurs de l’environnement (parties prenantes) et les liens à réaliser entre eux (services à rendre).</a:t>
            </a:r>
          </a:p>
        </p:txBody>
      </p:sp>
      <p:sp>
        <p:nvSpPr>
          <p:cNvPr id="10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</a:pPr>
            <a:r>
              <a:rPr lang="fr-FR" sz="2400" dirty="0">
                <a:solidFill>
                  <a:srgbClr val="FF0000"/>
                </a:solidFill>
              </a:rPr>
              <a:t>4.1 Analyse du besoin : Identification de fonctions</a:t>
            </a:r>
            <a:endParaRPr lang="fr-FR" altLang="fr-FR" sz="2400" i="1" dirty="0">
              <a:solidFill>
                <a:srgbClr val="FF0000"/>
              </a:solidFill>
            </a:endParaRPr>
          </a:p>
        </p:txBody>
      </p:sp>
      <p:sp>
        <p:nvSpPr>
          <p:cNvPr id="11" name="ZoneTexte 6">
            <a:extLst>
              <a:ext uri="{FF2B5EF4-FFF2-40B4-BE49-F238E27FC236}">
                <a16:creationId xmlns:a16="http://schemas.microsoft.com/office/drawing/2014/main" id="{F989AA7C-44D2-5C41-B19C-CD43AB47D9A7}"/>
              </a:ext>
            </a:extLst>
          </p:cNvPr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879035-849C-9849-A28C-96AA631A25B9}"/>
              </a:ext>
            </a:extLst>
          </p:cNvPr>
          <p:cNvSpPr txBox="1"/>
          <p:nvPr/>
        </p:nvSpPr>
        <p:spPr>
          <a:xfrm>
            <a:off x="9127443" y="517378"/>
            <a:ext cx="306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83668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own Arrow 37"/>
          <p:cNvSpPr/>
          <p:nvPr/>
        </p:nvSpPr>
        <p:spPr>
          <a:xfrm>
            <a:off x="1571626" y="1841500"/>
            <a:ext cx="904875" cy="4770572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483" y="1729636"/>
            <a:ext cx="8630539" cy="488243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Ingénierie Système : Cycle en V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627509" y="1873959"/>
            <a:ext cx="8352870" cy="2937933"/>
            <a:chOff x="103509" y="2142067"/>
            <a:chExt cx="8352870" cy="2937933"/>
          </a:xfrm>
        </p:grpSpPr>
        <p:grpSp>
          <p:nvGrpSpPr>
            <p:cNvPr id="15" name="Group 14"/>
            <p:cNvGrpSpPr/>
            <p:nvPr/>
          </p:nvGrpSpPr>
          <p:grpSpPr>
            <a:xfrm>
              <a:off x="103509" y="2144889"/>
              <a:ext cx="4368740" cy="2935111"/>
              <a:chOff x="103509" y="2144889"/>
              <a:chExt cx="4368740" cy="2935111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03509" y="2144889"/>
                <a:ext cx="4368740" cy="2935111"/>
              </a:xfrm>
              <a:prstGeom prst="rect">
                <a:avLst/>
              </a:prstGeom>
              <a:solidFill>
                <a:schemeClr val="accent6">
                  <a:alpha val="16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r-FR" i="1">
                    <a:solidFill>
                      <a:schemeClr val="tx1"/>
                    </a:solidFill>
                  </a:rPr>
                  <a:t>System design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257856" y="2634797"/>
                <a:ext cx="4133113" cy="2283867"/>
                <a:chOff x="429863" y="3305099"/>
                <a:chExt cx="4133113" cy="2283867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706655" y="3305099"/>
                  <a:ext cx="1192556" cy="542175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Besoins</a:t>
                  </a:r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2585490" y="4915512"/>
                  <a:ext cx="1879749" cy="673454"/>
                </a:xfrm>
                <a:prstGeom prst="rect">
                  <a:avLst/>
                </a:prstGeom>
                <a:grpFill/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Architecture</a:t>
                  </a:r>
                </a:p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Fonctionnelle</a:t>
                  </a:r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429863" y="4915512"/>
                  <a:ext cx="1746139" cy="664848"/>
                </a:xfrm>
                <a:prstGeom prst="rect">
                  <a:avLst/>
                </a:prstGeom>
                <a:grpFill/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Architecture</a:t>
                  </a:r>
                </a:p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Physique</a:t>
                  </a:r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2530730" y="3305099"/>
                  <a:ext cx="2032246" cy="542175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Exigences</a:t>
                  </a:r>
                </a:p>
              </p:txBody>
            </p:sp>
            <p:cxnSp>
              <p:nvCxnSpPr>
                <p:cNvPr id="5" name="Straight Arrow Connector 4"/>
                <p:cNvCxnSpPr>
                  <a:cxnSpLocks/>
                  <a:stCxn id="6" idx="3"/>
                  <a:endCxn id="14" idx="1"/>
                </p:cNvCxnSpPr>
                <p:nvPr/>
              </p:nvCxnSpPr>
              <p:spPr>
                <a:xfrm>
                  <a:off x="1899211" y="3576187"/>
                  <a:ext cx="631519" cy="0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/>
                <p:cNvCxnSpPr>
                  <a:cxnSpLocks/>
                  <a:stCxn id="14" idx="2"/>
                  <a:endCxn id="8" idx="0"/>
                </p:cNvCxnSpPr>
                <p:nvPr/>
              </p:nvCxnSpPr>
              <p:spPr>
                <a:xfrm flipH="1">
                  <a:off x="3525365" y="3847274"/>
                  <a:ext cx="21488" cy="1068238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Arrow Connector 21"/>
                <p:cNvCxnSpPr>
                  <a:stCxn id="8" idx="1"/>
                  <a:endCxn id="9" idx="3"/>
                </p:cNvCxnSpPr>
                <p:nvPr/>
              </p:nvCxnSpPr>
              <p:spPr>
                <a:xfrm flipH="1" flipV="1">
                  <a:off x="2176002" y="5247936"/>
                  <a:ext cx="409488" cy="4303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>
                  <a:stCxn id="9" idx="0"/>
                  <a:endCxn id="6" idx="2"/>
                </p:cNvCxnSpPr>
                <p:nvPr/>
              </p:nvCxnSpPr>
              <p:spPr>
                <a:xfrm flipV="1">
                  <a:off x="1302933" y="3847274"/>
                  <a:ext cx="0" cy="1068238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15"/>
            <p:cNvGrpSpPr/>
            <p:nvPr/>
          </p:nvGrpSpPr>
          <p:grpSpPr>
            <a:xfrm>
              <a:off x="5559776" y="2142067"/>
              <a:ext cx="2896603" cy="2935111"/>
              <a:chOff x="5559776" y="2142067"/>
              <a:chExt cx="2896603" cy="293511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559776" y="2142067"/>
                <a:ext cx="2896603" cy="2935111"/>
              </a:xfrm>
              <a:prstGeom prst="rect">
                <a:avLst/>
              </a:prstGeom>
              <a:solidFill>
                <a:schemeClr val="accent6">
                  <a:alpha val="16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r-FR" i="1">
                    <a:solidFill>
                      <a:schemeClr val="tx1"/>
                    </a:solidFill>
                  </a:rPr>
                  <a:t>System IVVQ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472204" y="2676949"/>
                <a:ext cx="1771770" cy="54217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6350" cmpd="sng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400">
                    <a:solidFill>
                      <a:schemeClr val="tx1"/>
                    </a:solidFill>
                  </a:rPr>
                  <a:t>Qualification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707930" y="4456999"/>
                <a:ext cx="1560684" cy="46166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fr-FR" sz="2400" dirty="0"/>
                  <a:t>Intégration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975239" y="3875627"/>
                <a:ext cx="1609800" cy="46166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fr-FR" sz="2400" dirty="0"/>
                  <a:t>Vérification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272010" y="3306044"/>
                <a:ext cx="1452591" cy="46166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fr-FR" sz="2400"/>
                  <a:t>Validation</a:t>
                </a:r>
              </a:p>
            </p:txBody>
          </p:sp>
        </p:grpSp>
        <p:cxnSp>
          <p:nvCxnSpPr>
            <p:cNvPr id="13" name="Straight Arrow Connector 12"/>
            <p:cNvCxnSpPr>
              <a:stCxn id="21" idx="1"/>
              <a:endCxn id="3" idx="3"/>
            </p:cNvCxnSpPr>
            <p:nvPr/>
          </p:nvCxnSpPr>
          <p:spPr>
            <a:xfrm flipH="1">
              <a:off x="4472248" y="3609623"/>
              <a:ext cx="1079999" cy="2822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Diamond 26"/>
          <p:cNvSpPr/>
          <p:nvPr/>
        </p:nvSpPr>
        <p:spPr>
          <a:xfrm>
            <a:off x="3937483" y="5098058"/>
            <a:ext cx="1097844" cy="412157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ok?</a:t>
            </a:r>
          </a:p>
        </p:txBody>
      </p:sp>
      <p:sp>
        <p:nvSpPr>
          <p:cNvPr id="28" name="Diamond 27"/>
          <p:cNvSpPr/>
          <p:nvPr/>
        </p:nvSpPr>
        <p:spPr>
          <a:xfrm>
            <a:off x="8445252" y="1317479"/>
            <a:ext cx="1097844" cy="412157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ok?</a:t>
            </a:r>
          </a:p>
        </p:txBody>
      </p:sp>
      <p:sp>
        <p:nvSpPr>
          <p:cNvPr id="39" name="Down Arrow 38"/>
          <p:cNvSpPr/>
          <p:nvPr/>
        </p:nvSpPr>
        <p:spPr>
          <a:xfrm rot="10800000">
            <a:off x="9724440" y="1841499"/>
            <a:ext cx="904875" cy="4770572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3533417" y="6102636"/>
            <a:ext cx="5112467" cy="448969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>
                <a:solidFill>
                  <a:schemeClr val="tx1"/>
                </a:solidFill>
              </a:rPr>
              <a:t>Production, </a:t>
            </a:r>
            <a:r>
              <a:rPr lang="fr-FR" sz="2200" dirty="0" err="1">
                <a:solidFill>
                  <a:schemeClr val="tx1"/>
                </a:solidFill>
              </a:rPr>
              <a:t>Re-utilisation</a:t>
            </a:r>
            <a:r>
              <a:rPr lang="fr-FR" sz="2200" dirty="0">
                <a:solidFill>
                  <a:schemeClr val="tx1"/>
                </a:solidFill>
              </a:rPr>
              <a:t>, Achat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47B4-C99A-DA4E-BFDD-1E610E014CAD}" type="slidenum">
              <a:rPr lang="fr-FR" smtClean="0"/>
              <a:t>2</a:t>
            </a:fld>
            <a:endParaRPr lang="fr-FR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90B3F10-12BB-BE42-AE26-AC0C69EF54C8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2654926" y="2908865"/>
            <a:ext cx="2222432" cy="1068237"/>
          </a:xfrm>
          <a:prstGeom prst="straightConnector1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925A00F-07E0-C547-9C04-047F88F5339D}"/>
              </a:ext>
            </a:extLst>
          </p:cNvPr>
          <p:cNvCxnSpPr>
            <a:cxnSpLocks/>
            <a:stCxn id="14" idx="2"/>
            <a:endCxn id="9" idx="0"/>
          </p:cNvCxnSpPr>
          <p:nvPr/>
        </p:nvCxnSpPr>
        <p:spPr>
          <a:xfrm flipH="1">
            <a:off x="2654926" y="2908864"/>
            <a:ext cx="2243920" cy="1068238"/>
          </a:xfrm>
          <a:prstGeom prst="straightConnector1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386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2781" y="1210628"/>
            <a:ext cx="1797525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1. Exigences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242946" y="2104214"/>
            <a:ext cx="2248948" cy="5791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2. Groupes logiques d’exigences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9438" y="2765659"/>
            <a:ext cx="1776603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3. Cycle de vie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2174" y="3870847"/>
            <a:ext cx="2893867" cy="51290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4.1 Environnement et fonctions par phase de vie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8993" y="5045414"/>
            <a:ext cx="2436948" cy="5438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bg1"/>
                </a:solidFill>
              </a:rPr>
              <a:t>4.2 Contexte et Interfaces externes</a:t>
            </a:r>
          </a:p>
        </p:txBody>
      </p: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>
          <a:xfrm>
            <a:off x="3271544" y="1570628"/>
            <a:ext cx="95877" cy="5335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8" idx="0"/>
          </p:cNvCxnSpPr>
          <p:nvPr/>
        </p:nvCxnSpPr>
        <p:spPr>
          <a:xfrm flipH="1">
            <a:off x="5009107" y="3125659"/>
            <a:ext cx="558632" cy="7451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9" idx="0"/>
          </p:cNvCxnSpPr>
          <p:nvPr/>
        </p:nvCxnSpPr>
        <p:spPr>
          <a:xfrm>
            <a:off x="5009107" y="4383754"/>
            <a:ext cx="1308360" cy="6616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10" idx="0"/>
          </p:cNvCxnSpPr>
          <p:nvPr/>
        </p:nvCxnSpPr>
        <p:spPr>
          <a:xfrm flipH="1">
            <a:off x="4693465" y="4383753"/>
            <a:ext cx="315642" cy="16804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0" idx="1"/>
            <a:endCxn id="5" idx="1"/>
          </p:cNvCxnSpPr>
          <p:nvPr/>
        </p:nvCxnSpPr>
        <p:spPr>
          <a:xfrm rot="10800000">
            <a:off x="2372782" y="1390630"/>
            <a:ext cx="796985" cy="4940147"/>
          </a:xfrm>
          <a:prstGeom prst="bentConnector3">
            <a:avLst>
              <a:gd name="adj1" fmla="val 12868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1"/>
            <a:endCxn id="5" idx="1"/>
          </p:cNvCxnSpPr>
          <p:nvPr/>
        </p:nvCxnSpPr>
        <p:spPr>
          <a:xfrm rot="10800000">
            <a:off x="2372782" y="1390628"/>
            <a:ext cx="1189393" cy="2736672"/>
          </a:xfrm>
          <a:prstGeom prst="bentConnector3">
            <a:avLst>
              <a:gd name="adj1" fmla="val 11922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sz="2800" dirty="0">
                <a:solidFill>
                  <a:srgbClr val="FF0000"/>
                </a:solidFill>
              </a:rPr>
              <a:t>Analyse du besoin : Interfaces Externes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20</a:t>
            </a:fld>
            <a:endParaRPr lang="fr-FR"/>
          </a:p>
        </p:txBody>
      </p:sp>
      <p:cxnSp>
        <p:nvCxnSpPr>
          <p:cNvPr id="25" name="Straight Arrow Connector 21"/>
          <p:cNvCxnSpPr>
            <a:stCxn id="6" idx="2"/>
            <a:endCxn id="8" idx="0"/>
          </p:cNvCxnSpPr>
          <p:nvPr/>
        </p:nvCxnSpPr>
        <p:spPr>
          <a:xfrm>
            <a:off x="3367421" y="2683333"/>
            <a:ext cx="1641687" cy="1187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1786" y="764704"/>
            <a:ext cx="181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Bottom -&gt; Up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928588" y="2296902"/>
            <a:ext cx="18154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Top -&gt; Down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69766" y="6064198"/>
            <a:ext cx="3047399" cy="5331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5. Spécification de fonctions</a:t>
            </a:r>
          </a:p>
          <a:p>
            <a:pPr algn="ctr"/>
            <a:r>
              <a:rPr lang="fr-FR" i="1" dirty="0">
                <a:solidFill>
                  <a:schemeClr val="tx1"/>
                </a:solidFill>
              </a:rPr>
              <a:t>[Tableau de caractérisation]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F3A9E3-9341-D743-85D0-D9AAD99E9BA6}"/>
              </a:ext>
            </a:extLst>
          </p:cNvPr>
          <p:cNvSpPr txBox="1"/>
          <p:nvPr/>
        </p:nvSpPr>
        <p:spPr>
          <a:xfrm>
            <a:off x="9127443" y="517378"/>
            <a:ext cx="306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414116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21</a:t>
            </a:fld>
            <a:endParaRPr lang="fr-FR"/>
          </a:p>
        </p:txBody>
      </p:sp>
      <p:sp>
        <p:nvSpPr>
          <p:cNvPr id="7" name="Rectangle 1374"/>
          <p:cNvSpPr>
            <a:spLocks noChangeArrowheads="1"/>
          </p:cNvSpPr>
          <p:nvPr/>
        </p:nvSpPr>
        <p:spPr bwMode="auto">
          <a:xfrm>
            <a:off x="2535284" y="2459796"/>
            <a:ext cx="7665172" cy="3788604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anchor="t" anchorCtr="0"/>
          <a:lstStyle/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 « Top </a:t>
            </a:r>
            <a:r>
              <a:rPr lang="fr-FR" dirty="0">
                <a:solidFill>
                  <a:srgbClr val="0070C0"/>
                </a:solidFill>
                <a:sym typeface="Wingdings" panose="05000000000000000000" pitchFamily="2" charset="2"/>
              </a:rPr>
              <a:t> Down » :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Créer un diagramme de contexte</a:t>
            </a:r>
          </a:p>
          <a:p>
            <a:pPr marL="1771650" lvl="3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Identifier les interfaces (les ports)</a:t>
            </a:r>
          </a:p>
          <a:p>
            <a:pPr marL="1771650" lvl="3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Connecter les interfaces avec les acteurs de l’environnement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78262" y="1606006"/>
            <a:ext cx="7757740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Créer un diagramme de contexte montrant les entrées / sortie du système associés aux acteurs.</a:t>
            </a:r>
          </a:p>
        </p:txBody>
      </p:sp>
      <p:sp>
        <p:nvSpPr>
          <p:cNvPr id="10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</a:pPr>
            <a:r>
              <a:rPr lang="fr-FR" sz="2400" dirty="0">
                <a:solidFill>
                  <a:srgbClr val="FF0000"/>
                </a:solidFill>
              </a:rPr>
              <a:t>4.2. Analyse du besoin : </a:t>
            </a:r>
            <a:r>
              <a:rPr lang="en-US" sz="2400" dirty="0" err="1">
                <a:solidFill>
                  <a:srgbClr val="FF0000"/>
                </a:solidFill>
              </a:rPr>
              <a:t>Contexte</a:t>
            </a:r>
            <a:r>
              <a:rPr lang="en-US" sz="2400" dirty="0">
                <a:solidFill>
                  <a:srgbClr val="FF0000"/>
                </a:solidFill>
              </a:rPr>
              <a:t> et Interfaces </a:t>
            </a:r>
            <a:r>
              <a:rPr lang="en-US" sz="2400" dirty="0" err="1">
                <a:solidFill>
                  <a:srgbClr val="FF0000"/>
                </a:solidFill>
              </a:rPr>
              <a:t>Externes</a:t>
            </a:r>
            <a:endParaRPr lang="fr-FR" altLang="fr-FR" sz="2400" i="1" dirty="0">
              <a:solidFill>
                <a:srgbClr val="FF0000"/>
              </a:solidFill>
            </a:endParaRPr>
          </a:p>
        </p:txBody>
      </p:sp>
      <p:sp>
        <p:nvSpPr>
          <p:cNvPr id="11" name="ZoneTexte 6">
            <a:extLst>
              <a:ext uri="{FF2B5EF4-FFF2-40B4-BE49-F238E27FC236}">
                <a16:creationId xmlns:a16="http://schemas.microsoft.com/office/drawing/2014/main" id="{43783E3D-3F17-BE4A-92C1-F45DF3F715B4}"/>
              </a:ext>
            </a:extLst>
          </p:cNvPr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120543-1B12-E444-A689-3F7A1309D7C5}"/>
              </a:ext>
            </a:extLst>
          </p:cNvPr>
          <p:cNvSpPr txBox="1"/>
          <p:nvPr/>
        </p:nvSpPr>
        <p:spPr>
          <a:xfrm>
            <a:off x="9127443" y="517378"/>
            <a:ext cx="306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4252203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2781" y="1210628"/>
            <a:ext cx="1797525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1. Exigences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242946" y="2104214"/>
            <a:ext cx="2248948" cy="5791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2. Groupes logiques d’exigences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9438" y="2765659"/>
            <a:ext cx="1776603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3. Cycle de vie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2174" y="3870847"/>
            <a:ext cx="2893867" cy="51290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4.1 Environnement et fonctions par phase de vie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8993" y="5045414"/>
            <a:ext cx="2436948" cy="5438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4.2 Contexte et Interfaces externes</a:t>
            </a:r>
          </a:p>
        </p:txBody>
      </p: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>
          <a:xfrm>
            <a:off x="3271544" y="1570628"/>
            <a:ext cx="95877" cy="5335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8" idx="0"/>
          </p:cNvCxnSpPr>
          <p:nvPr/>
        </p:nvCxnSpPr>
        <p:spPr>
          <a:xfrm flipH="1">
            <a:off x="5009107" y="3125659"/>
            <a:ext cx="558632" cy="7451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9" idx="0"/>
          </p:cNvCxnSpPr>
          <p:nvPr/>
        </p:nvCxnSpPr>
        <p:spPr>
          <a:xfrm>
            <a:off x="5009107" y="4383754"/>
            <a:ext cx="1308360" cy="6616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10" idx="0"/>
          </p:cNvCxnSpPr>
          <p:nvPr/>
        </p:nvCxnSpPr>
        <p:spPr>
          <a:xfrm flipH="1">
            <a:off x="4693465" y="4383753"/>
            <a:ext cx="315642" cy="16804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0" idx="1"/>
            <a:endCxn id="5" idx="1"/>
          </p:cNvCxnSpPr>
          <p:nvPr/>
        </p:nvCxnSpPr>
        <p:spPr>
          <a:xfrm rot="10800000">
            <a:off x="2372782" y="1390630"/>
            <a:ext cx="796985" cy="4940147"/>
          </a:xfrm>
          <a:prstGeom prst="bentConnector3">
            <a:avLst>
              <a:gd name="adj1" fmla="val 12868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1"/>
            <a:endCxn id="5" idx="1"/>
          </p:cNvCxnSpPr>
          <p:nvPr/>
        </p:nvCxnSpPr>
        <p:spPr>
          <a:xfrm rot="10800000">
            <a:off x="2372782" y="1390628"/>
            <a:ext cx="1189393" cy="2736672"/>
          </a:xfrm>
          <a:prstGeom prst="bentConnector3">
            <a:avLst>
              <a:gd name="adj1" fmla="val 11922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sz="2800" dirty="0">
                <a:solidFill>
                  <a:srgbClr val="FF0000"/>
                </a:solidFill>
              </a:rPr>
              <a:t>Analyse du besoin : Spécification fonctionnelle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22</a:t>
            </a:fld>
            <a:endParaRPr lang="fr-FR"/>
          </a:p>
        </p:txBody>
      </p:sp>
      <p:cxnSp>
        <p:nvCxnSpPr>
          <p:cNvPr id="25" name="Straight Arrow Connector 21"/>
          <p:cNvCxnSpPr>
            <a:stCxn id="6" idx="2"/>
            <a:endCxn id="8" idx="0"/>
          </p:cNvCxnSpPr>
          <p:nvPr/>
        </p:nvCxnSpPr>
        <p:spPr>
          <a:xfrm>
            <a:off x="3367421" y="2683333"/>
            <a:ext cx="1641687" cy="1187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1786" y="764704"/>
            <a:ext cx="181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Bottom -&gt; Up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928588" y="2296902"/>
            <a:ext cx="18154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Top -&gt; Down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69766" y="6064198"/>
            <a:ext cx="3047399" cy="5331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5. Spécification de fonctions</a:t>
            </a:r>
          </a:p>
          <a:p>
            <a:pPr algn="ctr"/>
            <a:r>
              <a:rPr lang="fr-FR" i="1" dirty="0">
                <a:solidFill>
                  <a:schemeClr val="bg1"/>
                </a:solidFill>
              </a:rPr>
              <a:t>[Tableau de caractérisation]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833BCF-C38A-C14E-B3C3-79FCD8B02FD7}"/>
              </a:ext>
            </a:extLst>
          </p:cNvPr>
          <p:cNvSpPr txBox="1"/>
          <p:nvPr/>
        </p:nvSpPr>
        <p:spPr>
          <a:xfrm>
            <a:off x="9127443" y="517378"/>
            <a:ext cx="306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3287762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23</a:t>
            </a:fld>
            <a:endParaRPr lang="fr-FR"/>
          </a:p>
        </p:txBody>
      </p:sp>
      <p:sp>
        <p:nvSpPr>
          <p:cNvPr id="7" name="Rectangle 1374"/>
          <p:cNvSpPr>
            <a:spLocks noChangeArrowheads="1"/>
          </p:cNvSpPr>
          <p:nvPr/>
        </p:nvSpPr>
        <p:spPr bwMode="auto">
          <a:xfrm>
            <a:off x="2535284" y="2459796"/>
            <a:ext cx="7665172" cy="3788604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anchor="t" anchorCtr="0"/>
          <a:lstStyle/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Pour chaque fonction du système (principale et de contrainte), préciser :</a:t>
            </a:r>
            <a:endParaRPr lang="fr-FR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/>
              <a:t>Les critères d’appréciation : ils permettent d’apprécier la manière dont la fonction est remplie. A une fonction peut correspondre plusieurs critères,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/>
              <a:t>Le(s) niveau(x) du critère : il indique la valeur nominale du critère d’appréciation,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/>
              <a:t>Leur Flexibilité  :  elle indique la variation acceptée du niveau du critère d'appréciation.</a:t>
            </a:r>
          </a:p>
          <a:p>
            <a:pPr marL="400050" lvl="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Rassembler cette caractérisation des fonctions dans un tableau Excel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298700" y="1628801"/>
            <a:ext cx="7757740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Commencer la spécification fonctionnelle du système à l’aide d’un tableau de caractérisation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FB86DF9-ABB2-1746-B86E-F0BB806403E1}"/>
              </a:ext>
            </a:extLst>
          </p:cNvPr>
          <p:cNvSpPr>
            <a:spLocks/>
          </p:cNvSpPr>
          <p:nvPr/>
        </p:nvSpPr>
        <p:spPr bwMode="auto">
          <a:xfrm>
            <a:off x="1571407" y="-57307"/>
            <a:ext cx="949212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</a:pPr>
            <a:r>
              <a:rPr lang="fr-FR" sz="2800" dirty="0">
                <a:solidFill>
                  <a:srgbClr val="FF0000"/>
                </a:solidFill>
              </a:rPr>
              <a:t>5. Analyse du besoin : </a:t>
            </a:r>
            <a:r>
              <a:rPr lang="en-US" sz="2800" dirty="0" err="1">
                <a:solidFill>
                  <a:srgbClr val="FF0000"/>
                </a:solidFill>
              </a:rPr>
              <a:t>Spécification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Fonctionnelle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12" name="ZoneTexte 6">
            <a:extLst>
              <a:ext uri="{FF2B5EF4-FFF2-40B4-BE49-F238E27FC236}">
                <a16:creationId xmlns:a16="http://schemas.microsoft.com/office/drawing/2014/main" id="{017609CE-D492-2D4A-9EFA-93A10609B1D5}"/>
              </a:ext>
            </a:extLst>
          </p:cNvPr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50DEDA-8511-674A-904B-0288379371FF}"/>
              </a:ext>
            </a:extLst>
          </p:cNvPr>
          <p:cNvSpPr txBox="1"/>
          <p:nvPr/>
        </p:nvSpPr>
        <p:spPr>
          <a:xfrm>
            <a:off x="9127443" y="517378"/>
            <a:ext cx="306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2808976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2881" y="1247698"/>
            <a:ext cx="1797525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1. Exigences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163046" y="2141284"/>
            <a:ext cx="2248948" cy="5791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2. Groupes logiques d’exigences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599538" y="2802729"/>
            <a:ext cx="1776603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3. Cycle de vie</a:t>
            </a:r>
          </a:p>
        </p:txBody>
      </p:sp>
      <p:sp>
        <p:nvSpPr>
          <p:cNvPr id="8" name="Rectangle 7"/>
          <p:cNvSpPr/>
          <p:nvPr/>
        </p:nvSpPr>
        <p:spPr>
          <a:xfrm>
            <a:off x="2482274" y="3907917"/>
            <a:ext cx="2893867" cy="51290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4.1 Environnement et fonctions par phase de vie</a:t>
            </a:r>
          </a:p>
        </p:txBody>
      </p:sp>
      <p:sp>
        <p:nvSpPr>
          <p:cNvPr id="9" name="Rectangle 8"/>
          <p:cNvSpPr/>
          <p:nvPr/>
        </p:nvSpPr>
        <p:spPr>
          <a:xfrm>
            <a:off x="4019093" y="5082484"/>
            <a:ext cx="2436948" cy="5438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4.2 Contexte et Interfaces externes</a:t>
            </a:r>
          </a:p>
        </p:txBody>
      </p: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>
          <a:xfrm>
            <a:off x="2191644" y="1607698"/>
            <a:ext cx="95877" cy="5335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8" idx="0"/>
          </p:cNvCxnSpPr>
          <p:nvPr/>
        </p:nvCxnSpPr>
        <p:spPr>
          <a:xfrm flipH="1">
            <a:off x="3929207" y="3162729"/>
            <a:ext cx="558632" cy="7451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9" idx="0"/>
          </p:cNvCxnSpPr>
          <p:nvPr/>
        </p:nvCxnSpPr>
        <p:spPr>
          <a:xfrm>
            <a:off x="3929207" y="4420824"/>
            <a:ext cx="1308360" cy="6616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10" idx="0"/>
          </p:cNvCxnSpPr>
          <p:nvPr/>
        </p:nvCxnSpPr>
        <p:spPr>
          <a:xfrm flipH="1">
            <a:off x="3613565" y="4420823"/>
            <a:ext cx="315642" cy="16804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0" idx="1"/>
            <a:endCxn id="5" idx="1"/>
          </p:cNvCxnSpPr>
          <p:nvPr/>
        </p:nvCxnSpPr>
        <p:spPr>
          <a:xfrm rot="10800000">
            <a:off x="1292882" y="1427700"/>
            <a:ext cx="796985" cy="4940147"/>
          </a:xfrm>
          <a:prstGeom prst="bentConnector3">
            <a:avLst>
              <a:gd name="adj1" fmla="val 128683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1"/>
            <a:endCxn id="5" idx="1"/>
          </p:cNvCxnSpPr>
          <p:nvPr/>
        </p:nvCxnSpPr>
        <p:spPr>
          <a:xfrm rot="10800000">
            <a:off x="1292882" y="1427698"/>
            <a:ext cx="1189393" cy="2736672"/>
          </a:xfrm>
          <a:prstGeom prst="bentConnector3">
            <a:avLst>
              <a:gd name="adj1" fmla="val 119220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Titre 1"/>
          <p:cNvSpPr>
            <a:spLocks/>
          </p:cNvSpPr>
          <p:nvPr/>
        </p:nvSpPr>
        <p:spPr bwMode="auto">
          <a:xfrm>
            <a:off x="1309817" y="5549"/>
            <a:ext cx="922801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sz="2800" dirty="0">
                <a:solidFill>
                  <a:srgbClr val="FF0000"/>
                </a:solidFill>
              </a:rPr>
              <a:t>Analyse du besoin : Boucle d’Analyse du Problème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24</a:t>
            </a:fld>
            <a:endParaRPr lang="fr-FR"/>
          </a:p>
        </p:txBody>
      </p:sp>
      <p:cxnSp>
        <p:nvCxnSpPr>
          <p:cNvPr id="25" name="Straight Arrow Connector 21"/>
          <p:cNvCxnSpPr>
            <a:stCxn id="6" idx="2"/>
            <a:endCxn id="8" idx="0"/>
          </p:cNvCxnSpPr>
          <p:nvPr/>
        </p:nvCxnSpPr>
        <p:spPr>
          <a:xfrm>
            <a:off x="2287521" y="2720403"/>
            <a:ext cx="1641687" cy="1187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1321886" y="801774"/>
            <a:ext cx="181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Bottom -&gt; Up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3848688" y="2333972"/>
            <a:ext cx="18154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00B050"/>
                </a:solidFill>
              </a:rPr>
              <a:t>Top -&gt; Down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89866" y="6101268"/>
            <a:ext cx="3047399" cy="5331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5. Spécification de fonctions</a:t>
            </a:r>
          </a:p>
          <a:p>
            <a:pPr algn="ctr"/>
            <a:r>
              <a:rPr lang="fr-FR" i="1" dirty="0">
                <a:solidFill>
                  <a:schemeClr val="tx1"/>
                </a:solidFill>
              </a:rPr>
              <a:t>[Tableau de caractérisation]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88FD10-EC38-6E48-A75A-EB651851BECC}"/>
              </a:ext>
            </a:extLst>
          </p:cNvPr>
          <p:cNvSpPr txBox="1"/>
          <p:nvPr/>
        </p:nvSpPr>
        <p:spPr>
          <a:xfrm>
            <a:off x="7302843" y="1201296"/>
            <a:ext cx="436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Réitérer sur les exigences pour consolidation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A5E454-5C36-2147-B1FD-32E0EC3BBD41}"/>
              </a:ext>
            </a:extLst>
          </p:cNvPr>
          <p:cNvSpPr txBox="1"/>
          <p:nvPr/>
        </p:nvSpPr>
        <p:spPr>
          <a:xfrm>
            <a:off x="7387281" y="1963838"/>
            <a:ext cx="26552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Vérifier la couverture </a:t>
            </a:r>
          </a:p>
          <a:p>
            <a:r>
              <a:rPr lang="fr-FR" dirty="0"/>
              <a:t>	des fonctions </a:t>
            </a:r>
          </a:p>
          <a:p>
            <a:r>
              <a:rPr lang="fr-FR" dirty="0"/>
              <a:t>	des contraintes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03DC9A-CC60-8745-B7C9-178222D708F4}"/>
              </a:ext>
            </a:extLst>
          </p:cNvPr>
          <p:cNvSpPr txBox="1"/>
          <p:nvPr/>
        </p:nvSpPr>
        <p:spPr>
          <a:xfrm>
            <a:off x="6320117" y="3490383"/>
            <a:ext cx="57016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boucle de conception s’arrête quand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Plus de fonctions et contraintes à ajouter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client confirme que </a:t>
            </a:r>
          </a:p>
          <a:p>
            <a:r>
              <a:rPr lang="fr-FR" dirty="0"/>
              <a:t>« </a:t>
            </a:r>
            <a:r>
              <a:rPr lang="fr-FR" b="1" dirty="0"/>
              <a:t>le problème identifié est en adéquation avec le besoin</a:t>
            </a:r>
            <a:r>
              <a:rPr lang="fr-FR" dirty="0"/>
              <a:t> »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4658F6-03CE-5D42-B59C-315102215D41}"/>
              </a:ext>
            </a:extLst>
          </p:cNvPr>
          <p:cNvSpPr txBox="1"/>
          <p:nvPr/>
        </p:nvSpPr>
        <p:spPr>
          <a:xfrm>
            <a:off x="9127443" y="517378"/>
            <a:ext cx="306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3228708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25</a:t>
            </a:fld>
            <a:endParaRPr lang="fr-FR"/>
          </a:p>
        </p:txBody>
      </p:sp>
      <p:sp>
        <p:nvSpPr>
          <p:cNvPr id="7" name="Rectangle 1374"/>
          <p:cNvSpPr>
            <a:spLocks noChangeArrowheads="1"/>
          </p:cNvSpPr>
          <p:nvPr/>
        </p:nvSpPr>
        <p:spPr bwMode="auto">
          <a:xfrm>
            <a:off x="2535284" y="2459796"/>
            <a:ext cx="7665172" cy="3788604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anchor="t" anchorCtr="0"/>
          <a:lstStyle/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cs typeface="Arial" charset="0"/>
                <a:sym typeface="Wingdings" pitchFamily="2" charset="2"/>
              </a:rPr>
              <a:t>Est-ce que l’ensemble d’exigences capture toutes les « éléments » découverts lors de l’analyse Top-Down ?</a:t>
            </a:r>
          </a:p>
          <a:p>
            <a:pPr marL="857250" lvl="1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cs typeface="Arial" charset="0"/>
                <a:sym typeface="Wingdings" pitchFamily="2" charset="2"/>
              </a:rPr>
              <a:t>Si OUI, continuer à la phase suivante</a:t>
            </a:r>
          </a:p>
          <a:p>
            <a:pPr marL="857250" lvl="1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cs typeface="Arial" charset="0"/>
                <a:sym typeface="Wingdings" pitchFamily="2" charset="2"/>
              </a:rPr>
              <a:t>Si NON, compléter la base d’exigences and réitérer.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endParaRPr lang="fr-FR" dirty="0">
              <a:cs typeface="Arial" charset="0"/>
              <a:sym typeface="Wingdings" pitchFamily="2" charset="2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298700" y="1769290"/>
            <a:ext cx="7757740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Réitérer sur l’ensemble d’exigences</a:t>
            </a:r>
          </a:p>
        </p:txBody>
      </p:sp>
      <p:sp>
        <p:nvSpPr>
          <p:cNvPr id="10" name="Titre 1"/>
          <p:cNvSpPr>
            <a:spLocks/>
          </p:cNvSpPr>
          <p:nvPr/>
        </p:nvSpPr>
        <p:spPr bwMode="auto">
          <a:xfrm>
            <a:off x="1976439" y="5549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sz="2400" dirty="0">
                <a:solidFill>
                  <a:srgbClr val="FF0000"/>
                </a:solidFill>
              </a:rPr>
              <a:t>6. Analyse du besoin : Boucle d’Analyse du Problème</a:t>
            </a:r>
            <a:endParaRPr lang="fr-FR" altLang="fr-FR" sz="2400" i="1" dirty="0">
              <a:solidFill>
                <a:srgbClr val="FF0000"/>
              </a:solidFill>
            </a:endParaRPr>
          </a:p>
        </p:txBody>
      </p:sp>
      <p:sp>
        <p:nvSpPr>
          <p:cNvPr id="11" name="ZoneTexte 6">
            <a:extLst>
              <a:ext uri="{FF2B5EF4-FFF2-40B4-BE49-F238E27FC236}">
                <a16:creationId xmlns:a16="http://schemas.microsoft.com/office/drawing/2014/main" id="{17B6111A-D059-794A-8A54-127D0CE0971C}"/>
              </a:ext>
            </a:extLst>
          </p:cNvPr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36EF73-783B-854E-BB09-9E5DE0A74080}"/>
              </a:ext>
            </a:extLst>
          </p:cNvPr>
          <p:cNvSpPr txBox="1"/>
          <p:nvPr/>
        </p:nvSpPr>
        <p:spPr>
          <a:xfrm>
            <a:off x="9127443" y="517378"/>
            <a:ext cx="306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1696436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re 1"/>
          <p:cNvSpPr>
            <a:spLocks/>
          </p:cNvSpPr>
          <p:nvPr/>
        </p:nvSpPr>
        <p:spPr bwMode="auto">
          <a:xfrm>
            <a:off x="1976439" y="1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i="1" dirty="0">
                <a:solidFill>
                  <a:srgbClr val="FF0000"/>
                </a:solidFill>
              </a:rPr>
              <a:t>Processus de conception</a:t>
            </a:r>
          </a:p>
        </p:txBody>
      </p:sp>
      <p:sp>
        <p:nvSpPr>
          <p:cNvPr id="68" name="Text Box 27"/>
          <p:cNvSpPr txBox="1">
            <a:spLocks noChangeArrowheads="1"/>
          </p:cNvSpPr>
          <p:nvPr/>
        </p:nvSpPr>
        <p:spPr bwMode="auto">
          <a:xfrm>
            <a:off x="4309018" y="1478957"/>
            <a:ext cx="3896233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 Analyse du besoin</a:t>
            </a:r>
          </a:p>
        </p:txBody>
      </p:sp>
      <p:sp>
        <p:nvSpPr>
          <p:cNvPr id="69" name="Text Box 27"/>
          <p:cNvSpPr txBox="1">
            <a:spLocks noChangeArrowheads="1"/>
          </p:cNvSpPr>
          <p:nvPr/>
        </p:nvSpPr>
        <p:spPr bwMode="auto">
          <a:xfrm>
            <a:off x="3783110" y="3366291"/>
            <a:ext cx="4948047" cy="4591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xtLst/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bg1"/>
                </a:solidFill>
              </a:rPr>
              <a:t>Analyse Fonctionnelle Interne</a:t>
            </a:r>
          </a:p>
        </p:txBody>
      </p:sp>
      <p:sp>
        <p:nvSpPr>
          <p:cNvPr id="70" name="Text Box 27"/>
          <p:cNvSpPr txBox="1">
            <a:spLocks noChangeArrowheads="1"/>
          </p:cNvSpPr>
          <p:nvPr/>
        </p:nvSpPr>
        <p:spPr bwMode="auto">
          <a:xfrm>
            <a:off x="4020666" y="4309958"/>
            <a:ext cx="4472933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Conception Architecturale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26</a:t>
            </a:fld>
            <a:endParaRPr lang="fr-FR"/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553D7D22-8314-6140-BF0C-D7E67B65E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5405" y="2422624"/>
            <a:ext cx="5143458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 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26884421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/>
          </p:cNvSpPr>
          <p:nvPr/>
        </p:nvSpPr>
        <p:spPr bwMode="auto">
          <a:xfrm>
            <a:off x="1415480" y="-242108"/>
            <a:ext cx="9369112" cy="115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dirty="0">
                <a:solidFill>
                  <a:srgbClr val="FF0000"/>
                </a:solidFill>
              </a:rPr>
              <a:t>7. Analyse du besoin : Raffinement FAST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27</a:t>
            </a:fld>
            <a:endParaRPr lang="fr-FR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AA75C5-7E12-3F4D-9B57-72433C4FE51B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>
            <a:off x="3600871" y="3812535"/>
            <a:ext cx="0" cy="5742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104306F-F730-9147-B575-DE73C7A178B9}"/>
              </a:ext>
            </a:extLst>
          </p:cNvPr>
          <p:cNvCxnSpPr>
            <a:stCxn id="24" idx="2"/>
            <a:endCxn id="25" idx="0"/>
          </p:cNvCxnSpPr>
          <p:nvPr/>
        </p:nvCxnSpPr>
        <p:spPr>
          <a:xfrm>
            <a:off x="3600871" y="4746758"/>
            <a:ext cx="0" cy="4104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3CC7BDD4-FDB2-AE41-966F-FA3AF4ADF70A}"/>
              </a:ext>
            </a:extLst>
          </p:cNvPr>
          <p:cNvSpPr/>
          <p:nvPr/>
        </p:nvSpPr>
        <p:spPr>
          <a:xfrm>
            <a:off x="2132196" y="3452535"/>
            <a:ext cx="2937349" cy="360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7. </a:t>
            </a:r>
            <a:r>
              <a:rPr lang="en-US" b="1" dirty="0" err="1">
                <a:solidFill>
                  <a:schemeClr val="bg1"/>
                </a:solidFill>
              </a:rPr>
              <a:t>Raffinement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Fonctionnel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156A3EE-8A6E-8A4C-8128-49D1E2BC06CD}"/>
              </a:ext>
            </a:extLst>
          </p:cNvPr>
          <p:cNvSpPr/>
          <p:nvPr/>
        </p:nvSpPr>
        <p:spPr>
          <a:xfrm>
            <a:off x="2387333" y="4386758"/>
            <a:ext cx="2427076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8. </a:t>
            </a:r>
            <a:r>
              <a:rPr lang="en-US" b="1" dirty="0" err="1">
                <a:solidFill>
                  <a:schemeClr val="tx1"/>
                </a:solidFill>
              </a:rPr>
              <a:t>Tracabilité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2735B51-4795-EB4E-93E1-15F17FB1B5F2}"/>
              </a:ext>
            </a:extLst>
          </p:cNvPr>
          <p:cNvSpPr/>
          <p:nvPr/>
        </p:nvSpPr>
        <p:spPr>
          <a:xfrm>
            <a:off x="2036047" y="5157192"/>
            <a:ext cx="3129648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8. Architecture </a:t>
            </a:r>
            <a:r>
              <a:rPr lang="en-US" b="1" dirty="0" err="1">
                <a:solidFill>
                  <a:schemeClr val="tx1"/>
                </a:solidFill>
              </a:rPr>
              <a:t>Fonctionnele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0632F9-CD13-9A4B-88EC-B0270A98E0FE}"/>
              </a:ext>
            </a:extLst>
          </p:cNvPr>
          <p:cNvSpPr txBox="1"/>
          <p:nvPr/>
        </p:nvSpPr>
        <p:spPr>
          <a:xfrm>
            <a:off x="9127443" y="517378"/>
            <a:ext cx="3028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Interne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928108-186F-F84F-A8BA-218B2B9AEF5B}"/>
              </a:ext>
            </a:extLst>
          </p:cNvPr>
          <p:cNvSpPr txBox="1"/>
          <p:nvPr/>
        </p:nvSpPr>
        <p:spPr>
          <a:xfrm>
            <a:off x="3677934" y="1478277"/>
            <a:ext cx="41124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commence à se demander </a:t>
            </a:r>
          </a:p>
          <a:p>
            <a:r>
              <a:rPr lang="fr-FR" b="1" dirty="0">
                <a:solidFill>
                  <a:schemeClr val="accent1"/>
                </a:solidFill>
              </a:rPr>
              <a:t>« comment va-t-on réaliser le système ?»</a:t>
            </a:r>
          </a:p>
        </p:txBody>
      </p:sp>
    </p:spTree>
    <p:extLst>
      <p:ext uri="{BB962C8B-B14F-4D97-AF65-F5344CB8AC3E}">
        <p14:creationId xmlns:p14="http://schemas.microsoft.com/office/powerpoint/2010/main" val="37971676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28</a:t>
            </a:fld>
            <a:endParaRPr lang="fr-FR"/>
          </a:p>
        </p:txBody>
      </p:sp>
      <p:sp>
        <p:nvSpPr>
          <p:cNvPr id="7" name="Rectangle 1374"/>
          <p:cNvSpPr>
            <a:spLocks noChangeArrowheads="1"/>
          </p:cNvSpPr>
          <p:nvPr/>
        </p:nvSpPr>
        <p:spPr bwMode="auto">
          <a:xfrm>
            <a:off x="2391268" y="2545736"/>
            <a:ext cx="7665172" cy="3788604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anchor="t" anchorCtr="0"/>
          <a:lstStyle/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Pour chaque fonction principale du système :</a:t>
            </a:r>
            <a:endParaRPr lang="fr-FR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/>
              <a:t>Identifier les sous-fonctions permettant de la réaliser (« Le Comment ? »)</a:t>
            </a:r>
          </a:p>
          <a:p>
            <a:pPr marL="1314450" lvl="2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/>
              <a:t>Réfléchir aux conditions d’exécution de chaque sous-fonction (« Le Quand ? »)</a:t>
            </a:r>
          </a:p>
          <a:p>
            <a:pPr marL="400050" lvl="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Répéter la démarche précédente pour chacune des sous-fonctions</a:t>
            </a:r>
          </a:p>
          <a:p>
            <a:pPr marL="400050" lvl="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Raffiner jusqu’à arriver à une sous-fonction « élémentaire » pouvant par exemple être réalisée par un composant sur étagère standard</a:t>
            </a:r>
          </a:p>
          <a:p>
            <a:pPr marL="400050" lvl="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Réfléchir au raffinement pour les fonctions contraintes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298700" y="1628801"/>
            <a:ext cx="7757740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Afin de comprendre l’organisation interne du système, décomposer les FS du système en sous-fonctions</a:t>
            </a:r>
          </a:p>
        </p:txBody>
      </p:sp>
      <p:sp>
        <p:nvSpPr>
          <p:cNvPr id="10" name="Titre 1"/>
          <p:cNvSpPr>
            <a:spLocks/>
          </p:cNvSpPr>
          <p:nvPr/>
        </p:nvSpPr>
        <p:spPr bwMode="auto">
          <a:xfrm>
            <a:off x="1415480" y="-242108"/>
            <a:ext cx="9369112" cy="115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dirty="0">
                <a:solidFill>
                  <a:srgbClr val="FF0000"/>
                </a:solidFill>
              </a:rPr>
              <a:t>7. Analyse du besoin : Raffinement FAST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11" name="ZoneTexte 6">
            <a:extLst>
              <a:ext uri="{FF2B5EF4-FFF2-40B4-BE49-F238E27FC236}">
                <a16:creationId xmlns:a16="http://schemas.microsoft.com/office/drawing/2014/main" id="{AF2FF653-DF37-A24A-BB9E-A3A257CE2C45}"/>
              </a:ext>
            </a:extLst>
          </p:cNvPr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8D0FBD-78BE-8D41-84EF-EB3E8BE6C993}"/>
              </a:ext>
            </a:extLst>
          </p:cNvPr>
          <p:cNvSpPr txBox="1"/>
          <p:nvPr/>
        </p:nvSpPr>
        <p:spPr>
          <a:xfrm>
            <a:off x="9127443" y="517378"/>
            <a:ext cx="3028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Interne</a:t>
            </a:r>
          </a:p>
        </p:txBody>
      </p:sp>
    </p:spTree>
    <p:extLst>
      <p:ext uri="{BB962C8B-B14F-4D97-AF65-F5344CB8AC3E}">
        <p14:creationId xmlns:p14="http://schemas.microsoft.com/office/powerpoint/2010/main" val="3156977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/>
          </p:cNvSpPr>
          <p:nvPr/>
        </p:nvSpPr>
        <p:spPr bwMode="auto">
          <a:xfrm>
            <a:off x="1703513" y="28127"/>
            <a:ext cx="88343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dirty="0">
                <a:solidFill>
                  <a:srgbClr val="FF0000"/>
                </a:solidFill>
              </a:rPr>
              <a:t>8. Analyse du besoin : Traçabilité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29</a:t>
            </a:fld>
            <a:endParaRPr lang="fr-FR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9BFB42D-B672-3A4C-887F-A17EEC66996A}"/>
              </a:ext>
            </a:extLst>
          </p:cNvPr>
          <p:cNvCxnSpPr>
            <a:cxnSpLocks/>
            <a:stCxn id="30" idx="2"/>
            <a:endCxn id="31" idx="0"/>
          </p:cNvCxnSpPr>
          <p:nvPr/>
        </p:nvCxnSpPr>
        <p:spPr>
          <a:xfrm>
            <a:off x="3600871" y="3819629"/>
            <a:ext cx="0" cy="567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9744C89-B148-314F-905E-3D75E85F3CA4}"/>
              </a:ext>
            </a:extLst>
          </p:cNvPr>
          <p:cNvCxnSpPr>
            <a:stCxn id="31" idx="2"/>
            <a:endCxn id="32" idx="0"/>
          </p:cNvCxnSpPr>
          <p:nvPr/>
        </p:nvCxnSpPr>
        <p:spPr>
          <a:xfrm>
            <a:off x="3600871" y="4746758"/>
            <a:ext cx="0" cy="4104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03CF64F-6D07-6545-8EF4-FC078C719B17}"/>
              </a:ext>
            </a:extLst>
          </p:cNvPr>
          <p:cNvSpPr/>
          <p:nvPr/>
        </p:nvSpPr>
        <p:spPr>
          <a:xfrm>
            <a:off x="2141278" y="3459629"/>
            <a:ext cx="2919185" cy="36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7. </a:t>
            </a:r>
            <a:r>
              <a:rPr lang="en-US" b="1" dirty="0" err="1">
                <a:solidFill>
                  <a:schemeClr val="tx1"/>
                </a:solidFill>
              </a:rPr>
              <a:t>Raffinement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Fonctionnel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EDC76DF-B65D-F04F-AC43-DBB2457FA115}"/>
              </a:ext>
            </a:extLst>
          </p:cNvPr>
          <p:cNvSpPr/>
          <p:nvPr/>
        </p:nvSpPr>
        <p:spPr>
          <a:xfrm>
            <a:off x="2387333" y="4386758"/>
            <a:ext cx="2427076" cy="360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8. </a:t>
            </a:r>
            <a:r>
              <a:rPr lang="en-US" b="1" dirty="0" err="1">
                <a:solidFill>
                  <a:schemeClr val="bg1"/>
                </a:solidFill>
              </a:rPr>
              <a:t>Tracabilité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A526BAB-6B23-624E-99A1-0B02987CD26D}"/>
              </a:ext>
            </a:extLst>
          </p:cNvPr>
          <p:cNvSpPr/>
          <p:nvPr/>
        </p:nvSpPr>
        <p:spPr>
          <a:xfrm>
            <a:off x="2036047" y="5157192"/>
            <a:ext cx="3129648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8. Architecture </a:t>
            </a:r>
            <a:r>
              <a:rPr lang="en-US" b="1" dirty="0" err="1">
                <a:solidFill>
                  <a:schemeClr val="tx1"/>
                </a:solidFill>
              </a:rPr>
              <a:t>Fonctionnelle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709B93-CE61-FF42-A6C4-8BE3AEBBCE91}"/>
              </a:ext>
            </a:extLst>
          </p:cNvPr>
          <p:cNvSpPr txBox="1"/>
          <p:nvPr/>
        </p:nvSpPr>
        <p:spPr>
          <a:xfrm>
            <a:off x="9127443" y="517378"/>
            <a:ext cx="3028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Interne</a:t>
            </a:r>
          </a:p>
        </p:txBody>
      </p:sp>
    </p:spTree>
    <p:extLst>
      <p:ext uri="{BB962C8B-B14F-4D97-AF65-F5344CB8AC3E}">
        <p14:creationId xmlns:p14="http://schemas.microsoft.com/office/powerpoint/2010/main" val="81922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1517649" y="1463539"/>
            <a:ext cx="9144000" cy="12513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498751" y="3156171"/>
            <a:ext cx="9144000" cy="12513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524000" y="4777981"/>
            <a:ext cx="9144000" cy="12513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483" y="1729636"/>
            <a:ext cx="8630539" cy="488243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err="1">
                <a:solidFill>
                  <a:srgbClr val="FF0000"/>
                </a:solidFill>
              </a:rPr>
              <a:t>Intégration</a:t>
            </a:r>
            <a:r>
              <a:rPr lang="en-US" sz="3000" b="1" dirty="0">
                <a:solidFill>
                  <a:srgbClr val="FF0000"/>
                </a:solidFill>
              </a:rPr>
              <a:t>, </a:t>
            </a:r>
            <a:r>
              <a:rPr lang="en-US" sz="3000" b="1" dirty="0" err="1">
                <a:solidFill>
                  <a:srgbClr val="FF0000"/>
                </a:solidFill>
              </a:rPr>
              <a:t>Vérification</a:t>
            </a:r>
            <a:r>
              <a:rPr lang="en-US" sz="3000" b="1" dirty="0">
                <a:solidFill>
                  <a:srgbClr val="FF0000"/>
                </a:solidFill>
              </a:rPr>
              <a:t>, Validation &amp; Qualification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68319" y="3410382"/>
            <a:ext cx="2665942" cy="767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Conception Sous-</a:t>
            </a:r>
            <a:r>
              <a:rPr lang="en-US" sz="2400" dirty="0" err="1"/>
              <a:t>Systèmes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2152650" y="1832012"/>
            <a:ext cx="2110976" cy="7414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Conception </a:t>
            </a:r>
            <a:r>
              <a:rPr lang="en-US" sz="2400" dirty="0" err="1"/>
              <a:t>Système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3307420" y="5172103"/>
            <a:ext cx="2418634" cy="679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Conception </a:t>
            </a:r>
            <a:r>
              <a:rPr lang="en-US" sz="2400" dirty="0" err="1"/>
              <a:t>Composants</a:t>
            </a:r>
            <a:endParaRPr lang="en-US" sz="2400" dirty="0"/>
          </a:p>
        </p:txBody>
      </p:sp>
      <p:sp>
        <p:nvSpPr>
          <p:cNvPr id="80" name="Rectangle 79"/>
          <p:cNvSpPr/>
          <p:nvPr/>
        </p:nvSpPr>
        <p:spPr>
          <a:xfrm>
            <a:off x="3533417" y="6102636"/>
            <a:ext cx="5112467" cy="448969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Production, Re-</a:t>
            </a:r>
            <a:r>
              <a:rPr lang="en-US" sz="2200" dirty="0" err="1">
                <a:solidFill>
                  <a:schemeClr val="tx1"/>
                </a:solidFill>
              </a:rPr>
              <a:t>utilisation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Achat</a:t>
            </a:r>
            <a:endParaRPr lang="en-US" sz="2200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263626" y="1808461"/>
            <a:ext cx="6450136" cy="4031421"/>
            <a:chOff x="2739625" y="1808460"/>
            <a:chExt cx="6450136" cy="4031421"/>
          </a:xfrm>
        </p:grpSpPr>
        <p:sp>
          <p:nvSpPr>
            <p:cNvPr id="4" name="Rectangle 3"/>
            <p:cNvSpPr/>
            <p:nvPr/>
          </p:nvSpPr>
          <p:spPr>
            <a:xfrm>
              <a:off x="5911226" y="3519492"/>
              <a:ext cx="2110976" cy="6143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/>
                <a:t>IVVQ</a:t>
              </a:r>
            </a:p>
          </p:txBody>
        </p:sp>
        <p:cxnSp>
          <p:nvCxnSpPr>
            <p:cNvPr id="6" name="Straight Arrow Connector 5"/>
            <p:cNvCxnSpPr>
              <a:cxnSpLocks/>
              <a:stCxn id="4" idx="1"/>
              <a:endCxn id="19" idx="3"/>
            </p:cNvCxnSpPr>
            <p:nvPr/>
          </p:nvCxnSpPr>
          <p:spPr>
            <a:xfrm flipH="1" flipV="1">
              <a:off x="3510260" y="3794260"/>
              <a:ext cx="2400966" cy="32413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510261" y="3314757"/>
              <a:ext cx="172996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 err="1"/>
                <a:t>Vérification</a:t>
              </a:r>
              <a:endParaRPr lang="en-US" sz="2600" dirty="0"/>
            </a:p>
          </p:txBody>
        </p:sp>
        <p:cxnSp>
          <p:nvCxnSpPr>
            <p:cNvPr id="9" name="Straight Arrow Connector 8"/>
            <p:cNvCxnSpPr>
              <a:cxnSpLocks/>
              <a:stCxn id="4" idx="1"/>
              <a:endCxn id="20" idx="3"/>
            </p:cNvCxnSpPr>
            <p:nvPr/>
          </p:nvCxnSpPr>
          <p:spPr>
            <a:xfrm flipH="1" flipV="1">
              <a:off x="2739625" y="2202723"/>
              <a:ext cx="3171601" cy="162395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 rot="1800000">
              <a:off x="3732070" y="2542659"/>
              <a:ext cx="154189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/>
                <a:t>Validation</a:t>
              </a:r>
            </a:p>
          </p:txBody>
        </p:sp>
        <p:cxnSp>
          <p:nvCxnSpPr>
            <p:cNvPr id="12" name="Straight Arrow Connector 11"/>
            <p:cNvCxnSpPr>
              <a:stCxn id="25" idx="0"/>
              <a:endCxn id="4" idx="2"/>
            </p:cNvCxnSpPr>
            <p:nvPr/>
          </p:nvCxnSpPr>
          <p:spPr>
            <a:xfrm flipV="1">
              <a:off x="6201248" y="4133854"/>
              <a:ext cx="765466" cy="10260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4" idx="0"/>
              <a:endCxn id="75" idx="2"/>
            </p:cNvCxnSpPr>
            <p:nvPr/>
          </p:nvCxnSpPr>
          <p:spPr>
            <a:xfrm flipV="1">
              <a:off x="6966714" y="2422822"/>
              <a:ext cx="493148" cy="109667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277956" y="2651126"/>
              <a:ext cx="191180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/>
                <a:t>Qualification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145760" y="5159915"/>
              <a:ext cx="2110976" cy="6799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/>
                <a:t>IVVQ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>
              <a:off x="5629248" y="4133854"/>
              <a:ext cx="868095" cy="1065007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401273" y="4287249"/>
              <a:ext cx="167808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 err="1"/>
                <a:t>Intégration</a:t>
              </a:r>
              <a:endParaRPr lang="en-US" sz="26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404374" y="1808460"/>
              <a:ext cx="2110976" cy="6143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/>
                <a:t>IVVQ</a:t>
              </a:r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 flipH="1">
              <a:off x="6473566" y="2442936"/>
              <a:ext cx="607581" cy="10765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cxnSpLocks/>
              <a:stCxn id="75" idx="1"/>
              <a:endCxn id="20" idx="3"/>
            </p:cNvCxnSpPr>
            <p:nvPr/>
          </p:nvCxnSpPr>
          <p:spPr>
            <a:xfrm flipH="1">
              <a:off x="2739625" y="2115641"/>
              <a:ext cx="3664749" cy="8708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25" idx="1"/>
              <a:endCxn id="32" idx="3"/>
            </p:cNvCxnSpPr>
            <p:nvPr/>
          </p:nvCxnSpPr>
          <p:spPr>
            <a:xfrm flipH="1">
              <a:off x="4202054" y="5499898"/>
              <a:ext cx="943706" cy="121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25" idx="1"/>
            </p:cNvCxnSpPr>
            <p:nvPr/>
          </p:nvCxnSpPr>
          <p:spPr>
            <a:xfrm flipH="1" flipV="1">
              <a:off x="3547906" y="3846146"/>
              <a:ext cx="1597854" cy="165375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8261-71A0-784E-8290-39385183C2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2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30</a:t>
            </a:fld>
            <a:endParaRPr lang="fr-FR"/>
          </a:p>
        </p:txBody>
      </p:sp>
      <p:sp>
        <p:nvSpPr>
          <p:cNvPr id="7" name="Rectangle 1374"/>
          <p:cNvSpPr>
            <a:spLocks noChangeArrowheads="1"/>
          </p:cNvSpPr>
          <p:nvPr/>
        </p:nvSpPr>
        <p:spPr bwMode="auto">
          <a:xfrm>
            <a:off x="2535284" y="2232684"/>
            <a:ext cx="7665172" cy="3788604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anchor="t" anchorCtr="0"/>
          <a:lstStyle/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Traçabilité « en avant » : vérifier que toutes les exigences du GLE sont satisfaites 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Traçabilité « en arrière » : vérifier que chaque sous-fonction satisfait au moins une exigence</a:t>
            </a:r>
          </a:p>
          <a:p>
            <a:pPr marL="400050" indent="-400050">
              <a:lnSpc>
                <a:spcPct val="80000"/>
              </a:lnSpc>
              <a:spcAft>
                <a:spcPts val="1200"/>
              </a:spcAft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En cas de problème, corriger le modèle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298700" y="1628800"/>
            <a:ext cx="7757740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Assurer une traçabilité entre les exigences et les sous-fonctions </a:t>
            </a:r>
          </a:p>
        </p:txBody>
      </p:sp>
      <p:sp>
        <p:nvSpPr>
          <p:cNvPr id="10" name="Titre 1"/>
          <p:cNvSpPr>
            <a:spLocks/>
          </p:cNvSpPr>
          <p:nvPr/>
        </p:nvSpPr>
        <p:spPr bwMode="auto">
          <a:xfrm>
            <a:off x="1703513" y="28127"/>
            <a:ext cx="88343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dirty="0">
                <a:solidFill>
                  <a:srgbClr val="FF0000"/>
                </a:solidFill>
              </a:rPr>
              <a:t>8. Analyse du besoin : Traçabilité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  <p:sp>
        <p:nvSpPr>
          <p:cNvPr id="11" name="ZoneTexte 6">
            <a:extLst>
              <a:ext uri="{FF2B5EF4-FFF2-40B4-BE49-F238E27FC236}">
                <a16:creationId xmlns:a16="http://schemas.microsoft.com/office/drawing/2014/main" id="{719603D5-9D32-174F-94C8-BE68C028D712}"/>
              </a:ext>
            </a:extLst>
          </p:cNvPr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4BE748-00F2-F74A-95DF-5E358A9610EC}"/>
              </a:ext>
            </a:extLst>
          </p:cNvPr>
          <p:cNvSpPr txBox="1"/>
          <p:nvPr/>
        </p:nvSpPr>
        <p:spPr>
          <a:xfrm>
            <a:off x="9127443" y="517378"/>
            <a:ext cx="3028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Interne</a:t>
            </a:r>
          </a:p>
        </p:txBody>
      </p:sp>
    </p:spTree>
    <p:extLst>
      <p:ext uri="{BB962C8B-B14F-4D97-AF65-F5344CB8AC3E}">
        <p14:creationId xmlns:p14="http://schemas.microsoft.com/office/powerpoint/2010/main" val="16701755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/>
          <p:cNvCxnSpPr>
            <a:cxnSpLocks/>
            <a:stCxn id="13" idx="2"/>
            <a:endCxn id="15" idx="0"/>
          </p:cNvCxnSpPr>
          <p:nvPr/>
        </p:nvCxnSpPr>
        <p:spPr>
          <a:xfrm>
            <a:off x="3600871" y="3819629"/>
            <a:ext cx="0" cy="567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5" idx="2"/>
            <a:endCxn id="16" idx="0"/>
          </p:cNvCxnSpPr>
          <p:nvPr/>
        </p:nvCxnSpPr>
        <p:spPr>
          <a:xfrm>
            <a:off x="3600871" y="4746758"/>
            <a:ext cx="0" cy="4104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re 1"/>
          <p:cNvSpPr>
            <a:spLocks/>
          </p:cNvSpPr>
          <p:nvPr/>
        </p:nvSpPr>
        <p:spPr bwMode="auto">
          <a:xfrm>
            <a:off x="716096" y="28127"/>
            <a:ext cx="9821729" cy="58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dirty="0">
                <a:solidFill>
                  <a:srgbClr val="FF0000"/>
                </a:solidFill>
              </a:rPr>
              <a:t>9. Analyse du besoin : Architecture Fonctionnelle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41278" y="3459629"/>
            <a:ext cx="2919185" cy="36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7. </a:t>
            </a:r>
            <a:r>
              <a:rPr lang="en-US" b="1" dirty="0" err="1">
                <a:solidFill>
                  <a:schemeClr val="tx1"/>
                </a:solidFill>
              </a:rPr>
              <a:t>Raffinement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Fonctionnel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87333" y="4386758"/>
            <a:ext cx="2427076" cy="36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8. </a:t>
            </a:r>
            <a:r>
              <a:rPr lang="en-US" b="1" dirty="0" err="1">
                <a:solidFill>
                  <a:schemeClr val="tx1"/>
                </a:solidFill>
              </a:rPr>
              <a:t>Tracabilité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36047" y="5157192"/>
            <a:ext cx="3129648" cy="360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9. Architecture </a:t>
            </a:r>
            <a:r>
              <a:rPr lang="en-US" b="1" dirty="0" err="1">
                <a:solidFill>
                  <a:schemeClr val="bg1"/>
                </a:solidFill>
              </a:rPr>
              <a:t>Fonctionnelle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31</a:t>
            </a:fld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319870-6714-2049-A319-58BD0E271BA0}"/>
              </a:ext>
            </a:extLst>
          </p:cNvPr>
          <p:cNvSpPr/>
          <p:nvPr/>
        </p:nvSpPr>
        <p:spPr>
          <a:xfrm>
            <a:off x="5714082" y="1954463"/>
            <a:ext cx="6096000" cy="8803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Clr>
                <a:schemeClr val="bg2"/>
              </a:buClr>
            </a:pPr>
            <a:endParaRPr lang="fr-FR" altLang="fr-FR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  <a:buClr>
                <a:schemeClr val="bg2"/>
              </a:buClr>
            </a:pPr>
            <a:r>
              <a:rPr lang="fr-FR" altLang="fr-FR" dirty="0" err="1">
                <a:solidFill>
                  <a:srgbClr val="FF0000"/>
                </a:solidFill>
              </a:rPr>
              <a:t>Functional</a:t>
            </a:r>
            <a:r>
              <a:rPr lang="fr-FR" altLang="fr-FR" dirty="0">
                <a:solidFill>
                  <a:srgbClr val="FF0000"/>
                </a:solidFill>
              </a:rPr>
              <a:t> </a:t>
            </a:r>
            <a:r>
              <a:rPr lang="fr-FR" altLang="fr-FR" dirty="0" err="1">
                <a:solidFill>
                  <a:srgbClr val="FF0000"/>
                </a:solidFill>
              </a:rPr>
              <a:t>Chains</a:t>
            </a:r>
            <a:endParaRPr lang="fr-FR" altLang="fr-FR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D24475-A170-7A4C-B241-12330CD20267}"/>
              </a:ext>
            </a:extLst>
          </p:cNvPr>
          <p:cNvSpPr txBox="1"/>
          <p:nvPr/>
        </p:nvSpPr>
        <p:spPr>
          <a:xfrm>
            <a:off x="9127443" y="517378"/>
            <a:ext cx="3028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Interne</a:t>
            </a:r>
          </a:p>
        </p:txBody>
      </p:sp>
    </p:spTree>
    <p:extLst>
      <p:ext uri="{BB962C8B-B14F-4D97-AF65-F5344CB8AC3E}">
        <p14:creationId xmlns:p14="http://schemas.microsoft.com/office/powerpoint/2010/main" val="22654515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30664" y="5780287"/>
            <a:ext cx="2895600" cy="365125"/>
          </a:xfrm>
        </p:spPr>
        <p:txBody>
          <a:bodyPr/>
          <a:lstStyle/>
          <a:p>
            <a:r>
              <a:rPr lang="fr-FR" dirty="0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859664" y="5780287"/>
            <a:ext cx="2133600" cy="365125"/>
          </a:xfrm>
        </p:spPr>
        <p:txBody>
          <a:bodyPr/>
          <a:lstStyle/>
          <a:p>
            <a:fld id="{C0A9CCA7-67A4-4024-A837-C0C258A841F8}" type="slidenum">
              <a:rPr lang="fr-FR" smtClean="0"/>
              <a:t>32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298700" y="1990582"/>
            <a:ext cx="7932695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Définir les transformations de flux opérées par les sous-fonctions, identifier les interactions entre sous-fonctions au sein du système puis préciser leurs interfaces.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 t="1225" b="7675"/>
          <a:stretch>
            <a:fillRect/>
          </a:stretch>
        </p:blipFill>
        <p:spPr bwMode="auto">
          <a:xfrm>
            <a:off x="3536784" y="3212976"/>
            <a:ext cx="5135872" cy="298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Connecteur droit avec flèche 12"/>
          <p:cNvCxnSpPr/>
          <p:nvPr/>
        </p:nvCxnSpPr>
        <p:spPr>
          <a:xfrm flipH="1">
            <a:off x="8714454" y="4863601"/>
            <a:ext cx="6985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9466595" y="4673101"/>
            <a:ext cx="1227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FF0000"/>
                </a:solidFill>
              </a:rPr>
              <a:t>Interacteur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2847863" y="3630859"/>
            <a:ext cx="787400" cy="127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252565" y="3424174"/>
            <a:ext cx="1227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FF0000"/>
                </a:solidFill>
              </a:rPr>
              <a:t>Interacteur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562A5376-2861-E949-9528-F3F72F96C0A7}"/>
              </a:ext>
            </a:extLst>
          </p:cNvPr>
          <p:cNvSpPr>
            <a:spLocks/>
          </p:cNvSpPr>
          <p:nvPr/>
        </p:nvSpPr>
        <p:spPr bwMode="auto">
          <a:xfrm>
            <a:off x="716096" y="28127"/>
            <a:ext cx="9821729" cy="48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dirty="0">
                <a:solidFill>
                  <a:srgbClr val="FF0000"/>
                </a:solidFill>
              </a:rPr>
              <a:t>9. Analyse du besoin : Architecture Fonctionnelle</a:t>
            </a:r>
          </a:p>
        </p:txBody>
      </p:sp>
      <p:sp>
        <p:nvSpPr>
          <p:cNvPr id="18" name="ZoneTexte 6">
            <a:extLst>
              <a:ext uri="{FF2B5EF4-FFF2-40B4-BE49-F238E27FC236}">
                <a16:creationId xmlns:a16="http://schemas.microsoft.com/office/drawing/2014/main" id="{6CC112B6-F53A-D34D-BB5C-F753D80D6F3D}"/>
              </a:ext>
            </a:extLst>
          </p:cNvPr>
          <p:cNvSpPr txBox="1"/>
          <p:nvPr/>
        </p:nvSpPr>
        <p:spPr>
          <a:xfrm>
            <a:off x="2197268" y="1236635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BE1A93-38C2-0345-A84D-532CC3396166}"/>
              </a:ext>
            </a:extLst>
          </p:cNvPr>
          <p:cNvSpPr txBox="1"/>
          <p:nvPr/>
        </p:nvSpPr>
        <p:spPr>
          <a:xfrm>
            <a:off x="9127443" y="517378"/>
            <a:ext cx="3028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Analyse Fonctionnelle Interne</a:t>
            </a:r>
          </a:p>
        </p:txBody>
      </p:sp>
    </p:spTree>
    <p:extLst>
      <p:ext uri="{BB962C8B-B14F-4D97-AF65-F5344CB8AC3E}">
        <p14:creationId xmlns:p14="http://schemas.microsoft.com/office/powerpoint/2010/main" val="34961530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re 1"/>
          <p:cNvSpPr>
            <a:spLocks/>
          </p:cNvSpPr>
          <p:nvPr/>
        </p:nvSpPr>
        <p:spPr bwMode="auto">
          <a:xfrm>
            <a:off x="1976439" y="1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i="1" dirty="0">
                <a:solidFill>
                  <a:srgbClr val="FF0000"/>
                </a:solidFill>
              </a:rPr>
              <a:t>Processus de conception</a:t>
            </a:r>
          </a:p>
        </p:txBody>
      </p:sp>
      <p:sp>
        <p:nvSpPr>
          <p:cNvPr id="68" name="Text Box 27"/>
          <p:cNvSpPr txBox="1">
            <a:spLocks noChangeArrowheads="1"/>
          </p:cNvSpPr>
          <p:nvPr/>
        </p:nvSpPr>
        <p:spPr bwMode="auto">
          <a:xfrm>
            <a:off x="4309018" y="1478957"/>
            <a:ext cx="3896233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 Analyse du besoin</a:t>
            </a:r>
          </a:p>
        </p:txBody>
      </p:sp>
      <p:sp>
        <p:nvSpPr>
          <p:cNvPr id="69" name="Text Box 27"/>
          <p:cNvSpPr txBox="1">
            <a:spLocks noChangeArrowheads="1"/>
          </p:cNvSpPr>
          <p:nvPr/>
        </p:nvSpPr>
        <p:spPr bwMode="auto">
          <a:xfrm>
            <a:off x="3783110" y="3366291"/>
            <a:ext cx="4948047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Analyse Fonctionnelle Interne</a:t>
            </a:r>
          </a:p>
        </p:txBody>
      </p:sp>
      <p:sp>
        <p:nvSpPr>
          <p:cNvPr id="70" name="Text Box 27"/>
          <p:cNvSpPr txBox="1">
            <a:spLocks noChangeArrowheads="1"/>
          </p:cNvSpPr>
          <p:nvPr/>
        </p:nvSpPr>
        <p:spPr bwMode="auto">
          <a:xfrm>
            <a:off x="4020666" y="4309958"/>
            <a:ext cx="4472933" cy="459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bg1"/>
                </a:solidFill>
              </a:rPr>
              <a:t>Conception Architecturale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33</a:t>
            </a:fld>
            <a:endParaRPr lang="fr-FR"/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553D7D22-8314-6140-BF0C-D7E67B65E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5405" y="2422624"/>
            <a:ext cx="5143458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 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4385469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34</a:t>
            </a:fld>
            <a:endParaRPr lang="fr-FR"/>
          </a:p>
        </p:txBody>
      </p:sp>
      <p:cxnSp>
        <p:nvCxnSpPr>
          <p:cNvPr id="6" name="Straight Arrow Connector 12"/>
          <p:cNvCxnSpPr>
            <a:stCxn id="10" idx="2"/>
            <a:endCxn id="8" idx="0"/>
          </p:cNvCxnSpPr>
          <p:nvPr/>
        </p:nvCxnSpPr>
        <p:spPr>
          <a:xfrm>
            <a:off x="3973095" y="2167026"/>
            <a:ext cx="22636" cy="9739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14"/>
          <p:cNvCxnSpPr>
            <a:stCxn id="8" idx="2"/>
            <a:endCxn id="9" idx="0"/>
          </p:cNvCxnSpPr>
          <p:nvPr/>
        </p:nvCxnSpPr>
        <p:spPr>
          <a:xfrm flipH="1">
            <a:off x="3992519" y="3721396"/>
            <a:ext cx="3213" cy="7877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687550" y="3140968"/>
            <a:ext cx="2616362" cy="5804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11. Allocation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681124" y="4509121"/>
            <a:ext cx="2622788" cy="9055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12. Architecture Physique</a:t>
            </a:r>
            <a:endParaRPr lang="fr-FR" altLang="fr-FR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2239" y="1807026"/>
            <a:ext cx="3381712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10. Work breakdown structure</a:t>
            </a:r>
          </a:p>
        </p:txBody>
      </p:sp>
      <p:sp>
        <p:nvSpPr>
          <p:cNvPr id="16" name="Titre 1"/>
          <p:cNvSpPr>
            <a:spLocks/>
          </p:cNvSpPr>
          <p:nvPr/>
        </p:nvSpPr>
        <p:spPr bwMode="auto">
          <a:xfrm>
            <a:off x="1703513" y="28127"/>
            <a:ext cx="88343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dirty="0">
                <a:solidFill>
                  <a:srgbClr val="FF0000"/>
                </a:solidFill>
              </a:rPr>
              <a:t>10. Conception Architecturale</a:t>
            </a:r>
            <a:endParaRPr lang="fr-FR" altLang="fr-FR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8049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35</a:t>
            </a:fld>
            <a:endParaRPr lang="fr-FR"/>
          </a:p>
        </p:txBody>
      </p:sp>
      <p:cxnSp>
        <p:nvCxnSpPr>
          <p:cNvPr id="6" name="Straight Arrow Connector 12"/>
          <p:cNvCxnSpPr>
            <a:stCxn id="10" idx="2"/>
            <a:endCxn id="8" idx="0"/>
          </p:cNvCxnSpPr>
          <p:nvPr/>
        </p:nvCxnSpPr>
        <p:spPr>
          <a:xfrm>
            <a:off x="3973095" y="2167026"/>
            <a:ext cx="22636" cy="9739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14"/>
          <p:cNvCxnSpPr>
            <a:stCxn id="8" idx="2"/>
            <a:endCxn id="9" idx="0"/>
          </p:cNvCxnSpPr>
          <p:nvPr/>
        </p:nvCxnSpPr>
        <p:spPr>
          <a:xfrm flipH="1">
            <a:off x="3992519" y="3721396"/>
            <a:ext cx="3213" cy="7877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687550" y="3140968"/>
            <a:ext cx="2616362" cy="5804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11. Allocation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681124" y="4509121"/>
            <a:ext cx="2622788" cy="9055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12. Architecture Physique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2239" y="1807026"/>
            <a:ext cx="3381712" cy="360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10. Work Breakdown Structure</a:t>
            </a:r>
          </a:p>
        </p:txBody>
      </p:sp>
      <p:sp>
        <p:nvSpPr>
          <p:cNvPr id="17" name="Titre 1"/>
          <p:cNvSpPr>
            <a:spLocks/>
          </p:cNvSpPr>
          <p:nvPr/>
        </p:nvSpPr>
        <p:spPr bwMode="auto">
          <a:xfrm>
            <a:off x="1976439" y="1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400" dirty="0">
                <a:solidFill>
                  <a:srgbClr val="FF0000"/>
                </a:solidFill>
              </a:rPr>
              <a:t>10. Conception Architecturale</a:t>
            </a:r>
            <a:endParaRPr lang="fr-FR" altLang="fr-FR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8428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30664" y="5780287"/>
            <a:ext cx="2895600" cy="365125"/>
          </a:xfrm>
        </p:spPr>
        <p:txBody>
          <a:bodyPr/>
          <a:lstStyle/>
          <a:p>
            <a:r>
              <a:rPr lang="fr-FR" dirty="0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859664" y="5780287"/>
            <a:ext cx="2133600" cy="365125"/>
          </a:xfrm>
        </p:spPr>
        <p:txBody>
          <a:bodyPr/>
          <a:lstStyle/>
          <a:p>
            <a:fld id="{C0A9CCA7-67A4-4024-A837-C0C258A841F8}" type="slidenum">
              <a:rPr lang="fr-FR" smtClean="0"/>
              <a:t>36</a:t>
            </a:fld>
            <a:endParaRPr lang="fr-FR"/>
          </a:p>
        </p:txBody>
      </p:sp>
      <p:sp>
        <p:nvSpPr>
          <p:cNvPr id="17" name="Titre 1"/>
          <p:cNvSpPr>
            <a:spLocks/>
          </p:cNvSpPr>
          <p:nvPr/>
        </p:nvSpPr>
        <p:spPr bwMode="auto">
          <a:xfrm>
            <a:off x="580769" y="1"/>
            <a:ext cx="1139292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</a:pPr>
            <a:r>
              <a:rPr lang="fr-FR" altLang="fr-FR" sz="2400" dirty="0">
                <a:solidFill>
                  <a:srgbClr val="FF0000"/>
                </a:solidFill>
              </a:rPr>
              <a:t>10. Conception Architecturale</a:t>
            </a:r>
            <a:r>
              <a:rPr lang="fr-FR" altLang="fr-FR" sz="2400" i="1" dirty="0">
                <a:solidFill>
                  <a:srgbClr val="FF0000"/>
                </a:solidFill>
              </a:rPr>
              <a:t> </a:t>
            </a:r>
            <a:r>
              <a:rPr lang="fr-FR" altLang="fr-FR" sz="2400" dirty="0">
                <a:solidFill>
                  <a:srgbClr val="FF0000"/>
                </a:solidFill>
              </a:rPr>
              <a:t>: </a:t>
            </a:r>
            <a:r>
              <a:rPr lang="en-US" sz="2400" dirty="0">
                <a:solidFill>
                  <a:srgbClr val="FF0000"/>
                </a:solidFill>
              </a:rPr>
              <a:t>Work Breakdown Structure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235524" y="1417434"/>
            <a:ext cx="7757740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Décomposer le système en Sous-Ensembles physiques.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232225" y="2420888"/>
            <a:ext cx="4597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WBS :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0" t="17596" r="27347" b="14376"/>
          <a:stretch/>
        </p:blipFill>
        <p:spPr bwMode="auto">
          <a:xfrm>
            <a:off x="4295801" y="2132857"/>
            <a:ext cx="5906041" cy="464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6">
            <a:extLst>
              <a:ext uri="{FF2B5EF4-FFF2-40B4-BE49-F238E27FC236}">
                <a16:creationId xmlns:a16="http://schemas.microsoft.com/office/drawing/2014/main" id="{54BF26DA-6622-3647-8BDA-756EEB807266}"/>
              </a:ext>
            </a:extLst>
          </p:cNvPr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val="282444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37</a:t>
            </a:fld>
            <a:endParaRPr lang="fr-FR"/>
          </a:p>
        </p:txBody>
      </p:sp>
      <p:cxnSp>
        <p:nvCxnSpPr>
          <p:cNvPr id="6" name="Straight Arrow Connector 12"/>
          <p:cNvCxnSpPr>
            <a:stCxn id="10" idx="2"/>
            <a:endCxn id="8" idx="0"/>
          </p:cNvCxnSpPr>
          <p:nvPr/>
        </p:nvCxnSpPr>
        <p:spPr>
          <a:xfrm>
            <a:off x="3973095" y="2167026"/>
            <a:ext cx="22636" cy="9739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14"/>
          <p:cNvCxnSpPr>
            <a:stCxn id="8" idx="2"/>
            <a:endCxn id="9" idx="0"/>
          </p:cNvCxnSpPr>
          <p:nvPr/>
        </p:nvCxnSpPr>
        <p:spPr>
          <a:xfrm flipH="1">
            <a:off x="3992519" y="3721396"/>
            <a:ext cx="3213" cy="7877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687550" y="3140968"/>
            <a:ext cx="2616362" cy="5804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11. Allocation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681124" y="4509121"/>
            <a:ext cx="2622788" cy="9055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12. Architecture Physique</a:t>
            </a:r>
            <a:endParaRPr lang="fr-FR" altLang="fr-FR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2239" y="1807026"/>
            <a:ext cx="3381712" cy="36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10. Work breakdown structure</a:t>
            </a:r>
          </a:p>
        </p:txBody>
      </p:sp>
      <p:sp>
        <p:nvSpPr>
          <p:cNvPr id="17" name="Titre 1"/>
          <p:cNvSpPr>
            <a:spLocks/>
          </p:cNvSpPr>
          <p:nvPr/>
        </p:nvSpPr>
        <p:spPr bwMode="auto">
          <a:xfrm>
            <a:off x="1976439" y="116633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chemeClr val="bg2"/>
              </a:buClr>
              <a:buSzTx/>
            </a:pPr>
            <a:r>
              <a:rPr lang="fr-FR" altLang="fr-FR" sz="2400" dirty="0">
                <a:solidFill>
                  <a:srgbClr val="FF0000"/>
                </a:solidFill>
              </a:rPr>
              <a:t>11. Conception Architecturale</a:t>
            </a:r>
            <a:r>
              <a:rPr lang="fr-FR" altLang="fr-FR" sz="2400" i="1" dirty="0">
                <a:solidFill>
                  <a:srgbClr val="FF0000"/>
                </a:solidFill>
              </a:rPr>
              <a:t> </a:t>
            </a:r>
            <a:r>
              <a:rPr lang="fr-FR" altLang="fr-FR" sz="2400" dirty="0">
                <a:solidFill>
                  <a:srgbClr val="FF0000"/>
                </a:solidFill>
              </a:rPr>
              <a:t>: Allocation</a:t>
            </a:r>
            <a:endParaRPr lang="fr-FR" altLang="fr-FR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866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2298700" y="1628801"/>
            <a:ext cx="7757740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Allouer les sous-fonctions élémentaires aux différents Sous-Ensembles afin d’en déduire les flux entre les SE.</a:t>
            </a:r>
          </a:p>
        </p:txBody>
      </p:sp>
      <p:sp>
        <p:nvSpPr>
          <p:cNvPr id="9" name="Titre 1"/>
          <p:cNvSpPr>
            <a:spLocks/>
          </p:cNvSpPr>
          <p:nvPr/>
        </p:nvSpPr>
        <p:spPr bwMode="auto">
          <a:xfrm>
            <a:off x="1976439" y="116633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chemeClr val="bg2"/>
              </a:buClr>
              <a:buSzTx/>
            </a:pPr>
            <a:r>
              <a:rPr lang="fr-FR" altLang="fr-FR" sz="2400" dirty="0">
                <a:solidFill>
                  <a:srgbClr val="FF0000"/>
                </a:solidFill>
              </a:rPr>
              <a:t>11. Conception Architecturale</a:t>
            </a:r>
            <a:r>
              <a:rPr lang="fr-FR" altLang="fr-FR" sz="2400" i="1" dirty="0">
                <a:solidFill>
                  <a:srgbClr val="FF0000"/>
                </a:solidFill>
              </a:rPr>
              <a:t> </a:t>
            </a:r>
            <a:r>
              <a:rPr lang="fr-FR" altLang="fr-FR" sz="2400" dirty="0">
                <a:solidFill>
                  <a:srgbClr val="FF0000"/>
                </a:solidFill>
              </a:rPr>
              <a:t>: Allocation</a:t>
            </a:r>
            <a:endParaRPr lang="fr-FR" altLang="fr-FR" sz="2400" i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98700" y="2787495"/>
            <a:ext cx="66776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/>
              <a:t>Entrées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Sous-Ensembles (WBS)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Architecture fonctionnelle (Activity </a:t>
            </a:r>
            <a:r>
              <a:rPr lang="fr-FR" dirty="0" err="1"/>
              <a:t>Diagrams</a:t>
            </a:r>
            <a:r>
              <a:rPr lang="fr-FR" dirty="0"/>
              <a:t>)</a:t>
            </a:r>
          </a:p>
        </p:txBody>
      </p:sp>
      <p:sp>
        <p:nvSpPr>
          <p:cNvPr id="1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48200" y="6356351"/>
            <a:ext cx="2895600" cy="365125"/>
          </a:xfrm>
        </p:spPr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1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C0A9CCA7-67A4-4024-A837-C0C258A841F8}" type="slidenum">
              <a:rPr lang="fr-FR" smtClean="0"/>
              <a:t>38</a:t>
            </a:fld>
            <a:endParaRPr lang="fr-FR"/>
          </a:p>
        </p:txBody>
      </p:sp>
      <p:pic>
        <p:nvPicPr>
          <p:cNvPr id="1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584" y="3789041"/>
            <a:ext cx="7848872" cy="2870377"/>
          </a:xfrm>
          <a:prstGeom prst="rect">
            <a:avLst/>
          </a:prstGeom>
        </p:spPr>
      </p:pic>
      <p:sp>
        <p:nvSpPr>
          <p:cNvPr id="10" name="ZoneTexte 6">
            <a:extLst>
              <a:ext uri="{FF2B5EF4-FFF2-40B4-BE49-F238E27FC236}">
                <a16:creationId xmlns:a16="http://schemas.microsoft.com/office/drawing/2014/main" id="{CBAF3F3B-CA4F-3844-A844-9F3294A2AE00}"/>
              </a:ext>
            </a:extLst>
          </p:cNvPr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val="29064712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39</a:t>
            </a:fld>
            <a:endParaRPr lang="fr-FR"/>
          </a:p>
        </p:txBody>
      </p:sp>
      <p:cxnSp>
        <p:nvCxnSpPr>
          <p:cNvPr id="6" name="Straight Arrow Connector 12"/>
          <p:cNvCxnSpPr>
            <a:stCxn id="10" idx="2"/>
            <a:endCxn id="8" idx="0"/>
          </p:cNvCxnSpPr>
          <p:nvPr/>
        </p:nvCxnSpPr>
        <p:spPr>
          <a:xfrm>
            <a:off x="3973095" y="2167026"/>
            <a:ext cx="22636" cy="9739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14"/>
          <p:cNvCxnSpPr>
            <a:stCxn id="8" idx="2"/>
            <a:endCxn id="9" idx="0"/>
          </p:cNvCxnSpPr>
          <p:nvPr/>
        </p:nvCxnSpPr>
        <p:spPr>
          <a:xfrm flipH="1">
            <a:off x="3992519" y="3721396"/>
            <a:ext cx="3213" cy="7877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687550" y="3140968"/>
            <a:ext cx="2616362" cy="5804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11. Allocation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681124" y="4509121"/>
            <a:ext cx="2622788" cy="90552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12. Architecture Physique</a:t>
            </a:r>
            <a:endParaRPr lang="fr-FR" altLang="fr-FR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2239" y="1807026"/>
            <a:ext cx="3381712" cy="36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10. Work breakdown structure</a:t>
            </a:r>
          </a:p>
        </p:txBody>
      </p:sp>
      <p:sp>
        <p:nvSpPr>
          <p:cNvPr id="17" name="Titre 1"/>
          <p:cNvSpPr>
            <a:spLocks/>
          </p:cNvSpPr>
          <p:nvPr/>
        </p:nvSpPr>
        <p:spPr bwMode="auto">
          <a:xfrm>
            <a:off x="1976439" y="116633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chemeClr val="bg2"/>
              </a:buClr>
              <a:buSzTx/>
            </a:pPr>
            <a:r>
              <a:rPr lang="fr-FR" altLang="fr-FR" sz="2400" dirty="0">
                <a:solidFill>
                  <a:srgbClr val="FF0000"/>
                </a:solidFill>
              </a:rPr>
              <a:t>12. Conception Architecturale</a:t>
            </a:r>
            <a:r>
              <a:rPr lang="fr-FR" altLang="fr-FR" sz="2400" i="1" dirty="0">
                <a:solidFill>
                  <a:srgbClr val="FF0000"/>
                </a:solidFill>
              </a:rPr>
              <a:t> </a:t>
            </a:r>
            <a:r>
              <a:rPr lang="fr-FR" altLang="fr-FR" sz="2400" dirty="0">
                <a:solidFill>
                  <a:srgbClr val="FF0000"/>
                </a:solidFill>
              </a:rPr>
              <a:t>: Architecture Physique</a:t>
            </a:r>
            <a:endParaRPr lang="fr-FR" altLang="fr-FR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14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1517649" y="1463539"/>
            <a:ext cx="9144000" cy="12513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1508911" y="3156171"/>
            <a:ext cx="9144000" cy="12513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1524000" y="4777981"/>
            <a:ext cx="9144000" cy="12513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000" b="1" dirty="0">
                <a:solidFill>
                  <a:srgbClr val="FF0000"/>
                </a:solidFill>
              </a:rPr>
              <a:t>Intégration, Vérification, Validation &amp; Qualification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7435226" y="3519492"/>
            <a:ext cx="2110976" cy="614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/>
              <a:t>IVVQ</a:t>
            </a:r>
          </a:p>
        </p:txBody>
      </p:sp>
      <p:cxnSp>
        <p:nvCxnSpPr>
          <p:cNvPr id="6" name="Straight Arrow Connector 5"/>
          <p:cNvCxnSpPr>
            <a:stCxn id="4" idx="1"/>
            <a:endCxn id="5" idx="3"/>
          </p:cNvCxnSpPr>
          <p:nvPr/>
        </p:nvCxnSpPr>
        <p:spPr>
          <a:xfrm flipH="1" flipV="1">
            <a:off x="3454026" y="3791811"/>
            <a:ext cx="3981201" cy="3486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34262" y="3314758"/>
            <a:ext cx="17299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/>
              <a:t>Vérification</a:t>
            </a:r>
          </a:p>
        </p:txBody>
      </p:sp>
      <p:cxnSp>
        <p:nvCxnSpPr>
          <p:cNvPr id="9" name="Straight Arrow Connector 8"/>
          <p:cNvCxnSpPr>
            <a:stCxn id="4" idx="1"/>
            <a:endCxn id="33" idx="3"/>
          </p:cNvCxnSpPr>
          <p:nvPr/>
        </p:nvCxnSpPr>
        <p:spPr>
          <a:xfrm flipH="1" flipV="1">
            <a:off x="3901264" y="2089217"/>
            <a:ext cx="3533963" cy="173745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800000">
            <a:off x="5256071" y="2542660"/>
            <a:ext cx="15418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/>
              <a:t>Validation</a:t>
            </a:r>
          </a:p>
        </p:txBody>
      </p:sp>
      <p:cxnSp>
        <p:nvCxnSpPr>
          <p:cNvPr id="16" name="Straight Arrow Connector 15"/>
          <p:cNvCxnSpPr>
            <a:stCxn id="4" idx="0"/>
          </p:cNvCxnSpPr>
          <p:nvPr/>
        </p:nvCxnSpPr>
        <p:spPr>
          <a:xfrm flipV="1">
            <a:off x="8490714" y="2422822"/>
            <a:ext cx="493148" cy="109667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801957" y="2651127"/>
            <a:ext cx="191180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/>
              <a:t>Qualification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7153249" y="4133855"/>
            <a:ext cx="868095" cy="106500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925274" y="4287250"/>
            <a:ext cx="167808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/>
              <a:t>Intégration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74537" y="3560979"/>
            <a:ext cx="1879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CdC</a:t>
            </a:r>
            <a:r>
              <a:rPr lang="fr-FR" sz="2400" dirty="0"/>
              <a:t> Niveau 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74537" y="1858385"/>
            <a:ext cx="2326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CdC</a:t>
            </a:r>
            <a:r>
              <a:rPr lang="fr-FR" sz="2400" dirty="0"/>
              <a:t> Niveau N + 1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8261-71A0-784E-8290-39385183C2D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1510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30664" y="5780287"/>
            <a:ext cx="2895600" cy="365125"/>
          </a:xfrm>
        </p:spPr>
        <p:txBody>
          <a:bodyPr/>
          <a:lstStyle/>
          <a:p>
            <a:r>
              <a:rPr lang="fr-FR" dirty="0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859664" y="5780287"/>
            <a:ext cx="2133600" cy="365125"/>
          </a:xfrm>
        </p:spPr>
        <p:txBody>
          <a:bodyPr/>
          <a:lstStyle/>
          <a:p>
            <a:fld id="{C0A9CCA7-67A4-4024-A837-C0C258A841F8}" type="slidenum">
              <a:rPr lang="fr-FR" smtClean="0"/>
              <a:t>40</a:t>
            </a:fld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298700" y="1628801"/>
            <a:ext cx="7757740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Définir une architecture physique avec identification de l’ensemble des interfaces et flux échangés.</a:t>
            </a:r>
          </a:p>
        </p:txBody>
      </p:sp>
      <p:sp>
        <p:nvSpPr>
          <p:cNvPr id="9" name="Titre 1"/>
          <p:cNvSpPr>
            <a:spLocks/>
          </p:cNvSpPr>
          <p:nvPr/>
        </p:nvSpPr>
        <p:spPr bwMode="auto">
          <a:xfrm>
            <a:off x="1976439" y="116633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chemeClr val="bg2"/>
              </a:buClr>
              <a:buSzTx/>
            </a:pPr>
            <a:r>
              <a:rPr lang="fr-FR" altLang="fr-FR" sz="2400" dirty="0">
                <a:solidFill>
                  <a:srgbClr val="FF0000"/>
                </a:solidFill>
              </a:rPr>
              <a:t>12. Conception Architecturale</a:t>
            </a:r>
            <a:r>
              <a:rPr lang="fr-FR" altLang="fr-FR" sz="2400" i="1" dirty="0">
                <a:solidFill>
                  <a:srgbClr val="FF0000"/>
                </a:solidFill>
              </a:rPr>
              <a:t> </a:t>
            </a:r>
            <a:r>
              <a:rPr lang="fr-FR" altLang="fr-FR" sz="2400" dirty="0">
                <a:solidFill>
                  <a:srgbClr val="FF0000"/>
                </a:solidFill>
              </a:rPr>
              <a:t>: Architecture Physique</a:t>
            </a:r>
            <a:endParaRPr lang="fr-FR" altLang="fr-FR" sz="2400" i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604821" y="2795444"/>
            <a:ext cx="69360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des interfaces physiques :</a:t>
            </a:r>
          </a:p>
          <a:p>
            <a:r>
              <a:rPr lang="fr-FR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 deux fonctions connectées par un flux sont allouées à deux composants physiques différents, alors deux interfaces sont à introduire afin de pouvoir mettre en ouvre ce flux dans l’architecture physique. </a:t>
            </a:r>
          </a:p>
        </p:txBody>
      </p:sp>
      <p:pic>
        <p:nvPicPr>
          <p:cNvPr id="11" name="Pictur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4380" y="4574906"/>
            <a:ext cx="5472608" cy="2094455"/>
          </a:xfrm>
          <a:prstGeom prst="rect">
            <a:avLst/>
          </a:prstGeom>
        </p:spPr>
      </p:pic>
      <p:sp>
        <p:nvSpPr>
          <p:cNvPr id="2" name="Ellipse 1"/>
          <p:cNvSpPr/>
          <p:nvPr/>
        </p:nvSpPr>
        <p:spPr>
          <a:xfrm>
            <a:off x="6988796" y="5294985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avec flèche 15"/>
          <p:cNvCxnSpPr/>
          <p:nvPr/>
        </p:nvCxnSpPr>
        <p:spPr>
          <a:xfrm flipH="1">
            <a:off x="7348836" y="3789041"/>
            <a:ext cx="1627484" cy="15059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6">
            <a:extLst>
              <a:ext uri="{FF2B5EF4-FFF2-40B4-BE49-F238E27FC236}">
                <a16:creationId xmlns:a16="http://schemas.microsoft.com/office/drawing/2014/main" id="{E483397F-C96E-A645-B745-A433254C2FF5}"/>
              </a:ext>
            </a:extLst>
          </p:cNvPr>
          <p:cNvSpPr txBox="1"/>
          <p:nvPr/>
        </p:nvSpPr>
        <p:spPr>
          <a:xfrm>
            <a:off x="2154901" y="886710"/>
            <a:ext cx="113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/>
              <a:t>Objectifs</a:t>
            </a:r>
          </a:p>
        </p:txBody>
      </p:sp>
      <p:sp>
        <p:nvSpPr>
          <p:cNvPr id="13" name="ZoneTexte 14">
            <a:extLst>
              <a:ext uri="{FF2B5EF4-FFF2-40B4-BE49-F238E27FC236}">
                <a16:creationId xmlns:a16="http://schemas.microsoft.com/office/drawing/2014/main" id="{F2FAB5AA-3AD8-1B4D-B56E-FB00A702AD2E}"/>
              </a:ext>
            </a:extLst>
          </p:cNvPr>
          <p:cNvSpPr txBox="1"/>
          <p:nvPr/>
        </p:nvSpPr>
        <p:spPr>
          <a:xfrm>
            <a:off x="8926464" y="3303740"/>
            <a:ext cx="15121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Ce flux fonctionnel doit être préservé dans l’architecture physique (apparition d’interfaces dans les SE concernés)</a:t>
            </a:r>
          </a:p>
        </p:txBody>
      </p:sp>
    </p:spTree>
    <p:extLst>
      <p:ext uri="{BB962C8B-B14F-4D97-AF65-F5344CB8AC3E}">
        <p14:creationId xmlns:p14="http://schemas.microsoft.com/office/powerpoint/2010/main" val="160464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25EB8-B1EF-3246-80BE-ECA0048C3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Phases de conception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B9AE7C5-8896-E648-9DEC-34686191F0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1793" y="1690688"/>
            <a:ext cx="9888414" cy="494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17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102E-63CB-E042-9524-43D42B2E3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Phases d’intégration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EEA5170-A65C-8F42-9578-E88F81F841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321" y="1690688"/>
            <a:ext cx="9397358" cy="459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88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own Arrow 37"/>
          <p:cNvSpPr/>
          <p:nvPr/>
        </p:nvSpPr>
        <p:spPr>
          <a:xfrm>
            <a:off x="1571626" y="1841500"/>
            <a:ext cx="904875" cy="4770572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483" y="1729636"/>
            <a:ext cx="8630539" cy="488243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Ingénierie Système : Cycle en V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627509" y="1873959"/>
            <a:ext cx="8352870" cy="2937933"/>
            <a:chOff x="103509" y="2142067"/>
            <a:chExt cx="8352870" cy="2937933"/>
          </a:xfrm>
        </p:grpSpPr>
        <p:grpSp>
          <p:nvGrpSpPr>
            <p:cNvPr id="15" name="Group 14"/>
            <p:cNvGrpSpPr/>
            <p:nvPr/>
          </p:nvGrpSpPr>
          <p:grpSpPr>
            <a:xfrm>
              <a:off x="103509" y="2144889"/>
              <a:ext cx="4368740" cy="2935111"/>
              <a:chOff x="103509" y="2144889"/>
              <a:chExt cx="4368740" cy="2935111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03509" y="2144889"/>
                <a:ext cx="4368740" cy="2935111"/>
              </a:xfrm>
              <a:prstGeom prst="rect">
                <a:avLst/>
              </a:prstGeom>
              <a:solidFill>
                <a:schemeClr val="accent6">
                  <a:alpha val="16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r-FR" i="1">
                    <a:solidFill>
                      <a:schemeClr val="tx1"/>
                    </a:solidFill>
                  </a:rPr>
                  <a:t>System design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257856" y="2634797"/>
                <a:ext cx="4133113" cy="2283867"/>
                <a:chOff x="429863" y="3305099"/>
                <a:chExt cx="4133113" cy="2283867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706655" y="3305099"/>
                  <a:ext cx="1192556" cy="542175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Besoins</a:t>
                  </a:r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2585490" y="4915512"/>
                  <a:ext cx="1879749" cy="673454"/>
                </a:xfrm>
                <a:prstGeom prst="rect">
                  <a:avLst/>
                </a:prstGeom>
                <a:grpFill/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Architecture</a:t>
                  </a:r>
                </a:p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Fonctionnelle</a:t>
                  </a:r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429863" y="4915512"/>
                  <a:ext cx="1746139" cy="664848"/>
                </a:xfrm>
                <a:prstGeom prst="rect">
                  <a:avLst/>
                </a:prstGeom>
                <a:grpFill/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Architecture</a:t>
                  </a:r>
                </a:p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Physique</a:t>
                  </a:r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2530730" y="3305099"/>
                  <a:ext cx="2032246" cy="542175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Exigences</a:t>
                  </a:r>
                </a:p>
              </p:txBody>
            </p:sp>
            <p:cxnSp>
              <p:nvCxnSpPr>
                <p:cNvPr id="5" name="Straight Arrow Connector 4"/>
                <p:cNvCxnSpPr>
                  <a:cxnSpLocks/>
                  <a:stCxn id="6" idx="3"/>
                  <a:endCxn id="14" idx="1"/>
                </p:cNvCxnSpPr>
                <p:nvPr/>
              </p:nvCxnSpPr>
              <p:spPr>
                <a:xfrm>
                  <a:off x="1899211" y="3576187"/>
                  <a:ext cx="631519" cy="0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/>
                <p:cNvCxnSpPr>
                  <a:cxnSpLocks/>
                  <a:stCxn id="14" idx="2"/>
                  <a:endCxn id="8" idx="0"/>
                </p:cNvCxnSpPr>
                <p:nvPr/>
              </p:nvCxnSpPr>
              <p:spPr>
                <a:xfrm flipH="1">
                  <a:off x="3525365" y="3847274"/>
                  <a:ext cx="21488" cy="1068238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Arrow Connector 21"/>
                <p:cNvCxnSpPr>
                  <a:stCxn id="8" idx="1"/>
                  <a:endCxn id="9" idx="3"/>
                </p:cNvCxnSpPr>
                <p:nvPr/>
              </p:nvCxnSpPr>
              <p:spPr>
                <a:xfrm flipH="1" flipV="1">
                  <a:off x="2176002" y="5247936"/>
                  <a:ext cx="409488" cy="4303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>
                  <a:stCxn id="9" idx="0"/>
                  <a:endCxn id="6" idx="2"/>
                </p:cNvCxnSpPr>
                <p:nvPr/>
              </p:nvCxnSpPr>
              <p:spPr>
                <a:xfrm flipV="1">
                  <a:off x="1302933" y="3847274"/>
                  <a:ext cx="0" cy="1068238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15"/>
            <p:cNvGrpSpPr/>
            <p:nvPr/>
          </p:nvGrpSpPr>
          <p:grpSpPr>
            <a:xfrm>
              <a:off x="5559776" y="2142067"/>
              <a:ext cx="2896603" cy="2935111"/>
              <a:chOff x="5559776" y="2142067"/>
              <a:chExt cx="2896603" cy="293511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559776" y="2142067"/>
                <a:ext cx="2896603" cy="2935111"/>
              </a:xfrm>
              <a:prstGeom prst="rect">
                <a:avLst/>
              </a:prstGeom>
              <a:solidFill>
                <a:schemeClr val="accent6">
                  <a:alpha val="16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r-FR" i="1">
                    <a:solidFill>
                      <a:schemeClr val="tx1"/>
                    </a:solidFill>
                  </a:rPr>
                  <a:t>System IVVQ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472204" y="2676949"/>
                <a:ext cx="1771770" cy="54217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6350" cmpd="sng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400">
                    <a:solidFill>
                      <a:schemeClr val="tx1"/>
                    </a:solidFill>
                  </a:rPr>
                  <a:t>Qualification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707930" y="4456999"/>
                <a:ext cx="1560684" cy="46166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fr-FR" sz="2400" dirty="0"/>
                  <a:t>Intégration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975239" y="3875627"/>
                <a:ext cx="1609800" cy="46166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fr-FR" sz="2400" dirty="0"/>
                  <a:t>Vérification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272010" y="3306044"/>
                <a:ext cx="1452591" cy="46166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fr-FR" sz="2400"/>
                  <a:t>Validation</a:t>
                </a:r>
              </a:p>
            </p:txBody>
          </p:sp>
        </p:grpSp>
        <p:cxnSp>
          <p:nvCxnSpPr>
            <p:cNvPr id="13" name="Straight Arrow Connector 12"/>
            <p:cNvCxnSpPr>
              <a:stCxn id="21" idx="1"/>
              <a:endCxn id="3" idx="3"/>
            </p:cNvCxnSpPr>
            <p:nvPr/>
          </p:nvCxnSpPr>
          <p:spPr>
            <a:xfrm flipH="1">
              <a:off x="4472248" y="3609623"/>
              <a:ext cx="1079999" cy="2822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Diamond 26"/>
          <p:cNvSpPr/>
          <p:nvPr/>
        </p:nvSpPr>
        <p:spPr>
          <a:xfrm>
            <a:off x="3937483" y="5098058"/>
            <a:ext cx="1097844" cy="412157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ok?</a:t>
            </a:r>
          </a:p>
        </p:txBody>
      </p:sp>
      <p:sp>
        <p:nvSpPr>
          <p:cNvPr id="28" name="Diamond 27"/>
          <p:cNvSpPr/>
          <p:nvPr/>
        </p:nvSpPr>
        <p:spPr>
          <a:xfrm>
            <a:off x="8445252" y="1317479"/>
            <a:ext cx="1097844" cy="412157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ok?</a:t>
            </a:r>
          </a:p>
        </p:txBody>
      </p:sp>
      <p:sp>
        <p:nvSpPr>
          <p:cNvPr id="39" name="Down Arrow 38"/>
          <p:cNvSpPr/>
          <p:nvPr/>
        </p:nvSpPr>
        <p:spPr>
          <a:xfrm rot="10800000">
            <a:off x="9724440" y="1841499"/>
            <a:ext cx="904875" cy="4770572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3533417" y="6102636"/>
            <a:ext cx="5112467" cy="448969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>
                <a:solidFill>
                  <a:schemeClr val="tx1"/>
                </a:solidFill>
              </a:rPr>
              <a:t>Production, </a:t>
            </a:r>
            <a:r>
              <a:rPr lang="fr-FR" sz="2200" dirty="0" err="1">
                <a:solidFill>
                  <a:schemeClr val="tx1"/>
                </a:solidFill>
              </a:rPr>
              <a:t>Re-utilisation</a:t>
            </a:r>
            <a:r>
              <a:rPr lang="fr-FR" sz="2200" dirty="0">
                <a:solidFill>
                  <a:schemeClr val="tx1"/>
                </a:solidFill>
              </a:rPr>
              <a:t>, Achat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47B4-C99A-DA4E-BFDD-1E610E014CAD}" type="slidenum">
              <a:rPr lang="fr-FR" smtClean="0"/>
              <a:t>7</a:t>
            </a:fld>
            <a:endParaRPr lang="fr-FR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90B3F10-12BB-BE42-AE26-AC0C69EF54C8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2654926" y="2908865"/>
            <a:ext cx="2222432" cy="1068237"/>
          </a:xfrm>
          <a:prstGeom prst="straightConnector1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925A00F-07E0-C547-9C04-047F88F5339D}"/>
              </a:ext>
            </a:extLst>
          </p:cNvPr>
          <p:cNvCxnSpPr>
            <a:cxnSpLocks/>
            <a:stCxn id="14" idx="2"/>
            <a:endCxn id="9" idx="0"/>
          </p:cNvCxnSpPr>
          <p:nvPr/>
        </p:nvCxnSpPr>
        <p:spPr>
          <a:xfrm flipH="1">
            <a:off x="2654926" y="2908864"/>
            <a:ext cx="2243920" cy="1068238"/>
          </a:xfrm>
          <a:prstGeom prst="straightConnector1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433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re 1"/>
          <p:cNvSpPr>
            <a:spLocks/>
          </p:cNvSpPr>
          <p:nvPr/>
        </p:nvSpPr>
        <p:spPr bwMode="auto">
          <a:xfrm>
            <a:off x="1976439" y="1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i="1" dirty="0">
                <a:solidFill>
                  <a:srgbClr val="FF0000"/>
                </a:solidFill>
              </a:rPr>
              <a:t>Processus de conception</a:t>
            </a:r>
          </a:p>
        </p:txBody>
      </p:sp>
      <p:sp>
        <p:nvSpPr>
          <p:cNvPr id="68" name="Text Box 27"/>
          <p:cNvSpPr txBox="1">
            <a:spLocks noChangeArrowheads="1"/>
          </p:cNvSpPr>
          <p:nvPr/>
        </p:nvSpPr>
        <p:spPr bwMode="auto">
          <a:xfrm>
            <a:off x="4309018" y="1478957"/>
            <a:ext cx="3896233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 Analyse du besoin</a:t>
            </a:r>
          </a:p>
        </p:txBody>
      </p:sp>
      <p:sp>
        <p:nvSpPr>
          <p:cNvPr id="69" name="Text Box 27"/>
          <p:cNvSpPr txBox="1">
            <a:spLocks noChangeArrowheads="1"/>
          </p:cNvSpPr>
          <p:nvPr/>
        </p:nvSpPr>
        <p:spPr bwMode="auto">
          <a:xfrm>
            <a:off x="3783110" y="3366291"/>
            <a:ext cx="4948047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Analyse Fonctionnelle Interne</a:t>
            </a:r>
          </a:p>
        </p:txBody>
      </p:sp>
      <p:sp>
        <p:nvSpPr>
          <p:cNvPr id="70" name="Text Box 27"/>
          <p:cNvSpPr txBox="1">
            <a:spLocks noChangeArrowheads="1"/>
          </p:cNvSpPr>
          <p:nvPr/>
        </p:nvSpPr>
        <p:spPr bwMode="auto">
          <a:xfrm>
            <a:off x="4020666" y="4309958"/>
            <a:ext cx="4472933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Conception Architecturale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8</a:t>
            </a:fld>
            <a:endParaRPr lang="fr-FR"/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553D7D22-8314-6140-BF0C-D7E67B65E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5405" y="2422624"/>
            <a:ext cx="5143458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 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4072050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re 1"/>
          <p:cNvSpPr>
            <a:spLocks/>
          </p:cNvSpPr>
          <p:nvPr/>
        </p:nvSpPr>
        <p:spPr bwMode="auto">
          <a:xfrm>
            <a:off x="1976439" y="1"/>
            <a:ext cx="85613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tabLst>
                <a:tab pos="1238250" algn="l"/>
              </a:tabLst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tabLst>
                <a:tab pos="1238250" algn="l"/>
              </a:tabLst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tabLst>
                <a:tab pos="1238250" algn="l"/>
              </a:tabLst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bg2"/>
              </a:buClr>
              <a:buSzTx/>
              <a:buFontTx/>
              <a:buNone/>
            </a:pPr>
            <a:r>
              <a:rPr lang="fr-FR" altLang="fr-FR" sz="2800" i="1" dirty="0">
                <a:solidFill>
                  <a:srgbClr val="FF0000"/>
                </a:solidFill>
              </a:rPr>
              <a:t>Processus de conception</a:t>
            </a:r>
          </a:p>
        </p:txBody>
      </p:sp>
      <p:sp>
        <p:nvSpPr>
          <p:cNvPr id="68" name="Text Box 27"/>
          <p:cNvSpPr txBox="1">
            <a:spLocks noChangeArrowheads="1"/>
          </p:cNvSpPr>
          <p:nvPr/>
        </p:nvSpPr>
        <p:spPr bwMode="auto">
          <a:xfrm>
            <a:off x="4309018" y="1478957"/>
            <a:ext cx="3896233" cy="4591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xtLst/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bg1"/>
                </a:solidFill>
              </a:rPr>
              <a:t> Analyse du besoin</a:t>
            </a:r>
          </a:p>
        </p:txBody>
      </p:sp>
      <p:sp>
        <p:nvSpPr>
          <p:cNvPr id="69" name="Text Box 27"/>
          <p:cNvSpPr txBox="1">
            <a:spLocks noChangeArrowheads="1"/>
          </p:cNvSpPr>
          <p:nvPr/>
        </p:nvSpPr>
        <p:spPr bwMode="auto">
          <a:xfrm>
            <a:off x="3783110" y="3366291"/>
            <a:ext cx="4948047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Analyse Fonctionnelle Interne</a:t>
            </a:r>
          </a:p>
        </p:txBody>
      </p:sp>
      <p:sp>
        <p:nvSpPr>
          <p:cNvPr id="70" name="Text Box 27"/>
          <p:cNvSpPr txBox="1">
            <a:spLocks noChangeArrowheads="1"/>
          </p:cNvSpPr>
          <p:nvPr/>
        </p:nvSpPr>
        <p:spPr bwMode="auto">
          <a:xfrm>
            <a:off x="4020666" y="4309958"/>
            <a:ext cx="4472933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Conception Architecturale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Démarche de modélisation Système, UV 5.8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9</a:t>
            </a:fld>
            <a:endParaRPr lang="fr-FR"/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553D7D22-8314-6140-BF0C-D7E67B65E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5405" y="2422624"/>
            <a:ext cx="5143458" cy="459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lnSpc>
                <a:spcPts val="3000"/>
              </a:lnSpc>
              <a:buClr>
                <a:srgbClr val="FF6600"/>
              </a:buClr>
              <a:buSzPct val="75000"/>
              <a:buFont typeface="CommercialPi BT" pitchFamily="18" charset="2"/>
              <a:defRPr sz="20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ts val="3000"/>
              </a:lnSpc>
              <a:buClr>
                <a:srgbClr val="FF6600"/>
              </a:buClr>
              <a:buChar char="4"/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ts val="3000"/>
              </a:lnSpc>
              <a:buClr>
                <a:srgbClr val="FF6600"/>
              </a:buClr>
              <a:buChar char="4"/>
              <a:defRPr sz="16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75000"/>
              <a:buChar char="l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Pct val="100000"/>
              <a:buChar char="–"/>
              <a:defRPr sz="1400"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000066"/>
              </a:buClr>
              <a:buSzTx/>
            </a:pPr>
            <a:r>
              <a:rPr lang="fr-FR" altLang="fr-FR" sz="2400" dirty="0">
                <a:solidFill>
                  <a:schemeClr val="tx1"/>
                </a:solidFill>
              </a:rPr>
              <a:t> Analyse Fonctionnelle Externe</a:t>
            </a:r>
          </a:p>
        </p:txBody>
      </p:sp>
    </p:spTree>
    <p:extLst>
      <p:ext uri="{BB962C8B-B14F-4D97-AF65-F5344CB8AC3E}">
        <p14:creationId xmlns:p14="http://schemas.microsoft.com/office/powerpoint/2010/main" val="2954265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1462</Words>
  <Application>Microsoft Macintosh PowerPoint</Application>
  <PresentationFormat>Widescreen</PresentationFormat>
  <Paragraphs>381</Paragraphs>
  <Slides>40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ＭＳ Ｐゴシック</vt:lpstr>
      <vt:lpstr>Arial</vt:lpstr>
      <vt:lpstr>Calibri</vt:lpstr>
      <vt:lpstr>Calibri Light</vt:lpstr>
      <vt:lpstr>CommercialPi BT</vt:lpstr>
      <vt:lpstr>Wingdings</vt:lpstr>
      <vt:lpstr>Office Theme</vt:lpstr>
      <vt:lpstr>Vers une Méthodologie d’Ingénierie Système</vt:lpstr>
      <vt:lpstr>Ingénierie Système : Cycle en V</vt:lpstr>
      <vt:lpstr>Intégration, Vérification, Validation &amp; Qualification</vt:lpstr>
      <vt:lpstr>Intégration, Vérification, Validation &amp; Qualification</vt:lpstr>
      <vt:lpstr>Phases de conception</vt:lpstr>
      <vt:lpstr>Phases d’intégration</vt:lpstr>
      <vt:lpstr>Ingénierie Système : Cycle en 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 System Engineering Methodology</dc:title>
  <dc:creator>Ciprian TEODOROV</dc:creator>
  <cp:lastModifiedBy>Ciprian TEODOROV</cp:lastModifiedBy>
  <cp:revision>46</cp:revision>
  <cp:lastPrinted>2018-12-05T10:48:09Z</cp:lastPrinted>
  <dcterms:created xsi:type="dcterms:W3CDTF">2018-11-28T11:29:13Z</dcterms:created>
  <dcterms:modified xsi:type="dcterms:W3CDTF">2019-09-11T13:31:05Z</dcterms:modified>
</cp:coreProperties>
</file>