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366" r:id="rId3"/>
    <p:sldId id="450" r:id="rId4"/>
    <p:sldId id="317" r:id="rId5"/>
    <p:sldId id="336" r:id="rId6"/>
    <p:sldId id="501" r:id="rId7"/>
    <p:sldId id="338" r:id="rId8"/>
    <p:sldId id="339" r:id="rId9"/>
    <p:sldId id="421" r:id="rId10"/>
    <p:sldId id="449" r:id="rId11"/>
    <p:sldId id="373" r:id="rId12"/>
    <p:sldId id="422" r:id="rId13"/>
    <p:sldId id="423" r:id="rId14"/>
    <p:sldId id="451" r:id="rId15"/>
    <p:sldId id="452" r:id="rId16"/>
    <p:sldId id="374" r:id="rId17"/>
    <p:sldId id="425" r:id="rId18"/>
    <p:sldId id="453" r:id="rId19"/>
    <p:sldId id="376" r:id="rId20"/>
    <p:sldId id="427" r:id="rId21"/>
    <p:sldId id="428" r:id="rId22"/>
    <p:sldId id="454" r:id="rId23"/>
    <p:sldId id="380" r:id="rId24"/>
    <p:sldId id="429" r:id="rId25"/>
    <p:sldId id="430" r:id="rId26"/>
    <p:sldId id="442" r:id="rId27"/>
    <p:sldId id="455" r:id="rId28"/>
    <p:sldId id="384" r:id="rId29"/>
    <p:sldId id="456" r:id="rId30"/>
    <p:sldId id="385" r:id="rId31"/>
    <p:sldId id="457" r:id="rId32"/>
    <p:sldId id="474" r:id="rId33"/>
    <p:sldId id="458" r:id="rId34"/>
    <p:sldId id="475" r:id="rId35"/>
    <p:sldId id="461" r:id="rId36"/>
    <p:sldId id="476" r:id="rId37"/>
    <p:sldId id="464" r:id="rId38"/>
    <p:sldId id="465" r:id="rId39"/>
    <p:sldId id="466" r:id="rId40"/>
    <p:sldId id="467" r:id="rId41"/>
    <p:sldId id="468" r:id="rId42"/>
    <p:sldId id="469" r:id="rId43"/>
    <p:sldId id="470" r:id="rId44"/>
    <p:sldId id="471" r:id="rId45"/>
    <p:sldId id="472" r:id="rId46"/>
    <p:sldId id="473" r:id="rId47"/>
    <p:sldId id="477" r:id="rId48"/>
    <p:sldId id="498" r:id="rId49"/>
    <p:sldId id="481" r:id="rId50"/>
    <p:sldId id="490" r:id="rId51"/>
    <p:sldId id="499" r:id="rId52"/>
    <p:sldId id="485" r:id="rId53"/>
    <p:sldId id="492" r:id="rId54"/>
    <p:sldId id="500" r:id="rId55"/>
    <p:sldId id="493" r:id="rId56"/>
    <p:sldId id="494" r:id="rId57"/>
    <p:sldId id="495" r:id="rId58"/>
    <p:sldId id="496" r:id="rId59"/>
    <p:sldId id="497" r:id="rId6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85"/>
    <p:restoredTop sz="94663"/>
  </p:normalViewPr>
  <p:slideViewPr>
    <p:cSldViewPr snapToGrid="0" snapToObjects="1">
      <p:cViewPr varScale="1">
        <p:scale>
          <a:sx n="199" d="100"/>
          <a:sy n="199" d="100"/>
        </p:scale>
        <p:origin x="19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BE634-CE94-0E4B-A01A-53E691F08EC1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2BCC-49EE-924B-884C-149B492667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23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7DE59-2235-4367-BEF9-2F95203EF617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185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7DE59-2235-4367-BEF9-2F95203EF617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254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7DE59-2235-4367-BEF9-2F95203EF617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70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7DE59-2235-4367-BEF9-2F95203EF617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6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9A03-21F2-9345-A9D6-94CF22824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CDA0A-0234-8F42-A8CA-1D7EA4879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B3E8F-A33F-0849-B88C-C4E767EA8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2AB0-8C80-AD40-B571-BF2A85F2249A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D5DCA-3855-BD44-9882-7868A3D7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0951D-5DA5-C54B-B8D6-8A90434D6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7A8D-1C93-314C-A3E7-789F7700A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68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3D76E-6AD6-B246-890A-FD7D4C71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F9EDDA-9583-8147-A13E-827D66B9D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EAA4B-C748-3C40-AAEE-F53A629A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2AB0-8C80-AD40-B571-BF2A85F2249A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66B04-05EE-B443-AFAD-DA18746B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78804-4EAE-2641-A2C7-F17BBCEF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7A8D-1C93-314C-A3E7-789F7700A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85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B52567-0717-A741-AB1D-BF8FF7D17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92F66-BF0C-8841-B0C4-FC673F9D1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FAD3F-3B5B-6242-AECF-C564BEFC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2AB0-8C80-AD40-B571-BF2A85F2249A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FF94F-FD8B-F54D-A6B1-EAF494B9F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FB2FD-BA92-ED47-8CD4-C210D7C9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7A8D-1C93-314C-A3E7-789F7700A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803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9968"/>
            <a:ext cx="460851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just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Model-</a:t>
            </a:r>
            <a:r>
              <a:rPr lang="fr-FR" dirty="0" err="1">
                <a:solidFill>
                  <a:srgbClr val="000000"/>
                </a:solidFill>
              </a:rPr>
              <a:t>based</a:t>
            </a:r>
            <a:r>
              <a:rPr lang="fr-FR" dirty="0">
                <a:solidFill>
                  <a:srgbClr val="000000"/>
                </a:solidFill>
              </a:rPr>
              <a:t> System Engineering : </a:t>
            </a:r>
            <a:r>
              <a:rPr lang="fr-FR" dirty="0" err="1">
                <a:solidFill>
                  <a:srgbClr val="000000"/>
                </a:solidFill>
              </a:rPr>
              <a:t>SysML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0773" y="6525344"/>
            <a:ext cx="87788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28328C-3948-4E32-9146-87B94745A24D}" type="slidenum">
              <a:rPr lang="es-E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6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2FF2-4D8B-DF4F-B68C-7AE8780B4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1205A-876B-004B-AFF6-EC7D017F9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EC827-4F09-F245-AD03-4DF269B2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2AB0-8C80-AD40-B571-BF2A85F2249A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40132-6174-5747-89B7-B602E14F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44BD5-8149-5B49-AC77-16742A15F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7A8D-1C93-314C-A3E7-789F7700A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00CD-14E6-1B46-B9B3-44BA40E89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A59AB-C2A8-CB40-B538-87FDC8C06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21B3A-AB64-5B46-AF6E-35883FD7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2AB0-8C80-AD40-B571-BF2A85F2249A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64A24-76B8-0B49-B628-E400A0525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8C8E7-2D8F-D746-844B-F0DD1AEF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7A8D-1C93-314C-A3E7-789F7700A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57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891B-F773-664A-B907-94671FC2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C5F59-330B-BE45-B1D0-8D30212FA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7CC0B-6B45-EE49-BA73-965B2C757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F4656-F529-4546-878D-2FE2E27D2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2AB0-8C80-AD40-B571-BF2A85F2249A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D2CE3-1AD3-744C-AE81-B7845424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7A0BC-ED3F-4847-804A-E02999B0A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7A8D-1C93-314C-A3E7-789F7700A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16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AEA04-95ED-FD4C-9844-FD738BDF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96417-8949-4043-AED0-1ECF5E35B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6D47E-1A4D-6A40-8920-F95AD47F8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2B990-C44E-E84A-A252-C4F62D929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231206-B2FB-4246-B7C6-A988545C65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DCF5F-C53C-6B40-BE7B-F49682A9B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2AB0-8C80-AD40-B571-BF2A85F2249A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AEC057-2A8E-5B4A-AE78-9DE556C5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51280B-DB48-EF42-A816-5A589877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7A8D-1C93-314C-A3E7-789F7700A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70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56BA-C576-F344-8679-ABE7DCD8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6875F9-3D93-234A-A76F-DB236284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2AB0-8C80-AD40-B571-BF2A85F2249A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0F28D-8ECF-974B-9418-08B40865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63922-AEC3-4045-8AB8-5A3D6049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7A8D-1C93-314C-A3E7-789F7700A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70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D13F17-033A-4945-A2BD-1BD71CE7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2AB0-8C80-AD40-B571-BF2A85F2249A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C0FC72-4BA4-8D48-B695-77CEADE29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2878E-3584-994D-94DC-A39B04FD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7A8D-1C93-314C-A3E7-789F7700A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76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791DE-13DE-8642-93D2-1CD0253B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0B0BA-2F2B-8D41-AE0D-DAA780F34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6A900-89AE-AE46-8D3C-166A60DC4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FFBDA-283F-314C-A4FA-BD502609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2AB0-8C80-AD40-B571-BF2A85F2249A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6396B-9C6B-5F47-A1BA-642BF1821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678B6-F998-1C49-99AD-FA925F7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7A8D-1C93-314C-A3E7-789F7700A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84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5B99F-F8F9-2C45-8B8C-B9EFB3A59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3EA126-D842-F041-92A9-A57EEF06F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2B890-0915-8441-ACBA-A4D1EA645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9597A-87A1-B44E-8C3A-15FC5926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2AB0-8C80-AD40-B571-BF2A85F2249A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731E6-1049-1D48-9580-12572041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28D82-CF2F-4A42-876B-0D1C2700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7A8D-1C93-314C-A3E7-789F7700A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68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158DE-5EAB-1544-8422-56AD7C74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08FD7-B135-7942-AB33-02A13DBCF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640E-BE91-6545-BF69-902ABF1E4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C2AB0-8C80-AD40-B571-BF2A85F2249A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F59F8-F437-B84C-BDD1-A2711F14E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B3FE-732B-F148-B7BE-FAD0BC1C4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57A8D-1C93-314C-A3E7-789F7700A4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14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7FAC6-0FB5-C54F-A213-4B14C305EF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Guide </a:t>
            </a:r>
            <a:r>
              <a:rPr lang="fr-FR" dirty="0" err="1"/>
              <a:t>SysML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08651-6DF3-094E-B431-FC70105191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Philippe </a:t>
            </a:r>
            <a:r>
              <a:rPr lang="fr-FR" dirty="0" err="1"/>
              <a:t>Dhaussy</a:t>
            </a:r>
            <a:r>
              <a:rPr lang="fr-FR" dirty="0"/>
              <a:t>, Ciprian </a:t>
            </a:r>
            <a:r>
              <a:rPr lang="fr-FR" dirty="0" err="1"/>
              <a:t>Teodorov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/>
              <a:t>Jean-François Guillemette, Alain </a:t>
            </a:r>
            <a:r>
              <a:rPr lang="fr-FR" dirty="0" err="1"/>
              <a:t>Poulhalec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5385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72781" y="1210628"/>
            <a:ext cx="1797525" cy="36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1. Requirements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2946" y="2104214"/>
            <a:ext cx="2248948" cy="5791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2. Logical requirement groups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9438" y="2765659"/>
            <a:ext cx="1776603" cy="3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3. Life cycle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562174" y="3870847"/>
            <a:ext cx="2893867" cy="5129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4.1 Environment and function by life phase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5098993" y="5045414"/>
            <a:ext cx="2436948" cy="5438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4.2 Context and external interfaces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49910" y="1412776"/>
            <a:ext cx="252736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Requirements diagram</a:t>
            </a:r>
          </a:p>
        </p:txBody>
      </p:sp>
      <p:cxnSp>
        <p:nvCxnSpPr>
          <p:cNvPr id="18" name="Straight Arrow Connector 17"/>
          <p:cNvCxnSpPr>
            <a:stCxn id="5" idx="2"/>
            <a:endCxn id="6" idx="0"/>
          </p:cNvCxnSpPr>
          <p:nvPr/>
        </p:nvCxnSpPr>
        <p:spPr>
          <a:xfrm>
            <a:off x="3271544" y="1570628"/>
            <a:ext cx="95877" cy="533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8" idx="0"/>
          </p:cNvCxnSpPr>
          <p:nvPr/>
        </p:nvCxnSpPr>
        <p:spPr>
          <a:xfrm flipH="1">
            <a:off x="5009107" y="3125659"/>
            <a:ext cx="558632" cy="745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2"/>
            <a:endCxn id="9" idx="0"/>
          </p:cNvCxnSpPr>
          <p:nvPr/>
        </p:nvCxnSpPr>
        <p:spPr>
          <a:xfrm>
            <a:off x="5009107" y="4383754"/>
            <a:ext cx="1308360" cy="661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2"/>
            <a:endCxn id="10" idx="0"/>
          </p:cNvCxnSpPr>
          <p:nvPr/>
        </p:nvCxnSpPr>
        <p:spPr>
          <a:xfrm flipH="1">
            <a:off x="4693465" y="4383753"/>
            <a:ext cx="315642" cy="1680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0" idx="1"/>
            <a:endCxn id="5" idx="1"/>
          </p:cNvCxnSpPr>
          <p:nvPr/>
        </p:nvCxnSpPr>
        <p:spPr>
          <a:xfrm rot="10800000">
            <a:off x="2372782" y="1390630"/>
            <a:ext cx="796985" cy="4940147"/>
          </a:xfrm>
          <a:prstGeom prst="bentConnector3">
            <a:avLst>
              <a:gd name="adj1" fmla="val 1286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8" idx="1"/>
            <a:endCxn id="5" idx="1"/>
          </p:cNvCxnSpPr>
          <p:nvPr/>
        </p:nvCxnSpPr>
        <p:spPr>
          <a:xfrm rot="10800000">
            <a:off x="2372782" y="1390628"/>
            <a:ext cx="1189393" cy="2736672"/>
          </a:xfrm>
          <a:prstGeom prst="bentConnector3">
            <a:avLst>
              <a:gd name="adj1" fmla="val 1192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Démarche de modélisation Système, UV 5.8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10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7680177" y="1210628"/>
            <a:ext cx="2857649" cy="53867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Straight Arrow Connector 21"/>
          <p:cNvCxnSpPr>
            <a:stCxn id="6" idx="2"/>
            <a:endCxn id="8" idx="0"/>
          </p:cNvCxnSpPr>
          <p:nvPr/>
        </p:nvCxnSpPr>
        <p:spPr>
          <a:xfrm>
            <a:off x="3367421" y="2683333"/>
            <a:ext cx="1641687" cy="1187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401786" y="764704"/>
            <a:ext cx="181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00B050"/>
                </a:solidFill>
              </a:rPr>
              <a:t>Bottom</a:t>
            </a:r>
            <a:r>
              <a:rPr lang="fr-FR" b="1" dirty="0">
                <a:solidFill>
                  <a:srgbClr val="00B050"/>
                </a:solidFill>
              </a:rPr>
              <a:t> -&gt; Up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928588" y="2296902"/>
            <a:ext cx="181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Top -&gt; Down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69766" y="6064198"/>
            <a:ext cx="3047399" cy="5331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5. Function specification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870528" y="764704"/>
            <a:ext cx="261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SysML</a:t>
            </a:r>
            <a:r>
              <a:rPr lang="fr-FR" sz="2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Diagrams</a:t>
            </a:r>
            <a:endParaRPr lang="fr-FR" sz="20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DC03480F-7B87-9A44-852C-B88D54F51436}"/>
              </a:ext>
            </a:extLst>
          </p:cNvPr>
          <p:cNvSpPr>
            <a:spLocks/>
          </p:cNvSpPr>
          <p:nvPr/>
        </p:nvSpPr>
        <p:spPr bwMode="auto">
          <a:xfrm>
            <a:off x="1976439" y="5549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  <a:buFontTx/>
              <a:buNone/>
            </a:pPr>
            <a:r>
              <a:rPr lang="fr-FR" sz="2800" dirty="0">
                <a:solidFill>
                  <a:srgbClr val="FF0000"/>
                </a:solidFill>
              </a:rPr>
              <a:t>Client </a:t>
            </a:r>
            <a:r>
              <a:rPr lang="fr-FR" sz="2800" dirty="0" err="1">
                <a:solidFill>
                  <a:srgbClr val="FF0000"/>
                </a:solidFill>
              </a:rPr>
              <a:t>Needs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Analysis</a:t>
            </a:r>
            <a:endParaRPr lang="fr-FR" altLang="fr-FR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919536" y="720693"/>
            <a:ext cx="7649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Right click on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package :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new -&gt;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Create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requirement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diagram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Right click on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package :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new -&gt;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Diagrams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11</a:t>
            </a:fld>
            <a:endParaRPr lang="fr-FR"/>
          </a:p>
        </p:txBody>
      </p:sp>
      <p:sp>
        <p:nvSpPr>
          <p:cNvPr id="7" name="Titre 1"/>
          <p:cNvSpPr>
            <a:spLocks/>
          </p:cNvSpPr>
          <p:nvPr/>
        </p:nvSpPr>
        <p:spPr bwMode="auto">
          <a:xfrm>
            <a:off x="1976439" y="5549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  <a:buFontTx/>
              <a:buNone/>
            </a:pPr>
            <a:r>
              <a:rPr lang="fr-FR" sz="2400" dirty="0">
                <a:solidFill>
                  <a:srgbClr val="FF0000"/>
                </a:solidFill>
              </a:rPr>
              <a:t>1. Client </a:t>
            </a:r>
            <a:r>
              <a:rPr lang="fr-FR" sz="2400" dirty="0" err="1">
                <a:solidFill>
                  <a:srgbClr val="FF0000"/>
                </a:solidFill>
              </a:rPr>
              <a:t>need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Analysis</a:t>
            </a:r>
            <a:r>
              <a:rPr lang="fr-FR" sz="2400" dirty="0">
                <a:solidFill>
                  <a:srgbClr val="FF0000"/>
                </a:solidFill>
              </a:rPr>
              <a:t> : </a:t>
            </a:r>
            <a:r>
              <a:rPr lang="fr-FR" sz="2400" dirty="0" err="1">
                <a:solidFill>
                  <a:srgbClr val="FF0000"/>
                </a:solidFill>
              </a:rPr>
              <a:t>SysML</a:t>
            </a:r>
            <a:endParaRPr lang="fr-FR" altLang="fr-FR" sz="2400" i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649" y="2636912"/>
            <a:ext cx="8833177" cy="33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31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12</a:t>
            </a:fld>
            <a:endParaRPr lang="fr-FR"/>
          </a:p>
        </p:txBody>
      </p:sp>
      <p:sp>
        <p:nvSpPr>
          <p:cNvPr id="7" name="Titre 1"/>
          <p:cNvSpPr>
            <a:spLocks/>
          </p:cNvSpPr>
          <p:nvPr/>
        </p:nvSpPr>
        <p:spPr bwMode="auto">
          <a:xfrm>
            <a:off x="1976439" y="5549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  <a:buFontTx/>
              <a:buNone/>
            </a:pPr>
            <a:r>
              <a:rPr lang="fr-FR" sz="2400" dirty="0">
                <a:solidFill>
                  <a:srgbClr val="FF0000"/>
                </a:solidFill>
              </a:rPr>
              <a:t>1. Client </a:t>
            </a:r>
            <a:r>
              <a:rPr lang="fr-FR" sz="2400" dirty="0" err="1">
                <a:solidFill>
                  <a:srgbClr val="FF0000"/>
                </a:solidFill>
              </a:rPr>
              <a:t>need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analysis</a:t>
            </a:r>
            <a:r>
              <a:rPr lang="fr-FR" sz="2400" dirty="0">
                <a:solidFill>
                  <a:srgbClr val="FF0000"/>
                </a:solidFill>
              </a:rPr>
              <a:t> : </a:t>
            </a:r>
            <a:r>
              <a:rPr lang="fr-FR" sz="2400" dirty="0" err="1">
                <a:solidFill>
                  <a:srgbClr val="FF0000"/>
                </a:solidFill>
              </a:rPr>
              <a:t>Requirements</a:t>
            </a:r>
            <a:endParaRPr lang="fr-FR" altLang="fr-FR" sz="2400" i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1320399"/>
            <a:ext cx="2387600" cy="441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696" y="2626168"/>
            <a:ext cx="2689746" cy="1491883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362" y="2017072"/>
            <a:ext cx="2137918" cy="37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97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13</a:t>
            </a:fld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330" y="2635227"/>
            <a:ext cx="2937740" cy="3801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9165" y="1098149"/>
            <a:ext cx="33321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requirement</a:t>
            </a:r>
            <a:r>
              <a:rPr lang="fr-FR" dirty="0"/>
              <a:t> </a:t>
            </a:r>
            <a:r>
              <a:rPr lang="fr-FR" dirty="0" err="1"/>
              <a:t>derivation</a:t>
            </a:r>
            <a:endParaRPr lang="fr-FR" dirty="0"/>
          </a:p>
          <a:p>
            <a:endParaRPr lang="fr-FR" dirty="0"/>
          </a:p>
          <a:p>
            <a:r>
              <a:rPr lang="fr-FR" dirty="0"/>
              <a:t>A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requirement</a:t>
            </a:r>
            <a:r>
              <a:rPr lang="fr-FR" dirty="0"/>
              <a:t> </a:t>
            </a:r>
          </a:p>
          <a:p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derived</a:t>
            </a:r>
            <a:r>
              <a:rPr lang="fr-FR" dirty="0"/>
              <a:t> </a:t>
            </a:r>
          </a:p>
          <a:p>
            <a:r>
              <a:rPr lang="fr-FR" dirty="0" err="1"/>
              <a:t>from</a:t>
            </a:r>
            <a:r>
              <a:rPr lang="fr-FR" dirty="0"/>
              <a:t> a </a:t>
            </a:r>
            <a:r>
              <a:rPr lang="fr-FR" dirty="0" err="1"/>
              <a:t>higher</a:t>
            </a:r>
            <a:r>
              <a:rPr lang="fr-FR" dirty="0"/>
              <a:t>—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requirement</a:t>
            </a:r>
            <a:endParaRPr lang="fr-FR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923" y="1340768"/>
            <a:ext cx="4617905" cy="4248472"/>
          </a:xfrm>
          <a:prstGeom prst="rect">
            <a:avLst/>
          </a:prstGeom>
        </p:spPr>
      </p:pic>
      <p:sp>
        <p:nvSpPr>
          <p:cNvPr id="9" name="Titre 1"/>
          <p:cNvSpPr>
            <a:spLocks/>
          </p:cNvSpPr>
          <p:nvPr/>
        </p:nvSpPr>
        <p:spPr bwMode="auto">
          <a:xfrm>
            <a:off x="1976439" y="5549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  <a:buFontTx/>
              <a:buNone/>
            </a:pPr>
            <a:r>
              <a:rPr lang="fr-FR" sz="2400" dirty="0">
                <a:solidFill>
                  <a:srgbClr val="FF0000"/>
                </a:solidFill>
              </a:rPr>
              <a:t>1. Client </a:t>
            </a:r>
            <a:r>
              <a:rPr lang="fr-FR" sz="2400" dirty="0" err="1">
                <a:solidFill>
                  <a:srgbClr val="FF0000"/>
                </a:solidFill>
              </a:rPr>
              <a:t>need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analysis</a:t>
            </a:r>
            <a:r>
              <a:rPr lang="fr-FR" sz="2400" dirty="0">
                <a:solidFill>
                  <a:srgbClr val="FF0000"/>
                </a:solidFill>
              </a:rPr>
              <a:t> : </a:t>
            </a:r>
            <a:r>
              <a:rPr lang="fr-FR" sz="2400" dirty="0" err="1">
                <a:solidFill>
                  <a:srgbClr val="FF0000"/>
                </a:solidFill>
              </a:rPr>
              <a:t>Requirements</a:t>
            </a:r>
            <a:endParaRPr lang="fr-FR" altLang="fr-F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22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810" t="26652" r="43720" b="36249"/>
          <a:stretch/>
        </p:blipFill>
        <p:spPr>
          <a:xfrm>
            <a:off x="279909" y="1797911"/>
            <a:ext cx="6292552" cy="23762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199" y="4095968"/>
            <a:ext cx="7495183" cy="267629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19536" y="720693"/>
            <a:ext cx="7649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TableRequirement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Right click on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package : </a:t>
            </a:r>
          </a:p>
          <a:p>
            <a:pPr lvl="1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new -&gt;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RequirementsTable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itre 1"/>
          <p:cNvSpPr>
            <a:spLocks/>
          </p:cNvSpPr>
          <p:nvPr/>
        </p:nvSpPr>
        <p:spPr bwMode="auto">
          <a:xfrm>
            <a:off x="1976439" y="5549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  <a:buFontTx/>
              <a:buNone/>
            </a:pPr>
            <a:r>
              <a:rPr lang="fr-FR" sz="2400" dirty="0">
                <a:solidFill>
                  <a:srgbClr val="FF0000"/>
                </a:solidFill>
              </a:rPr>
              <a:t>1. Client </a:t>
            </a:r>
            <a:r>
              <a:rPr lang="fr-FR" sz="2400" dirty="0" err="1">
                <a:solidFill>
                  <a:srgbClr val="FF0000"/>
                </a:solidFill>
              </a:rPr>
              <a:t>need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Analysis</a:t>
            </a:r>
            <a:r>
              <a:rPr lang="fr-FR" sz="2400" dirty="0">
                <a:solidFill>
                  <a:srgbClr val="FF0000"/>
                </a:solidFill>
              </a:rPr>
              <a:t> : </a:t>
            </a:r>
            <a:r>
              <a:rPr lang="fr-FR" sz="2400" dirty="0" err="1">
                <a:solidFill>
                  <a:srgbClr val="FF0000"/>
                </a:solidFill>
              </a:rPr>
              <a:t>Requirements</a:t>
            </a:r>
            <a:r>
              <a:rPr lang="fr-FR" sz="2400" dirty="0">
                <a:solidFill>
                  <a:srgbClr val="FF0000"/>
                </a:solidFill>
              </a:rPr>
              <a:t> Table</a:t>
            </a:r>
            <a:endParaRPr lang="fr-FR" altLang="fr-F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28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72781" y="1210628"/>
            <a:ext cx="1797525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1. Requirements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2946" y="2104214"/>
            <a:ext cx="2248948" cy="57911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2. Logical requirement groups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9438" y="2765659"/>
            <a:ext cx="1776603" cy="3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3. Life cycle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562174" y="3870847"/>
            <a:ext cx="2893867" cy="5129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4.1 Environment and function by life phase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5098993" y="5045414"/>
            <a:ext cx="2436948" cy="5438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4.2 Context and external interfaces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49910" y="1412776"/>
            <a:ext cx="252736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Requirements diagram</a:t>
            </a:r>
          </a:p>
        </p:txBody>
      </p:sp>
      <p:cxnSp>
        <p:nvCxnSpPr>
          <p:cNvPr id="18" name="Straight Arrow Connector 17"/>
          <p:cNvCxnSpPr>
            <a:stCxn id="5" idx="2"/>
            <a:endCxn id="6" idx="0"/>
          </p:cNvCxnSpPr>
          <p:nvPr/>
        </p:nvCxnSpPr>
        <p:spPr>
          <a:xfrm>
            <a:off x="3271544" y="1570628"/>
            <a:ext cx="95877" cy="533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8" idx="0"/>
          </p:cNvCxnSpPr>
          <p:nvPr/>
        </p:nvCxnSpPr>
        <p:spPr>
          <a:xfrm flipH="1">
            <a:off x="5009107" y="3125659"/>
            <a:ext cx="558632" cy="745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2"/>
            <a:endCxn id="9" idx="0"/>
          </p:cNvCxnSpPr>
          <p:nvPr/>
        </p:nvCxnSpPr>
        <p:spPr>
          <a:xfrm>
            <a:off x="5009107" y="4383754"/>
            <a:ext cx="1308360" cy="661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2"/>
            <a:endCxn id="10" idx="0"/>
          </p:cNvCxnSpPr>
          <p:nvPr/>
        </p:nvCxnSpPr>
        <p:spPr>
          <a:xfrm flipH="1">
            <a:off x="4693465" y="4383753"/>
            <a:ext cx="315642" cy="1680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0" idx="1"/>
            <a:endCxn id="5" idx="1"/>
          </p:cNvCxnSpPr>
          <p:nvPr/>
        </p:nvCxnSpPr>
        <p:spPr>
          <a:xfrm rot="10800000">
            <a:off x="2372782" y="1390630"/>
            <a:ext cx="796985" cy="4940147"/>
          </a:xfrm>
          <a:prstGeom prst="bentConnector3">
            <a:avLst>
              <a:gd name="adj1" fmla="val 1286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8" idx="1"/>
            <a:endCxn id="5" idx="1"/>
          </p:cNvCxnSpPr>
          <p:nvPr/>
        </p:nvCxnSpPr>
        <p:spPr>
          <a:xfrm rot="10800000">
            <a:off x="2372782" y="1390628"/>
            <a:ext cx="1189393" cy="2736672"/>
          </a:xfrm>
          <a:prstGeom prst="bentConnector3">
            <a:avLst>
              <a:gd name="adj1" fmla="val 1192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Démarche de modélisation Système, UV 5.8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15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7680177" y="1210628"/>
            <a:ext cx="2857649" cy="53867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Straight Arrow Connector 21"/>
          <p:cNvCxnSpPr>
            <a:stCxn id="6" idx="2"/>
            <a:endCxn id="8" idx="0"/>
          </p:cNvCxnSpPr>
          <p:nvPr/>
        </p:nvCxnSpPr>
        <p:spPr>
          <a:xfrm>
            <a:off x="3367421" y="2683333"/>
            <a:ext cx="1641687" cy="1187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401786" y="764704"/>
            <a:ext cx="181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00B050"/>
                </a:solidFill>
              </a:rPr>
              <a:t>Bottom</a:t>
            </a:r>
            <a:r>
              <a:rPr lang="fr-FR" b="1" dirty="0">
                <a:solidFill>
                  <a:srgbClr val="00B050"/>
                </a:solidFill>
              </a:rPr>
              <a:t> -&gt; Up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928588" y="2296902"/>
            <a:ext cx="181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Top -&gt; Down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69766" y="6064198"/>
            <a:ext cx="3047399" cy="5331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5. Function specification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870528" y="764704"/>
            <a:ext cx="261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SysML</a:t>
            </a:r>
            <a:r>
              <a:rPr lang="fr-FR" sz="2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Diagrams</a:t>
            </a:r>
            <a:endParaRPr lang="fr-FR" sz="20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DC03480F-7B87-9A44-852C-B88D54F51436}"/>
              </a:ext>
            </a:extLst>
          </p:cNvPr>
          <p:cNvSpPr>
            <a:spLocks/>
          </p:cNvSpPr>
          <p:nvPr/>
        </p:nvSpPr>
        <p:spPr bwMode="auto">
          <a:xfrm>
            <a:off x="1976439" y="5549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  <a:buFontTx/>
              <a:buNone/>
            </a:pPr>
            <a:r>
              <a:rPr lang="fr-FR" sz="2800" dirty="0">
                <a:solidFill>
                  <a:srgbClr val="FF0000"/>
                </a:solidFill>
              </a:rPr>
              <a:t>Client </a:t>
            </a:r>
            <a:r>
              <a:rPr lang="fr-FR" sz="2800" dirty="0" err="1">
                <a:solidFill>
                  <a:srgbClr val="FF0000"/>
                </a:solidFill>
              </a:rPr>
              <a:t>Needs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Analysis</a:t>
            </a:r>
            <a:endParaRPr lang="fr-FR" altLang="fr-FR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19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re 1"/>
          <p:cNvSpPr>
            <a:spLocks/>
          </p:cNvSpPr>
          <p:nvPr/>
        </p:nvSpPr>
        <p:spPr bwMode="auto">
          <a:xfrm>
            <a:off x="1976439" y="5549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</a:pPr>
            <a:r>
              <a:rPr lang="fr-FR" sz="2400" dirty="0">
                <a:solidFill>
                  <a:srgbClr val="FF0000"/>
                </a:solidFill>
              </a:rPr>
              <a:t>2. Client </a:t>
            </a:r>
            <a:r>
              <a:rPr lang="fr-FR" sz="2400" dirty="0" err="1">
                <a:solidFill>
                  <a:srgbClr val="FF0000"/>
                </a:solidFill>
              </a:rPr>
              <a:t>Needs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Analysis</a:t>
            </a:r>
            <a:r>
              <a:rPr lang="fr-FR" sz="2400" dirty="0">
                <a:solidFill>
                  <a:srgbClr val="FF0000"/>
                </a:solidFill>
              </a:rPr>
              <a:t> : </a:t>
            </a:r>
            <a:r>
              <a:rPr lang="en-US" sz="2400" dirty="0">
                <a:solidFill>
                  <a:srgbClr val="FF0000"/>
                </a:solidFill>
              </a:rPr>
              <a:t>Logical Requirements Groups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765946"/>
            <a:ext cx="3289300" cy="345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643" y="2492896"/>
            <a:ext cx="6142182" cy="4000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3286" y="925976"/>
            <a:ext cx="7000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requirement</a:t>
            </a:r>
            <a:r>
              <a:rPr lang="fr-FR" dirty="0"/>
              <a:t> group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create</a:t>
            </a:r>
            <a:r>
              <a:rPr lang="fr-FR" dirty="0"/>
              <a:t> a new </a:t>
            </a:r>
            <a:r>
              <a:rPr lang="fr-FR" dirty="0" err="1"/>
              <a:t>requirement</a:t>
            </a:r>
            <a:r>
              <a:rPr lang="fr-FR" dirty="0"/>
              <a:t> </a:t>
            </a:r>
            <a:r>
              <a:rPr lang="fr-FR" dirty="0" err="1"/>
              <a:t>named</a:t>
            </a:r>
            <a:r>
              <a:rPr lang="fr-FR" dirty="0"/>
              <a:t> GLE</a:t>
            </a:r>
            <a:r>
              <a:rPr lang="fr-FR" dirty="0">
                <a:solidFill>
                  <a:schemeClr val="accent1"/>
                </a:solidFill>
              </a:rPr>
              <a:t>XX</a:t>
            </a:r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requirements</a:t>
            </a:r>
            <a:r>
              <a:rPr lang="fr-FR" dirty="0"/>
              <a:t> are </a:t>
            </a:r>
            <a:r>
              <a:rPr lang="fr-FR" dirty="0" err="1"/>
              <a:t>associated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group by « drag-and-drop »</a:t>
            </a:r>
          </a:p>
        </p:txBody>
      </p:sp>
    </p:spTree>
    <p:extLst>
      <p:ext uri="{BB962C8B-B14F-4D97-AF65-F5344CB8AC3E}">
        <p14:creationId xmlns:p14="http://schemas.microsoft.com/office/powerpoint/2010/main" val="2712929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re 1"/>
          <p:cNvSpPr>
            <a:spLocks/>
          </p:cNvSpPr>
          <p:nvPr/>
        </p:nvSpPr>
        <p:spPr bwMode="auto">
          <a:xfrm>
            <a:off x="1976439" y="5549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</a:pPr>
            <a:r>
              <a:rPr lang="fr-FR" sz="2400" dirty="0">
                <a:solidFill>
                  <a:srgbClr val="FF0000"/>
                </a:solidFill>
              </a:rPr>
              <a:t>2. Client </a:t>
            </a:r>
            <a:r>
              <a:rPr lang="fr-FR" sz="2400" dirty="0" err="1">
                <a:solidFill>
                  <a:srgbClr val="FF0000"/>
                </a:solidFill>
              </a:rPr>
              <a:t>Needs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Analysis</a:t>
            </a:r>
            <a:r>
              <a:rPr lang="fr-FR" sz="2400" dirty="0">
                <a:solidFill>
                  <a:srgbClr val="FF0000"/>
                </a:solidFill>
              </a:rPr>
              <a:t> : </a:t>
            </a:r>
            <a:r>
              <a:rPr lang="en-US" sz="2400" dirty="0">
                <a:solidFill>
                  <a:srgbClr val="FF0000"/>
                </a:solidFill>
              </a:rPr>
              <a:t>Logical Requirements Groups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268395"/>
            <a:ext cx="2448792" cy="1411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3" y="2805777"/>
            <a:ext cx="3463979" cy="3575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063" y="2008569"/>
            <a:ext cx="5332762" cy="47731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39816" y="680067"/>
            <a:ext cx="6686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Automated</a:t>
            </a:r>
            <a:r>
              <a:rPr lang="fr-FR" dirty="0"/>
              <a:t> </a:t>
            </a:r>
            <a:r>
              <a:rPr lang="fr-FR" dirty="0" err="1"/>
              <a:t>generation</a:t>
            </a:r>
            <a:r>
              <a:rPr lang="fr-FR" dirty="0"/>
              <a:t> of a </a:t>
            </a:r>
            <a:r>
              <a:rPr lang="fr-FR" dirty="0" err="1"/>
              <a:t>Requirement</a:t>
            </a:r>
            <a:r>
              <a:rPr lang="fr-FR" dirty="0"/>
              <a:t> Group </a:t>
            </a:r>
            <a:r>
              <a:rPr lang="fr-FR" dirty="0" err="1"/>
              <a:t>Diagram</a:t>
            </a:r>
            <a:r>
              <a:rPr lang="fr-FR" dirty="0"/>
              <a:t> :</a:t>
            </a:r>
          </a:p>
          <a:p>
            <a:r>
              <a:rPr lang="fr-FR" dirty="0" err="1"/>
              <a:t>Create</a:t>
            </a:r>
            <a:r>
              <a:rPr lang="fr-FR" dirty="0"/>
              <a:t> a new « </a:t>
            </a:r>
            <a:r>
              <a:rPr lang="fr-FR" dirty="0" err="1"/>
              <a:t>requirement</a:t>
            </a:r>
            <a:r>
              <a:rPr lang="fr-FR" dirty="0"/>
              <a:t> group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Select « </a:t>
            </a:r>
            <a:r>
              <a:rPr lang="fr-FR" dirty="0" err="1"/>
              <a:t>populate</a:t>
            </a:r>
            <a:r>
              <a:rPr lang="fr-FR" dirty="0"/>
              <a:t> </a:t>
            </a:r>
            <a:r>
              <a:rPr lang="fr-FR" dirty="0" err="1"/>
              <a:t>diagram</a:t>
            </a:r>
            <a:r>
              <a:rPr lang="fr-FR" dirty="0"/>
              <a:t>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Select the </a:t>
            </a:r>
            <a:r>
              <a:rPr lang="fr-FR" dirty="0" err="1"/>
              <a:t>requirement</a:t>
            </a:r>
            <a:r>
              <a:rPr lang="fr-FR" dirty="0"/>
              <a:t> group in the « </a:t>
            </a:r>
            <a:r>
              <a:rPr lang="fr-FR" dirty="0" err="1"/>
              <a:t>populate</a:t>
            </a:r>
            <a:r>
              <a:rPr lang="fr-FR" dirty="0"/>
              <a:t> </a:t>
            </a:r>
            <a:r>
              <a:rPr lang="fr-FR" dirty="0" err="1"/>
              <a:t>diagram</a:t>
            </a:r>
            <a:r>
              <a:rPr lang="fr-FR" dirty="0"/>
              <a:t> » </a:t>
            </a:r>
            <a:r>
              <a:rPr lang="fr-FR" dirty="0" err="1"/>
              <a:t>window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1650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72781" y="1210628"/>
            <a:ext cx="1797525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1. Requirements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2946" y="2104214"/>
            <a:ext cx="2248948" cy="579118"/>
          </a:xfrm>
          <a:prstGeom prst="rect">
            <a:avLst/>
          </a:prstGeom>
          <a:solidFill>
            <a:schemeClr val="accent3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2. Logical requirement groups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9438" y="2765659"/>
            <a:ext cx="1776603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3. Life cycle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562174" y="3870847"/>
            <a:ext cx="2893867" cy="5129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4.1 Environment and function by life phase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5098993" y="5045414"/>
            <a:ext cx="2436948" cy="5438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4.2 Context and external interfaces</a:t>
            </a:r>
          </a:p>
        </p:txBody>
      </p:sp>
      <p:cxnSp>
        <p:nvCxnSpPr>
          <p:cNvPr id="18" name="Straight Arrow Connector 17"/>
          <p:cNvCxnSpPr>
            <a:stCxn id="5" idx="2"/>
            <a:endCxn id="6" idx="0"/>
          </p:cNvCxnSpPr>
          <p:nvPr/>
        </p:nvCxnSpPr>
        <p:spPr>
          <a:xfrm>
            <a:off x="3271544" y="1570628"/>
            <a:ext cx="95877" cy="533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8" idx="0"/>
          </p:cNvCxnSpPr>
          <p:nvPr/>
        </p:nvCxnSpPr>
        <p:spPr>
          <a:xfrm flipH="1">
            <a:off x="5009107" y="3125659"/>
            <a:ext cx="558632" cy="745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2"/>
            <a:endCxn id="9" idx="0"/>
          </p:cNvCxnSpPr>
          <p:nvPr/>
        </p:nvCxnSpPr>
        <p:spPr>
          <a:xfrm>
            <a:off x="5009107" y="4383754"/>
            <a:ext cx="1308360" cy="661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2"/>
            <a:endCxn id="10" idx="0"/>
          </p:cNvCxnSpPr>
          <p:nvPr/>
        </p:nvCxnSpPr>
        <p:spPr>
          <a:xfrm flipH="1">
            <a:off x="4693465" y="4383753"/>
            <a:ext cx="315642" cy="1680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0" idx="1"/>
            <a:endCxn id="5" idx="1"/>
          </p:cNvCxnSpPr>
          <p:nvPr/>
        </p:nvCxnSpPr>
        <p:spPr>
          <a:xfrm rot="10800000">
            <a:off x="2372782" y="1390630"/>
            <a:ext cx="796985" cy="4940147"/>
          </a:xfrm>
          <a:prstGeom prst="bentConnector3">
            <a:avLst>
              <a:gd name="adj1" fmla="val 1286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8" idx="1"/>
            <a:endCxn id="5" idx="1"/>
          </p:cNvCxnSpPr>
          <p:nvPr/>
        </p:nvCxnSpPr>
        <p:spPr>
          <a:xfrm rot="10800000">
            <a:off x="2372782" y="1390628"/>
            <a:ext cx="1189393" cy="2736672"/>
          </a:xfrm>
          <a:prstGeom prst="bentConnector3">
            <a:avLst>
              <a:gd name="adj1" fmla="val 1192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Démarche de modélisation Système, UV 5.8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18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7680177" y="1210628"/>
            <a:ext cx="2857649" cy="53867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Straight Arrow Connector 21"/>
          <p:cNvCxnSpPr>
            <a:stCxn id="6" idx="2"/>
            <a:endCxn id="8" idx="0"/>
          </p:cNvCxnSpPr>
          <p:nvPr/>
        </p:nvCxnSpPr>
        <p:spPr>
          <a:xfrm>
            <a:off x="3367421" y="2683333"/>
            <a:ext cx="1641687" cy="1187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401786" y="764704"/>
            <a:ext cx="181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00B050"/>
                </a:solidFill>
              </a:rPr>
              <a:t>Bottom</a:t>
            </a:r>
            <a:r>
              <a:rPr lang="fr-FR" b="1" dirty="0">
                <a:solidFill>
                  <a:srgbClr val="00B050"/>
                </a:solidFill>
              </a:rPr>
              <a:t> -&gt; Up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928588" y="2296902"/>
            <a:ext cx="181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Top -&gt; Down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69766" y="6064198"/>
            <a:ext cx="3047399" cy="5331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5. Function specification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870528" y="764704"/>
            <a:ext cx="261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SysML</a:t>
            </a:r>
            <a:r>
              <a:rPr lang="fr-FR" sz="2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Diagrams</a:t>
            </a:r>
            <a:endParaRPr lang="fr-FR" sz="20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DC03480F-7B87-9A44-852C-B88D54F51436}"/>
              </a:ext>
            </a:extLst>
          </p:cNvPr>
          <p:cNvSpPr>
            <a:spLocks/>
          </p:cNvSpPr>
          <p:nvPr/>
        </p:nvSpPr>
        <p:spPr bwMode="auto">
          <a:xfrm>
            <a:off x="1976439" y="5549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  <a:buFontTx/>
              <a:buNone/>
            </a:pPr>
            <a:r>
              <a:rPr lang="fr-FR" sz="2800" dirty="0">
                <a:solidFill>
                  <a:srgbClr val="FF0000"/>
                </a:solidFill>
              </a:rPr>
              <a:t>Client </a:t>
            </a:r>
            <a:r>
              <a:rPr lang="fr-FR" sz="2800" dirty="0" err="1">
                <a:solidFill>
                  <a:srgbClr val="FF0000"/>
                </a:solidFill>
              </a:rPr>
              <a:t>Needs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Analysis</a:t>
            </a:r>
            <a:endParaRPr lang="fr-FR" altLang="fr-FR" sz="2800" i="1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49FAB2-D14D-5E4A-B7AF-22B1131F0AE0}"/>
              </a:ext>
            </a:extLst>
          </p:cNvPr>
          <p:cNvSpPr/>
          <p:nvPr/>
        </p:nvSpPr>
        <p:spPr>
          <a:xfrm>
            <a:off x="8291185" y="2683332"/>
            <a:ext cx="1776646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BDD + </a:t>
            </a:r>
            <a:r>
              <a:rPr lang="en-US" dirty="0" err="1">
                <a:solidFill>
                  <a:schemeClr val="tx1"/>
                </a:solidFill>
              </a:rPr>
              <a:t>Statechart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04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86389" y="809417"/>
            <a:ext cx="8501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Lifecycle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a Block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In the package P02_Analysis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 package P021_ExternalAnalysis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Right click on the package P021_ExternalAnalysis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New -&gt;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Diagrams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-&gt; Block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SystemBDD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Block: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 Block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representing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the system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19</a:t>
            </a:fld>
            <a:endParaRPr lang="fr-FR" dirty="0"/>
          </a:p>
        </p:txBody>
      </p:sp>
      <p:sp>
        <p:nvSpPr>
          <p:cNvPr id="8" name="Titre 1"/>
          <p:cNvSpPr>
            <a:spLocks/>
          </p:cNvSpPr>
          <p:nvPr/>
        </p:nvSpPr>
        <p:spPr bwMode="auto">
          <a:xfrm>
            <a:off x="1976439" y="5549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</a:pPr>
            <a:r>
              <a:rPr lang="fr-FR" sz="2400" dirty="0">
                <a:solidFill>
                  <a:srgbClr val="FF0000"/>
                </a:solidFill>
              </a:rPr>
              <a:t>3. Client </a:t>
            </a:r>
            <a:r>
              <a:rPr lang="fr-FR" sz="2400" dirty="0" err="1">
                <a:solidFill>
                  <a:srgbClr val="FF0000"/>
                </a:solidFill>
              </a:rPr>
              <a:t>Needs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Analysis</a:t>
            </a:r>
            <a:r>
              <a:rPr lang="fr-FR" sz="2400" dirty="0">
                <a:solidFill>
                  <a:srgbClr val="FF0000"/>
                </a:solidFill>
              </a:rPr>
              <a:t> : </a:t>
            </a:r>
            <a:r>
              <a:rPr lang="en-US" sz="2400" dirty="0">
                <a:solidFill>
                  <a:srgbClr val="FF0000"/>
                </a:solidFill>
              </a:rPr>
              <a:t>Lifecycle</a:t>
            </a:r>
            <a:endParaRPr lang="fr-FR" altLang="fr-FR" sz="2400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324" y="2620970"/>
            <a:ext cx="3963144" cy="2642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624" y="3939366"/>
            <a:ext cx="2336800" cy="111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489" y="3009744"/>
            <a:ext cx="1993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3311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74826" y="188914"/>
            <a:ext cx="7921625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2800" b="1" i="1" kern="0" dirty="0">
                <a:solidFill>
                  <a:srgbClr val="FF0000"/>
                </a:solidFill>
              </a:rPr>
              <a:t>Profil SysML, extension d’UML2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b="1" i="1" kern="0" dirty="0">
              <a:solidFill>
                <a:srgbClr val="FF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fr-FR" sz="2400" i="1" kern="0" dirty="0">
              <a:solidFill>
                <a:srgbClr val="FF0000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631950" y="1052513"/>
            <a:ext cx="8796338" cy="5472112"/>
            <a:chOff x="107950" y="1052513"/>
            <a:chExt cx="8796338" cy="5472112"/>
          </a:xfrm>
        </p:grpSpPr>
        <p:pic>
          <p:nvPicPr>
            <p:cNvPr id="54283" name="Image 4" descr="Sysml-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903" y="1052513"/>
              <a:ext cx="8293385" cy="547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4" name="Image 5" descr="Sysml-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1125308"/>
              <a:ext cx="2286238" cy="1746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à coins arrondis 8"/>
            <p:cNvSpPr/>
            <p:nvPr/>
          </p:nvSpPr>
          <p:spPr bwMode="auto">
            <a:xfrm>
              <a:off x="2484438" y="1125538"/>
              <a:ext cx="2592387" cy="574675"/>
            </a:xfrm>
            <a:prstGeom prst="wedgeRoundRectCallout">
              <a:avLst>
                <a:gd name="adj1" fmla="val 38039"/>
                <a:gd name="adj2" fmla="val 215217"/>
                <a:gd name="adj3" fmla="val 16667"/>
              </a:avLst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rgbClr val="CC00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b="1" i="1" dirty="0" err="1">
                  <a:solidFill>
                    <a:srgbClr val="0000FF"/>
                  </a:solidFill>
                </a:rPr>
                <a:t>Requirement</a:t>
              </a:r>
              <a:r>
                <a:rPr lang="fr-FR" sz="1400" b="1" i="1" dirty="0">
                  <a:solidFill>
                    <a:srgbClr val="0000FF"/>
                  </a:solidFill>
                </a:rPr>
                <a:t> formalisation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b="1" i="1" dirty="0" err="1">
                  <a:solidFill>
                    <a:srgbClr val="0000FF"/>
                  </a:solidFill>
                </a:rPr>
                <a:t>Requirement</a:t>
              </a:r>
              <a:r>
                <a:rPr lang="fr-FR" sz="1400" b="1" i="1" dirty="0">
                  <a:solidFill>
                    <a:srgbClr val="0000FF"/>
                  </a:solidFill>
                </a:rPr>
                <a:t> </a:t>
              </a:r>
              <a:r>
                <a:rPr lang="fr-FR" sz="1400" b="1" i="1" dirty="0" err="1">
                  <a:solidFill>
                    <a:srgbClr val="0000FF"/>
                  </a:solidFill>
                </a:rPr>
                <a:t>tracability</a:t>
              </a:r>
              <a:endParaRPr lang="fr-FR" sz="14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10" name="Rectangle à coins arrondis 9"/>
            <p:cNvSpPr/>
            <p:nvPr/>
          </p:nvSpPr>
          <p:spPr bwMode="auto">
            <a:xfrm>
              <a:off x="5508625" y="1125538"/>
              <a:ext cx="2735263" cy="574675"/>
            </a:xfrm>
            <a:prstGeom prst="wedgeRoundRectCallout">
              <a:avLst>
                <a:gd name="adj1" fmla="val -40442"/>
                <a:gd name="adj2" fmla="val 429357"/>
                <a:gd name="adj3" fmla="val 16667"/>
              </a:avLst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rgbClr val="CC00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b="1" i="1" dirty="0">
                  <a:solidFill>
                    <a:srgbClr val="0000FF"/>
                  </a:solidFill>
                </a:rPr>
                <a:t>Architectural concepts </a:t>
              </a:r>
              <a:r>
                <a:rPr lang="fr-FR" sz="1400" b="1" i="1" dirty="0" err="1">
                  <a:solidFill>
                    <a:srgbClr val="0000FF"/>
                  </a:solidFill>
                </a:rPr>
                <a:t>modeling</a:t>
              </a:r>
              <a:endParaRPr lang="fr-FR" sz="14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11" name="Rectangle à coins arrondis 10"/>
            <p:cNvSpPr/>
            <p:nvPr/>
          </p:nvSpPr>
          <p:spPr bwMode="auto">
            <a:xfrm>
              <a:off x="6732588" y="1989138"/>
              <a:ext cx="2160587" cy="576262"/>
            </a:xfrm>
            <a:prstGeom prst="wedgeRoundRectCallout">
              <a:avLst>
                <a:gd name="adj1" fmla="val -22579"/>
                <a:gd name="adj2" fmla="val 275118"/>
                <a:gd name="adj3" fmla="val 16667"/>
              </a:avLst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rgbClr val="CC00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b="1" i="1" dirty="0">
                  <a:solidFill>
                    <a:srgbClr val="0000FF"/>
                  </a:solidFill>
                </a:rPr>
                <a:t>Candidate architecture </a:t>
              </a:r>
              <a:r>
                <a:rPr lang="fr-FR" sz="1400" b="1" i="1" dirty="0" err="1">
                  <a:solidFill>
                    <a:srgbClr val="0000FF"/>
                  </a:solidFill>
                </a:rPr>
                <a:t>modeling</a:t>
              </a:r>
              <a:endParaRPr lang="fr-FR" sz="14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12" name="Rectangle à coins arrondis 11"/>
            <p:cNvSpPr/>
            <p:nvPr/>
          </p:nvSpPr>
          <p:spPr bwMode="auto">
            <a:xfrm>
              <a:off x="3995738" y="5516563"/>
              <a:ext cx="3097212" cy="1008062"/>
            </a:xfrm>
            <a:prstGeom prst="wedgeRoundRectCallout">
              <a:avLst>
                <a:gd name="adj1" fmla="val 33422"/>
                <a:gd name="adj2" fmla="val -84645"/>
                <a:gd name="adj3" fmla="val 16667"/>
              </a:avLst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rgbClr val="CC00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b="1" i="1" dirty="0" err="1">
                  <a:solidFill>
                    <a:srgbClr val="0000FF"/>
                  </a:solidFill>
                </a:rPr>
                <a:t>Equational</a:t>
              </a:r>
              <a:r>
                <a:rPr lang="fr-FR" sz="1400" b="1" i="1" dirty="0">
                  <a:solidFill>
                    <a:srgbClr val="0000FF"/>
                  </a:solidFill>
                </a:rPr>
                <a:t> </a:t>
              </a:r>
              <a:r>
                <a:rPr lang="fr-FR" sz="1400" b="1" i="1" dirty="0" err="1">
                  <a:solidFill>
                    <a:srgbClr val="0000FF"/>
                  </a:solidFill>
                </a:rPr>
                <a:t>constraint</a:t>
              </a:r>
              <a:r>
                <a:rPr lang="fr-FR" sz="1400" b="1" i="1" dirty="0">
                  <a:solidFill>
                    <a:srgbClr val="0000FF"/>
                  </a:solidFill>
                </a:rPr>
                <a:t> </a:t>
              </a:r>
              <a:r>
                <a:rPr lang="fr-FR" sz="1400" b="1" i="1" dirty="0" err="1">
                  <a:solidFill>
                    <a:srgbClr val="0000FF"/>
                  </a:solidFill>
                </a:rPr>
                <a:t>modeling</a:t>
              </a:r>
              <a:endParaRPr lang="fr-FR" sz="14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13" name="Rectangle à coins arrondis 12"/>
            <p:cNvSpPr/>
            <p:nvPr/>
          </p:nvSpPr>
          <p:spPr bwMode="auto">
            <a:xfrm>
              <a:off x="107950" y="2420938"/>
              <a:ext cx="2482850" cy="792162"/>
            </a:xfrm>
            <a:prstGeom prst="wedgeRoundRectCallout">
              <a:avLst>
                <a:gd name="adj1" fmla="val -14352"/>
                <a:gd name="adj2" fmla="val 136531"/>
                <a:gd name="adj3" fmla="val 16667"/>
              </a:avLst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rgbClr val="CC00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b="1" i="1" dirty="0" err="1">
                  <a:solidFill>
                    <a:srgbClr val="0000FF"/>
                  </a:solidFill>
                </a:rPr>
                <a:t>Functional</a:t>
              </a:r>
              <a:r>
                <a:rPr lang="fr-FR" sz="1400" b="1" i="1" dirty="0">
                  <a:solidFill>
                    <a:srgbClr val="0000FF"/>
                  </a:solidFill>
                </a:rPr>
                <a:t> architecture </a:t>
              </a:r>
              <a:r>
                <a:rPr lang="fr-FR" sz="1400" b="1" i="1" dirty="0" err="1">
                  <a:solidFill>
                    <a:srgbClr val="0000FF"/>
                  </a:solidFill>
                </a:rPr>
                <a:t>modeling</a:t>
              </a:r>
              <a:r>
                <a:rPr lang="fr-FR" sz="1400" b="1" i="1" dirty="0">
                  <a:solidFill>
                    <a:srgbClr val="0000FF"/>
                  </a:solidFill>
                </a:rPr>
                <a:t>. Flow transformations.</a:t>
              </a:r>
            </a:p>
          </p:txBody>
        </p:sp>
        <p:sp>
          <p:nvSpPr>
            <p:cNvPr id="14" name="Rectangle à coins arrondis 13"/>
            <p:cNvSpPr/>
            <p:nvPr/>
          </p:nvSpPr>
          <p:spPr bwMode="auto">
            <a:xfrm>
              <a:off x="250825" y="5373688"/>
              <a:ext cx="1576388" cy="647700"/>
            </a:xfrm>
            <a:prstGeom prst="wedgeRoundRectCallout">
              <a:avLst>
                <a:gd name="adj1" fmla="val 133498"/>
                <a:gd name="adj2" fmla="val -251634"/>
                <a:gd name="adj3" fmla="val 16667"/>
              </a:avLst>
            </a:prstGeom>
            <a:solidFill>
              <a:schemeClr val="bg1">
                <a:lumMod val="75000"/>
              </a:schemeClr>
            </a:solidFill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b="1" i="1" dirty="0" err="1">
                  <a:solidFill>
                    <a:srgbClr val="0000FF"/>
                  </a:solidFill>
                </a:rPr>
                <a:t>Behavioral</a:t>
              </a:r>
              <a:r>
                <a:rPr lang="fr-FR" sz="1400" b="1" i="1" dirty="0">
                  <a:solidFill>
                    <a:srgbClr val="0000FF"/>
                  </a:solidFill>
                </a:rPr>
                <a:t> </a:t>
              </a:r>
              <a:r>
                <a:rPr lang="fr-FR" sz="1400" b="1" i="1" dirty="0" err="1">
                  <a:solidFill>
                    <a:srgbClr val="0000FF"/>
                  </a:solidFill>
                </a:rPr>
                <a:t>modeling</a:t>
              </a:r>
              <a:endParaRPr lang="fr-FR" sz="14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15" name="Rectangle à coins arrondis 14"/>
            <p:cNvSpPr/>
            <p:nvPr/>
          </p:nvSpPr>
          <p:spPr bwMode="auto">
            <a:xfrm>
              <a:off x="4067175" y="4724400"/>
              <a:ext cx="1720850" cy="639763"/>
            </a:xfrm>
            <a:prstGeom prst="wedgeRoundRectCallout">
              <a:avLst>
                <a:gd name="adj1" fmla="val -29336"/>
                <a:gd name="adj2" fmla="val -115450"/>
                <a:gd name="adj3" fmla="val 16667"/>
              </a:avLst>
            </a:prstGeom>
            <a:solidFill>
              <a:schemeClr val="accent3">
                <a:lumMod val="85000"/>
              </a:schemeClr>
            </a:solidFill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b="1" i="1" dirty="0">
                  <a:solidFill>
                    <a:srgbClr val="0000FF"/>
                  </a:solidFill>
                </a:rPr>
                <a:t>Client use case </a:t>
              </a:r>
              <a:r>
                <a:rPr lang="fr-FR" sz="1400" b="1" i="1" dirty="0" err="1">
                  <a:solidFill>
                    <a:srgbClr val="0000FF"/>
                  </a:solidFill>
                </a:rPr>
                <a:t>modeling</a:t>
              </a:r>
              <a:endParaRPr lang="fr-FR" sz="1400" b="1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9768408" y="6453336"/>
            <a:ext cx="658416" cy="332234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28328C-3948-4E32-9146-87B94745A24D}" type="slidenum">
              <a:rPr lang="es-E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703512" y="6597352"/>
            <a:ext cx="3456384" cy="216024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000000"/>
                </a:solidFill>
              </a:rPr>
              <a:t>Démarche de modélisation Système, UV 5.8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9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20</a:t>
            </a:fld>
            <a:endParaRPr lang="fr-FR"/>
          </a:p>
        </p:txBody>
      </p:sp>
      <p:sp>
        <p:nvSpPr>
          <p:cNvPr id="8" name="Titre 1"/>
          <p:cNvSpPr>
            <a:spLocks/>
          </p:cNvSpPr>
          <p:nvPr/>
        </p:nvSpPr>
        <p:spPr bwMode="auto">
          <a:xfrm>
            <a:off x="1976439" y="5549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</a:pPr>
            <a:r>
              <a:rPr lang="fr-FR" sz="2400" dirty="0">
                <a:solidFill>
                  <a:srgbClr val="FF0000"/>
                </a:solidFill>
              </a:rPr>
              <a:t>3. Client </a:t>
            </a:r>
            <a:r>
              <a:rPr lang="fr-FR" sz="2400" dirty="0" err="1">
                <a:solidFill>
                  <a:srgbClr val="FF0000"/>
                </a:solidFill>
              </a:rPr>
              <a:t>Needs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Analysis</a:t>
            </a:r>
            <a:r>
              <a:rPr lang="fr-FR" sz="2400" dirty="0">
                <a:solidFill>
                  <a:srgbClr val="FF0000"/>
                </a:solidFill>
              </a:rPr>
              <a:t> : </a:t>
            </a:r>
            <a:r>
              <a:rPr lang="en-US" sz="2400" dirty="0">
                <a:solidFill>
                  <a:srgbClr val="FF0000"/>
                </a:solidFill>
              </a:rPr>
              <a:t>Lifecycle</a:t>
            </a:r>
            <a:endParaRPr lang="fr-FR" altLang="fr-FR" sz="2400" i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87752" y="575321"/>
            <a:ext cx="8501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Lifecycle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phase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Statechart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182903"/>
            <a:ext cx="5722986" cy="41996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258" y="2194921"/>
            <a:ext cx="3435312" cy="17057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5971" y="964429"/>
            <a:ext cx="4376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Creating a </a:t>
            </a:r>
            <a:r>
              <a:rPr lang="en-US" dirty="0" err="1"/>
              <a:t>statechart</a:t>
            </a:r>
            <a:r>
              <a:rPr lang="en-US" dirty="0"/>
              <a:t> 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Right click on the System </a:t>
            </a:r>
            <a:r>
              <a:rPr lang="en-US" b="1" dirty="0"/>
              <a:t>Block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Add new &gt; </a:t>
            </a:r>
            <a:r>
              <a:rPr lang="en-US" dirty="0" err="1"/>
              <a:t>Statechart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 </a:t>
            </a:r>
            <a:r>
              <a:rPr lang="en-US" dirty="0" err="1"/>
              <a:t>statechart</a:t>
            </a:r>
            <a:r>
              <a:rPr lang="en-US" dirty="0"/>
              <a:t> is associated with the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82D48-90AB-E447-A0F7-2AFBEEC5E7C3}"/>
              </a:ext>
            </a:extLst>
          </p:cNvPr>
          <p:cNvSpPr txBox="1"/>
          <p:nvPr/>
        </p:nvSpPr>
        <p:spPr>
          <a:xfrm>
            <a:off x="7080258" y="6382504"/>
            <a:ext cx="456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Statecharts</a:t>
            </a:r>
            <a:r>
              <a:rPr lang="fr-FR" dirty="0"/>
              <a:t> are an extension of state-machines</a:t>
            </a:r>
          </a:p>
        </p:txBody>
      </p:sp>
    </p:spTree>
    <p:extLst>
      <p:ext uri="{BB962C8B-B14F-4D97-AF65-F5344CB8AC3E}">
        <p14:creationId xmlns:p14="http://schemas.microsoft.com/office/powerpoint/2010/main" val="4073688543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21</a:t>
            </a:fld>
            <a:endParaRPr lang="fr-FR"/>
          </a:p>
        </p:txBody>
      </p:sp>
      <p:sp>
        <p:nvSpPr>
          <p:cNvPr id="8" name="Titre 1"/>
          <p:cNvSpPr>
            <a:spLocks/>
          </p:cNvSpPr>
          <p:nvPr/>
        </p:nvSpPr>
        <p:spPr bwMode="auto">
          <a:xfrm>
            <a:off x="1976439" y="5549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</a:pPr>
            <a:r>
              <a:rPr lang="fr-FR" sz="2400" dirty="0">
                <a:solidFill>
                  <a:srgbClr val="FF0000"/>
                </a:solidFill>
              </a:rPr>
              <a:t>3. Client </a:t>
            </a:r>
            <a:r>
              <a:rPr lang="fr-FR" sz="2400" dirty="0" err="1">
                <a:solidFill>
                  <a:srgbClr val="FF0000"/>
                </a:solidFill>
              </a:rPr>
              <a:t>Needs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Analysis</a:t>
            </a:r>
            <a:r>
              <a:rPr lang="fr-FR" sz="2400" dirty="0">
                <a:solidFill>
                  <a:srgbClr val="FF0000"/>
                </a:solidFill>
              </a:rPr>
              <a:t> : </a:t>
            </a:r>
            <a:r>
              <a:rPr lang="en-US" sz="2400" dirty="0">
                <a:solidFill>
                  <a:srgbClr val="FF0000"/>
                </a:solidFill>
              </a:rPr>
              <a:t>Lifecycle</a:t>
            </a:r>
            <a:endParaRPr lang="fr-FR" altLang="fr-FR" sz="2400" i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9" y="1628801"/>
            <a:ext cx="3024336" cy="2355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2727" y="959283"/>
            <a:ext cx="5328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Model the </a:t>
            </a:r>
            <a:r>
              <a:rPr lang="fr-FR" dirty="0" err="1"/>
              <a:t>system’s</a:t>
            </a:r>
            <a:r>
              <a:rPr lang="fr-FR" dirty="0"/>
              <a:t> life phases </a:t>
            </a:r>
            <a:r>
              <a:rPr lang="fr-FR" dirty="0" err="1"/>
              <a:t>with</a:t>
            </a:r>
            <a:r>
              <a:rPr lang="fr-FR" dirty="0"/>
              <a:t> state </a:t>
            </a:r>
            <a:r>
              <a:rPr lang="fr-FR" dirty="0" err="1"/>
              <a:t>nodes</a:t>
            </a:r>
            <a:r>
              <a:rPr lang="fr-FR" dirty="0"/>
              <a:t> (</a:t>
            </a:r>
            <a:r>
              <a:rPr lang="fr-FR" b="1" dirty="0"/>
              <a:t>State</a:t>
            </a:r>
            <a:r>
              <a:rPr lang="fr-FR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412771"/>
            <a:ext cx="2006600" cy="269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239" y="2418434"/>
            <a:ext cx="3510789" cy="2312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7670" y="4062934"/>
            <a:ext cx="57005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Model the life phase </a:t>
            </a:r>
            <a:r>
              <a:rPr lang="fr-FR" dirty="0" err="1"/>
              <a:t>evolution</a:t>
            </a:r>
            <a:endParaRPr lang="fr-FR" dirty="0"/>
          </a:p>
          <a:p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statechart</a:t>
            </a:r>
            <a:r>
              <a:rPr lang="fr-FR" dirty="0"/>
              <a:t> transitions (</a:t>
            </a:r>
            <a:r>
              <a:rPr lang="fr-FR" b="1" dirty="0"/>
              <a:t>Transition</a:t>
            </a:r>
            <a:r>
              <a:rPr lang="fr-FR" dirty="0"/>
              <a:t>)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Add</a:t>
            </a:r>
            <a:r>
              <a:rPr lang="fr-FR" dirty="0"/>
              <a:t> a « default transition » to mark the initial life phase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Add</a:t>
            </a:r>
            <a:r>
              <a:rPr lang="fr-FR" dirty="0"/>
              <a:t> a « </a:t>
            </a:r>
            <a:r>
              <a:rPr lang="fr-FR" dirty="0" err="1"/>
              <a:t>termination</a:t>
            </a:r>
            <a:r>
              <a:rPr lang="fr-FR" dirty="0"/>
              <a:t> state » to mark the end of life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208" y="4243576"/>
            <a:ext cx="2120872" cy="20107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50825" y="6160688"/>
            <a:ext cx="634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states and transition are </a:t>
            </a:r>
            <a:r>
              <a:rPr lang="fr-FR" dirty="0" err="1"/>
              <a:t>added</a:t>
            </a:r>
            <a:r>
              <a:rPr lang="fr-FR" dirty="0"/>
              <a:t> </a:t>
            </a:r>
            <a:r>
              <a:rPr lang="fr-FR" dirty="0" err="1"/>
              <a:t>automatically</a:t>
            </a:r>
            <a:r>
              <a:rPr lang="fr-FR" dirty="0"/>
              <a:t> in the </a:t>
            </a:r>
            <a:r>
              <a:rPr lang="fr-FR" dirty="0" err="1"/>
              <a:t>tree</a:t>
            </a:r>
            <a:r>
              <a:rPr lang="fr-FR" dirty="0"/>
              <a:t> </a:t>
            </a:r>
            <a:r>
              <a:rPr lang="fr-FR" dirty="0" err="1"/>
              <a:t>view</a:t>
            </a:r>
            <a:endParaRPr lang="fr-FR" dirty="0"/>
          </a:p>
        </p:txBody>
      </p:sp>
      <p:sp>
        <p:nvSpPr>
          <p:cNvPr id="16" name="ZoneTexte 8">
            <a:extLst>
              <a:ext uri="{FF2B5EF4-FFF2-40B4-BE49-F238E27FC236}">
                <a16:creationId xmlns:a16="http://schemas.microsoft.com/office/drawing/2014/main" id="{EB733AA1-E0DD-D641-8BE1-37415632E37C}"/>
              </a:ext>
            </a:extLst>
          </p:cNvPr>
          <p:cNvSpPr txBox="1"/>
          <p:nvPr/>
        </p:nvSpPr>
        <p:spPr>
          <a:xfrm>
            <a:off x="2087752" y="575321"/>
            <a:ext cx="8501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Lifecycle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phase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Statechart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3357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72781" y="1210628"/>
            <a:ext cx="1797525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1. Requirements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2946" y="2104214"/>
            <a:ext cx="2248948" cy="579118"/>
          </a:xfrm>
          <a:prstGeom prst="rect">
            <a:avLst/>
          </a:prstGeom>
          <a:solidFill>
            <a:schemeClr val="accent3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2. Logical requirement groups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9438" y="2765659"/>
            <a:ext cx="1776603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3. Life cycle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562174" y="3870847"/>
            <a:ext cx="2893867" cy="5129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4.1 Environment and function by life phase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5098993" y="5045414"/>
            <a:ext cx="2436948" cy="5438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4.2 Context and external interfaces</a:t>
            </a:r>
          </a:p>
        </p:txBody>
      </p:sp>
      <p:cxnSp>
        <p:nvCxnSpPr>
          <p:cNvPr id="18" name="Straight Arrow Connector 17"/>
          <p:cNvCxnSpPr>
            <a:stCxn id="5" idx="2"/>
            <a:endCxn id="6" idx="0"/>
          </p:cNvCxnSpPr>
          <p:nvPr/>
        </p:nvCxnSpPr>
        <p:spPr>
          <a:xfrm>
            <a:off x="3271544" y="1570628"/>
            <a:ext cx="95877" cy="533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8" idx="0"/>
          </p:cNvCxnSpPr>
          <p:nvPr/>
        </p:nvCxnSpPr>
        <p:spPr>
          <a:xfrm flipH="1">
            <a:off x="5009107" y="3125659"/>
            <a:ext cx="558632" cy="745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2"/>
            <a:endCxn id="9" idx="0"/>
          </p:cNvCxnSpPr>
          <p:nvPr/>
        </p:nvCxnSpPr>
        <p:spPr>
          <a:xfrm>
            <a:off x="5009107" y="4383754"/>
            <a:ext cx="1308360" cy="661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2"/>
            <a:endCxn id="10" idx="0"/>
          </p:cNvCxnSpPr>
          <p:nvPr/>
        </p:nvCxnSpPr>
        <p:spPr>
          <a:xfrm flipH="1">
            <a:off x="4693465" y="4383753"/>
            <a:ext cx="315642" cy="1680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0" idx="1"/>
            <a:endCxn id="5" idx="1"/>
          </p:cNvCxnSpPr>
          <p:nvPr/>
        </p:nvCxnSpPr>
        <p:spPr>
          <a:xfrm rot="10800000">
            <a:off x="2372782" y="1390630"/>
            <a:ext cx="796985" cy="4940147"/>
          </a:xfrm>
          <a:prstGeom prst="bentConnector3">
            <a:avLst>
              <a:gd name="adj1" fmla="val 1286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8" idx="1"/>
            <a:endCxn id="5" idx="1"/>
          </p:cNvCxnSpPr>
          <p:nvPr/>
        </p:nvCxnSpPr>
        <p:spPr>
          <a:xfrm rot="10800000">
            <a:off x="2372782" y="1390628"/>
            <a:ext cx="1189393" cy="2736672"/>
          </a:xfrm>
          <a:prstGeom prst="bentConnector3">
            <a:avLst>
              <a:gd name="adj1" fmla="val 1192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22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7680177" y="1210628"/>
            <a:ext cx="2857649" cy="53867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Straight Arrow Connector 21"/>
          <p:cNvCxnSpPr>
            <a:stCxn id="6" idx="2"/>
            <a:endCxn id="8" idx="0"/>
          </p:cNvCxnSpPr>
          <p:nvPr/>
        </p:nvCxnSpPr>
        <p:spPr>
          <a:xfrm>
            <a:off x="3367421" y="2683333"/>
            <a:ext cx="1641687" cy="1187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401786" y="764704"/>
            <a:ext cx="181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00B050"/>
                </a:solidFill>
              </a:rPr>
              <a:t>Bottom</a:t>
            </a:r>
            <a:r>
              <a:rPr lang="fr-FR" b="1" dirty="0">
                <a:solidFill>
                  <a:srgbClr val="00B050"/>
                </a:solidFill>
              </a:rPr>
              <a:t> -&gt; Up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928588" y="2296902"/>
            <a:ext cx="181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Top -&gt; Down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69766" y="6064198"/>
            <a:ext cx="3047399" cy="5331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5. Function specification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870528" y="764704"/>
            <a:ext cx="261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SysML</a:t>
            </a:r>
            <a:r>
              <a:rPr lang="fr-FR" sz="2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Diagrams</a:t>
            </a:r>
            <a:endParaRPr lang="fr-FR" sz="20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DC03480F-7B87-9A44-852C-B88D54F51436}"/>
              </a:ext>
            </a:extLst>
          </p:cNvPr>
          <p:cNvSpPr>
            <a:spLocks/>
          </p:cNvSpPr>
          <p:nvPr/>
        </p:nvSpPr>
        <p:spPr bwMode="auto">
          <a:xfrm>
            <a:off x="1976439" y="5549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  <a:buFontTx/>
              <a:buNone/>
            </a:pPr>
            <a:r>
              <a:rPr lang="fr-FR" sz="2800" dirty="0">
                <a:solidFill>
                  <a:srgbClr val="FF0000"/>
                </a:solidFill>
              </a:rPr>
              <a:t>Client </a:t>
            </a:r>
            <a:r>
              <a:rPr lang="fr-FR" sz="2800" dirty="0" err="1">
                <a:solidFill>
                  <a:srgbClr val="FF0000"/>
                </a:solidFill>
              </a:rPr>
              <a:t>Needs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Analysis</a:t>
            </a:r>
            <a:endParaRPr lang="fr-FR" altLang="fr-FR" sz="2800" i="1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A588A8-E1F2-0F4C-8906-6455E32C6CCF}"/>
              </a:ext>
            </a:extLst>
          </p:cNvPr>
          <p:cNvSpPr/>
          <p:nvPr/>
        </p:nvSpPr>
        <p:spPr>
          <a:xfrm>
            <a:off x="8346991" y="3860703"/>
            <a:ext cx="1776646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Use Case (APTE)</a:t>
            </a:r>
          </a:p>
        </p:txBody>
      </p:sp>
    </p:spTree>
    <p:extLst>
      <p:ext uri="{BB962C8B-B14F-4D97-AF65-F5344CB8AC3E}">
        <p14:creationId xmlns:p14="http://schemas.microsoft.com/office/powerpoint/2010/main" val="1753058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31504" y="731699"/>
            <a:ext cx="85011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Inputs 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Life cycle phases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logical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groups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Outputs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SysML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Input/output ports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Nature of the I/O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flows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t="11961" r="16667" b="4902"/>
          <a:stretch/>
        </p:blipFill>
        <p:spPr bwMode="auto">
          <a:xfrm>
            <a:off x="5960617" y="1734870"/>
            <a:ext cx="4577209" cy="314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687221" y="3093398"/>
            <a:ext cx="425057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possibilities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fr-F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Use Case </a:t>
            </a:r>
            <a:r>
              <a:rPr lang="fr-FR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r>
              <a:rPr lang="fr-F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fr-F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r>
              <a:rPr lang="fr-F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Block 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endParaRPr lang="fr-F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31504" y="4954630"/>
            <a:ext cx="8680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Actor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3225" lvl="1" indent="-265113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Right click on the package P021_ExternalAnalysis : </a:t>
            </a:r>
          </a:p>
          <a:p>
            <a:pPr marL="860425" lvl="2" indent="-265113" algn="just">
              <a:buFont typeface="Arial" panose="020B0604020202020204" pitchFamily="34" charset="0"/>
              <a:buChar char="•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New  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 Use Case  Actor</a:t>
            </a:r>
          </a:p>
          <a:p>
            <a:pPr marL="403225" lvl="1" indent="-265113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images on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860425" lvl="2" indent="-265113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Right click : Display Options -&gt;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Image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(image file)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23</a:t>
            </a:fld>
            <a:endParaRPr lang="fr-FR"/>
          </a:p>
        </p:txBody>
      </p:sp>
      <p:sp>
        <p:nvSpPr>
          <p:cNvPr id="9" name="Titre 1"/>
          <p:cNvSpPr>
            <a:spLocks/>
          </p:cNvSpPr>
          <p:nvPr/>
        </p:nvSpPr>
        <p:spPr bwMode="auto">
          <a:xfrm>
            <a:off x="1086928" y="5549"/>
            <a:ext cx="1080889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</a:pPr>
            <a:r>
              <a:rPr lang="fr-FR" sz="2400" dirty="0">
                <a:solidFill>
                  <a:srgbClr val="FF0000"/>
                </a:solidFill>
              </a:rPr>
              <a:t>4.1. Client </a:t>
            </a:r>
            <a:r>
              <a:rPr lang="fr-FR" sz="2400" dirty="0" err="1">
                <a:solidFill>
                  <a:srgbClr val="FF0000"/>
                </a:solidFill>
              </a:rPr>
              <a:t>Needs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Analysis</a:t>
            </a:r>
            <a:r>
              <a:rPr lang="fr-FR" sz="2400" dirty="0">
                <a:solidFill>
                  <a:srgbClr val="FF0000"/>
                </a:solidFill>
              </a:rPr>
              <a:t> : </a:t>
            </a:r>
            <a:r>
              <a:rPr lang="en-US" sz="2400" dirty="0">
                <a:solidFill>
                  <a:srgbClr val="FF0000"/>
                </a:solidFill>
              </a:rPr>
              <a:t>Environment Interaction during the Lifecycle</a:t>
            </a:r>
          </a:p>
        </p:txBody>
      </p:sp>
    </p:spTree>
    <p:extLst>
      <p:ext uri="{BB962C8B-B14F-4D97-AF65-F5344CB8AC3E}">
        <p14:creationId xmlns:p14="http://schemas.microsoft.com/office/powerpoint/2010/main" val="185052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24</a:t>
            </a:fld>
            <a:endParaRPr lang="fr-FR"/>
          </a:p>
        </p:txBody>
      </p:sp>
      <p:sp>
        <p:nvSpPr>
          <p:cNvPr id="4" name="Titre 1"/>
          <p:cNvSpPr>
            <a:spLocks/>
          </p:cNvSpPr>
          <p:nvPr/>
        </p:nvSpPr>
        <p:spPr bwMode="auto">
          <a:xfrm>
            <a:off x="1976439" y="5549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  <a:buFontTx/>
              <a:buNone/>
            </a:pPr>
            <a:r>
              <a:rPr lang="fr-FR" sz="2400" dirty="0">
                <a:solidFill>
                  <a:srgbClr val="FF0000"/>
                </a:solidFill>
              </a:rPr>
              <a:t>4.1 Client </a:t>
            </a:r>
            <a:r>
              <a:rPr lang="fr-FR" sz="2400" dirty="0" err="1">
                <a:solidFill>
                  <a:srgbClr val="FF0000"/>
                </a:solidFill>
              </a:rPr>
              <a:t>Needs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Analysis</a:t>
            </a:r>
            <a:r>
              <a:rPr lang="fr-FR" sz="2400" dirty="0">
                <a:solidFill>
                  <a:srgbClr val="FF0000"/>
                </a:solidFill>
              </a:rPr>
              <a:t> : </a:t>
            </a:r>
            <a:r>
              <a:rPr lang="fr-FR" sz="2400" dirty="0" err="1">
                <a:solidFill>
                  <a:srgbClr val="FF0000"/>
                </a:solidFill>
              </a:rPr>
              <a:t>Discovering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Functions</a:t>
            </a:r>
            <a:endParaRPr lang="fr-FR" altLang="fr-FR" sz="24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2027" y="692697"/>
            <a:ext cx="6855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 </a:t>
            </a:r>
            <a:r>
              <a:rPr lang="fr-FR" dirty="0" err="1"/>
              <a:t>identify</a:t>
            </a:r>
            <a:r>
              <a:rPr lang="fr-FR" dirty="0"/>
              <a:t> the system </a:t>
            </a:r>
            <a:r>
              <a:rPr lang="fr-FR" dirty="0" err="1"/>
              <a:t>functions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use the « Use case </a:t>
            </a:r>
            <a:r>
              <a:rPr lang="fr-FR" dirty="0" err="1"/>
              <a:t>diagram</a:t>
            </a:r>
            <a:r>
              <a:rPr lang="fr-FR" dirty="0"/>
              <a:t> »</a:t>
            </a:r>
          </a:p>
          <a:p>
            <a:r>
              <a:rPr lang="fr-FR" dirty="0"/>
              <a:t>This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enable</a:t>
            </a:r>
            <a:r>
              <a:rPr lang="fr-FR" dirty="0"/>
              <a:t> us to </a:t>
            </a:r>
            <a:r>
              <a:rPr lang="fr-FR" dirty="0" err="1"/>
              <a:t>create</a:t>
            </a:r>
            <a:r>
              <a:rPr lang="fr-FR" dirty="0"/>
              <a:t> APTE-</a:t>
            </a:r>
            <a:r>
              <a:rPr lang="fr-FR" dirty="0" err="1"/>
              <a:t>like</a:t>
            </a:r>
            <a:r>
              <a:rPr lang="fr-FR" dirty="0"/>
              <a:t> </a:t>
            </a:r>
            <a:r>
              <a:rPr lang="fr-FR" dirty="0" err="1"/>
              <a:t>diagrams</a:t>
            </a:r>
            <a:r>
              <a:rPr lang="fr-FR" dirty="0"/>
              <a:t>, </a:t>
            </a:r>
            <a:r>
              <a:rPr lang="fr-FR" dirty="0" err="1"/>
              <a:t>mainly</a:t>
            </a:r>
            <a:r>
              <a:rPr lang="fr-FR" dirty="0"/>
              <a:t> the « </a:t>
            </a:r>
            <a:r>
              <a:rPr lang="fr-FR" dirty="0" err="1"/>
              <a:t>octopus</a:t>
            </a:r>
            <a:r>
              <a:rPr lang="fr-FR" dirty="0"/>
              <a:t> »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28" y="1849579"/>
            <a:ext cx="6078191" cy="2571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2028" y="1358540"/>
            <a:ext cx="602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one “Use case diagram” for each system lifecycle phase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027" y="4931372"/>
            <a:ext cx="2524646" cy="14485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98611" y="4525069"/>
            <a:ext cx="6047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name of the diagram will be prefixed with ”</a:t>
            </a:r>
            <a:r>
              <a:rPr lang="en-US" dirty="0" err="1"/>
              <a:t>uc</a:t>
            </a:r>
            <a:r>
              <a:rPr lang="en-US" dirty="0"/>
              <a:t>”.</a:t>
            </a:r>
          </a:p>
          <a:p>
            <a:r>
              <a:rPr lang="en-US" dirty="0"/>
              <a:t>				</a:t>
            </a:r>
            <a:r>
              <a:rPr lang="en-US" dirty="0" err="1"/>
              <a:t>Exemple</a:t>
            </a:r>
            <a:r>
              <a:rPr lang="en-US" dirty="0"/>
              <a:t>: </a:t>
            </a:r>
            <a:r>
              <a:rPr lang="en-US" dirty="0" err="1"/>
              <a:t>ucInstallation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70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25</a:t>
            </a:fld>
            <a:endParaRPr lang="fr-F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13" y="2184933"/>
            <a:ext cx="5899850" cy="43144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187" y="2325014"/>
            <a:ext cx="2006600" cy="2552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03512" y="707605"/>
            <a:ext cx="68352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The system </a:t>
            </a:r>
            <a:r>
              <a:rPr lang="fr-FR" dirty="0" err="1"/>
              <a:t>boundary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identified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« </a:t>
            </a:r>
            <a:r>
              <a:rPr lang="fr-FR" dirty="0" err="1"/>
              <a:t>Boundary</a:t>
            </a:r>
            <a:r>
              <a:rPr lang="fr-FR" dirty="0"/>
              <a:t> Box ».</a:t>
            </a:r>
          </a:p>
          <a:p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element</a:t>
            </a:r>
            <a:r>
              <a:rPr lang="fr-FR" dirty="0"/>
              <a:t> of the </a:t>
            </a:r>
            <a:r>
              <a:rPr lang="fr-FR" dirty="0" err="1"/>
              <a:t>environment</a:t>
            </a:r>
            <a:r>
              <a:rPr lang="fr-FR" dirty="0"/>
              <a:t> (EME</a:t>
            </a:r>
            <a:r>
              <a:rPr lang="fr-FR" dirty="0">
                <a:solidFill>
                  <a:schemeClr val="accent5"/>
                </a:solidFill>
              </a:rPr>
              <a:t>XX</a:t>
            </a:r>
            <a:r>
              <a:rPr lang="fr-FR" dirty="0"/>
              <a:t>)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identified</a:t>
            </a:r>
            <a:r>
              <a:rPr lang="fr-FR" dirty="0"/>
              <a:t> by an « </a:t>
            </a:r>
            <a:r>
              <a:rPr lang="fr-FR" dirty="0" err="1"/>
              <a:t>actor</a:t>
            </a:r>
            <a:r>
              <a:rPr lang="fr-FR" dirty="0"/>
              <a:t> ».</a:t>
            </a:r>
          </a:p>
          <a:p>
            <a:r>
              <a:rPr lang="fr-FR" dirty="0"/>
              <a:t>The main </a:t>
            </a:r>
            <a:r>
              <a:rPr lang="fr-FR" dirty="0" err="1"/>
              <a:t>functions</a:t>
            </a:r>
            <a:r>
              <a:rPr lang="fr-FR" dirty="0"/>
              <a:t> (F</a:t>
            </a:r>
            <a:r>
              <a:rPr lang="fr-FR" dirty="0">
                <a:solidFill>
                  <a:schemeClr val="accent5"/>
                </a:solidFill>
              </a:rPr>
              <a:t>XX</a:t>
            </a:r>
            <a:r>
              <a:rPr lang="fr-FR" dirty="0"/>
              <a:t>) are </a:t>
            </a:r>
            <a:r>
              <a:rPr lang="fr-FR" dirty="0" err="1"/>
              <a:t>represented</a:t>
            </a:r>
            <a:r>
              <a:rPr lang="fr-FR" dirty="0"/>
              <a:t> by « use cases ».</a:t>
            </a:r>
          </a:p>
          <a:p>
            <a:r>
              <a:rPr lang="fr-FR" dirty="0"/>
              <a:t>The </a:t>
            </a:r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functions</a:t>
            </a:r>
            <a:r>
              <a:rPr lang="fr-FR" dirty="0"/>
              <a:t> (FO</a:t>
            </a:r>
            <a:r>
              <a:rPr lang="fr-FR" dirty="0">
                <a:solidFill>
                  <a:schemeClr val="accent5"/>
                </a:solidFill>
              </a:rPr>
              <a:t>XX</a:t>
            </a:r>
            <a:r>
              <a:rPr lang="fr-FR" dirty="0"/>
              <a:t>) are </a:t>
            </a:r>
            <a:r>
              <a:rPr lang="fr-FR" dirty="0" err="1"/>
              <a:t>represented</a:t>
            </a:r>
            <a:r>
              <a:rPr lang="fr-FR" dirty="0"/>
              <a:t> by « use cases ».</a:t>
            </a:r>
          </a:p>
          <a:p>
            <a:r>
              <a:rPr lang="fr-FR" dirty="0"/>
              <a:t>The </a:t>
            </a:r>
            <a:r>
              <a:rPr lang="fr-FR" dirty="0" err="1"/>
              <a:t>constraint</a:t>
            </a:r>
            <a:r>
              <a:rPr lang="fr-FR" dirty="0"/>
              <a:t> </a:t>
            </a:r>
            <a:r>
              <a:rPr lang="fr-FR" dirty="0" err="1"/>
              <a:t>functions</a:t>
            </a:r>
            <a:r>
              <a:rPr lang="fr-FR" dirty="0"/>
              <a:t> (FC</a:t>
            </a:r>
            <a:r>
              <a:rPr lang="fr-FR" dirty="0">
                <a:solidFill>
                  <a:schemeClr val="accent5"/>
                </a:solidFill>
              </a:rPr>
              <a:t>XX</a:t>
            </a:r>
            <a:r>
              <a:rPr lang="fr-FR" dirty="0"/>
              <a:t>) are </a:t>
            </a:r>
            <a:r>
              <a:rPr lang="fr-FR" dirty="0" err="1"/>
              <a:t>represented</a:t>
            </a:r>
            <a:r>
              <a:rPr lang="fr-FR" dirty="0"/>
              <a:t> by « use cases ».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3DDA63A-B5D5-4C43-89AD-24FC7FDEBE0E}"/>
              </a:ext>
            </a:extLst>
          </p:cNvPr>
          <p:cNvSpPr>
            <a:spLocks/>
          </p:cNvSpPr>
          <p:nvPr/>
        </p:nvSpPr>
        <p:spPr bwMode="auto">
          <a:xfrm>
            <a:off x="1976439" y="5549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  <a:buFontTx/>
              <a:buNone/>
            </a:pPr>
            <a:r>
              <a:rPr lang="fr-FR" sz="2400" dirty="0">
                <a:solidFill>
                  <a:srgbClr val="FF0000"/>
                </a:solidFill>
              </a:rPr>
              <a:t>4.1 Client </a:t>
            </a:r>
            <a:r>
              <a:rPr lang="fr-FR" sz="2400" dirty="0" err="1">
                <a:solidFill>
                  <a:srgbClr val="FF0000"/>
                </a:solidFill>
              </a:rPr>
              <a:t>Needs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Analysis</a:t>
            </a:r>
            <a:r>
              <a:rPr lang="fr-FR" sz="2400" dirty="0">
                <a:solidFill>
                  <a:srgbClr val="FF0000"/>
                </a:solidFill>
              </a:rPr>
              <a:t> : </a:t>
            </a:r>
            <a:r>
              <a:rPr lang="fr-FR" sz="2400" dirty="0" err="1">
                <a:solidFill>
                  <a:srgbClr val="FF0000"/>
                </a:solidFill>
              </a:rPr>
              <a:t>Discovering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Functions</a:t>
            </a:r>
            <a:endParaRPr lang="fr-FR" altLang="fr-FR" sz="2400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22AB7-DA13-3146-842A-BE280467944C}"/>
              </a:ext>
            </a:extLst>
          </p:cNvPr>
          <p:cNvSpPr txBox="1"/>
          <p:nvPr/>
        </p:nvSpPr>
        <p:spPr>
          <a:xfrm>
            <a:off x="8179274" y="5719313"/>
            <a:ext cx="345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EME = </a:t>
            </a:r>
            <a:r>
              <a:rPr lang="fr-FR" dirty="0" err="1">
                <a:solidFill>
                  <a:srgbClr val="FF0000"/>
                </a:solidFill>
              </a:rPr>
              <a:t>E</a:t>
            </a:r>
            <a:r>
              <a:rPr lang="fr-FR" dirty="0" err="1"/>
              <a:t>lement</a:t>
            </a:r>
            <a:r>
              <a:rPr lang="fr-FR" dirty="0"/>
              <a:t> du </a:t>
            </a:r>
            <a:r>
              <a:rPr lang="fr-FR" dirty="0">
                <a:solidFill>
                  <a:srgbClr val="FF0000"/>
                </a:solidFill>
              </a:rPr>
              <a:t>M</a:t>
            </a:r>
            <a:r>
              <a:rPr lang="fr-FR" dirty="0"/>
              <a:t>ilieu </a:t>
            </a:r>
            <a:r>
              <a:rPr lang="fr-FR" dirty="0">
                <a:solidFill>
                  <a:srgbClr val="FF0000"/>
                </a:solidFill>
              </a:rPr>
              <a:t>E</a:t>
            </a:r>
            <a:r>
              <a:rPr lang="fr-FR" dirty="0"/>
              <a:t>xtérieur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FD580-8CA8-9B4C-A0BC-6AA78AC20186}"/>
              </a:ext>
            </a:extLst>
          </p:cNvPr>
          <p:cNvSpPr txBox="1"/>
          <p:nvPr/>
        </p:nvSpPr>
        <p:spPr>
          <a:xfrm>
            <a:off x="8804985" y="869979"/>
            <a:ext cx="3364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</a:t>
            </a:r>
            <a:r>
              <a:rPr lang="fr-FR" b="1" dirty="0">
                <a:solidFill>
                  <a:schemeClr val="accent1"/>
                </a:solidFill>
              </a:rPr>
              <a:t>main </a:t>
            </a:r>
            <a:r>
              <a:rPr lang="fr-FR" b="1" dirty="0" err="1">
                <a:solidFill>
                  <a:schemeClr val="accent1"/>
                </a:solidFill>
              </a:rPr>
              <a:t>functions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dirty="0"/>
              <a:t>have inputs and outputs. </a:t>
            </a:r>
            <a:r>
              <a:rPr lang="fr-FR" dirty="0" err="1"/>
              <a:t>Thus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have links </a:t>
            </a:r>
            <a:r>
              <a:rPr lang="fr-FR" dirty="0" err="1">
                <a:solidFill>
                  <a:schemeClr val="accent1"/>
                </a:solidFill>
              </a:rPr>
              <a:t>from</a:t>
            </a:r>
            <a:r>
              <a:rPr lang="fr-FR" dirty="0">
                <a:solidFill>
                  <a:schemeClr val="accent1"/>
                </a:solidFill>
              </a:rPr>
              <a:t> and to</a:t>
            </a:r>
            <a:r>
              <a:rPr lang="fr-FR" dirty="0"/>
              <a:t> </a:t>
            </a:r>
            <a:r>
              <a:rPr lang="fr-FR" dirty="0" err="1"/>
              <a:t>external</a:t>
            </a:r>
            <a:r>
              <a:rPr lang="fr-FR" dirty="0"/>
              <a:t> </a:t>
            </a:r>
            <a:r>
              <a:rPr lang="fr-FR" dirty="0" err="1"/>
              <a:t>actors</a:t>
            </a:r>
            <a:r>
              <a:rPr lang="fr-FR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1E0A4C-32F7-2F4C-AF95-1DE6C72C1217}"/>
              </a:ext>
            </a:extLst>
          </p:cNvPr>
          <p:cNvSpPr txBox="1"/>
          <p:nvPr/>
        </p:nvSpPr>
        <p:spPr>
          <a:xfrm>
            <a:off x="8804985" y="2001985"/>
            <a:ext cx="28380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</a:t>
            </a:r>
            <a:r>
              <a:rPr lang="fr-FR" b="1" dirty="0" err="1">
                <a:solidFill>
                  <a:schemeClr val="accent1"/>
                </a:solidFill>
              </a:rPr>
              <a:t>constraint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functions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dirty="0"/>
              <a:t>are </a:t>
            </a:r>
            <a:r>
              <a:rPr lang="fr-FR" dirty="0" err="1"/>
              <a:t>imposed</a:t>
            </a:r>
            <a:r>
              <a:rPr lang="fr-FR" dirty="0"/>
              <a:t> on the system by an </a:t>
            </a:r>
            <a:r>
              <a:rPr lang="fr-FR" dirty="0" err="1"/>
              <a:t>external</a:t>
            </a:r>
            <a:r>
              <a:rPr lang="fr-FR" dirty="0"/>
              <a:t> </a:t>
            </a:r>
            <a:r>
              <a:rPr lang="fr-FR" dirty="0" err="1"/>
              <a:t>actor</a:t>
            </a:r>
            <a:r>
              <a:rPr lang="fr-FR" dirty="0"/>
              <a:t>.</a:t>
            </a:r>
          </a:p>
          <a:p>
            <a:r>
              <a:rPr lang="fr-FR" dirty="0"/>
              <a:t>The </a:t>
            </a:r>
            <a:r>
              <a:rPr lang="fr-FR" dirty="0" err="1"/>
              <a:t>associated</a:t>
            </a:r>
            <a:r>
              <a:rPr lang="fr-FR" dirty="0"/>
              <a:t> </a:t>
            </a:r>
            <a:r>
              <a:rPr lang="fr-FR" dirty="0" err="1"/>
              <a:t>constraints</a:t>
            </a:r>
            <a:r>
              <a:rPr lang="fr-FR" dirty="0"/>
              <a:t> arrive on the system, and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handled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 err="1">
                <a:solidFill>
                  <a:srgbClr val="FF0000"/>
                </a:solidFill>
              </a:rPr>
              <a:t>Only</a:t>
            </a:r>
            <a:r>
              <a:rPr lang="fr-FR" dirty="0">
                <a:solidFill>
                  <a:srgbClr val="FF0000"/>
                </a:solidFill>
              </a:rPr>
              <a:t> one </a:t>
            </a:r>
            <a:r>
              <a:rPr lang="fr-FR" dirty="0" err="1">
                <a:solidFill>
                  <a:srgbClr val="FF0000"/>
                </a:solidFill>
              </a:rPr>
              <a:t>link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an </a:t>
            </a:r>
            <a:r>
              <a:rPr lang="fr-FR" dirty="0" err="1"/>
              <a:t>external</a:t>
            </a:r>
            <a:r>
              <a:rPr lang="fr-FR" dirty="0"/>
              <a:t> </a:t>
            </a:r>
            <a:r>
              <a:rPr lang="fr-FR" dirty="0" err="1"/>
              <a:t>actor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3299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26</a:t>
            </a:fld>
            <a:endParaRPr lang="fr-F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72" y="2276581"/>
            <a:ext cx="5899850" cy="43144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44596" y="3861048"/>
            <a:ext cx="4468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NB: The main </a:t>
            </a:r>
            <a:r>
              <a:rPr lang="fr-FR" dirty="0" err="1"/>
              <a:t>functions</a:t>
            </a:r>
            <a:r>
              <a:rPr lang="fr-FR" dirty="0"/>
              <a:t> </a:t>
            </a:r>
            <a:r>
              <a:rPr lang="fr-FR" dirty="0" err="1"/>
              <a:t>create</a:t>
            </a:r>
            <a:r>
              <a:rPr lang="fr-FR" dirty="0"/>
              <a:t> relations </a:t>
            </a:r>
            <a:r>
              <a:rPr lang="fr-FR" dirty="0" err="1"/>
              <a:t>between</a:t>
            </a:r>
            <a:r>
              <a:rPr lang="fr-FR" dirty="0"/>
              <a:t> the </a:t>
            </a:r>
            <a:r>
              <a:rPr lang="fr-FR" dirty="0" err="1"/>
              <a:t>external</a:t>
            </a:r>
            <a:r>
              <a:rPr lang="fr-FR" dirty="0"/>
              <a:t> </a:t>
            </a:r>
            <a:r>
              <a:rPr lang="fr-FR" dirty="0" err="1"/>
              <a:t>actors</a:t>
            </a:r>
            <a:r>
              <a:rPr lang="fr-FR" dirty="0"/>
              <a:t> (</a:t>
            </a:r>
            <a:r>
              <a:rPr lang="fr-FR" dirty="0" err="1"/>
              <a:t>through</a:t>
            </a:r>
            <a:r>
              <a:rPr lang="fr-FR" dirty="0"/>
              <a:t> the system).</a:t>
            </a:r>
          </a:p>
          <a:p>
            <a:r>
              <a:rPr lang="fr-FR" dirty="0"/>
              <a:t>The relations </a:t>
            </a:r>
            <a:r>
              <a:rPr lang="fr-FR" dirty="0" err="1"/>
              <a:t>represent</a:t>
            </a:r>
            <a:r>
              <a:rPr lang="fr-FR" dirty="0"/>
              <a:t> the flow of « </a:t>
            </a:r>
            <a:r>
              <a:rPr lang="fr-FR" dirty="0" err="1"/>
              <a:t>energy</a:t>
            </a:r>
            <a:r>
              <a:rPr lang="fr-FR" dirty="0"/>
              <a:t> » and/or « </a:t>
            </a:r>
            <a:r>
              <a:rPr lang="fr-FR" dirty="0" err="1"/>
              <a:t>matter</a:t>
            </a:r>
            <a:r>
              <a:rPr lang="fr-FR" dirty="0"/>
              <a:t> » (data, </a:t>
            </a:r>
            <a:r>
              <a:rPr lang="fr-FR" dirty="0" err="1"/>
              <a:t>electricity</a:t>
            </a:r>
            <a:r>
              <a:rPr lang="fr-FR" dirty="0"/>
              <a:t>, forces).</a:t>
            </a:r>
          </a:p>
          <a:p>
            <a:endParaRPr lang="fr-FR" dirty="0"/>
          </a:p>
          <a:p>
            <a:r>
              <a:rPr lang="fr-FR" dirty="0"/>
              <a:t>Input = </a:t>
            </a:r>
            <a:r>
              <a:rPr lang="fr-FR" dirty="0" err="1"/>
              <a:t>raw</a:t>
            </a:r>
            <a:r>
              <a:rPr lang="fr-FR" dirty="0"/>
              <a:t> data / </a:t>
            </a:r>
            <a:r>
              <a:rPr lang="fr-FR" dirty="0" err="1"/>
              <a:t>matter</a:t>
            </a:r>
            <a:r>
              <a:rPr lang="fr-FR" dirty="0"/>
              <a:t> / </a:t>
            </a:r>
            <a:r>
              <a:rPr lang="fr-FR" dirty="0" err="1"/>
              <a:t>energy</a:t>
            </a:r>
            <a:endParaRPr lang="fr-FR" dirty="0"/>
          </a:p>
          <a:p>
            <a:r>
              <a:rPr lang="fr-FR" dirty="0"/>
              <a:t>Output = </a:t>
            </a:r>
            <a:r>
              <a:rPr lang="fr-FR" dirty="0" err="1"/>
              <a:t>processed</a:t>
            </a:r>
            <a:r>
              <a:rPr lang="fr-FR" dirty="0"/>
              <a:t> data / </a:t>
            </a:r>
            <a:r>
              <a:rPr lang="fr-FR" dirty="0" err="1"/>
              <a:t>matter</a:t>
            </a:r>
            <a:r>
              <a:rPr lang="fr-FR" dirty="0"/>
              <a:t> / </a:t>
            </a:r>
            <a:r>
              <a:rPr lang="fr-FR" dirty="0" err="1"/>
              <a:t>energy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41872" y="980728"/>
            <a:ext cx="4129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(the service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rendered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14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516" y="692696"/>
            <a:ext cx="5295900" cy="2082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CB9E974B-EA5B-9F42-A07B-15498971D03D}"/>
              </a:ext>
            </a:extLst>
          </p:cNvPr>
          <p:cNvSpPr>
            <a:spLocks/>
          </p:cNvSpPr>
          <p:nvPr/>
        </p:nvSpPr>
        <p:spPr bwMode="auto">
          <a:xfrm>
            <a:off x="1976439" y="5549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  <a:buFontTx/>
              <a:buNone/>
            </a:pPr>
            <a:r>
              <a:rPr lang="fr-FR" sz="2400" dirty="0">
                <a:solidFill>
                  <a:srgbClr val="FF0000"/>
                </a:solidFill>
              </a:rPr>
              <a:t>4.1 Client </a:t>
            </a:r>
            <a:r>
              <a:rPr lang="fr-FR" sz="2400" dirty="0" err="1">
                <a:solidFill>
                  <a:srgbClr val="FF0000"/>
                </a:solidFill>
              </a:rPr>
              <a:t>Needs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Analysis</a:t>
            </a:r>
            <a:r>
              <a:rPr lang="fr-FR" sz="2400" dirty="0">
                <a:solidFill>
                  <a:srgbClr val="FF0000"/>
                </a:solidFill>
              </a:rPr>
              <a:t> : </a:t>
            </a:r>
            <a:r>
              <a:rPr lang="fr-FR" sz="2400" dirty="0" err="1">
                <a:solidFill>
                  <a:srgbClr val="FF0000"/>
                </a:solidFill>
              </a:rPr>
              <a:t>Discovering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Functions</a:t>
            </a:r>
            <a:endParaRPr lang="fr-FR" altLang="fr-F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23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72781" y="1210628"/>
            <a:ext cx="1797525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1. Requirements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2946" y="2104214"/>
            <a:ext cx="2248948" cy="579118"/>
          </a:xfrm>
          <a:prstGeom prst="rect">
            <a:avLst/>
          </a:prstGeom>
          <a:solidFill>
            <a:schemeClr val="accent3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2. Logical requirement groups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9438" y="2765659"/>
            <a:ext cx="1776603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3. Life cycle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562174" y="3870847"/>
            <a:ext cx="2893867" cy="5129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4.1 Environment and function by life phase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5098993" y="5045414"/>
            <a:ext cx="2436948" cy="5438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4.2 Context and external interfaces</a:t>
            </a:r>
          </a:p>
        </p:txBody>
      </p:sp>
      <p:cxnSp>
        <p:nvCxnSpPr>
          <p:cNvPr id="18" name="Straight Arrow Connector 17"/>
          <p:cNvCxnSpPr>
            <a:stCxn id="5" idx="2"/>
            <a:endCxn id="6" idx="0"/>
          </p:cNvCxnSpPr>
          <p:nvPr/>
        </p:nvCxnSpPr>
        <p:spPr>
          <a:xfrm>
            <a:off x="3271544" y="1570628"/>
            <a:ext cx="95877" cy="533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8" idx="0"/>
          </p:cNvCxnSpPr>
          <p:nvPr/>
        </p:nvCxnSpPr>
        <p:spPr>
          <a:xfrm flipH="1">
            <a:off x="5009107" y="3125659"/>
            <a:ext cx="558632" cy="745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2"/>
            <a:endCxn id="9" idx="0"/>
          </p:cNvCxnSpPr>
          <p:nvPr/>
        </p:nvCxnSpPr>
        <p:spPr>
          <a:xfrm>
            <a:off x="5009107" y="4383754"/>
            <a:ext cx="1308360" cy="661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2"/>
            <a:endCxn id="10" idx="0"/>
          </p:cNvCxnSpPr>
          <p:nvPr/>
        </p:nvCxnSpPr>
        <p:spPr>
          <a:xfrm flipH="1">
            <a:off x="4693465" y="4383753"/>
            <a:ext cx="315642" cy="1680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0" idx="1"/>
            <a:endCxn id="5" idx="1"/>
          </p:cNvCxnSpPr>
          <p:nvPr/>
        </p:nvCxnSpPr>
        <p:spPr>
          <a:xfrm rot="10800000">
            <a:off x="2372782" y="1390630"/>
            <a:ext cx="796985" cy="4940147"/>
          </a:xfrm>
          <a:prstGeom prst="bentConnector3">
            <a:avLst>
              <a:gd name="adj1" fmla="val 1286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8" idx="1"/>
            <a:endCxn id="5" idx="1"/>
          </p:cNvCxnSpPr>
          <p:nvPr/>
        </p:nvCxnSpPr>
        <p:spPr>
          <a:xfrm rot="10800000">
            <a:off x="2372782" y="1390628"/>
            <a:ext cx="1189393" cy="2736672"/>
          </a:xfrm>
          <a:prstGeom prst="bentConnector3">
            <a:avLst>
              <a:gd name="adj1" fmla="val 1192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27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7680177" y="1210628"/>
            <a:ext cx="2857649" cy="53867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Straight Arrow Connector 21"/>
          <p:cNvCxnSpPr>
            <a:stCxn id="6" idx="2"/>
            <a:endCxn id="8" idx="0"/>
          </p:cNvCxnSpPr>
          <p:nvPr/>
        </p:nvCxnSpPr>
        <p:spPr>
          <a:xfrm>
            <a:off x="3367421" y="2683333"/>
            <a:ext cx="1641687" cy="1187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401786" y="764704"/>
            <a:ext cx="181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00B050"/>
                </a:solidFill>
              </a:rPr>
              <a:t>Bottom</a:t>
            </a:r>
            <a:r>
              <a:rPr lang="fr-FR" b="1" dirty="0">
                <a:solidFill>
                  <a:srgbClr val="00B050"/>
                </a:solidFill>
              </a:rPr>
              <a:t> -&gt; Up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928588" y="2296902"/>
            <a:ext cx="181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Top -&gt; Down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69766" y="6064198"/>
            <a:ext cx="3047399" cy="5331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5. Function specification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870528" y="764704"/>
            <a:ext cx="261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SysML</a:t>
            </a:r>
            <a:r>
              <a:rPr lang="fr-FR" sz="2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Diagrams</a:t>
            </a:r>
            <a:endParaRPr lang="fr-FR" sz="20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DC03480F-7B87-9A44-852C-B88D54F51436}"/>
              </a:ext>
            </a:extLst>
          </p:cNvPr>
          <p:cNvSpPr>
            <a:spLocks/>
          </p:cNvSpPr>
          <p:nvPr/>
        </p:nvSpPr>
        <p:spPr bwMode="auto">
          <a:xfrm>
            <a:off x="1976439" y="5549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  <a:buFontTx/>
              <a:buNone/>
            </a:pPr>
            <a:r>
              <a:rPr lang="fr-FR" sz="2800" dirty="0">
                <a:solidFill>
                  <a:srgbClr val="FF0000"/>
                </a:solidFill>
              </a:rPr>
              <a:t>Client </a:t>
            </a:r>
            <a:r>
              <a:rPr lang="fr-FR" sz="2800" dirty="0" err="1">
                <a:solidFill>
                  <a:srgbClr val="FF0000"/>
                </a:solidFill>
              </a:rPr>
              <a:t>Needs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Analysis</a:t>
            </a:r>
            <a:endParaRPr lang="fr-FR" altLang="fr-FR" sz="2800" i="1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A588A8-E1F2-0F4C-8906-6455E32C6CCF}"/>
              </a:ext>
            </a:extLst>
          </p:cNvPr>
          <p:cNvSpPr/>
          <p:nvPr/>
        </p:nvSpPr>
        <p:spPr>
          <a:xfrm>
            <a:off x="8346991" y="3860703"/>
            <a:ext cx="1776646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BDD</a:t>
            </a:r>
          </a:p>
        </p:txBody>
      </p:sp>
    </p:spTree>
    <p:extLst>
      <p:ext uri="{BB962C8B-B14F-4D97-AF65-F5344CB8AC3E}">
        <p14:creationId xmlns:p14="http://schemas.microsoft.com/office/powerpoint/2010/main" val="3734537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6815" y="3573017"/>
            <a:ext cx="39709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Create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connections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between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components</a:t>
            </a:r>
          </a:p>
          <a:p>
            <a:pPr marL="360363" lvl="2" indent="-180975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Drag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icon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« flow port » (connecteur)</a:t>
            </a:r>
          </a:p>
          <a:p>
            <a:pPr marL="360363" lvl="2" indent="-180975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Drag the flow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icon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on the Draguer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l’icône Flow sur le milieu du connecteur, </a:t>
            </a:r>
          </a:p>
          <a:p>
            <a:pPr marL="360363" lvl="1" indent="-180975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puis click droit 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direction du flot : 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Direction et 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Flow Items </a:t>
            </a:r>
            <a:endParaRPr lang="fr-F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28</a:t>
            </a:fld>
            <a:endParaRPr lang="fr-FR"/>
          </a:p>
        </p:txBody>
      </p:sp>
      <p:sp>
        <p:nvSpPr>
          <p:cNvPr id="10" name="Titre 1"/>
          <p:cNvSpPr>
            <a:spLocks/>
          </p:cNvSpPr>
          <p:nvPr/>
        </p:nvSpPr>
        <p:spPr bwMode="auto">
          <a:xfrm>
            <a:off x="1976439" y="5549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</a:pPr>
            <a:r>
              <a:rPr lang="fr-FR" sz="2400" dirty="0">
                <a:solidFill>
                  <a:srgbClr val="FF0000"/>
                </a:solidFill>
              </a:rPr>
              <a:t>4.2 Client </a:t>
            </a:r>
            <a:r>
              <a:rPr lang="fr-FR" sz="2400" dirty="0" err="1">
                <a:solidFill>
                  <a:srgbClr val="FF0000"/>
                </a:solidFill>
              </a:rPr>
              <a:t>Needs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Analysis</a:t>
            </a:r>
            <a:r>
              <a:rPr lang="fr-FR" sz="2400" dirty="0">
                <a:solidFill>
                  <a:srgbClr val="FF0000"/>
                </a:solidFill>
              </a:rPr>
              <a:t> : </a:t>
            </a:r>
            <a:r>
              <a:rPr lang="en-US" sz="2400" dirty="0">
                <a:solidFill>
                  <a:srgbClr val="FF0000"/>
                </a:solidFill>
              </a:rPr>
              <a:t>Context &amp; External Interfaces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104" y="3501008"/>
            <a:ext cx="6375400" cy="2705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7187" y="833936"/>
            <a:ext cx="8999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b="1" dirty="0" err="1">
                <a:solidFill>
                  <a:schemeClr val="accent1"/>
                </a:solidFill>
              </a:rPr>
              <a:t>link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i="1" dirty="0"/>
              <a:t>crosses</a:t>
            </a:r>
            <a:r>
              <a:rPr lang="fr-FR" dirty="0"/>
              <a:t> the « system </a:t>
            </a:r>
            <a:r>
              <a:rPr lang="fr-FR" dirty="0" err="1"/>
              <a:t>boundary</a:t>
            </a:r>
            <a:r>
              <a:rPr lang="fr-FR" dirty="0"/>
              <a:t> box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Add</a:t>
            </a:r>
            <a:r>
              <a:rPr lang="fr-FR" dirty="0"/>
              <a:t> a port to the System block (in the </a:t>
            </a:r>
            <a:r>
              <a:rPr lang="fr-FR" dirty="0" err="1"/>
              <a:t>previously</a:t>
            </a:r>
            <a:r>
              <a:rPr lang="fr-FR" dirty="0"/>
              <a:t> </a:t>
            </a:r>
            <a:r>
              <a:rPr lang="fr-FR" dirty="0" err="1"/>
              <a:t>created</a:t>
            </a:r>
            <a:r>
              <a:rPr lang="fr-FR" dirty="0"/>
              <a:t> BDD </a:t>
            </a:r>
            <a:r>
              <a:rPr lang="fr-FR" dirty="0" err="1"/>
              <a:t>diagram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b="1" dirty="0"/>
              <a:t>ports</a:t>
            </a:r>
            <a:r>
              <a:rPr lang="fr-FR" dirty="0"/>
              <a:t> </a:t>
            </a:r>
            <a:r>
              <a:rPr lang="fr-FR" dirty="0" err="1"/>
              <a:t>represent</a:t>
            </a:r>
            <a:r>
              <a:rPr lang="fr-FR" dirty="0"/>
              <a:t> the interfaces </a:t>
            </a:r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the system </a:t>
            </a:r>
            <a:r>
              <a:rPr lang="fr-FR" dirty="0" err="1"/>
              <a:t>interacts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environment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757188" y="2502365"/>
            <a:ext cx="7290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Drag the </a:t>
            </a:r>
            <a:r>
              <a:rPr lang="fr-FR" dirty="0" err="1"/>
              <a:t>actors</a:t>
            </a:r>
            <a:r>
              <a:rPr lang="fr-FR" dirty="0"/>
              <a:t> (</a:t>
            </a:r>
            <a:r>
              <a:rPr lang="fr-FR" dirty="0" err="1"/>
              <a:t>from</a:t>
            </a:r>
            <a:r>
              <a:rPr lang="fr-FR" dirty="0"/>
              <a:t> the life-phase use-case </a:t>
            </a:r>
            <a:r>
              <a:rPr lang="fr-FR" dirty="0" err="1"/>
              <a:t>diagrams</a:t>
            </a:r>
            <a:r>
              <a:rPr lang="fr-FR" dirty="0"/>
              <a:t>) to </a:t>
            </a:r>
            <a:r>
              <a:rPr lang="fr-FR" dirty="0" err="1"/>
              <a:t>this</a:t>
            </a:r>
            <a:r>
              <a:rPr lang="fr-FR" dirty="0"/>
              <a:t> BDD </a:t>
            </a:r>
            <a:r>
              <a:rPr lang="fr-FR" dirty="0" err="1"/>
              <a:t>diagram</a:t>
            </a:r>
            <a:endParaRPr lang="fr-FR" dirty="0"/>
          </a:p>
          <a:p>
            <a:r>
              <a:rPr lang="fr-FR" dirty="0" err="1"/>
              <a:t>Connect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actors</a:t>
            </a:r>
            <a:r>
              <a:rPr lang="fr-FR" dirty="0"/>
              <a:t> to the system BDD on the </a:t>
            </a:r>
            <a:r>
              <a:rPr lang="fr-FR" dirty="0" err="1"/>
              <a:t>defined</a:t>
            </a:r>
            <a:r>
              <a:rPr lang="fr-FR" dirty="0"/>
              <a:t> ports</a:t>
            </a:r>
          </a:p>
        </p:txBody>
      </p:sp>
    </p:spTree>
    <p:extLst>
      <p:ext uri="{BB962C8B-B14F-4D97-AF65-F5344CB8AC3E}">
        <p14:creationId xmlns:p14="http://schemas.microsoft.com/office/powerpoint/2010/main" val="3529414795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72781" y="1210628"/>
            <a:ext cx="1797525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1. Requirements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2946" y="2104214"/>
            <a:ext cx="2248948" cy="579118"/>
          </a:xfrm>
          <a:prstGeom prst="rect">
            <a:avLst/>
          </a:prstGeom>
          <a:solidFill>
            <a:schemeClr val="accent3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2. Logical requirement groups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9438" y="2765659"/>
            <a:ext cx="1776603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3. Life cycle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562174" y="3870847"/>
            <a:ext cx="2893867" cy="5129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4.1 Environment and function by life phase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5098993" y="5045414"/>
            <a:ext cx="2436948" cy="5438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4.2 Context and external interfaces</a:t>
            </a:r>
          </a:p>
        </p:txBody>
      </p:sp>
      <p:cxnSp>
        <p:nvCxnSpPr>
          <p:cNvPr id="18" name="Straight Arrow Connector 17"/>
          <p:cNvCxnSpPr>
            <a:stCxn id="5" idx="2"/>
            <a:endCxn id="6" idx="0"/>
          </p:cNvCxnSpPr>
          <p:nvPr/>
        </p:nvCxnSpPr>
        <p:spPr>
          <a:xfrm>
            <a:off x="3271544" y="1570628"/>
            <a:ext cx="95877" cy="533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8" idx="0"/>
          </p:cNvCxnSpPr>
          <p:nvPr/>
        </p:nvCxnSpPr>
        <p:spPr>
          <a:xfrm flipH="1">
            <a:off x="5009107" y="3125659"/>
            <a:ext cx="558632" cy="745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2"/>
            <a:endCxn id="9" idx="0"/>
          </p:cNvCxnSpPr>
          <p:nvPr/>
        </p:nvCxnSpPr>
        <p:spPr>
          <a:xfrm>
            <a:off x="5009107" y="4383754"/>
            <a:ext cx="1308360" cy="661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2"/>
            <a:endCxn id="10" idx="0"/>
          </p:cNvCxnSpPr>
          <p:nvPr/>
        </p:nvCxnSpPr>
        <p:spPr>
          <a:xfrm flipH="1">
            <a:off x="4693465" y="4383753"/>
            <a:ext cx="315642" cy="1680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0" idx="1"/>
            <a:endCxn id="5" idx="1"/>
          </p:cNvCxnSpPr>
          <p:nvPr/>
        </p:nvCxnSpPr>
        <p:spPr>
          <a:xfrm rot="10800000">
            <a:off x="2372782" y="1390630"/>
            <a:ext cx="796985" cy="4940147"/>
          </a:xfrm>
          <a:prstGeom prst="bentConnector3">
            <a:avLst>
              <a:gd name="adj1" fmla="val 1286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8" idx="1"/>
            <a:endCxn id="5" idx="1"/>
          </p:cNvCxnSpPr>
          <p:nvPr/>
        </p:nvCxnSpPr>
        <p:spPr>
          <a:xfrm rot="10800000">
            <a:off x="2372782" y="1390628"/>
            <a:ext cx="1189393" cy="2736672"/>
          </a:xfrm>
          <a:prstGeom prst="bentConnector3">
            <a:avLst>
              <a:gd name="adj1" fmla="val 1192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29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7680177" y="1210628"/>
            <a:ext cx="2857649" cy="53867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Straight Arrow Connector 21"/>
          <p:cNvCxnSpPr>
            <a:stCxn id="6" idx="2"/>
            <a:endCxn id="8" idx="0"/>
          </p:cNvCxnSpPr>
          <p:nvPr/>
        </p:nvCxnSpPr>
        <p:spPr>
          <a:xfrm>
            <a:off x="3367421" y="2683333"/>
            <a:ext cx="1641687" cy="1187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401786" y="764704"/>
            <a:ext cx="181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00B050"/>
                </a:solidFill>
              </a:rPr>
              <a:t>Bottom</a:t>
            </a:r>
            <a:r>
              <a:rPr lang="fr-FR" b="1" dirty="0">
                <a:solidFill>
                  <a:srgbClr val="00B050"/>
                </a:solidFill>
              </a:rPr>
              <a:t> -&gt; Up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928588" y="2296902"/>
            <a:ext cx="181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Top -&gt; Down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69766" y="6064198"/>
            <a:ext cx="3047399" cy="5331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5. Function specification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870528" y="764704"/>
            <a:ext cx="261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SysML</a:t>
            </a:r>
            <a:r>
              <a:rPr lang="fr-FR" sz="2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Diagrams</a:t>
            </a:r>
            <a:endParaRPr lang="fr-FR" sz="20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DC03480F-7B87-9A44-852C-B88D54F51436}"/>
              </a:ext>
            </a:extLst>
          </p:cNvPr>
          <p:cNvSpPr>
            <a:spLocks/>
          </p:cNvSpPr>
          <p:nvPr/>
        </p:nvSpPr>
        <p:spPr bwMode="auto">
          <a:xfrm>
            <a:off x="1976439" y="5549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  <a:buFontTx/>
              <a:buNone/>
            </a:pPr>
            <a:r>
              <a:rPr lang="fr-FR" sz="2800" dirty="0">
                <a:solidFill>
                  <a:srgbClr val="FF0000"/>
                </a:solidFill>
              </a:rPr>
              <a:t>Client </a:t>
            </a:r>
            <a:r>
              <a:rPr lang="fr-FR" sz="2800" dirty="0" err="1">
                <a:solidFill>
                  <a:srgbClr val="FF0000"/>
                </a:solidFill>
              </a:rPr>
              <a:t>Needs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Analysis</a:t>
            </a:r>
            <a:endParaRPr lang="fr-FR" altLang="fr-FR" sz="2800" i="1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A588A8-E1F2-0F4C-8906-6455E32C6CCF}"/>
              </a:ext>
            </a:extLst>
          </p:cNvPr>
          <p:cNvSpPr/>
          <p:nvPr/>
        </p:nvSpPr>
        <p:spPr>
          <a:xfrm>
            <a:off x="8238786" y="6064197"/>
            <a:ext cx="1776646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Excel</a:t>
            </a:r>
          </a:p>
        </p:txBody>
      </p:sp>
    </p:spTree>
    <p:extLst>
      <p:ext uri="{BB962C8B-B14F-4D97-AF65-F5344CB8AC3E}">
        <p14:creationId xmlns:p14="http://schemas.microsoft.com/office/powerpoint/2010/main" val="362895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C24D-D6FA-C841-A20E-7312148DA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</a:t>
            </a:r>
            <a:r>
              <a:rPr lang="fr-FR" dirty="0" err="1"/>
              <a:t>steps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F4F68-BB86-3B41-9426-DABFEDD78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IBM </a:t>
            </a:r>
            <a:r>
              <a:rPr lang="fr-FR" dirty="0" err="1"/>
              <a:t>Rhapsody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5336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re 1"/>
          <p:cNvSpPr>
            <a:spLocks/>
          </p:cNvSpPr>
          <p:nvPr/>
        </p:nvSpPr>
        <p:spPr bwMode="auto">
          <a:xfrm>
            <a:off x="1976439" y="5549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</a:pPr>
            <a:r>
              <a:rPr lang="fr-FR" dirty="0">
                <a:solidFill>
                  <a:srgbClr val="FF0000"/>
                </a:solidFill>
              </a:rPr>
              <a:t>5. Client </a:t>
            </a:r>
            <a:r>
              <a:rPr lang="fr-FR" dirty="0" err="1">
                <a:solidFill>
                  <a:srgbClr val="FF0000"/>
                </a:solidFill>
              </a:rPr>
              <a:t>Needs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Analysis</a:t>
            </a:r>
            <a:r>
              <a:rPr lang="fr-FR" dirty="0">
                <a:solidFill>
                  <a:srgbClr val="FF0000"/>
                </a:solidFill>
              </a:rPr>
              <a:t> : </a:t>
            </a:r>
            <a:r>
              <a:rPr lang="en-US" dirty="0">
                <a:solidFill>
                  <a:srgbClr val="FF0000"/>
                </a:solidFill>
              </a:rPr>
              <a:t>Function </a:t>
            </a:r>
            <a:r>
              <a:rPr lang="en-US" dirty="0" err="1">
                <a:solidFill>
                  <a:srgbClr val="FF0000"/>
                </a:solidFill>
              </a:rPr>
              <a:t>characterisation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30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400257" y="3415950"/>
            <a:ext cx="3310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i="1" dirty="0">
                <a:solidFill>
                  <a:srgbClr val="0070C0"/>
                </a:solidFill>
                <a:sym typeface="Wingdings" pitchFamily="2" charset="2"/>
              </a:rPr>
              <a:t>Qualitative </a:t>
            </a:r>
            <a:r>
              <a:rPr lang="fr-FR" sz="1600" b="1" i="1" dirty="0" err="1">
                <a:solidFill>
                  <a:srgbClr val="0070C0"/>
                </a:solidFill>
                <a:sym typeface="Wingdings" pitchFamily="2" charset="2"/>
              </a:rPr>
              <a:t>flexibility</a:t>
            </a:r>
            <a:r>
              <a:rPr lang="fr-FR" sz="1600" b="1" i="1" dirty="0">
                <a:solidFill>
                  <a:srgbClr val="0070C0"/>
                </a:solidFill>
                <a:sym typeface="Wingdings" pitchFamily="2" charset="2"/>
              </a:rPr>
              <a:t> : </a:t>
            </a:r>
          </a:p>
          <a:p>
            <a:r>
              <a:rPr lang="fr-FR" sz="1600" dirty="0">
                <a:solidFill>
                  <a:srgbClr val="0070C0"/>
                </a:solidFill>
                <a:sym typeface="Wingdings" pitchFamily="2" charset="2"/>
              </a:rPr>
              <a:t>	</a:t>
            </a:r>
            <a:r>
              <a:rPr lang="fr-FR" sz="1600" dirty="0" err="1">
                <a:solidFill>
                  <a:srgbClr val="0070C0"/>
                </a:solidFill>
                <a:sym typeface="Wingdings" pitchFamily="2" charset="2"/>
              </a:rPr>
              <a:t>from</a:t>
            </a:r>
            <a:r>
              <a:rPr lang="fr-FR" sz="16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fr-FR" sz="1600" b="1" i="1" dirty="0">
                <a:solidFill>
                  <a:srgbClr val="0070C0"/>
                </a:solidFill>
                <a:sym typeface="Wingdings" pitchFamily="2" charset="2"/>
              </a:rPr>
              <a:t>F0 (non </a:t>
            </a:r>
            <a:r>
              <a:rPr lang="fr-FR" sz="1600" b="1" i="1" dirty="0" err="1">
                <a:solidFill>
                  <a:srgbClr val="0070C0"/>
                </a:solidFill>
                <a:sym typeface="Wingdings" pitchFamily="2" charset="2"/>
              </a:rPr>
              <a:t>negociable</a:t>
            </a:r>
            <a:r>
              <a:rPr lang="fr-FR" sz="1600" b="1" i="1" dirty="0">
                <a:solidFill>
                  <a:srgbClr val="0070C0"/>
                </a:solidFill>
                <a:sym typeface="Wingdings" pitchFamily="2" charset="2"/>
              </a:rPr>
              <a:t>) </a:t>
            </a:r>
          </a:p>
          <a:p>
            <a:r>
              <a:rPr lang="fr-FR" sz="1600" dirty="0">
                <a:solidFill>
                  <a:srgbClr val="0070C0"/>
                </a:solidFill>
                <a:sym typeface="Wingdings" pitchFamily="2" charset="2"/>
              </a:rPr>
              <a:t>	to </a:t>
            </a:r>
            <a:r>
              <a:rPr lang="fr-FR" sz="1600" b="1" i="1" dirty="0">
                <a:solidFill>
                  <a:srgbClr val="0070C0"/>
                </a:solidFill>
                <a:sym typeface="Wingdings" pitchFamily="2" charset="2"/>
              </a:rPr>
              <a:t>F3 (</a:t>
            </a:r>
            <a:r>
              <a:rPr lang="fr-FR" sz="1600" b="1" i="1" dirty="0" err="1">
                <a:solidFill>
                  <a:srgbClr val="0070C0"/>
                </a:solidFill>
                <a:sym typeface="Wingdings" pitchFamily="2" charset="2"/>
              </a:rPr>
              <a:t>very</a:t>
            </a:r>
            <a:r>
              <a:rPr lang="fr-FR" sz="1600" b="1" i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fr-FR" sz="1600" b="1" i="1" dirty="0" err="1">
                <a:solidFill>
                  <a:srgbClr val="0070C0"/>
                </a:solidFill>
                <a:sym typeface="Wingdings" pitchFamily="2" charset="2"/>
              </a:rPr>
              <a:t>negociable</a:t>
            </a:r>
            <a:r>
              <a:rPr lang="fr-FR" sz="1600" b="1" i="1" dirty="0">
                <a:solidFill>
                  <a:srgbClr val="0070C0"/>
                </a:solidFill>
                <a:sym typeface="Wingdings" pitchFamily="2" charset="2"/>
              </a:rPr>
              <a:t>)</a:t>
            </a:r>
            <a:endParaRPr lang="fr-FR" sz="1600" b="1" i="1" dirty="0">
              <a:solidFill>
                <a:srgbClr val="0070C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0231" y="1867191"/>
            <a:ext cx="5840563" cy="427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135561" y="1576538"/>
            <a:ext cx="9066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solidFill>
                  <a:srgbClr val="0070C0"/>
                </a:solidFill>
                <a:sym typeface="Wingdings" pitchFamily="2" charset="2"/>
              </a:rPr>
              <a:t>Function</a:t>
            </a:r>
            <a:endParaRPr lang="fr-FR" sz="1400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8511" y="1576538"/>
            <a:ext cx="1219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solidFill>
                  <a:srgbClr val="0070C0"/>
                </a:solidFill>
                <a:sym typeface="Wingdings" pitchFamily="2" charset="2"/>
              </a:rPr>
              <a:t>Criteria</a:t>
            </a:r>
            <a:endParaRPr lang="fr-FR" sz="1400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50554" y="1556793"/>
            <a:ext cx="960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solidFill>
                  <a:srgbClr val="0070C0"/>
                </a:solidFill>
                <a:sym typeface="Wingdings" pitchFamily="2" charset="2"/>
              </a:rPr>
              <a:t>Level</a:t>
            </a:r>
            <a:endParaRPr lang="fr-FR" sz="1400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22927" y="1556793"/>
            <a:ext cx="1219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solidFill>
                  <a:srgbClr val="0070C0"/>
                </a:solidFill>
                <a:sym typeface="Wingdings" pitchFamily="2" charset="2"/>
              </a:rPr>
              <a:t>Flexibility</a:t>
            </a:r>
            <a:endParaRPr lang="fr-FR" sz="1400" b="1" dirty="0">
              <a:solidFill>
                <a:srgbClr val="0070C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154900" y="886710"/>
            <a:ext cx="5611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000" b="1" dirty="0"/>
              <a:t>Exemple de tableau de caractérisation de fonctions</a:t>
            </a:r>
          </a:p>
        </p:txBody>
      </p:sp>
    </p:spTree>
    <p:extLst>
      <p:ext uri="{BB962C8B-B14F-4D97-AF65-F5344CB8AC3E}">
        <p14:creationId xmlns:p14="http://schemas.microsoft.com/office/powerpoint/2010/main" val="2371812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Elbow Connector 32"/>
          <p:cNvCxnSpPr>
            <a:stCxn id="8" idx="1"/>
            <a:endCxn id="5" idx="1"/>
          </p:cNvCxnSpPr>
          <p:nvPr/>
        </p:nvCxnSpPr>
        <p:spPr>
          <a:xfrm rot="10800000">
            <a:off x="2372782" y="1390628"/>
            <a:ext cx="1189393" cy="2736672"/>
          </a:xfrm>
          <a:prstGeom prst="bentConnector3">
            <a:avLst>
              <a:gd name="adj1" fmla="val 11922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372781" y="1210628"/>
            <a:ext cx="1797525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1. Requirements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2946" y="2104214"/>
            <a:ext cx="2248948" cy="579118"/>
          </a:xfrm>
          <a:prstGeom prst="rect">
            <a:avLst/>
          </a:prstGeom>
          <a:solidFill>
            <a:schemeClr val="accent3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2. Logical requirement groups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9438" y="2765659"/>
            <a:ext cx="1776603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3. Life cycle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562174" y="3870847"/>
            <a:ext cx="2893867" cy="5129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4.1 Environment and function by life phase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5098993" y="5045414"/>
            <a:ext cx="2436948" cy="5438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4.2 Context and external interfaces</a:t>
            </a:r>
          </a:p>
        </p:txBody>
      </p:sp>
      <p:cxnSp>
        <p:nvCxnSpPr>
          <p:cNvPr id="18" name="Straight Arrow Connector 17"/>
          <p:cNvCxnSpPr>
            <a:stCxn id="5" idx="2"/>
            <a:endCxn id="6" idx="0"/>
          </p:cNvCxnSpPr>
          <p:nvPr/>
        </p:nvCxnSpPr>
        <p:spPr>
          <a:xfrm>
            <a:off x="3271544" y="1570628"/>
            <a:ext cx="95877" cy="533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8" idx="0"/>
          </p:cNvCxnSpPr>
          <p:nvPr/>
        </p:nvCxnSpPr>
        <p:spPr>
          <a:xfrm flipH="1">
            <a:off x="5009107" y="3125659"/>
            <a:ext cx="558632" cy="745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2"/>
            <a:endCxn id="9" idx="0"/>
          </p:cNvCxnSpPr>
          <p:nvPr/>
        </p:nvCxnSpPr>
        <p:spPr>
          <a:xfrm>
            <a:off x="5009107" y="4383754"/>
            <a:ext cx="1308360" cy="661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2"/>
            <a:endCxn id="10" idx="0"/>
          </p:cNvCxnSpPr>
          <p:nvPr/>
        </p:nvCxnSpPr>
        <p:spPr>
          <a:xfrm flipH="1">
            <a:off x="4693465" y="4383753"/>
            <a:ext cx="315642" cy="1680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0" idx="1"/>
            <a:endCxn id="5" idx="1"/>
          </p:cNvCxnSpPr>
          <p:nvPr/>
        </p:nvCxnSpPr>
        <p:spPr>
          <a:xfrm rot="10800000">
            <a:off x="2372782" y="1390630"/>
            <a:ext cx="796985" cy="4940147"/>
          </a:xfrm>
          <a:prstGeom prst="bentConnector3">
            <a:avLst>
              <a:gd name="adj1" fmla="val 12868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31</a:t>
            </a:fld>
            <a:endParaRPr lang="fr-FR"/>
          </a:p>
        </p:txBody>
      </p:sp>
      <p:cxnSp>
        <p:nvCxnSpPr>
          <p:cNvPr id="25" name="Straight Arrow Connector 21"/>
          <p:cNvCxnSpPr>
            <a:stCxn id="6" idx="2"/>
            <a:endCxn id="8" idx="0"/>
          </p:cNvCxnSpPr>
          <p:nvPr/>
        </p:nvCxnSpPr>
        <p:spPr>
          <a:xfrm>
            <a:off x="3367421" y="2683333"/>
            <a:ext cx="1641687" cy="1187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401786" y="764704"/>
            <a:ext cx="181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00B050"/>
                </a:solidFill>
              </a:rPr>
              <a:t>Bottom</a:t>
            </a:r>
            <a:r>
              <a:rPr lang="fr-FR" b="1" dirty="0">
                <a:solidFill>
                  <a:srgbClr val="00B050"/>
                </a:solidFill>
              </a:rPr>
              <a:t> -&gt; Up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928588" y="2296902"/>
            <a:ext cx="181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Top -&gt; Down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69766" y="6064198"/>
            <a:ext cx="3047399" cy="5331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5. Function specification</a:t>
            </a: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DC03480F-7B87-9A44-852C-B88D54F51436}"/>
              </a:ext>
            </a:extLst>
          </p:cNvPr>
          <p:cNvSpPr>
            <a:spLocks/>
          </p:cNvSpPr>
          <p:nvPr/>
        </p:nvSpPr>
        <p:spPr bwMode="auto">
          <a:xfrm>
            <a:off x="1976439" y="5549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  <a:buFontTx/>
              <a:buNone/>
            </a:pPr>
            <a:r>
              <a:rPr lang="fr-FR" sz="2800" dirty="0">
                <a:solidFill>
                  <a:srgbClr val="FF0000"/>
                </a:solidFill>
              </a:rPr>
              <a:t>Client </a:t>
            </a:r>
            <a:r>
              <a:rPr lang="fr-FR" sz="2800" dirty="0" err="1">
                <a:solidFill>
                  <a:srgbClr val="FF0000"/>
                </a:solidFill>
              </a:rPr>
              <a:t>Needs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Analysis</a:t>
            </a:r>
            <a:endParaRPr lang="fr-FR" altLang="fr-FR" sz="28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AC5D5-6667-D949-8E57-D96BCFA68390}"/>
              </a:ext>
            </a:extLst>
          </p:cNvPr>
          <p:cNvSpPr txBox="1"/>
          <p:nvPr/>
        </p:nvSpPr>
        <p:spPr>
          <a:xfrm>
            <a:off x="7180766" y="1454048"/>
            <a:ext cx="44253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Reiterate</a:t>
            </a:r>
            <a:r>
              <a:rPr lang="fr-FR" dirty="0"/>
              <a:t> over the </a:t>
            </a:r>
            <a:r>
              <a:rPr lang="fr-FR" dirty="0" err="1"/>
              <a:t>requirement</a:t>
            </a:r>
            <a:r>
              <a:rPr lang="fr-FR" dirty="0"/>
              <a:t> set, to </a:t>
            </a:r>
            <a:r>
              <a:rPr lang="fr-FR" dirty="0" err="1"/>
              <a:t>consolidate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.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Did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requirement</a:t>
            </a:r>
            <a:r>
              <a:rPr lang="fr-FR" dirty="0"/>
              <a:t> set </a:t>
            </a:r>
            <a:r>
              <a:rPr lang="fr-FR" dirty="0" err="1"/>
              <a:t>covered</a:t>
            </a:r>
            <a:r>
              <a:rPr lang="fr-FR" dirty="0"/>
              <a:t> all </a:t>
            </a:r>
            <a:r>
              <a:rPr lang="fr-FR" dirty="0" err="1"/>
              <a:t>functions</a:t>
            </a:r>
            <a:r>
              <a:rPr lang="fr-FR" dirty="0"/>
              <a:t> and </a:t>
            </a:r>
            <a:r>
              <a:rPr lang="fr-FR" dirty="0" err="1"/>
              <a:t>constraints</a:t>
            </a:r>
            <a:r>
              <a:rPr lang="fr-FR" dirty="0"/>
              <a:t> </a:t>
            </a:r>
            <a:r>
              <a:rPr lang="fr-FR" dirty="0" err="1"/>
              <a:t>discovered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last </a:t>
            </a:r>
            <a:r>
              <a:rPr lang="fr-FR" dirty="0" err="1"/>
              <a:t>steps</a:t>
            </a:r>
            <a:r>
              <a:rPr lang="fr-FR" dirty="0"/>
              <a:t>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90022C-1E4F-0649-9E30-2E17A3150E32}"/>
              </a:ext>
            </a:extLst>
          </p:cNvPr>
          <p:cNvSpPr txBox="1"/>
          <p:nvPr/>
        </p:nvSpPr>
        <p:spPr>
          <a:xfrm>
            <a:off x="7740863" y="4505363"/>
            <a:ext cx="44511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Theoretically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design </a:t>
            </a:r>
            <a:r>
              <a:rPr lang="fr-FR" dirty="0" err="1"/>
              <a:t>loop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continue </a:t>
            </a:r>
            <a:r>
              <a:rPr lang="fr-FR" dirty="0" err="1"/>
              <a:t>until</a:t>
            </a:r>
            <a:r>
              <a:rPr lang="fr-FR" dirty="0"/>
              <a:t> :</a:t>
            </a:r>
          </a:p>
          <a:p>
            <a:pPr marL="285750" indent="-285750">
              <a:buFontTx/>
              <a:buChar char="-"/>
            </a:pPr>
            <a:r>
              <a:rPr lang="fr-FR" dirty="0"/>
              <a:t>no  more </a:t>
            </a:r>
            <a:r>
              <a:rPr lang="fr-FR" dirty="0" err="1"/>
              <a:t>requirements</a:t>
            </a:r>
            <a:r>
              <a:rPr lang="fr-FR" dirty="0"/>
              <a:t> </a:t>
            </a:r>
            <a:r>
              <a:rPr lang="fr-FR" dirty="0" err="1"/>
              <a:t>nor</a:t>
            </a:r>
            <a:r>
              <a:rPr lang="fr-FR" dirty="0"/>
              <a:t> </a:t>
            </a:r>
            <a:r>
              <a:rPr lang="fr-FR" dirty="0" err="1"/>
              <a:t>functions</a:t>
            </a:r>
            <a:r>
              <a:rPr lang="fr-FR" dirty="0"/>
              <a:t> are </a:t>
            </a:r>
            <a:r>
              <a:rPr lang="fr-FR" dirty="0" err="1"/>
              <a:t>added</a:t>
            </a:r>
            <a:r>
              <a:rPr lang="fr-FR" dirty="0"/>
              <a:t> (a design </a:t>
            </a:r>
            <a:r>
              <a:rPr lang="fr-FR" dirty="0" err="1"/>
              <a:t>fixpoint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reached</a:t>
            </a:r>
            <a:r>
              <a:rPr lang="fr-FR" dirty="0"/>
              <a:t>) and </a:t>
            </a:r>
          </a:p>
          <a:p>
            <a:pPr marL="285750" indent="-285750">
              <a:buFontTx/>
              <a:buChar char="-"/>
            </a:pPr>
            <a:r>
              <a:rPr lang="fr-FR" dirty="0"/>
              <a:t>the client </a:t>
            </a:r>
            <a:r>
              <a:rPr lang="fr-FR" dirty="0" err="1"/>
              <a:t>agrees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identified</a:t>
            </a:r>
            <a:r>
              <a:rPr lang="fr-FR" dirty="0"/>
              <a:t> design </a:t>
            </a:r>
            <a:r>
              <a:rPr lang="fr-FR" dirty="0" err="1"/>
              <a:t>problem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38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/>
          </p:cNvSpPr>
          <p:nvPr/>
        </p:nvSpPr>
        <p:spPr bwMode="auto">
          <a:xfrm>
            <a:off x="1415480" y="-242108"/>
            <a:ext cx="9369112" cy="115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  <a:buFontTx/>
              <a:buNone/>
            </a:pPr>
            <a:r>
              <a:rPr lang="fr-FR" altLang="fr-FR" sz="2800" dirty="0" err="1">
                <a:solidFill>
                  <a:srgbClr val="FF0000"/>
                </a:solidFill>
              </a:rPr>
              <a:t>Internal</a:t>
            </a:r>
            <a:r>
              <a:rPr lang="fr-FR" altLang="fr-FR" sz="2800" dirty="0">
                <a:solidFill>
                  <a:srgbClr val="FF0000"/>
                </a:solidFill>
              </a:rPr>
              <a:t> </a:t>
            </a:r>
            <a:r>
              <a:rPr lang="fr-FR" altLang="fr-FR" sz="2800" dirty="0" err="1">
                <a:solidFill>
                  <a:srgbClr val="FF0000"/>
                </a:solidFill>
              </a:rPr>
              <a:t>Functional</a:t>
            </a:r>
            <a:r>
              <a:rPr lang="fr-FR" altLang="fr-FR" sz="2800" dirty="0">
                <a:solidFill>
                  <a:srgbClr val="FF0000"/>
                </a:solidFill>
              </a:rPr>
              <a:t> </a:t>
            </a:r>
            <a:r>
              <a:rPr lang="fr-FR" altLang="fr-FR" sz="2800" dirty="0" err="1">
                <a:solidFill>
                  <a:srgbClr val="FF0000"/>
                </a:solidFill>
              </a:rPr>
              <a:t>Analysis</a:t>
            </a:r>
            <a:endParaRPr lang="fr-FR" altLang="fr-FR" sz="2800" i="1" dirty="0">
              <a:solidFill>
                <a:srgbClr val="FF0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Démarche de modélisation Système, UV 5.8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32</a:t>
            </a:fld>
            <a:endParaRPr lang="fr-FR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AA75C5-7E12-3F4D-9B57-72433C4FE51B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>
            <a:off x="3600871" y="3819629"/>
            <a:ext cx="0" cy="5671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04306F-F730-9147-B575-DE73C7A178B9}"/>
              </a:ext>
            </a:extLst>
          </p:cNvPr>
          <p:cNvCxnSpPr>
            <a:stCxn id="24" idx="2"/>
            <a:endCxn id="25" idx="0"/>
          </p:cNvCxnSpPr>
          <p:nvPr/>
        </p:nvCxnSpPr>
        <p:spPr>
          <a:xfrm>
            <a:off x="3600871" y="4746758"/>
            <a:ext cx="0" cy="4104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CC7BDD4-FDB2-AE41-966F-FA3AF4ADF70A}"/>
              </a:ext>
            </a:extLst>
          </p:cNvPr>
          <p:cNvSpPr/>
          <p:nvPr/>
        </p:nvSpPr>
        <p:spPr>
          <a:xfrm>
            <a:off x="2141278" y="3459629"/>
            <a:ext cx="2919185" cy="36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7. Function Decomposition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56A3EE-8A6E-8A4C-8128-49D1E2BC06CD}"/>
              </a:ext>
            </a:extLst>
          </p:cNvPr>
          <p:cNvSpPr/>
          <p:nvPr/>
        </p:nvSpPr>
        <p:spPr>
          <a:xfrm>
            <a:off x="2387333" y="4386758"/>
            <a:ext cx="2427076" cy="3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8. Traceability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735B51-4795-EB4E-93E1-15F17FB1B5F2}"/>
              </a:ext>
            </a:extLst>
          </p:cNvPr>
          <p:cNvSpPr/>
          <p:nvPr/>
        </p:nvSpPr>
        <p:spPr>
          <a:xfrm>
            <a:off x="2036047" y="5157192"/>
            <a:ext cx="3129648" cy="3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9. Functional Architecture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80177" y="3234902"/>
            <a:ext cx="2857649" cy="247392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034430" y="2587380"/>
            <a:ext cx="261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SysML</a:t>
            </a:r>
            <a:r>
              <a:rPr lang="fr-FR" sz="2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Diagrams</a:t>
            </a:r>
            <a:endParaRPr lang="fr-FR" sz="20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66460" y="3447952"/>
            <a:ext cx="252736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Use Case (FAST)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98924" y="4391414"/>
            <a:ext cx="252736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Requirements diagram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86808" y="5161848"/>
            <a:ext cx="252736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Activity diagram</a:t>
            </a:r>
          </a:p>
        </p:txBody>
      </p:sp>
    </p:spTree>
    <p:extLst>
      <p:ext uri="{BB962C8B-B14F-4D97-AF65-F5344CB8AC3E}">
        <p14:creationId xmlns:p14="http://schemas.microsoft.com/office/powerpoint/2010/main" val="4272245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52736"/>
            <a:ext cx="7931224" cy="1180728"/>
          </a:xfrm>
        </p:spPr>
        <p:txBody>
          <a:bodyPr>
            <a:noAutofit/>
          </a:bodyPr>
          <a:lstStyle/>
          <a:p>
            <a:r>
              <a:rPr lang="en-US" sz="1800" dirty="0"/>
              <a:t>Create a package P022_InternalAnalysis  in the package P02_Analysis</a:t>
            </a:r>
          </a:p>
          <a:p>
            <a:r>
              <a:rPr lang="en-US" sz="1800" dirty="0"/>
              <a:t>For each function (main functions only):</a:t>
            </a:r>
          </a:p>
          <a:p>
            <a:pPr lvl="1"/>
            <a:r>
              <a:rPr lang="en-US" sz="1800" dirty="0"/>
              <a:t>Create a use-case diagram in the package P022_InternalAnalysis </a:t>
            </a:r>
          </a:p>
          <a:p>
            <a:pPr lvl="1"/>
            <a:r>
              <a:rPr lang="en-US" sz="1800" dirty="0"/>
              <a:t>Decompose the function in sub-functions (include relation)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518" y="2536304"/>
            <a:ext cx="5888971" cy="4205064"/>
          </a:xfrm>
          <a:prstGeom prst="rect">
            <a:avLst/>
          </a:prstGeom>
        </p:spPr>
      </p:pic>
      <p:sp>
        <p:nvSpPr>
          <p:cNvPr id="6" name="Titre 1"/>
          <p:cNvSpPr>
            <a:spLocks/>
          </p:cNvSpPr>
          <p:nvPr/>
        </p:nvSpPr>
        <p:spPr bwMode="auto">
          <a:xfrm>
            <a:off x="1415480" y="-242108"/>
            <a:ext cx="9369112" cy="115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</a:pPr>
            <a:r>
              <a:rPr lang="fr-FR" altLang="fr-FR" sz="2800" dirty="0">
                <a:solidFill>
                  <a:srgbClr val="FF0000"/>
                </a:solidFill>
              </a:rPr>
              <a:t>7. </a:t>
            </a:r>
            <a:r>
              <a:rPr lang="fr-FR" altLang="fr-FR" sz="2800" dirty="0" err="1">
                <a:solidFill>
                  <a:srgbClr val="FF0000"/>
                </a:solidFill>
              </a:rPr>
              <a:t>Internal</a:t>
            </a:r>
            <a:r>
              <a:rPr lang="fr-FR" altLang="fr-FR" sz="2800" dirty="0">
                <a:solidFill>
                  <a:srgbClr val="FF0000"/>
                </a:solidFill>
              </a:rPr>
              <a:t> </a:t>
            </a:r>
            <a:r>
              <a:rPr lang="fr-FR" altLang="fr-FR" sz="2800" dirty="0" err="1">
                <a:solidFill>
                  <a:srgbClr val="FF0000"/>
                </a:solidFill>
              </a:rPr>
              <a:t>Functional</a:t>
            </a:r>
            <a:r>
              <a:rPr lang="fr-FR" altLang="fr-FR" sz="2800" dirty="0">
                <a:solidFill>
                  <a:srgbClr val="FF0000"/>
                </a:solidFill>
              </a:rPr>
              <a:t> </a:t>
            </a:r>
            <a:r>
              <a:rPr lang="fr-FR" altLang="fr-FR" sz="2800" dirty="0" err="1">
                <a:solidFill>
                  <a:srgbClr val="FF0000"/>
                </a:solidFill>
              </a:rPr>
              <a:t>Analysis</a:t>
            </a:r>
            <a:r>
              <a:rPr lang="fr-FR" altLang="fr-FR" sz="2800" i="1" dirty="0">
                <a:solidFill>
                  <a:srgbClr val="FF0000"/>
                </a:solidFill>
              </a:rPr>
              <a:t> </a:t>
            </a:r>
            <a:r>
              <a:rPr lang="fr-FR" altLang="fr-FR" sz="2800" dirty="0">
                <a:solidFill>
                  <a:srgbClr val="FF0000"/>
                </a:solidFill>
              </a:rPr>
              <a:t>: FAST </a:t>
            </a:r>
            <a:r>
              <a:rPr lang="fr-FR" altLang="fr-FR" sz="2800" dirty="0" err="1">
                <a:solidFill>
                  <a:srgbClr val="FF0000"/>
                </a:solidFill>
              </a:rPr>
              <a:t>Refinement</a:t>
            </a:r>
            <a:endParaRPr lang="fr-FR" altLang="fr-FR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14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/>
          </p:cNvSpPr>
          <p:nvPr/>
        </p:nvSpPr>
        <p:spPr bwMode="auto">
          <a:xfrm>
            <a:off x="1415480" y="-242108"/>
            <a:ext cx="9369112" cy="115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  <a:buFontTx/>
              <a:buNone/>
            </a:pPr>
            <a:r>
              <a:rPr lang="fr-FR" altLang="fr-FR" sz="2800" dirty="0" err="1">
                <a:solidFill>
                  <a:srgbClr val="FF0000"/>
                </a:solidFill>
              </a:rPr>
              <a:t>Internal</a:t>
            </a:r>
            <a:r>
              <a:rPr lang="fr-FR" altLang="fr-FR" sz="2800" dirty="0">
                <a:solidFill>
                  <a:srgbClr val="FF0000"/>
                </a:solidFill>
              </a:rPr>
              <a:t> </a:t>
            </a:r>
            <a:r>
              <a:rPr lang="fr-FR" altLang="fr-FR" sz="2800" dirty="0" err="1">
                <a:solidFill>
                  <a:srgbClr val="FF0000"/>
                </a:solidFill>
              </a:rPr>
              <a:t>Functional</a:t>
            </a:r>
            <a:r>
              <a:rPr lang="fr-FR" altLang="fr-FR" sz="2800" dirty="0">
                <a:solidFill>
                  <a:srgbClr val="FF0000"/>
                </a:solidFill>
              </a:rPr>
              <a:t> </a:t>
            </a:r>
            <a:r>
              <a:rPr lang="fr-FR" altLang="fr-FR" sz="2800" dirty="0" err="1">
                <a:solidFill>
                  <a:srgbClr val="FF0000"/>
                </a:solidFill>
              </a:rPr>
              <a:t>Analysis</a:t>
            </a:r>
            <a:endParaRPr lang="fr-FR" altLang="fr-FR" sz="2800" i="1" dirty="0">
              <a:solidFill>
                <a:srgbClr val="FF0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Démarche de modélisation Système, UV 5.8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34</a:t>
            </a:fld>
            <a:endParaRPr lang="fr-FR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AA75C5-7E12-3F4D-9B57-72433C4FE51B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>
            <a:off x="3600871" y="3819629"/>
            <a:ext cx="0" cy="5671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04306F-F730-9147-B575-DE73C7A178B9}"/>
              </a:ext>
            </a:extLst>
          </p:cNvPr>
          <p:cNvCxnSpPr>
            <a:stCxn id="24" idx="2"/>
            <a:endCxn id="25" idx="0"/>
          </p:cNvCxnSpPr>
          <p:nvPr/>
        </p:nvCxnSpPr>
        <p:spPr>
          <a:xfrm>
            <a:off x="3600871" y="4746758"/>
            <a:ext cx="0" cy="4104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CC7BDD4-FDB2-AE41-966F-FA3AF4ADF70A}"/>
              </a:ext>
            </a:extLst>
          </p:cNvPr>
          <p:cNvSpPr/>
          <p:nvPr/>
        </p:nvSpPr>
        <p:spPr>
          <a:xfrm>
            <a:off x="2141278" y="3459629"/>
            <a:ext cx="2919185" cy="3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7. Function Decomposition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56A3EE-8A6E-8A4C-8128-49D1E2BC06CD}"/>
              </a:ext>
            </a:extLst>
          </p:cNvPr>
          <p:cNvSpPr/>
          <p:nvPr/>
        </p:nvSpPr>
        <p:spPr>
          <a:xfrm>
            <a:off x="2387333" y="4386758"/>
            <a:ext cx="2427076" cy="36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8. Traceability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735B51-4795-EB4E-93E1-15F17FB1B5F2}"/>
              </a:ext>
            </a:extLst>
          </p:cNvPr>
          <p:cNvSpPr/>
          <p:nvPr/>
        </p:nvSpPr>
        <p:spPr>
          <a:xfrm>
            <a:off x="2036047" y="5157192"/>
            <a:ext cx="3129648" cy="3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9. Functional Architecture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80177" y="3234902"/>
            <a:ext cx="2857649" cy="247392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034430" y="2587380"/>
            <a:ext cx="261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SysML</a:t>
            </a:r>
            <a:r>
              <a:rPr lang="fr-FR" sz="2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Diagrams</a:t>
            </a:r>
            <a:endParaRPr lang="fr-FR" sz="20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98924" y="4391414"/>
            <a:ext cx="252736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Requirements diagram</a:t>
            </a:r>
          </a:p>
        </p:txBody>
      </p:sp>
    </p:spTree>
    <p:extLst>
      <p:ext uri="{BB962C8B-B14F-4D97-AF65-F5344CB8AC3E}">
        <p14:creationId xmlns:p14="http://schemas.microsoft.com/office/powerpoint/2010/main" val="3606579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Démarche de modélisation Système, UV 5.8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35</a:t>
            </a:fld>
            <a:endParaRPr lang="fr-FR"/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782" y="1412776"/>
            <a:ext cx="8226682" cy="4628232"/>
          </a:xfrm>
          <a:prstGeom prst="rect">
            <a:avLst/>
          </a:prstGeom>
        </p:spPr>
      </p:pic>
      <p:sp>
        <p:nvSpPr>
          <p:cNvPr id="6" name="Titre 1"/>
          <p:cNvSpPr>
            <a:spLocks/>
          </p:cNvSpPr>
          <p:nvPr/>
        </p:nvSpPr>
        <p:spPr bwMode="auto">
          <a:xfrm>
            <a:off x="1415480" y="-242108"/>
            <a:ext cx="9369112" cy="115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</a:pPr>
            <a:r>
              <a:rPr lang="fr-FR" altLang="fr-FR" sz="2800" dirty="0">
                <a:solidFill>
                  <a:srgbClr val="FF0000"/>
                </a:solidFill>
              </a:rPr>
              <a:t>8. </a:t>
            </a:r>
            <a:r>
              <a:rPr lang="fr-FR" altLang="fr-FR" sz="2800" dirty="0" err="1">
                <a:solidFill>
                  <a:srgbClr val="FF0000"/>
                </a:solidFill>
              </a:rPr>
              <a:t>Internal</a:t>
            </a:r>
            <a:r>
              <a:rPr lang="fr-FR" altLang="fr-FR" sz="2800" dirty="0">
                <a:solidFill>
                  <a:srgbClr val="FF0000"/>
                </a:solidFill>
              </a:rPr>
              <a:t> </a:t>
            </a:r>
            <a:r>
              <a:rPr lang="fr-FR" altLang="fr-FR" sz="2800" dirty="0" err="1">
                <a:solidFill>
                  <a:srgbClr val="FF0000"/>
                </a:solidFill>
              </a:rPr>
              <a:t>Functional</a:t>
            </a:r>
            <a:r>
              <a:rPr lang="fr-FR" altLang="fr-FR" sz="2800" dirty="0">
                <a:solidFill>
                  <a:srgbClr val="FF0000"/>
                </a:solidFill>
              </a:rPr>
              <a:t> </a:t>
            </a:r>
            <a:r>
              <a:rPr lang="fr-FR" altLang="fr-FR" sz="2800" dirty="0" err="1">
                <a:solidFill>
                  <a:srgbClr val="FF0000"/>
                </a:solidFill>
              </a:rPr>
              <a:t>Analysis</a:t>
            </a:r>
            <a:r>
              <a:rPr lang="fr-FR" altLang="fr-FR" sz="2800" i="1" dirty="0">
                <a:solidFill>
                  <a:srgbClr val="FF0000"/>
                </a:solidFill>
              </a:rPr>
              <a:t> </a:t>
            </a:r>
            <a:r>
              <a:rPr lang="fr-FR" altLang="fr-FR" sz="2800" dirty="0">
                <a:solidFill>
                  <a:srgbClr val="FF0000"/>
                </a:solidFill>
              </a:rPr>
              <a:t>: </a:t>
            </a:r>
            <a:r>
              <a:rPr lang="fr-FR" altLang="fr-FR" sz="2800" dirty="0" err="1">
                <a:solidFill>
                  <a:srgbClr val="FF0000"/>
                </a:solidFill>
              </a:rPr>
              <a:t>Traceability</a:t>
            </a:r>
            <a:endParaRPr lang="fr-FR" altLang="fr-FR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15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/>
          </p:cNvSpPr>
          <p:nvPr/>
        </p:nvSpPr>
        <p:spPr bwMode="auto">
          <a:xfrm>
            <a:off x="1415480" y="-242108"/>
            <a:ext cx="9369112" cy="115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  <a:buFontTx/>
              <a:buNone/>
            </a:pPr>
            <a:r>
              <a:rPr lang="fr-FR" altLang="fr-FR" sz="2800" dirty="0" err="1">
                <a:solidFill>
                  <a:srgbClr val="FF0000"/>
                </a:solidFill>
              </a:rPr>
              <a:t>Internal</a:t>
            </a:r>
            <a:r>
              <a:rPr lang="fr-FR" altLang="fr-FR" sz="2800" dirty="0">
                <a:solidFill>
                  <a:srgbClr val="FF0000"/>
                </a:solidFill>
              </a:rPr>
              <a:t> </a:t>
            </a:r>
            <a:r>
              <a:rPr lang="fr-FR" altLang="fr-FR" sz="2800" dirty="0" err="1">
                <a:solidFill>
                  <a:srgbClr val="FF0000"/>
                </a:solidFill>
              </a:rPr>
              <a:t>Functional</a:t>
            </a:r>
            <a:r>
              <a:rPr lang="fr-FR" altLang="fr-FR" sz="2800" dirty="0">
                <a:solidFill>
                  <a:srgbClr val="FF0000"/>
                </a:solidFill>
              </a:rPr>
              <a:t> </a:t>
            </a:r>
            <a:r>
              <a:rPr lang="fr-FR" altLang="fr-FR" sz="2800" dirty="0" err="1">
                <a:solidFill>
                  <a:srgbClr val="FF0000"/>
                </a:solidFill>
              </a:rPr>
              <a:t>Analysis</a:t>
            </a:r>
            <a:endParaRPr lang="fr-FR" altLang="fr-FR" sz="2800" i="1" dirty="0">
              <a:solidFill>
                <a:srgbClr val="FF0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Démarche de modélisation Système, UV 5.8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36</a:t>
            </a:fld>
            <a:endParaRPr lang="fr-FR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AA75C5-7E12-3F4D-9B57-72433C4FE51B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>
            <a:off x="3600871" y="3819629"/>
            <a:ext cx="0" cy="5671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104306F-F730-9147-B575-DE73C7A178B9}"/>
              </a:ext>
            </a:extLst>
          </p:cNvPr>
          <p:cNvCxnSpPr>
            <a:stCxn id="24" idx="2"/>
            <a:endCxn id="25" idx="0"/>
          </p:cNvCxnSpPr>
          <p:nvPr/>
        </p:nvCxnSpPr>
        <p:spPr>
          <a:xfrm>
            <a:off x="3600871" y="4746758"/>
            <a:ext cx="0" cy="4104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CC7BDD4-FDB2-AE41-966F-FA3AF4ADF70A}"/>
              </a:ext>
            </a:extLst>
          </p:cNvPr>
          <p:cNvSpPr/>
          <p:nvPr/>
        </p:nvSpPr>
        <p:spPr>
          <a:xfrm>
            <a:off x="2141278" y="3459629"/>
            <a:ext cx="2919185" cy="3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7. Function Decomposition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56A3EE-8A6E-8A4C-8128-49D1E2BC06CD}"/>
              </a:ext>
            </a:extLst>
          </p:cNvPr>
          <p:cNvSpPr/>
          <p:nvPr/>
        </p:nvSpPr>
        <p:spPr>
          <a:xfrm>
            <a:off x="2387333" y="4386758"/>
            <a:ext cx="2427076" cy="3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8. Traceability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735B51-4795-EB4E-93E1-15F17FB1B5F2}"/>
              </a:ext>
            </a:extLst>
          </p:cNvPr>
          <p:cNvSpPr/>
          <p:nvPr/>
        </p:nvSpPr>
        <p:spPr>
          <a:xfrm>
            <a:off x="2036047" y="5157192"/>
            <a:ext cx="3129648" cy="36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9. Functional Architecture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80177" y="3234902"/>
            <a:ext cx="2857649" cy="247392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034430" y="2587380"/>
            <a:ext cx="261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SysML</a:t>
            </a:r>
            <a:r>
              <a:rPr lang="fr-FR" sz="2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Diagrams</a:t>
            </a:r>
            <a:endParaRPr lang="fr-FR" sz="20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86808" y="5161848"/>
            <a:ext cx="252736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Activity diagram</a:t>
            </a:r>
          </a:p>
        </p:txBody>
      </p:sp>
    </p:spTree>
    <p:extLst>
      <p:ext uri="{BB962C8B-B14F-4D97-AF65-F5344CB8AC3E}">
        <p14:creationId xmlns:p14="http://schemas.microsoft.com/office/powerpoint/2010/main" val="1993375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350" y="908720"/>
            <a:ext cx="4698924" cy="5693544"/>
          </a:xfrm>
          <a:prstGeom prst="rect">
            <a:avLst/>
          </a:prstGeom>
        </p:spPr>
      </p:pic>
      <p:sp>
        <p:nvSpPr>
          <p:cNvPr id="5" name="Titre 1"/>
          <p:cNvSpPr>
            <a:spLocks/>
          </p:cNvSpPr>
          <p:nvPr/>
        </p:nvSpPr>
        <p:spPr bwMode="auto">
          <a:xfrm>
            <a:off x="1703513" y="-346061"/>
            <a:ext cx="8834312" cy="12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</a:pPr>
            <a:r>
              <a:rPr lang="fr-FR" altLang="fr-FR" sz="2800" dirty="0">
                <a:solidFill>
                  <a:srgbClr val="FF0000"/>
                </a:solidFill>
              </a:rPr>
              <a:t>9. </a:t>
            </a:r>
            <a:r>
              <a:rPr lang="fr-FR" altLang="fr-FR" sz="2800" dirty="0" err="1">
                <a:solidFill>
                  <a:srgbClr val="FF0000"/>
                </a:solidFill>
              </a:rPr>
              <a:t>Functional</a:t>
            </a:r>
            <a:r>
              <a:rPr lang="fr-FR" altLang="fr-FR" sz="2800" dirty="0">
                <a:solidFill>
                  <a:srgbClr val="FF0000"/>
                </a:solidFill>
              </a:rPr>
              <a:t> Architecture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61507" y="1232169"/>
            <a:ext cx="65390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White box system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a Block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Right click on the package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P022_InternalAnalysis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Diagrams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Block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Definition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Diagram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SystemBDD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Block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System identification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Create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Block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which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represents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the system « white box »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the « System » Block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created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during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external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analysis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Create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inheritance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relation (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generalization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between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the new block and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previous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one (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way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previously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defined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interfaces are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inherited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-- the ports)</a:t>
            </a:r>
          </a:p>
        </p:txBody>
      </p:sp>
    </p:spTree>
    <p:extLst>
      <p:ext uri="{BB962C8B-B14F-4D97-AF65-F5344CB8AC3E}">
        <p14:creationId xmlns:p14="http://schemas.microsoft.com/office/powerpoint/2010/main" val="3934797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058" y="2060848"/>
            <a:ext cx="5600700" cy="17145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86390" y="1052736"/>
            <a:ext cx="7045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To show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previously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ports 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Right click on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newly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block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Port -&gt; Show all ports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7322" y="4005065"/>
            <a:ext cx="4244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an Activity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in the model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Right click on the new block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new -&gt;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Diagrams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-&gt; Activity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824" y="4077072"/>
            <a:ext cx="5400600" cy="2136382"/>
          </a:xfrm>
          <a:prstGeom prst="rect">
            <a:avLst/>
          </a:prstGeom>
        </p:spPr>
      </p:pic>
      <p:sp>
        <p:nvSpPr>
          <p:cNvPr id="10" name="Titre 1"/>
          <p:cNvSpPr>
            <a:spLocks/>
          </p:cNvSpPr>
          <p:nvPr/>
        </p:nvSpPr>
        <p:spPr bwMode="auto">
          <a:xfrm>
            <a:off x="1703513" y="-346061"/>
            <a:ext cx="8834312" cy="12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</a:pPr>
            <a:r>
              <a:rPr lang="fr-FR" altLang="fr-FR" sz="2800" dirty="0">
                <a:solidFill>
                  <a:srgbClr val="FF0000"/>
                </a:solidFill>
              </a:rPr>
              <a:t>9. </a:t>
            </a:r>
            <a:r>
              <a:rPr lang="fr-FR" altLang="fr-FR" sz="2800" dirty="0" err="1">
                <a:solidFill>
                  <a:srgbClr val="FF0000"/>
                </a:solidFill>
              </a:rPr>
              <a:t>Functional</a:t>
            </a:r>
            <a:r>
              <a:rPr lang="fr-FR" altLang="fr-FR" sz="2800" dirty="0">
                <a:solidFill>
                  <a:srgbClr val="FF0000"/>
                </a:solidFill>
              </a:rPr>
              <a:t> Architecture</a:t>
            </a:r>
          </a:p>
        </p:txBody>
      </p:sp>
    </p:spTree>
    <p:extLst>
      <p:ext uri="{BB962C8B-B14F-4D97-AF65-F5344CB8AC3E}">
        <p14:creationId xmlns:p14="http://schemas.microsoft.com/office/powerpoint/2010/main" val="2828689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86390" y="1124744"/>
            <a:ext cx="4597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Activity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Diagram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exemple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706" y="2075389"/>
            <a:ext cx="9133295" cy="3637310"/>
          </a:xfrm>
          <a:prstGeom prst="rect">
            <a:avLst/>
          </a:prstGeom>
        </p:spPr>
      </p:pic>
      <p:sp>
        <p:nvSpPr>
          <p:cNvPr id="8" name="Titre 1"/>
          <p:cNvSpPr>
            <a:spLocks/>
          </p:cNvSpPr>
          <p:nvPr/>
        </p:nvSpPr>
        <p:spPr bwMode="auto">
          <a:xfrm>
            <a:off x="1703513" y="-346061"/>
            <a:ext cx="8834312" cy="12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</a:pPr>
            <a:r>
              <a:rPr lang="fr-FR" altLang="fr-FR" sz="2800" dirty="0">
                <a:solidFill>
                  <a:srgbClr val="FF0000"/>
                </a:solidFill>
              </a:rPr>
              <a:t>9. </a:t>
            </a:r>
            <a:r>
              <a:rPr lang="fr-FR" altLang="fr-FR" sz="2800" dirty="0" err="1">
                <a:solidFill>
                  <a:srgbClr val="FF0000"/>
                </a:solidFill>
              </a:rPr>
              <a:t>Functional</a:t>
            </a:r>
            <a:r>
              <a:rPr lang="fr-FR" altLang="fr-FR" sz="2800" dirty="0">
                <a:solidFill>
                  <a:srgbClr val="FF0000"/>
                </a:solidFill>
              </a:rPr>
              <a:t> Architecture</a:t>
            </a:r>
          </a:p>
        </p:txBody>
      </p:sp>
    </p:spTree>
    <p:extLst>
      <p:ext uri="{BB962C8B-B14F-4D97-AF65-F5344CB8AC3E}">
        <p14:creationId xmlns:p14="http://schemas.microsoft.com/office/powerpoint/2010/main" val="72246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/>
          </p:cNvSpPr>
          <p:nvPr/>
        </p:nvSpPr>
        <p:spPr bwMode="auto">
          <a:xfrm>
            <a:off x="1778134" y="9057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chemeClr val="bg2"/>
              </a:buClr>
              <a:buSzTx/>
              <a:buFontTx/>
              <a:buNone/>
            </a:pPr>
            <a:r>
              <a:rPr lang="fr-FR" altLang="fr-FR" i="1" dirty="0">
                <a:solidFill>
                  <a:srgbClr val="FF0000"/>
                </a:solidFill>
              </a:rPr>
              <a:t>Model-</a:t>
            </a:r>
            <a:r>
              <a:rPr lang="fr-FR" altLang="fr-FR" i="1" dirty="0" err="1">
                <a:solidFill>
                  <a:srgbClr val="FF0000"/>
                </a:solidFill>
              </a:rPr>
              <a:t>based</a:t>
            </a:r>
            <a:r>
              <a:rPr lang="fr-FR" altLang="fr-FR" i="1" dirty="0">
                <a:solidFill>
                  <a:srgbClr val="FF0000"/>
                </a:solidFill>
              </a:rPr>
              <a:t> </a:t>
            </a:r>
            <a:r>
              <a:rPr lang="fr-FR" altLang="fr-FR" i="1" dirty="0" err="1">
                <a:solidFill>
                  <a:srgbClr val="FF0000"/>
                </a:solidFill>
              </a:rPr>
              <a:t>systems</a:t>
            </a:r>
            <a:r>
              <a:rPr lang="fr-FR" altLang="fr-FR" i="1" dirty="0">
                <a:solidFill>
                  <a:srgbClr val="FF0000"/>
                </a:solidFill>
              </a:rPr>
              <a:t> engineering </a:t>
            </a:r>
            <a:r>
              <a:rPr lang="fr-FR" altLang="fr-FR" i="1" dirty="0" err="1">
                <a:solidFill>
                  <a:srgbClr val="FF0000"/>
                </a:solidFill>
              </a:rPr>
              <a:t>SysML</a:t>
            </a:r>
            <a:r>
              <a:rPr lang="fr-FR" altLang="fr-FR" i="1" dirty="0">
                <a:solidFill>
                  <a:srgbClr val="FF0000"/>
                </a:solidFill>
              </a:rPr>
              <a:t> IBM </a:t>
            </a:r>
            <a:r>
              <a:rPr lang="fr-FR" altLang="fr-FR" i="1" dirty="0" err="1">
                <a:solidFill>
                  <a:srgbClr val="FF0000"/>
                </a:solidFill>
              </a:rPr>
              <a:t>Rhapsody</a:t>
            </a:r>
            <a:endParaRPr lang="fr-FR" altLang="fr-FR" i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07188" y="4437112"/>
            <a:ext cx="4568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Create</a:t>
            </a:r>
            <a:r>
              <a:rPr lang="fr-FR" dirty="0"/>
              <a:t> a new </a:t>
            </a:r>
            <a:r>
              <a:rPr lang="fr-FR" dirty="0" err="1"/>
              <a:t>project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Set a </a:t>
            </a:r>
            <a:r>
              <a:rPr lang="fr-FR" dirty="0" err="1"/>
              <a:t>target</a:t>
            </a:r>
            <a:r>
              <a:rPr lang="fr-FR" dirty="0"/>
              <a:t> </a:t>
            </a:r>
            <a:r>
              <a:rPr lang="fr-FR" dirty="0" err="1"/>
              <a:t>folder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Give</a:t>
            </a:r>
            <a:r>
              <a:rPr lang="fr-FR" dirty="0"/>
              <a:t> a </a:t>
            </a:r>
            <a:r>
              <a:rPr lang="fr-FR" dirty="0" err="1"/>
              <a:t>name</a:t>
            </a:r>
            <a:r>
              <a:rPr lang="fr-FR" dirty="0"/>
              <a:t> to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project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Choose</a:t>
            </a:r>
            <a:r>
              <a:rPr lang="fr-FR" dirty="0"/>
              <a:t> </a:t>
            </a:r>
            <a:r>
              <a:rPr lang="fr-FR" b="1" dirty="0" err="1"/>
              <a:t>SysML</a:t>
            </a:r>
            <a:r>
              <a:rPr lang="fr-FR" dirty="0"/>
              <a:t> for the </a:t>
            </a:r>
            <a:r>
              <a:rPr lang="fr-FR" b="1" dirty="0" err="1">
                <a:solidFill>
                  <a:srgbClr val="FF0000"/>
                </a:solidFill>
              </a:rPr>
              <a:t>project</a:t>
            </a:r>
            <a:r>
              <a:rPr lang="fr-FR" b="1" dirty="0">
                <a:solidFill>
                  <a:srgbClr val="FF0000"/>
                </a:solidFill>
              </a:rPr>
              <a:t>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Clock</a:t>
            </a:r>
            <a:r>
              <a:rPr lang="fr-FR" dirty="0"/>
              <a:t> OK,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Yes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3" r="17622" b="17833"/>
          <a:stretch/>
        </p:blipFill>
        <p:spPr bwMode="auto">
          <a:xfrm>
            <a:off x="4223792" y="764704"/>
            <a:ext cx="6166260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661938" y="1943544"/>
            <a:ext cx="236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Start </a:t>
            </a:r>
            <a:r>
              <a:rPr lang="fr-FR" b="1" dirty="0" err="1"/>
              <a:t>Rhapsody</a:t>
            </a:r>
            <a:r>
              <a:rPr lang="fr-FR" b="1" dirty="0"/>
              <a:t> </a:t>
            </a:r>
            <a:r>
              <a:rPr lang="fr-FR" b="1" dirty="0">
                <a:solidFill>
                  <a:srgbClr val="FF0000"/>
                </a:solidFill>
              </a:rPr>
              <a:t>JAVA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4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760" y="4043710"/>
            <a:ext cx="4089152" cy="256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66185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8169" y="2261730"/>
            <a:ext cx="1080677" cy="4351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140" y="908720"/>
            <a:ext cx="1076325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1" y="2024063"/>
            <a:ext cx="3019425" cy="46101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64252" y="908721"/>
            <a:ext cx="7728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subactivity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for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« main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 »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Drag &amp; Drop in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(ex FP01)</a:t>
            </a:r>
            <a:endParaRPr lang="fr-F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79976" y="2489448"/>
            <a:ext cx="122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Fonction élémentaire</a:t>
            </a:r>
          </a:p>
          <a:p>
            <a:pPr algn="ctr"/>
            <a:r>
              <a:rPr lang="fr-FR" sz="1400" b="1" dirty="0"/>
              <a:t>(niveau n)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7003404" y="2361695"/>
            <a:ext cx="532757" cy="3750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879976" y="3670921"/>
            <a:ext cx="122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Fonction de niveau supérieur (niveau n-1)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7003404" y="3543167"/>
            <a:ext cx="532757" cy="3750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159454" y="274894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Ports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8256241" y="2549225"/>
            <a:ext cx="1191247" cy="3399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9408368" y="4779150"/>
            <a:ext cx="122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Description de la nature du flux concerné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H="1" flipV="1">
            <a:off x="8328248" y="4779150"/>
            <a:ext cx="1123428" cy="3930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480376" y="3284985"/>
            <a:ext cx="122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Modélisation des flux entre sous-fonctions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8328248" y="3659796"/>
            <a:ext cx="1195436" cy="4172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1"/>
          <p:cNvSpPr>
            <a:spLocks/>
          </p:cNvSpPr>
          <p:nvPr/>
        </p:nvSpPr>
        <p:spPr bwMode="auto">
          <a:xfrm>
            <a:off x="1703513" y="-346061"/>
            <a:ext cx="8834312" cy="12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</a:pPr>
            <a:r>
              <a:rPr lang="fr-FR" altLang="fr-FR" sz="2800" dirty="0">
                <a:solidFill>
                  <a:srgbClr val="FF0000"/>
                </a:solidFill>
              </a:rPr>
              <a:t>9. </a:t>
            </a:r>
            <a:r>
              <a:rPr lang="fr-FR" altLang="fr-FR" sz="2800" dirty="0" err="1">
                <a:solidFill>
                  <a:srgbClr val="FF0000"/>
                </a:solidFill>
              </a:rPr>
              <a:t>Functional</a:t>
            </a:r>
            <a:r>
              <a:rPr lang="fr-FR" altLang="fr-FR" sz="2800" dirty="0">
                <a:solidFill>
                  <a:srgbClr val="FF0000"/>
                </a:solidFill>
              </a:rPr>
              <a:t> Architecture</a:t>
            </a:r>
          </a:p>
        </p:txBody>
      </p:sp>
    </p:spTree>
    <p:extLst>
      <p:ext uri="{BB962C8B-B14F-4D97-AF65-F5344CB8AC3E}">
        <p14:creationId xmlns:p14="http://schemas.microsoft.com/office/powerpoint/2010/main" val="2388270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1" y="2852936"/>
            <a:ext cx="4657725" cy="35814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4077072"/>
            <a:ext cx="2057400" cy="10033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64252" y="908720"/>
            <a:ext cx="8448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the ports and the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Click on « Action Pin » (right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toolbar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click on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Name the port and set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direction and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type (right click « 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 »)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Drag &amp; Drop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actors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created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during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lifecycle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analysis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external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analysis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Connect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actors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sub-functions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« 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object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flow » links</a:t>
            </a:r>
          </a:p>
        </p:txBody>
      </p:sp>
      <p:sp>
        <p:nvSpPr>
          <p:cNvPr id="8" name="Titre 1"/>
          <p:cNvSpPr>
            <a:spLocks/>
          </p:cNvSpPr>
          <p:nvPr/>
        </p:nvSpPr>
        <p:spPr bwMode="auto">
          <a:xfrm>
            <a:off x="1703513" y="-346061"/>
            <a:ext cx="8834312" cy="12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</a:pPr>
            <a:r>
              <a:rPr lang="fr-FR" altLang="fr-FR" sz="2800" dirty="0">
                <a:solidFill>
                  <a:srgbClr val="FF0000"/>
                </a:solidFill>
              </a:rPr>
              <a:t>9. </a:t>
            </a:r>
            <a:r>
              <a:rPr lang="fr-FR" altLang="fr-FR" sz="2800" dirty="0" err="1">
                <a:solidFill>
                  <a:srgbClr val="FF0000"/>
                </a:solidFill>
              </a:rPr>
              <a:t>Functional</a:t>
            </a:r>
            <a:r>
              <a:rPr lang="fr-FR" altLang="fr-FR" sz="2800" dirty="0">
                <a:solidFill>
                  <a:srgbClr val="FF0000"/>
                </a:solidFill>
              </a:rPr>
              <a:t> Architecture</a:t>
            </a:r>
          </a:p>
        </p:txBody>
      </p:sp>
    </p:spTree>
    <p:extLst>
      <p:ext uri="{BB962C8B-B14F-4D97-AF65-F5344CB8AC3E}">
        <p14:creationId xmlns:p14="http://schemas.microsoft.com/office/powerpoint/2010/main" val="15871904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Démarche de modélisation Système, UV 5.8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42</a:t>
            </a:fld>
            <a:endParaRPr lang="fr-FR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2"/>
          <a:srcRect b="19218"/>
          <a:stretch/>
        </p:blipFill>
        <p:spPr>
          <a:xfrm>
            <a:off x="1991545" y="44625"/>
            <a:ext cx="7762327" cy="3583159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174" y="4077072"/>
            <a:ext cx="4501282" cy="4501282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5987206" y="5858880"/>
            <a:ext cx="3168352" cy="5224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5375921" y="1772817"/>
            <a:ext cx="496787" cy="5224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775520" y="4255641"/>
            <a:ext cx="3995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If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your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ports are not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unidirectional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are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bidirectional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), set the type of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you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ports (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either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input or output)</a:t>
            </a:r>
          </a:p>
        </p:txBody>
      </p:sp>
    </p:spTree>
    <p:extLst>
      <p:ext uri="{BB962C8B-B14F-4D97-AF65-F5344CB8AC3E}">
        <p14:creationId xmlns:p14="http://schemas.microsoft.com/office/powerpoint/2010/main" val="1299154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271464" y="836713"/>
            <a:ext cx="41764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sub-function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decompositons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an « action » if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« 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elementary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 »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 « 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subactivity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 » if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decomposed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(if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subfunction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the « 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subactivities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 »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their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corresponding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ports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Connect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sub-activities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actions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flows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(« 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object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flow »)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Identify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set the nature of the flow: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either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by setting the type on the port, or by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creating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 « 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object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node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 » of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needed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type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Repeat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for all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fuctions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subfucntions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36" y="1628800"/>
            <a:ext cx="5077574" cy="4320480"/>
          </a:xfrm>
          <a:prstGeom prst="rect">
            <a:avLst/>
          </a:prstGeom>
        </p:spPr>
      </p:pic>
      <p:sp>
        <p:nvSpPr>
          <p:cNvPr id="7" name="Titre 1"/>
          <p:cNvSpPr>
            <a:spLocks/>
          </p:cNvSpPr>
          <p:nvPr/>
        </p:nvSpPr>
        <p:spPr bwMode="auto">
          <a:xfrm>
            <a:off x="1703513" y="-346061"/>
            <a:ext cx="8834312" cy="12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</a:pPr>
            <a:r>
              <a:rPr lang="fr-FR" altLang="fr-FR" sz="2800" dirty="0">
                <a:solidFill>
                  <a:srgbClr val="FF0000"/>
                </a:solidFill>
              </a:rPr>
              <a:t>9. </a:t>
            </a:r>
            <a:r>
              <a:rPr lang="fr-FR" altLang="fr-FR" sz="2800" dirty="0" err="1">
                <a:solidFill>
                  <a:srgbClr val="FF0000"/>
                </a:solidFill>
              </a:rPr>
              <a:t>Functional</a:t>
            </a:r>
            <a:r>
              <a:rPr lang="fr-FR" altLang="fr-FR" sz="2800" dirty="0">
                <a:solidFill>
                  <a:srgbClr val="FF0000"/>
                </a:solidFill>
              </a:rPr>
              <a:t> Architecture</a:t>
            </a:r>
          </a:p>
        </p:txBody>
      </p:sp>
    </p:spTree>
    <p:extLst>
      <p:ext uri="{BB962C8B-B14F-4D97-AF65-F5344CB8AC3E}">
        <p14:creationId xmlns:p14="http://schemas.microsoft.com/office/powerpoint/2010/main" val="3548412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20" y="2060849"/>
            <a:ext cx="4615205" cy="389285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64252" y="908720"/>
            <a:ext cx="84481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architecture for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« main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 »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Right click on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sub-activity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« Open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You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navigate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hierarchy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: « Open Parent » or « Open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Sub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Activity »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34" y="1916832"/>
            <a:ext cx="3689691" cy="4193902"/>
          </a:xfrm>
          <a:prstGeom prst="rect">
            <a:avLst/>
          </a:prstGeom>
        </p:spPr>
      </p:pic>
      <p:sp>
        <p:nvSpPr>
          <p:cNvPr id="8" name="Titre 1"/>
          <p:cNvSpPr>
            <a:spLocks/>
          </p:cNvSpPr>
          <p:nvPr/>
        </p:nvSpPr>
        <p:spPr bwMode="auto">
          <a:xfrm>
            <a:off x="1703513" y="-346061"/>
            <a:ext cx="8834312" cy="12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</a:pPr>
            <a:r>
              <a:rPr lang="fr-FR" altLang="fr-FR" sz="2800" dirty="0">
                <a:solidFill>
                  <a:srgbClr val="FF0000"/>
                </a:solidFill>
              </a:rPr>
              <a:t>9. </a:t>
            </a:r>
            <a:r>
              <a:rPr lang="fr-FR" altLang="fr-FR" sz="2800" dirty="0" err="1">
                <a:solidFill>
                  <a:srgbClr val="FF0000"/>
                </a:solidFill>
              </a:rPr>
              <a:t>Functional</a:t>
            </a:r>
            <a:r>
              <a:rPr lang="fr-FR" altLang="fr-FR" sz="2800" dirty="0">
                <a:solidFill>
                  <a:srgbClr val="FF0000"/>
                </a:solidFill>
              </a:rPr>
              <a:t> Architecture</a:t>
            </a:r>
          </a:p>
        </p:txBody>
      </p:sp>
    </p:spTree>
    <p:extLst>
      <p:ext uri="{BB962C8B-B14F-4D97-AF65-F5344CB8AC3E}">
        <p14:creationId xmlns:p14="http://schemas.microsoft.com/office/powerpoint/2010/main" val="26279658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Démarche de modélisation Système, UV 5.8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45</a:t>
            </a:fld>
            <a:endParaRPr lang="fr-FR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672" y="2318022"/>
            <a:ext cx="3719273" cy="4063306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142" y="1398840"/>
            <a:ext cx="4547331" cy="527052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271463" y="741826"/>
            <a:ext cx="7182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specify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the flow nature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071664" y="134076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Port « type »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1991544" y="1727904"/>
            <a:ext cx="1368154" cy="5901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176120" y="1052736"/>
            <a:ext cx="1414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« </a:t>
            </a:r>
            <a:r>
              <a:rPr lang="fr-FR" sz="1400" b="1" dirty="0" err="1"/>
              <a:t>object</a:t>
            </a:r>
            <a:r>
              <a:rPr lang="fr-FR" sz="1400" b="1" dirty="0"/>
              <a:t> </a:t>
            </a:r>
            <a:r>
              <a:rPr lang="fr-FR" sz="1400" b="1" dirty="0" err="1"/>
              <a:t>node</a:t>
            </a:r>
            <a:r>
              <a:rPr lang="fr-FR" sz="1400" b="1" dirty="0"/>
              <a:t> »</a:t>
            </a:r>
          </a:p>
          <a:p>
            <a:pPr algn="ctr"/>
            <a:r>
              <a:rPr lang="fr-FR" sz="1400" b="1" dirty="0"/>
              <a:t> « type »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6121886" y="1618694"/>
            <a:ext cx="1368154" cy="5901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"/>
          <p:cNvSpPr>
            <a:spLocks/>
          </p:cNvSpPr>
          <p:nvPr/>
        </p:nvSpPr>
        <p:spPr bwMode="auto">
          <a:xfrm>
            <a:off x="1703513" y="-346061"/>
            <a:ext cx="8834312" cy="12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</a:pPr>
            <a:r>
              <a:rPr lang="fr-FR" altLang="fr-FR" sz="2800" dirty="0">
                <a:solidFill>
                  <a:srgbClr val="FF0000"/>
                </a:solidFill>
              </a:rPr>
              <a:t>9. </a:t>
            </a:r>
            <a:r>
              <a:rPr lang="fr-FR" altLang="fr-FR" sz="2800" dirty="0" err="1">
                <a:solidFill>
                  <a:srgbClr val="FF0000"/>
                </a:solidFill>
              </a:rPr>
              <a:t>Functional</a:t>
            </a:r>
            <a:r>
              <a:rPr lang="fr-FR" altLang="fr-FR" sz="2800" dirty="0">
                <a:solidFill>
                  <a:srgbClr val="FF0000"/>
                </a:solidFill>
              </a:rPr>
              <a:t> Architecture</a:t>
            </a:r>
          </a:p>
        </p:txBody>
      </p:sp>
    </p:spTree>
    <p:extLst>
      <p:ext uri="{BB962C8B-B14F-4D97-AF65-F5344CB8AC3E}">
        <p14:creationId xmlns:p14="http://schemas.microsoft.com/office/powerpoint/2010/main" val="1901665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88" y="2924944"/>
            <a:ext cx="6273656" cy="378904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464252" y="908720"/>
            <a:ext cx="84481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architecture (collapse the </a:t>
            </a:r>
            <a:r>
              <a:rPr lang="fr-FR" sz="1600" b="1">
                <a:latin typeface="Arial" panose="020B0604020202020204" pitchFamily="34" charset="0"/>
                <a:cs typeface="Arial" panose="020B0604020202020204" pitchFamily="34" charset="0"/>
              </a:rPr>
              <a:t>hierarchy)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Right click on one « 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Sub-activity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 »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thend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« 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Back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Activity »</a:t>
            </a:r>
          </a:p>
          <a:p>
            <a:pPr lvl="1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 go back to a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hierarchical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view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Right click on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sub-activity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choose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«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Create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Sub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Activity »</a:t>
            </a: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19" y="2130698"/>
            <a:ext cx="3378200" cy="622300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616" y="2090936"/>
            <a:ext cx="3187700" cy="762000"/>
          </a:xfrm>
          <a:prstGeom prst="rect">
            <a:avLst/>
          </a:prstGeom>
        </p:spPr>
      </p:pic>
      <p:sp>
        <p:nvSpPr>
          <p:cNvPr id="7" name="Titre 1"/>
          <p:cNvSpPr>
            <a:spLocks/>
          </p:cNvSpPr>
          <p:nvPr/>
        </p:nvSpPr>
        <p:spPr bwMode="auto">
          <a:xfrm>
            <a:off x="1703513" y="-346061"/>
            <a:ext cx="8834312" cy="12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</a:pPr>
            <a:r>
              <a:rPr lang="fr-FR" altLang="fr-FR" sz="2800" dirty="0">
                <a:solidFill>
                  <a:srgbClr val="FF0000"/>
                </a:solidFill>
              </a:rPr>
              <a:t>9. </a:t>
            </a:r>
            <a:r>
              <a:rPr lang="fr-FR" altLang="fr-FR" sz="2800" dirty="0" err="1">
                <a:solidFill>
                  <a:srgbClr val="FF0000"/>
                </a:solidFill>
              </a:rPr>
              <a:t>Functional</a:t>
            </a:r>
            <a:r>
              <a:rPr lang="fr-FR" altLang="fr-FR" sz="2800" dirty="0">
                <a:solidFill>
                  <a:srgbClr val="FF0000"/>
                </a:solidFill>
              </a:rPr>
              <a:t> Architecture</a:t>
            </a:r>
          </a:p>
        </p:txBody>
      </p:sp>
    </p:spTree>
    <p:extLst>
      <p:ext uri="{BB962C8B-B14F-4D97-AF65-F5344CB8AC3E}">
        <p14:creationId xmlns:p14="http://schemas.microsoft.com/office/powerpoint/2010/main" val="2980357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Démarche de modélisation Système, UV 5.8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47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001885" y="1807025"/>
            <a:ext cx="2527360" cy="6597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Block Definition Diagram (BDD)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32104" y="4556150"/>
            <a:ext cx="2527360" cy="6315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Internal Block Diagram (IBD)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32104" y="3285024"/>
            <a:ext cx="252736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Allocate relations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032105" y="973107"/>
            <a:ext cx="261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SysML</a:t>
            </a:r>
            <a:r>
              <a:rPr lang="fr-FR" sz="2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Diagrams</a:t>
            </a:r>
            <a:endParaRPr lang="fr-FR" sz="20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44073" y="1556792"/>
            <a:ext cx="3024336" cy="388843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/>
          <p:cNvSpPr>
            <a:spLocks/>
          </p:cNvSpPr>
          <p:nvPr/>
        </p:nvSpPr>
        <p:spPr bwMode="auto">
          <a:xfrm>
            <a:off x="1703513" y="28127"/>
            <a:ext cx="883431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  <a:buFontTx/>
              <a:buNone/>
            </a:pPr>
            <a:r>
              <a:rPr lang="fr-FR" altLang="fr-FR" sz="2800" dirty="0">
                <a:solidFill>
                  <a:srgbClr val="FF0000"/>
                </a:solidFill>
              </a:rPr>
              <a:t>10. Architectural Design</a:t>
            </a:r>
            <a:endParaRPr lang="fr-FR" altLang="fr-FR" sz="2800" i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12">
            <a:extLst>
              <a:ext uri="{FF2B5EF4-FFF2-40B4-BE49-F238E27FC236}">
                <a16:creationId xmlns:a16="http://schemas.microsoft.com/office/drawing/2014/main" id="{DDC7F6A7-ED1F-CF4B-B2F9-292CF41D2158}"/>
              </a:ext>
            </a:extLst>
          </p:cNvPr>
          <p:cNvCxnSpPr>
            <a:stCxn id="26" idx="2"/>
            <a:endCxn id="24" idx="0"/>
          </p:cNvCxnSpPr>
          <p:nvPr/>
        </p:nvCxnSpPr>
        <p:spPr>
          <a:xfrm>
            <a:off x="3973095" y="2167026"/>
            <a:ext cx="22636" cy="9739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4">
            <a:extLst>
              <a:ext uri="{FF2B5EF4-FFF2-40B4-BE49-F238E27FC236}">
                <a16:creationId xmlns:a16="http://schemas.microsoft.com/office/drawing/2014/main" id="{38B05D00-FB58-0A49-9161-97CCAE41A46C}"/>
              </a:ext>
            </a:extLst>
          </p:cNvPr>
          <p:cNvCxnSpPr>
            <a:stCxn id="24" idx="2"/>
            <a:endCxn id="25" idx="0"/>
          </p:cNvCxnSpPr>
          <p:nvPr/>
        </p:nvCxnSpPr>
        <p:spPr>
          <a:xfrm flipH="1">
            <a:off x="3992519" y="3721396"/>
            <a:ext cx="3213" cy="787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6D89F5B-3319-704A-8F2E-6CCC915879E0}"/>
              </a:ext>
            </a:extLst>
          </p:cNvPr>
          <p:cNvSpPr/>
          <p:nvPr/>
        </p:nvSpPr>
        <p:spPr>
          <a:xfrm>
            <a:off x="2687550" y="3140968"/>
            <a:ext cx="2616362" cy="5804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11. Allocation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7DBFC7-C49C-1D4E-8D37-EFB82F15CC39}"/>
              </a:ext>
            </a:extLst>
          </p:cNvPr>
          <p:cNvSpPr/>
          <p:nvPr/>
        </p:nvSpPr>
        <p:spPr>
          <a:xfrm>
            <a:off x="2681124" y="4509121"/>
            <a:ext cx="2622788" cy="9055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12. Physical Architecture</a:t>
            </a:r>
            <a:endParaRPr lang="fr-FR" altLang="fr-FR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54BA44-B2E8-B54E-A586-BF1579FCB099}"/>
              </a:ext>
            </a:extLst>
          </p:cNvPr>
          <p:cNvSpPr/>
          <p:nvPr/>
        </p:nvSpPr>
        <p:spPr>
          <a:xfrm>
            <a:off x="2282239" y="1807026"/>
            <a:ext cx="3381712" cy="3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10. Work breakdown structure</a:t>
            </a:r>
          </a:p>
        </p:txBody>
      </p:sp>
    </p:spTree>
    <p:extLst>
      <p:ext uri="{BB962C8B-B14F-4D97-AF65-F5344CB8AC3E}">
        <p14:creationId xmlns:p14="http://schemas.microsoft.com/office/powerpoint/2010/main" val="41192786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Démarche de modélisation Système, UV 5.8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48</a:t>
            </a:fld>
            <a:endParaRPr lang="fr-FR"/>
          </a:p>
        </p:txBody>
      </p:sp>
      <p:cxnSp>
        <p:nvCxnSpPr>
          <p:cNvPr id="6" name="Straight Arrow Connector 12"/>
          <p:cNvCxnSpPr>
            <a:stCxn id="10" idx="2"/>
            <a:endCxn id="8" idx="0"/>
          </p:cNvCxnSpPr>
          <p:nvPr/>
        </p:nvCxnSpPr>
        <p:spPr>
          <a:xfrm>
            <a:off x="3973095" y="2167026"/>
            <a:ext cx="22636" cy="9739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4"/>
          <p:cNvCxnSpPr>
            <a:stCxn id="8" idx="2"/>
            <a:endCxn id="9" idx="0"/>
          </p:cNvCxnSpPr>
          <p:nvPr/>
        </p:nvCxnSpPr>
        <p:spPr>
          <a:xfrm flipH="1">
            <a:off x="3992519" y="3721396"/>
            <a:ext cx="3213" cy="787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87550" y="3140968"/>
            <a:ext cx="2616362" cy="5804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11. Allocation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681124" y="4509121"/>
            <a:ext cx="2622788" cy="9055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12. Physical Architecture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2239" y="1807026"/>
            <a:ext cx="3381712" cy="360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10. Work Breakdown Structure</a:t>
            </a:r>
          </a:p>
        </p:txBody>
      </p:sp>
      <p:sp>
        <p:nvSpPr>
          <p:cNvPr id="17" name="Titre 1"/>
          <p:cNvSpPr>
            <a:spLocks/>
          </p:cNvSpPr>
          <p:nvPr/>
        </p:nvSpPr>
        <p:spPr bwMode="auto">
          <a:xfrm>
            <a:off x="1976439" y="1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</a:pPr>
            <a:r>
              <a:rPr lang="fr-FR" altLang="fr-FR" sz="2400" dirty="0">
                <a:solidFill>
                  <a:srgbClr val="FF0000"/>
                </a:solidFill>
              </a:rPr>
              <a:t>10. </a:t>
            </a:r>
            <a:r>
              <a:rPr lang="en-US" altLang="fr-FR" sz="2400" dirty="0">
                <a:solidFill>
                  <a:srgbClr val="FF0000"/>
                </a:solidFill>
              </a:rPr>
              <a:t>Architectural Design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B8EC2-93AE-744D-A0D2-26041ED2BC5C}"/>
              </a:ext>
            </a:extLst>
          </p:cNvPr>
          <p:cNvSpPr/>
          <p:nvPr/>
        </p:nvSpPr>
        <p:spPr>
          <a:xfrm>
            <a:off x="7001885" y="1807025"/>
            <a:ext cx="2527360" cy="6597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Block Definition Diagram (BDD)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4537DE8-D929-1D43-B59A-CF9E3DBC4ED6}"/>
              </a:ext>
            </a:extLst>
          </p:cNvPr>
          <p:cNvSpPr txBox="1"/>
          <p:nvPr/>
        </p:nvSpPr>
        <p:spPr>
          <a:xfrm>
            <a:off x="7032105" y="973107"/>
            <a:ext cx="261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SysML</a:t>
            </a:r>
            <a:r>
              <a:rPr lang="fr-FR" sz="2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Diagrams</a:t>
            </a:r>
            <a:endParaRPr lang="fr-FR" sz="20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E5D945-DE8D-4944-9256-D2971987205F}"/>
              </a:ext>
            </a:extLst>
          </p:cNvPr>
          <p:cNvSpPr/>
          <p:nvPr/>
        </p:nvSpPr>
        <p:spPr>
          <a:xfrm>
            <a:off x="6744073" y="1556792"/>
            <a:ext cx="3024336" cy="388843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0717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>
            <a:spLocks/>
          </p:cNvSpPr>
          <p:nvPr/>
        </p:nvSpPr>
        <p:spPr bwMode="auto">
          <a:xfrm>
            <a:off x="1976439" y="1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</a:pPr>
            <a:r>
              <a:rPr lang="fr-FR" altLang="fr-FR" sz="2400" dirty="0">
                <a:solidFill>
                  <a:srgbClr val="FF0000"/>
                </a:solidFill>
              </a:rPr>
              <a:t>10. Physical Design : </a:t>
            </a:r>
            <a:r>
              <a:rPr lang="en-US" sz="2400" dirty="0">
                <a:solidFill>
                  <a:srgbClr val="FF0000"/>
                </a:solidFill>
              </a:rPr>
              <a:t>Work Breakdown Structure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9972" y="908720"/>
            <a:ext cx="71015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-system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 BDD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in the Package « P03_Architecture »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 new « System » Block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 « 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generalization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 » relation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the « System » Block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(slide 36).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-system,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 new Block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Link the block System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-system block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the « 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Composition » relation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Note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adding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 « 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Composition »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the system block and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-system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subsystem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as a component of the system</a:t>
            </a: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r>
              <a:rPr lang="fr-FR"/>
              <a:t>Démarche de modélisation Système, UV 5.8</a:t>
            </a:r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C0A9CCA7-67A4-4024-A837-C0C258A841F8}" type="slidenum">
              <a:rPr lang="fr-FR" smtClean="0"/>
              <a:t>49</a:t>
            </a:fld>
            <a:endParaRPr lang="fr-FR"/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674" y="2678435"/>
            <a:ext cx="1790700" cy="241300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780" y="767780"/>
            <a:ext cx="2298700" cy="5346700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07968" y="4941168"/>
            <a:ext cx="2133600" cy="1841500"/>
          </a:xfrm>
          <a:prstGeom prst="rect">
            <a:avLst/>
          </a:prstGeom>
        </p:spPr>
      </p:pic>
      <p:cxnSp>
        <p:nvCxnSpPr>
          <p:cNvPr id="23" name="Connecteur droit avec flèche 22"/>
          <p:cNvCxnSpPr/>
          <p:nvPr/>
        </p:nvCxnSpPr>
        <p:spPr>
          <a:xfrm>
            <a:off x="5105064" y="5220892"/>
            <a:ext cx="1206960" cy="8935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71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/>
          </p:cNvSpPr>
          <p:nvPr/>
        </p:nvSpPr>
        <p:spPr bwMode="auto">
          <a:xfrm>
            <a:off x="1805861" y="-99392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chemeClr val="bg2"/>
              </a:buClr>
              <a:buSzTx/>
              <a:buFontTx/>
              <a:buNone/>
            </a:pPr>
            <a:r>
              <a:rPr lang="fr-FR" altLang="fr-FR" i="1" dirty="0" err="1">
                <a:solidFill>
                  <a:srgbClr val="FF0000"/>
                </a:solidFill>
              </a:rPr>
              <a:t>SysML</a:t>
            </a:r>
            <a:r>
              <a:rPr lang="fr-FR" altLang="fr-FR" i="1" dirty="0">
                <a:solidFill>
                  <a:srgbClr val="FF0000"/>
                </a:solidFill>
              </a:rPr>
              <a:t> IBM </a:t>
            </a:r>
            <a:r>
              <a:rPr lang="fr-FR" altLang="fr-FR" i="1" dirty="0" err="1">
                <a:solidFill>
                  <a:srgbClr val="FF0000"/>
                </a:solidFill>
              </a:rPr>
              <a:t>Rhapsody</a:t>
            </a:r>
            <a:endParaRPr lang="fr-FR" altLang="fr-FR" i="1" dirty="0">
              <a:solidFill>
                <a:srgbClr val="FF0000"/>
              </a:solidFill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1847528" y="260648"/>
            <a:ext cx="8662616" cy="6535788"/>
            <a:chOff x="323528" y="153317"/>
            <a:chExt cx="8662616" cy="653578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48680"/>
              <a:ext cx="8662616" cy="5760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3275856" y="2228079"/>
              <a:ext cx="30963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00B050"/>
                  </a:solidFill>
                </a:rPr>
                <a:t>1</a:t>
              </a:r>
              <a:r>
                <a:rPr lang="fr-FR" sz="1400" b="1" baseline="30000" dirty="0">
                  <a:solidFill>
                    <a:srgbClr val="00B050"/>
                  </a:solidFill>
                </a:rPr>
                <a:t>er</a:t>
              </a:r>
              <a:r>
                <a:rPr lang="fr-FR" sz="1400" b="1" dirty="0">
                  <a:solidFill>
                    <a:srgbClr val="00B050"/>
                  </a:solidFill>
                </a:rPr>
                <a:t> block crée par défaut (BDD)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11560" y="5168352"/>
              <a:ext cx="19442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Profil OMG </a:t>
              </a:r>
              <a:r>
                <a:rPr lang="fr-FR" sz="1400" b="1" dirty="0" err="1">
                  <a:solidFill>
                    <a:srgbClr val="FF0000"/>
                  </a:solidFill>
                </a:rPr>
                <a:t>SysML</a:t>
              </a:r>
              <a:r>
                <a:rPr lang="fr-FR" sz="1400" b="1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fr-FR" sz="1400" b="1" dirty="0" err="1">
                  <a:solidFill>
                    <a:srgbClr val="FF0000"/>
                  </a:solidFill>
                </a:rPr>
                <a:t>Specification</a:t>
              </a:r>
              <a:r>
                <a:rPr lang="fr-FR" sz="1400" b="1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fr-FR" sz="1400" b="1" dirty="0">
                  <a:solidFill>
                    <a:srgbClr val="FF0000"/>
                  </a:solidFill>
                </a:rPr>
                <a:t>(Read </a:t>
              </a:r>
              <a:r>
                <a:rPr lang="fr-FR" sz="1400" b="1" dirty="0" err="1">
                  <a:solidFill>
                    <a:srgbClr val="FF0000"/>
                  </a:solidFill>
                </a:rPr>
                <a:t>Only</a:t>
              </a:r>
              <a:r>
                <a:rPr lang="fr-FR" sz="1400" b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159732" y="2636912"/>
              <a:ext cx="32763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accent1">
                      <a:lumMod val="75000"/>
                    </a:schemeClr>
                  </a:solidFill>
                </a:rPr>
                <a:t>Packages (à l’initialisation , « Default »)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95536" y="3140968"/>
              <a:ext cx="2376264" cy="20162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5536" y="2492896"/>
              <a:ext cx="1764196" cy="576064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8456" y="1980456"/>
              <a:ext cx="1427240" cy="2605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" name="Connecteur droit avec flèche 4"/>
            <p:cNvCxnSpPr/>
            <p:nvPr/>
          </p:nvCxnSpPr>
          <p:spPr>
            <a:xfrm flipH="1" flipV="1">
              <a:off x="1835696" y="2110706"/>
              <a:ext cx="1440160" cy="271261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755576" y="154806"/>
              <a:ext cx="612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Save</a:t>
              </a:r>
            </a:p>
          </p:txBody>
        </p:sp>
        <p:cxnSp>
          <p:nvCxnSpPr>
            <p:cNvPr id="16" name="Connecteur droit avec flèche 15"/>
            <p:cNvCxnSpPr>
              <a:stCxn id="15" idx="2"/>
            </p:cNvCxnSpPr>
            <p:nvPr/>
          </p:nvCxnSpPr>
          <p:spPr>
            <a:xfrm flipH="1">
              <a:off x="827584" y="462583"/>
              <a:ext cx="234026" cy="4461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6588224" y="153317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/>
                <a:t>Diagrams</a:t>
              </a:r>
              <a:endParaRPr lang="fr-FR" sz="1400" b="1" dirty="0"/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flipH="1">
              <a:off x="6372200" y="462583"/>
              <a:ext cx="864096" cy="4461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5940152" y="6381328"/>
              <a:ext cx="29843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/>
                <a:t>Contextual</a:t>
              </a:r>
              <a:r>
                <a:rPr lang="fr-FR" sz="1400" b="1" dirty="0"/>
                <a:t> </a:t>
              </a:r>
              <a:r>
                <a:rPr lang="fr-FR" sz="1400" b="1" dirty="0" err="1"/>
                <a:t>Toolbox</a:t>
              </a:r>
              <a:endParaRPr lang="fr-FR" sz="1400" b="1" dirty="0"/>
            </a:p>
          </p:txBody>
        </p:sp>
        <p:cxnSp>
          <p:nvCxnSpPr>
            <p:cNvPr id="23" name="Connecteur droit avec flèche 22"/>
            <p:cNvCxnSpPr>
              <a:stCxn id="22" idx="0"/>
            </p:cNvCxnSpPr>
            <p:nvPr/>
          </p:nvCxnSpPr>
          <p:spPr>
            <a:xfrm flipV="1">
              <a:off x="7432351" y="5168352"/>
              <a:ext cx="91977" cy="12129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842311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30664" y="5780287"/>
            <a:ext cx="2895600" cy="365125"/>
          </a:xfrm>
        </p:spPr>
        <p:txBody>
          <a:bodyPr/>
          <a:lstStyle/>
          <a:p>
            <a:r>
              <a:rPr lang="fr-FR" dirty="0"/>
              <a:t>Démarche de modélisation Système, UV 5.8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859664" y="5780287"/>
            <a:ext cx="2133600" cy="365125"/>
          </a:xfrm>
        </p:spPr>
        <p:txBody>
          <a:bodyPr/>
          <a:lstStyle/>
          <a:p>
            <a:fld id="{C0A9CCA7-67A4-4024-A837-C0C258A841F8}" type="slidenum">
              <a:rPr lang="fr-FR" smtClean="0"/>
              <a:t>50</a:t>
            </a:fld>
            <a:endParaRPr lang="fr-FR"/>
          </a:p>
        </p:txBody>
      </p:sp>
      <p:sp>
        <p:nvSpPr>
          <p:cNvPr id="17" name="Titre 1"/>
          <p:cNvSpPr>
            <a:spLocks/>
          </p:cNvSpPr>
          <p:nvPr/>
        </p:nvSpPr>
        <p:spPr bwMode="auto">
          <a:xfrm>
            <a:off x="1976439" y="1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</a:pPr>
            <a:r>
              <a:rPr lang="fr-FR" altLang="fr-FR" sz="2400" dirty="0">
                <a:solidFill>
                  <a:srgbClr val="FF0000"/>
                </a:solidFill>
              </a:rPr>
              <a:t>10. Architectural Design: </a:t>
            </a:r>
            <a:r>
              <a:rPr lang="en-US" sz="2400" dirty="0">
                <a:solidFill>
                  <a:srgbClr val="FF0000"/>
                </a:solidFill>
              </a:rPr>
              <a:t>Work Breakdown Structure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412776"/>
            <a:ext cx="9042400" cy="50419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659489" y="858198"/>
            <a:ext cx="4597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Exemple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90512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Démarche de modélisation Système, UV 5.8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51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032104" y="3285024"/>
            <a:ext cx="2527360" cy="3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Allocate relations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032105" y="973107"/>
            <a:ext cx="261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SysML</a:t>
            </a:r>
            <a:r>
              <a:rPr lang="fr-FR" sz="2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Diagrams</a:t>
            </a:r>
            <a:endParaRPr lang="fr-FR" sz="20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44073" y="1556792"/>
            <a:ext cx="3024336" cy="388843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/>
          <p:cNvSpPr>
            <a:spLocks/>
          </p:cNvSpPr>
          <p:nvPr/>
        </p:nvSpPr>
        <p:spPr bwMode="auto">
          <a:xfrm>
            <a:off x="1703513" y="28127"/>
            <a:ext cx="883431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  <a:buFontTx/>
              <a:buNone/>
            </a:pPr>
            <a:r>
              <a:rPr lang="fr-FR" altLang="fr-FR" sz="2800" dirty="0">
                <a:solidFill>
                  <a:srgbClr val="FF0000"/>
                </a:solidFill>
              </a:rPr>
              <a:t>11. Architectural Design: Allocation</a:t>
            </a:r>
            <a:endParaRPr lang="fr-FR" altLang="fr-FR" sz="2800" i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2">
            <a:extLst>
              <a:ext uri="{FF2B5EF4-FFF2-40B4-BE49-F238E27FC236}">
                <a16:creationId xmlns:a16="http://schemas.microsoft.com/office/drawing/2014/main" id="{07A7D15B-0A58-6E44-B936-D954BF8C826B}"/>
              </a:ext>
            </a:extLst>
          </p:cNvPr>
          <p:cNvCxnSpPr>
            <a:stCxn id="21" idx="2"/>
            <a:endCxn id="19" idx="0"/>
          </p:cNvCxnSpPr>
          <p:nvPr/>
        </p:nvCxnSpPr>
        <p:spPr>
          <a:xfrm>
            <a:off x="3973095" y="2167026"/>
            <a:ext cx="22636" cy="9739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4">
            <a:extLst>
              <a:ext uri="{FF2B5EF4-FFF2-40B4-BE49-F238E27FC236}">
                <a16:creationId xmlns:a16="http://schemas.microsoft.com/office/drawing/2014/main" id="{A856C72A-089D-E349-90DD-E1E05116623B}"/>
              </a:ext>
            </a:extLst>
          </p:cNvPr>
          <p:cNvCxnSpPr>
            <a:stCxn id="19" idx="2"/>
            <a:endCxn id="20" idx="0"/>
          </p:cNvCxnSpPr>
          <p:nvPr/>
        </p:nvCxnSpPr>
        <p:spPr>
          <a:xfrm flipH="1">
            <a:off x="3992519" y="3721396"/>
            <a:ext cx="3213" cy="787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F6BD059-862B-D748-9C31-A237939F349E}"/>
              </a:ext>
            </a:extLst>
          </p:cNvPr>
          <p:cNvSpPr/>
          <p:nvPr/>
        </p:nvSpPr>
        <p:spPr>
          <a:xfrm>
            <a:off x="2687550" y="3140968"/>
            <a:ext cx="2616362" cy="5804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11. Allocation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D6B0F8-6F5E-DD4E-92ED-7B10A1874807}"/>
              </a:ext>
            </a:extLst>
          </p:cNvPr>
          <p:cNvSpPr/>
          <p:nvPr/>
        </p:nvSpPr>
        <p:spPr>
          <a:xfrm>
            <a:off x="2681124" y="4509121"/>
            <a:ext cx="2622788" cy="9055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12. Physical Architecture</a:t>
            </a:r>
            <a:endParaRPr lang="fr-FR" altLang="fr-FR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95F3BB-925A-7F47-9662-CF9989BD12ED}"/>
              </a:ext>
            </a:extLst>
          </p:cNvPr>
          <p:cNvSpPr/>
          <p:nvPr/>
        </p:nvSpPr>
        <p:spPr>
          <a:xfrm>
            <a:off x="2282239" y="1807026"/>
            <a:ext cx="3381712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10. Work breakdown structure</a:t>
            </a:r>
          </a:p>
        </p:txBody>
      </p:sp>
    </p:spTree>
    <p:extLst>
      <p:ext uri="{BB962C8B-B14F-4D97-AF65-F5344CB8AC3E}">
        <p14:creationId xmlns:p14="http://schemas.microsoft.com/office/powerpoint/2010/main" val="19829256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/>
          </p:cNvSpPr>
          <p:nvPr/>
        </p:nvSpPr>
        <p:spPr bwMode="auto">
          <a:xfrm>
            <a:off x="1976439" y="116633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chemeClr val="bg2"/>
              </a:buClr>
              <a:buSzTx/>
              <a:buFontTx/>
              <a:buNone/>
            </a:pPr>
            <a:r>
              <a:rPr lang="fr-FR" altLang="fr-FR" sz="2400" dirty="0">
                <a:solidFill>
                  <a:srgbClr val="FF0000"/>
                </a:solidFill>
              </a:rPr>
              <a:t>11. Architectural Design : Allocation</a:t>
            </a:r>
            <a:endParaRPr lang="fr-FR" altLang="fr-FR" sz="2400" i="1" dirty="0">
              <a:solidFill>
                <a:srgbClr val="FF0000"/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826" y="1241212"/>
            <a:ext cx="2057400" cy="444500"/>
          </a:xfrm>
          <a:prstGeom prst="rect">
            <a:avLst/>
          </a:prstGeom>
        </p:spPr>
      </p:pic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r>
              <a:rPr lang="fr-FR"/>
              <a:t>Démarche de modélisation Système, UV 5.8</a:t>
            </a:r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C0A9CCA7-67A4-4024-A837-C0C258A841F8}" type="slidenum">
              <a:rPr lang="fr-FR" smtClean="0"/>
              <a:t>52</a:t>
            </a:fld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56504" y="777771"/>
            <a:ext cx="69360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Allocation: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package « P03_Architecture 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« 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Swimlane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Frame » in the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sub-systems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decompose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frame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 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swimlane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dividers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-system to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swimlane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(right click on the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Swimlane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-system)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435" y="2797075"/>
            <a:ext cx="5181129" cy="443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976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Démarche de modélisation Système, UV 5.8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53</a:t>
            </a:fld>
            <a:endParaRPr lang="fr-FR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2636686"/>
            <a:ext cx="3528392" cy="3672634"/>
          </a:xfrm>
          <a:prstGeom prst="rect">
            <a:avLst/>
          </a:prstGeom>
        </p:spPr>
      </p:pic>
      <p:pic>
        <p:nvPicPr>
          <p:cNvPr id="7" name="Pictur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9496" y="3350770"/>
            <a:ext cx="5472608" cy="2094455"/>
          </a:xfrm>
          <a:prstGeom prst="rect">
            <a:avLst/>
          </a:prstGeom>
        </p:spPr>
      </p:pic>
      <p:sp>
        <p:nvSpPr>
          <p:cNvPr id="9" name="Titre 1"/>
          <p:cNvSpPr>
            <a:spLocks/>
          </p:cNvSpPr>
          <p:nvPr/>
        </p:nvSpPr>
        <p:spPr bwMode="auto">
          <a:xfrm>
            <a:off x="1976439" y="116633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chemeClr val="bg2"/>
              </a:buClr>
              <a:buSzTx/>
              <a:buFontTx/>
              <a:buNone/>
            </a:pPr>
            <a:r>
              <a:rPr lang="fr-FR" altLang="fr-FR" sz="2400" dirty="0">
                <a:solidFill>
                  <a:srgbClr val="FF0000"/>
                </a:solidFill>
              </a:rPr>
              <a:t>11. Architectural Design: Allocation</a:t>
            </a:r>
            <a:endParaRPr lang="fr-FR" altLang="fr-FR" sz="2400" i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04821" y="764704"/>
            <a:ext cx="69360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allocation 2: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default the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swimlane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shown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show the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subsystem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Right click on the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swimlane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-&gt; Display Options &amp;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radio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 &amp; Drop the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previously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imported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« 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sub-systems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12905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Démarche de modélisation Système, UV 5.8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54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032104" y="4556150"/>
            <a:ext cx="2527360" cy="6315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Internal Block Diagram (IBD)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032105" y="973107"/>
            <a:ext cx="2617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SysML</a:t>
            </a:r>
            <a:r>
              <a:rPr lang="fr-FR" sz="2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Diagrams</a:t>
            </a:r>
            <a:endParaRPr lang="fr-FR" sz="20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44073" y="1556792"/>
            <a:ext cx="3024336" cy="388843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/>
          <p:cNvSpPr>
            <a:spLocks/>
          </p:cNvSpPr>
          <p:nvPr/>
        </p:nvSpPr>
        <p:spPr bwMode="auto">
          <a:xfrm>
            <a:off x="1703513" y="28127"/>
            <a:ext cx="883431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chemeClr val="bg2"/>
              </a:buClr>
              <a:buSzTx/>
              <a:buFontTx/>
              <a:buNone/>
            </a:pPr>
            <a:r>
              <a:rPr lang="fr-FR" altLang="fr-FR" sz="2800" dirty="0">
                <a:solidFill>
                  <a:srgbClr val="FF0000"/>
                </a:solidFill>
              </a:rPr>
              <a:t>12. Architectural Design: Physical Architecture</a:t>
            </a:r>
            <a:endParaRPr lang="fr-FR" altLang="fr-FR" sz="2800" i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2">
            <a:extLst>
              <a:ext uri="{FF2B5EF4-FFF2-40B4-BE49-F238E27FC236}">
                <a16:creationId xmlns:a16="http://schemas.microsoft.com/office/drawing/2014/main" id="{BC627BE0-4C99-9741-BAFE-518FE59BB635}"/>
              </a:ext>
            </a:extLst>
          </p:cNvPr>
          <p:cNvCxnSpPr>
            <a:stCxn id="21" idx="2"/>
            <a:endCxn id="19" idx="0"/>
          </p:cNvCxnSpPr>
          <p:nvPr/>
        </p:nvCxnSpPr>
        <p:spPr>
          <a:xfrm>
            <a:off x="3973095" y="2167026"/>
            <a:ext cx="22636" cy="9739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4">
            <a:extLst>
              <a:ext uri="{FF2B5EF4-FFF2-40B4-BE49-F238E27FC236}">
                <a16:creationId xmlns:a16="http://schemas.microsoft.com/office/drawing/2014/main" id="{CAFA8420-77FE-FC48-A9E1-9E49C103084A}"/>
              </a:ext>
            </a:extLst>
          </p:cNvPr>
          <p:cNvCxnSpPr>
            <a:stCxn id="19" idx="2"/>
            <a:endCxn id="20" idx="0"/>
          </p:cNvCxnSpPr>
          <p:nvPr/>
        </p:nvCxnSpPr>
        <p:spPr>
          <a:xfrm flipH="1">
            <a:off x="3992519" y="3721396"/>
            <a:ext cx="3213" cy="787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38AFF68-049F-7D46-99C5-C4604D44695F}"/>
              </a:ext>
            </a:extLst>
          </p:cNvPr>
          <p:cNvSpPr/>
          <p:nvPr/>
        </p:nvSpPr>
        <p:spPr>
          <a:xfrm>
            <a:off x="2687550" y="3140968"/>
            <a:ext cx="2616362" cy="5804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11. Allocation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8C06D1-F8E3-6248-8C2F-C35A6687F6A8}"/>
              </a:ext>
            </a:extLst>
          </p:cNvPr>
          <p:cNvSpPr/>
          <p:nvPr/>
        </p:nvSpPr>
        <p:spPr>
          <a:xfrm>
            <a:off x="2681124" y="4509121"/>
            <a:ext cx="2622788" cy="9055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12. Physical architecture</a:t>
            </a:r>
            <a:endParaRPr lang="fr-FR" altLang="fr-FR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7B0722-DCA7-0243-B4F7-D1C5756F651C}"/>
              </a:ext>
            </a:extLst>
          </p:cNvPr>
          <p:cNvSpPr/>
          <p:nvPr/>
        </p:nvSpPr>
        <p:spPr>
          <a:xfrm>
            <a:off x="2282239" y="1807026"/>
            <a:ext cx="3381712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10. Work breakdown structure</a:t>
            </a:r>
          </a:p>
        </p:txBody>
      </p:sp>
    </p:spTree>
    <p:extLst>
      <p:ext uri="{BB962C8B-B14F-4D97-AF65-F5344CB8AC3E}">
        <p14:creationId xmlns:p14="http://schemas.microsoft.com/office/powerpoint/2010/main" val="7499993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/>
          </p:cNvSpPr>
          <p:nvPr/>
        </p:nvSpPr>
        <p:spPr bwMode="auto">
          <a:xfrm>
            <a:off x="1976439" y="116633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chemeClr val="bg2"/>
              </a:buClr>
              <a:buSzTx/>
              <a:buFontTx/>
              <a:buNone/>
            </a:pPr>
            <a:r>
              <a:rPr lang="fr-FR" altLang="fr-FR" sz="2400" dirty="0">
                <a:solidFill>
                  <a:srgbClr val="FF0000"/>
                </a:solidFill>
              </a:rPr>
              <a:t>12. Architectural Design: Physical Architecture</a:t>
            </a:r>
            <a:endParaRPr lang="fr-FR" altLang="fr-FR" sz="2400" i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36673" y="872070"/>
            <a:ext cx="944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Architecture 1st </a:t>
            </a:r>
            <a:r>
              <a:rPr lang="fr-FR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(IBD) in the « P03_Architecture » package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Drag&amp;Drop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« System » block (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previously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instance of the « system »,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as basis for the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architecture: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 on the « System » block, and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« 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Object »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340" y="2492897"/>
            <a:ext cx="3974660" cy="1642421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4709368"/>
            <a:ext cx="3835400" cy="2032000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096" y="4802460"/>
            <a:ext cx="3708400" cy="1866900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565" y="2874344"/>
            <a:ext cx="2641600" cy="381000"/>
          </a:xfrm>
          <a:prstGeom prst="rect">
            <a:avLst/>
          </a:prstGeom>
        </p:spPr>
      </p:pic>
      <p:cxnSp>
        <p:nvCxnSpPr>
          <p:cNvPr id="23" name="Connecteur droit avec flèche 22"/>
          <p:cNvCxnSpPr/>
          <p:nvPr/>
        </p:nvCxnSpPr>
        <p:spPr>
          <a:xfrm flipH="1">
            <a:off x="4091494" y="3573017"/>
            <a:ext cx="17176" cy="13152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108670" y="423065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Résultat obtenu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392144" y="3396653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Changement de vue : vue « spécification » ou « structurelle »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5159897" y="5725368"/>
            <a:ext cx="155709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5938445" y="3673652"/>
            <a:ext cx="1325694" cy="2051717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25" idx="3"/>
          </p:cNvCxnSpPr>
          <p:nvPr/>
        </p:nvCxnSpPr>
        <p:spPr>
          <a:xfrm flipV="1">
            <a:off x="9192344" y="3314107"/>
            <a:ext cx="504056" cy="4518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/>
          <p:cNvSpPr/>
          <p:nvPr/>
        </p:nvSpPr>
        <p:spPr>
          <a:xfrm>
            <a:off x="9386714" y="2775301"/>
            <a:ext cx="619372" cy="4978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6148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/>
          </p:cNvSpPr>
          <p:nvPr/>
        </p:nvSpPr>
        <p:spPr bwMode="auto">
          <a:xfrm>
            <a:off x="1976439" y="116633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chemeClr val="bg2"/>
              </a:buClr>
              <a:buSzTx/>
              <a:buFontTx/>
              <a:buNone/>
            </a:pPr>
            <a:r>
              <a:rPr lang="fr-FR" altLang="fr-FR" sz="2400" dirty="0">
                <a:solidFill>
                  <a:srgbClr val="FF0000"/>
                </a:solidFill>
              </a:rPr>
              <a:t>12. Architectural Design: Physical Architecture</a:t>
            </a:r>
            <a:endParaRPr lang="fr-FR" altLang="fr-FR" sz="2400" i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04820" y="980728"/>
            <a:ext cx="84516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Architecture 2</a:t>
            </a:r>
            <a:r>
              <a:rPr lang="fr-FR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 to the structural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Drag&amp;Drop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sub-systems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« system » instance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Beaware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placement of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-system (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« system » - if not the block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surounded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dotted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« 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flowports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sub-systems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ports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« 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2636912"/>
            <a:ext cx="531908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487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Démarche de modélisation Système, UV 5.8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57</a:t>
            </a:fld>
            <a:endParaRPr lang="fr-FR"/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686" y="2784429"/>
            <a:ext cx="7272808" cy="259921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063256" y="980729"/>
            <a:ext cx="10290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Architecture 3</a:t>
            </a:r>
            <a:r>
              <a:rPr lang="fr-FR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hierarchical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system,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the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ports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itre 1"/>
          <p:cNvSpPr>
            <a:spLocks/>
          </p:cNvSpPr>
          <p:nvPr/>
        </p:nvSpPr>
        <p:spPr bwMode="auto">
          <a:xfrm>
            <a:off x="1976439" y="116633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chemeClr val="bg2"/>
              </a:buClr>
              <a:buSzTx/>
              <a:buFontTx/>
              <a:buNone/>
            </a:pPr>
            <a:r>
              <a:rPr lang="fr-FR" altLang="fr-FR" sz="2400" dirty="0">
                <a:solidFill>
                  <a:srgbClr val="FF0000"/>
                </a:solidFill>
              </a:rPr>
              <a:t>12. Architectural Design: Physical Architecture</a:t>
            </a:r>
            <a:endParaRPr lang="fr-FR" altLang="fr-F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576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Démarche de modélisation Système, UV 5.8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58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604819" y="980729"/>
            <a:ext cx="9357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Architecture 4</a:t>
            </a:r>
            <a:r>
              <a:rPr lang="fr-FR" sz="16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sub-systems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components are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re 1"/>
          <p:cNvSpPr>
            <a:spLocks/>
          </p:cNvSpPr>
          <p:nvPr/>
        </p:nvSpPr>
        <p:spPr bwMode="auto">
          <a:xfrm>
            <a:off x="1976439" y="116633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chemeClr val="bg2"/>
              </a:buClr>
              <a:buSzTx/>
              <a:buFontTx/>
              <a:buNone/>
            </a:pPr>
            <a:r>
              <a:rPr lang="fr-FR" altLang="fr-FR" sz="2400" dirty="0">
                <a:solidFill>
                  <a:srgbClr val="FF0000"/>
                </a:solidFill>
              </a:rPr>
              <a:t>12. Architectural Design: Physical Architecture</a:t>
            </a:r>
            <a:endParaRPr lang="fr-FR" altLang="fr-FR" sz="2400" i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016" y="2032184"/>
            <a:ext cx="8892480" cy="341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263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Démarche de modélisation Système, UV 5.8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59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604820" y="538747"/>
            <a:ext cx="84516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Allocating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multiple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components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flow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components (the components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figure, the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 Ajuster le cap » (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allocated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« direction »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-system)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realized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joint action of a « 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servo-motor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and a tiller (« barre ») – The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simple: to change the direction the 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 </a:t>
            </a: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sends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a force « flow » to the tiller.</a:t>
            </a:r>
          </a:p>
        </p:txBody>
      </p:sp>
      <p:sp>
        <p:nvSpPr>
          <p:cNvPr id="14" name="Titre 1"/>
          <p:cNvSpPr>
            <a:spLocks/>
          </p:cNvSpPr>
          <p:nvPr/>
        </p:nvSpPr>
        <p:spPr bwMode="auto">
          <a:xfrm>
            <a:off x="1976439" y="116633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chemeClr val="bg2"/>
              </a:buClr>
              <a:buSzTx/>
              <a:buFontTx/>
              <a:buNone/>
            </a:pPr>
            <a:r>
              <a:rPr lang="fr-FR" altLang="fr-FR" sz="2400" dirty="0">
                <a:solidFill>
                  <a:srgbClr val="FF0000"/>
                </a:solidFill>
              </a:rPr>
              <a:t>12. Architecture Physique : Physical Architecture</a:t>
            </a:r>
            <a:endParaRPr lang="fr-FR" altLang="fr-FR" sz="2400" i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072" y="3831886"/>
            <a:ext cx="7884368" cy="3026115"/>
          </a:xfrm>
          <a:prstGeom prst="rect">
            <a:avLst/>
          </a:prstGeom>
        </p:spPr>
      </p:pic>
      <p:pic>
        <p:nvPicPr>
          <p:cNvPr id="8" name="Pictur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3552" y="2276873"/>
            <a:ext cx="5472608" cy="2094455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H="1" flipV="1">
            <a:off x="7248128" y="3650653"/>
            <a:ext cx="260952" cy="839019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5951984" y="2708920"/>
            <a:ext cx="1705530" cy="941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384032" y="4509120"/>
            <a:ext cx="2736304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30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67E404-C73F-F846-BE95-03A0E2DFD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1975975"/>
            <a:ext cx="5528751" cy="3613279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B8BE9F6A-7372-054C-A4AD-75BD0CB9D182}"/>
              </a:ext>
            </a:extLst>
          </p:cNvPr>
          <p:cNvSpPr>
            <a:spLocks/>
          </p:cNvSpPr>
          <p:nvPr/>
        </p:nvSpPr>
        <p:spPr bwMode="auto">
          <a:xfrm>
            <a:off x="1835886" y="0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chemeClr val="bg2"/>
              </a:buClr>
              <a:buSzTx/>
              <a:buFontTx/>
              <a:buNone/>
            </a:pPr>
            <a:r>
              <a:rPr lang="fr-FR" altLang="fr-FR" i="1" dirty="0" err="1">
                <a:solidFill>
                  <a:srgbClr val="FF0000"/>
                </a:solidFill>
              </a:rPr>
              <a:t>SysML</a:t>
            </a:r>
            <a:r>
              <a:rPr lang="fr-FR" altLang="fr-FR" i="1" dirty="0">
                <a:solidFill>
                  <a:srgbClr val="FF0000"/>
                </a:solidFill>
              </a:rPr>
              <a:t> IBM </a:t>
            </a:r>
            <a:r>
              <a:rPr lang="fr-FR" altLang="fr-FR" i="1" dirty="0" err="1">
                <a:solidFill>
                  <a:srgbClr val="FF0000"/>
                </a:solidFill>
              </a:rPr>
              <a:t>Rhapsody</a:t>
            </a:r>
            <a:endParaRPr lang="fr-FR" altLang="fr-FR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B3130C-0520-E64D-8CBE-3E19D7A138B6}"/>
              </a:ext>
            </a:extLst>
          </p:cNvPr>
          <p:cNvSpPr txBox="1"/>
          <p:nvPr/>
        </p:nvSpPr>
        <p:spPr>
          <a:xfrm>
            <a:off x="7171509" y="1580606"/>
            <a:ext cx="4495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avoir accès à l’ensemble d’options </a:t>
            </a:r>
            <a:r>
              <a:rPr lang="fr-FR" dirty="0" err="1"/>
              <a:t>SysML</a:t>
            </a:r>
            <a:endParaRPr lang="fr-FR" dirty="0"/>
          </a:p>
          <a:p>
            <a:endParaRPr lang="fr-FR" dirty="0"/>
          </a:p>
          <a:p>
            <a:r>
              <a:rPr lang="fr-FR" dirty="0"/>
              <a:t>Changer le mode de </a:t>
            </a:r>
            <a:r>
              <a:rPr lang="fr-FR" b="1" dirty="0">
                <a:solidFill>
                  <a:srgbClr val="FF0000"/>
                </a:solidFill>
              </a:rPr>
              <a:t>BASIC</a:t>
            </a:r>
            <a:r>
              <a:rPr lang="fr-FR" dirty="0"/>
              <a:t> à </a:t>
            </a:r>
            <a:r>
              <a:rPr lang="fr-FR" b="1" dirty="0">
                <a:solidFill>
                  <a:schemeClr val="accent1"/>
                </a:solidFill>
              </a:rPr>
              <a:t>ADVANCED</a:t>
            </a:r>
          </a:p>
        </p:txBody>
      </p:sp>
    </p:spTree>
    <p:extLst>
      <p:ext uri="{BB962C8B-B14F-4D97-AF65-F5344CB8AC3E}">
        <p14:creationId xmlns:p14="http://schemas.microsoft.com/office/powerpoint/2010/main" val="14133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/>
          </p:cNvSpPr>
          <p:nvPr/>
        </p:nvSpPr>
        <p:spPr bwMode="auto">
          <a:xfrm>
            <a:off x="1805863" y="116633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chemeClr val="bg2"/>
              </a:buClr>
              <a:buSzTx/>
              <a:buFontTx/>
              <a:buNone/>
            </a:pPr>
            <a:r>
              <a:rPr lang="fr-FR" altLang="fr-FR" i="1" dirty="0" err="1">
                <a:solidFill>
                  <a:srgbClr val="FF0000"/>
                </a:solidFill>
              </a:rPr>
              <a:t>SysML</a:t>
            </a:r>
            <a:r>
              <a:rPr lang="fr-FR" altLang="fr-FR" i="1" dirty="0">
                <a:solidFill>
                  <a:srgbClr val="FF0000"/>
                </a:solidFill>
              </a:rPr>
              <a:t> IBM </a:t>
            </a:r>
            <a:r>
              <a:rPr lang="fr-FR" altLang="fr-FR" i="1" dirty="0" err="1">
                <a:solidFill>
                  <a:srgbClr val="FF0000"/>
                </a:solidFill>
              </a:rPr>
              <a:t>Rhapsody</a:t>
            </a:r>
            <a:r>
              <a:rPr lang="fr-FR" altLang="fr-FR" i="1" dirty="0">
                <a:solidFill>
                  <a:srgbClr val="FF0000"/>
                </a:solidFill>
              </a:rPr>
              <a:t> : </a:t>
            </a:r>
            <a:r>
              <a:rPr lang="fr-FR" altLang="fr-FR" i="1" dirty="0" err="1">
                <a:solidFill>
                  <a:srgbClr val="FF0000"/>
                </a:solidFill>
              </a:rPr>
              <a:t>generated</a:t>
            </a:r>
            <a:r>
              <a:rPr lang="fr-FR" altLang="fr-FR" i="1" dirty="0">
                <a:solidFill>
                  <a:srgbClr val="FF0000"/>
                </a:solidFill>
              </a:rPr>
              <a:t> files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819726" y="3789040"/>
            <a:ext cx="8438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xxx_rpy</a:t>
            </a:r>
            <a:r>
              <a:rPr lang="fr-FR" dirty="0"/>
              <a:t>  : </a:t>
            </a:r>
            <a:r>
              <a:rPr lang="fr-FR" dirty="0" err="1"/>
              <a:t>folder</a:t>
            </a:r>
            <a:r>
              <a:rPr lang="fr-FR" dirty="0"/>
              <a:t> </a:t>
            </a:r>
            <a:r>
              <a:rPr lang="fr-FR" dirty="0" err="1"/>
              <a:t>containing</a:t>
            </a:r>
            <a:r>
              <a:rPr lang="fr-FR" dirty="0"/>
              <a:t> all the model </a:t>
            </a:r>
            <a:r>
              <a:rPr lang="fr-FR" dirty="0" err="1"/>
              <a:t>elements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xxx.rpy</a:t>
            </a:r>
            <a:r>
              <a:rPr lang="fr-FR" dirty="0"/>
              <a:t>  :  main model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xxx.ehl</a:t>
            </a:r>
            <a:r>
              <a:rPr lang="fr-FR" dirty="0"/>
              <a:t>  : animation </a:t>
            </a:r>
            <a:r>
              <a:rPr lang="fr-FR" dirty="0" err="1"/>
              <a:t>event</a:t>
            </a:r>
            <a:r>
              <a:rPr lang="fr-FR" dirty="0"/>
              <a:t> </a:t>
            </a:r>
            <a:r>
              <a:rPr lang="fr-FR" dirty="0" err="1"/>
              <a:t>storage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xxx.rpw</a:t>
            </a:r>
            <a:r>
              <a:rPr lang="fr-FR" dirty="0"/>
              <a:t>  : session configuration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xxx.save</a:t>
            </a:r>
            <a:r>
              <a:rPr lang="fr-FR" dirty="0"/>
              <a:t>  : backup file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7</a:t>
            </a:fld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1919537" y="1268760"/>
            <a:ext cx="7317791" cy="2088232"/>
            <a:chOff x="395536" y="1268760"/>
            <a:chExt cx="7317791" cy="208823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69" t="27421" r="1321" b="49203"/>
            <a:stretch/>
          </p:blipFill>
          <p:spPr bwMode="auto">
            <a:xfrm>
              <a:off x="395536" y="1268760"/>
              <a:ext cx="7317791" cy="20882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67544" y="1340768"/>
              <a:ext cx="705678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9552" y="2924944"/>
              <a:ext cx="705678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2747344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/>
          </p:cNvSpPr>
          <p:nvPr/>
        </p:nvSpPr>
        <p:spPr bwMode="auto">
          <a:xfrm>
            <a:off x="1831305" y="107757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chemeClr val="bg2"/>
              </a:buClr>
              <a:buSzTx/>
              <a:buFontTx/>
              <a:buNone/>
            </a:pPr>
            <a:r>
              <a:rPr lang="fr-FR" altLang="fr-FR" i="1" dirty="0" err="1">
                <a:solidFill>
                  <a:srgbClr val="FF0000"/>
                </a:solidFill>
              </a:rPr>
              <a:t>SysML</a:t>
            </a:r>
            <a:r>
              <a:rPr lang="fr-FR" altLang="fr-FR" i="1" dirty="0">
                <a:solidFill>
                  <a:srgbClr val="FF0000"/>
                </a:solidFill>
              </a:rPr>
              <a:t> IBM </a:t>
            </a:r>
            <a:r>
              <a:rPr lang="fr-FR" altLang="fr-FR" i="1" dirty="0" err="1">
                <a:solidFill>
                  <a:srgbClr val="FF0000"/>
                </a:solidFill>
              </a:rPr>
              <a:t>Rhapsody</a:t>
            </a:r>
            <a:r>
              <a:rPr lang="fr-FR" altLang="fr-FR" i="1" dirty="0">
                <a:solidFill>
                  <a:srgbClr val="FF0000"/>
                </a:solidFill>
              </a:rPr>
              <a:t> : Package organisation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974695" y="836712"/>
            <a:ext cx="8274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structure for a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87889" y="1628801"/>
            <a:ext cx="5281974" cy="461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Package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P01_Requirements :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model and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diagrams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Package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P02_Analysis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diagrams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Package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P03_Architecture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structural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architectural design model and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diagrams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(blocks BDD, IBD, …)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Package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P04_Subsystems :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subsystem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Package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P05_Comments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documentation and annexes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8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694" y="1772816"/>
            <a:ext cx="2971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3928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9</a:t>
            </a:fld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611" y="1556792"/>
            <a:ext cx="3378200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2443853"/>
            <a:ext cx="2260600" cy="63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112" y="1384077"/>
            <a:ext cx="4483100" cy="3403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12025" y="1014745"/>
            <a:ext cx="269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Delete the default package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019" y="4974823"/>
            <a:ext cx="2300362" cy="15180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1682" y="3309925"/>
            <a:ext cx="2776943" cy="3063817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A2EBE54D-9F83-3E41-812A-1DAB54BC8FEC}"/>
              </a:ext>
            </a:extLst>
          </p:cNvPr>
          <p:cNvSpPr>
            <a:spLocks/>
          </p:cNvSpPr>
          <p:nvPr/>
        </p:nvSpPr>
        <p:spPr bwMode="auto">
          <a:xfrm>
            <a:off x="1831305" y="107757"/>
            <a:ext cx="85613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3000"/>
              </a:lnSpc>
              <a:buClr>
                <a:srgbClr val="FF6600"/>
              </a:buClr>
              <a:buSzPct val="75000"/>
              <a:buFont typeface="CommercialPi BT" pitchFamily="18" charset="2"/>
              <a:tabLst>
                <a:tab pos="1238250" algn="l"/>
              </a:tabLst>
              <a:defRPr sz="20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ts val="3000"/>
              </a:lnSpc>
              <a:buClr>
                <a:srgbClr val="FF6600"/>
              </a:buClr>
              <a:buChar char="4"/>
              <a:tabLst>
                <a:tab pos="1238250" algn="l"/>
              </a:tabLst>
              <a:defRPr sz="1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75000"/>
              <a:buChar char="l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6600"/>
              </a:buClr>
              <a:buSzPct val="100000"/>
              <a:buChar char="–"/>
              <a:tabLst>
                <a:tab pos="1238250" algn="l"/>
              </a:tabLst>
              <a:defRPr sz="14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chemeClr val="bg2"/>
              </a:buClr>
              <a:buSzTx/>
              <a:buFontTx/>
              <a:buNone/>
            </a:pPr>
            <a:r>
              <a:rPr lang="fr-FR" altLang="fr-FR" i="1" dirty="0" err="1">
                <a:solidFill>
                  <a:srgbClr val="FF0000"/>
                </a:solidFill>
              </a:rPr>
              <a:t>SysML</a:t>
            </a:r>
            <a:r>
              <a:rPr lang="fr-FR" altLang="fr-FR" i="1" dirty="0">
                <a:solidFill>
                  <a:srgbClr val="FF0000"/>
                </a:solidFill>
              </a:rPr>
              <a:t> IBM </a:t>
            </a:r>
            <a:r>
              <a:rPr lang="fr-FR" altLang="fr-FR" i="1" dirty="0" err="1">
                <a:solidFill>
                  <a:srgbClr val="FF0000"/>
                </a:solidFill>
              </a:rPr>
              <a:t>Rhapsody</a:t>
            </a:r>
            <a:r>
              <a:rPr lang="fr-FR" altLang="fr-FR" i="1" dirty="0">
                <a:solidFill>
                  <a:srgbClr val="FF0000"/>
                </a:solidFill>
              </a:rPr>
              <a:t> : Package organisation</a:t>
            </a:r>
          </a:p>
        </p:txBody>
      </p:sp>
    </p:spTree>
    <p:extLst>
      <p:ext uri="{BB962C8B-B14F-4D97-AF65-F5344CB8AC3E}">
        <p14:creationId xmlns:p14="http://schemas.microsoft.com/office/powerpoint/2010/main" val="1804030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4161</TotalTime>
  <Words>2904</Words>
  <Application>Microsoft Macintosh PowerPoint</Application>
  <PresentationFormat>Widescreen</PresentationFormat>
  <Paragraphs>478</Paragraphs>
  <Slides>59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CommercialPi BT</vt:lpstr>
      <vt:lpstr>Office Theme</vt:lpstr>
      <vt:lpstr>Guide SysML</vt:lpstr>
      <vt:lpstr>PowerPoint Presentation</vt:lpstr>
      <vt:lpstr>First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SysML</dc:title>
  <dc:creator>Ciprian TEODOROV</dc:creator>
  <cp:lastModifiedBy>Ciprian TEODOROV</cp:lastModifiedBy>
  <cp:revision>60</cp:revision>
  <cp:lastPrinted>2018-12-18T16:36:15Z</cp:lastPrinted>
  <dcterms:created xsi:type="dcterms:W3CDTF">2018-11-28T11:36:20Z</dcterms:created>
  <dcterms:modified xsi:type="dcterms:W3CDTF">2023-10-10T11:59:52Z</dcterms:modified>
</cp:coreProperties>
</file>