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81"/>
    <p:restoredTop sz="96327"/>
  </p:normalViewPr>
  <p:slideViewPr>
    <p:cSldViewPr snapToGrid="0">
      <p:cViewPr varScale="1">
        <p:scale>
          <a:sx n="201" d="100"/>
          <a:sy n="201" d="100"/>
        </p:scale>
        <p:origin x="216" y="1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1246-54DA-8142-8102-5C970A24E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C72390-D0B8-E7AC-84A6-33C1D34A2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3CD7F-3D32-04C5-AD6D-429EC88A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2D8F2-CD0C-D592-28B1-1740A517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7D9DF-9FEA-1552-86C6-209F4501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69370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4213-3DA0-C796-214A-9AE6EF45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D4B2F-454E-C654-26D8-BBB6AC65F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AA3B1-89CF-A043-FFCF-6841153E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4D5E6-5F73-09A6-1320-7CB0202EC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2C97A-7458-0173-394D-047E8B91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2748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FB8CC-5473-B816-67BC-1221EB238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CF625-A666-9E07-0677-36C2F07B5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B7E93-B1F2-1887-D539-495C8936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3BF74-3D44-DEBF-CD49-8EEEF9B8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E773B-9235-B8D0-6A24-D3E887F7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46294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F919-D17C-50B4-ADA2-647C2488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65434-D09A-76DD-2EE6-5F8859D6E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1FF7D-CBCD-AC94-3199-D8A14DE1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D946A-F469-D358-4B48-8CC2C05A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64732-55F9-C489-AAE8-BC2F05E7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45074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2591-5F0E-C222-BE8B-B1DF53DD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A6074-834C-5BED-873C-0218276E5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9511F-F7AF-7B82-DF92-45590CCF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7BB5-69BA-10F9-5079-AEA43BAF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0EA2C-C343-A6FE-4388-8B49EDED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99821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D700-E651-9C46-4F1E-09FAB6E5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C0E09-978B-DAEB-B92C-8E81A760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A47CD-04DD-4427-57B2-FC5258DA6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F964C-4B8F-0642-8CED-EC281243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D6E1B-6C39-A1E6-8EFF-77D6ED81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A59EF-C7A3-08F1-CD88-A06737F4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1795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41A9C-2316-97B6-447A-A570C4CE3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DA90D-7BC6-6383-2E58-FBC69B21E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2CCA4-9C2B-03AE-F239-6BAA39721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8385B-678A-9BB4-9F48-DE4660CA7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F4D0F-FF63-5F63-A4BA-0E9A92764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23C602-A16F-EFF6-4133-8CA5BD2E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C17F3-82E9-7A6C-69E8-32AD8BAE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1A5C8C-B68F-049D-3FC5-D209EE58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79702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ED18-2700-B078-1772-DF9E1FB5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2CD92-3A47-F85B-6D33-0BCE6023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9D11E-03FD-4105-E1CB-7B8E0B1F6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8CAA5-1F86-4565-B173-6D486E0A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8601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906C44-3155-7DDE-DF86-FF4B7B39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301D8-74A0-C837-C6C1-9F300426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B07EF-2526-3C3C-2CEF-4CBC2E86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50582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4B78-E4AE-437D-E691-647E711A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D2EA5-0B3D-7DB8-CB9D-59EA06D0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31C96-896D-71FE-4C1A-50B0B9336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B07E2-E187-78E9-582B-1AC06DB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63F59-9C01-C90A-C8BD-59BADDCC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A898F-ADDC-3D2C-DA74-ADC07E89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86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DCDBD-8CF3-16B6-FE36-98E136B2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1EE4C9-E23D-E259-D3DD-8C4FFD86A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2E07B-5499-719C-3541-6A7DD5DA5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B76E6-AEC4-EECE-8A55-941A499A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B31EE-3A22-B415-F36D-B7CF40B8B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E07E0-4E9A-3220-847D-8A6353AF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22186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6722EB-C41D-D67E-24C7-F1F01B2F9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D3A1D-A45C-1CCA-D35D-B61BE21F4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7D0E5-AC9E-E653-E1FE-DC95C0EA7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C72F6-875C-0F4F-BAC7-99D7D1296A5F}" type="datetimeFigureOut">
              <a:rPr lang="en-FR" smtClean="0"/>
              <a:t>16/10/2023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EF797-9B74-0472-4B0B-B2C3A3B61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9A793-0A52-205A-4FC6-7EDD070E4D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49AD7-B97B-374E-9D1F-A29AE6FF3DD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6023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FC1D-CB4F-FD77-FD42-AD5098F6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TD04: Conception Physique</a:t>
            </a:r>
            <a:endParaRPr lang="en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05B92-94D7-AA13-D41A-EC3AE8AF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10850" cy="4351338"/>
          </a:xfrm>
        </p:spPr>
        <p:txBody>
          <a:bodyPr>
            <a:normAutofit fontScale="92500"/>
          </a:bodyPr>
          <a:lstStyle/>
          <a:p>
            <a:r>
              <a:rPr lang="en-FR" dirty="0">
                <a:solidFill>
                  <a:schemeClr val="accent1"/>
                </a:solidFill>
              </a:rPr>
              <a:t>Décomposition du système en briques physiques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Un processus guidée par l’expertise des équipe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Identification des briques et leur rélations spatialles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Savoir créer un diagramme de définition de bloc SysML (BDD)</a:t>
            </a:r>
          </a:p>
          <a:p>
            <a:r>
              <a:rPr lang="en-FR" dirty="0">
                <a:solidFill>
                  <a:schemeClr val="accent1"/>
                </a:solidFill>
              </a:rPr>
              <a:t>Allocation de fonctions aux brique. 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Mapping de l’architecture fonctionnelle sur les briques physiques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Savoir utiliser le diagramme d’activités pour répresenter cette allocation</a:t>
            </a:r>
            <a:endParaRPr lang="en-FR" dirty="0"/>
          </a:p>
          <a:p>
            <a:r>
              <a:rPr lang="en-FR" dirty="0">
                <a:solidFill>
                  <a:schemeClr val="accent1"/>
                </a:solidFill>
              </a:rPr>
              <a:t>Création d’une architecture physique préliminaire</a:t>
            </a:r>
          </a:p>
          <a:p>
            <a:pPr lvl="1"/>
            <a:r>
              <a:rPr lang="en-FR" dirty="0">
                <a:solidFill>
                  <a:schemeClr val="accent1"/>
                </a:solidFill>
              </a:rPr>
              <a:t>Savoir utiliser le diagramme de blocs internes (internal block diagram – IBD) SysML pour décrire une architecture physique.</a:t>
            </a:r>
          </a:p>
        </p:txBody>
      </p:sp>
      <p:sp>
        <p:nvSpPr>
          <p:cNvPr id="4" name="ZoneTexte 8">
            <a:extLst>
              <a:ext uri="{FF2B5EF4-FFF2-40B4-BE49-F238E27FC236}">
                <a16:creationId xmlns:a16="http://schemas.microsoft.com/office/drawing/2014/main" id="{A4182BC5-D10E-78DF-4F0C-F4C8535DC3B8}"/>
              </a:ext>
            </a:extLst>
          </p:cNvPr>
          <p:cNvSpPr txBox="1"/>
          <p:nvPr/>
        </p:nvSpPr>
        <p:spPr>
          <a:xfrm>
            <a:off x="3596349" y="180459"/>
            <a:ext cx="5526408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Objectifs</a:t>
            </a:r>
            <a:r>
              <a:rPr lang="fr-FR" dirty="0"/>
              <a:t>: Concevoir l’architecture physique d’un système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D1D465-6479-31E6-5D12-C925D106ADF9}"/>
              </a:ext>
            </a:extLst>
          </p:cNvPr>
          <p:cNvSpPr/>
          <p:nvPr/>
        </p:nvSpPr>
        <p:spPr>
          <a:xfrm>
            <a:off x="9330575" y="166687"/>
            <a:ext cx="1413164" cy="62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Besoin</a:t>
            </a:r>
            <a:br>
              <a:rPr lang="en-FR" dirty="0"/>
            </a:br>
            <a:r>
              <a:rPr lang="en-FR" dirty="0"/>
              <a:t>Fonctionnel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061855E-8B55-FDB5-DE2E-57C60FDF0E75}"/>
              </a:ext>
            </a:extLst>
          </p:cNvPr>
          <p:cNvSpPr/>
          <p:nvPr/>
        </p:nvSpPr>
        <p:spPr>
          <a:xfrm>
            <a:off x="9122757" y="966244"/>
            <a:ext cx="1828800" cy="80433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Décomposition en blocs physiques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93C721-5D4C-F712-CF52-116DFAA92CD2}"/>
              </a:ext>
            </a:extLst>
          </p:cNvPr>
          <p:cNvSpPr/>
          <p:nvPr/>
        </p:nvSpPr>
        <p:spPr>
          <a:xfrm>
            <a:off x="9228745" y="1958598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Blocs architecturaux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6864A05-D33A-410E-1928-53061750D8AD}"/>
              </a:ext>
            </a:extLst>
          </p:cNvPr>
          <p:cNvSpPr/>
          <p:nvPr/>
        </p:nvSpPr>
        <p:spPr>
          <a:xfrm>
            <a:off x="10476864" y="2718945"/>
            <a:ext cx="1470083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Allocation de fonctions</a:t>
            </a:r>
            <a:br>
              <a:rPr lang="en-FR" dirty="0"/>
            </a:br>
            <a:r>
              <a:rPr lang="en-FR" dirty="0"/>
              <a:t>au blocs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D75CB2-BED3-4F64-FAF6-71CD74120C7D}"/>
              </a:ext>
            </a:extLst>
          </p:cNvPr>
          <p:cNvSpPr/>
          <p:nvPr/>
        </p:nvSpPr>
        <p:spPr>
          <a:xfrm>
            <a:off x="10476863" y="3763697"/>
            <a:ext cx="1470083" cy="5699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Mapping fonction-bloc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0CC32C-10CB-7826-C821-CF66BE09F51B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0037157" y="795250"/>
            <a:ext cx="0" cy="170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74272B-F1DF-4884-CC3A-AE55BD2955C8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10037157" y="1770578"/>
            <a:ext cx="0" cy="1880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8DFF466-3C69-D6BF-629E-453C8A81B931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10037157" y="2524132"/>
            <a:ext cx="1174749" cy="19481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3955F1-4D32-B928-7659-795FA53C8CC8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11211905" y="3594673"/>
            <a:ext cx="1" cy="1690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150402C-E8D0-DF62-998C-05CC432112DE}"/>
              </a:ext>
            </a:extLst>
          </p:cNvPr>
          <p:cNvSpPr/>
          <p:nvPr/>
        </p:nvSpPr>
        <p:spPr>
          <a:xfrm>
            <a:off x="10301660" y="4502680"/>
            <a:ext cx="1820488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Identification d’interfaces physiques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DAC90A-A3FA-CA79-C41E-07748B9B7279}"/>
              </a:ext>
            </a:extLst>
          </p:cNvPr>
          <p:cNvSpPr/>
          <p:nvPr/>
        </p:nvSpPr>
        <p:spPr>
          <a:xfrm>
            <a:off x="8886590" y="6286415"/>
            <a:ext cx="2830137" cy="51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Architecture Physique Préliminaire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4F59A61-9B3F-76E3-BFA2-5808B1152A9F}"/>
              </a:ext>
            </a:extLst>
          </p:cNvPr>
          <p:cNvCxnSpPr>
            <a:cxnSpLocks/>
            <a:stCxn id="10" idx="2"/>
            <a:endCxn id="65" idx="0"/>
          </p:cNvCxnSpPr>
          <p:nvPr/>
        </p:nvCxnSpPr>
        <p:spPr>
          <a:xfrm flipH="1">
            <a:off x="10301659" y="5378408"/>
            <a:ext cx="910245" cy="3454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6B8348-92F4-D6C4-5411-4AE7BEC5F7B5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11211904" y="4333656"/>
            <a:ext cx="1" cy="1690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48364D3-5EFB-33CB-2252-3D7DD5CEF93E}"/>
              </a:ext>
            </a:extLst>
          </p:cNvPr>
          <p:cNvCxnSpPr>
            <a:cxnSpLocks/>
            <a:stCxn id="7" idx="2"/>
            <a:endCxn id="65" idx="0"/>
          </p:cNvCxnSpPr>
          <p:nvPr/>
        </p:nvCxnSpPr>
        <p:spPr>
          <a:xfrm>
            <a:off x="10037157" y="2524132"/>
            <a:ext cx="264502" cy="3199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EE95E0F-9C3E-7BA3-9299-6B326D3BA08C}"/>
              </a:ext>
            </a:extLst>
          </p:cNvPr>
          <p:cNvSpPr/>
          <p:nvPr/>
        </p:nvSpPr>
        <p:spPr>
          <a:xfrm>
            <a:off x="8886590" y="5723882"/>
            <a:ext cx="2830137" cy="36699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Création d’une architecture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9BEEAD6-2B10-AC5B-22B0-98C42A700910}"/>
              </a:ext>
            </a:extLst>
          </p:cNvPr>
          <p:cNvCxnSpPr>
            <a:cxnSpLocks/>
            <a:stCxn id="65" idx="2"/>
            <a:endCxn id="12" idx="0"/>
          </p:cNvCxnSpPr>
          <p:nvPr/>
        </p:nvCxnSpPr>
        <p:spPr>
          <a:xfrm>
            <a:off x="10301659" y="6090874"/>
            <a:ext cx="0" cy="195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1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68C1-45D7-09E9-2A5A-ADF548BB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Décomposition en blocs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B3FB-1074-6745-2965-1135A09F7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35946" cy="4351338"/>
          </a:xfrm>
        </p:spPr>
        <p:txBody>
          <a:bodyPr/>
          <a:lstStyle/>
          <a:p>
            <a:r>
              <a:rPr lang="en-FR" dirty="0"/>
              <a:t>Créer un block definition diagram (BDD)  pour représenter l’ensemble de blocs physiques ainsi que la rélation de containnement entre les blocs.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83A126-580D-8DD8-15D9-3AA2B46023B2}"/>
              </a:ext>
            </a:extLst>
          </p:cNvPr>
          <p:cNvSpPr/>
          <p:nvPr/>
        </p:nvSpPr>
        <p:spPr>
          <a:xfrm>
            <a:off x="9330575" y="166687"/>
            <a:ext cx="1413164" cy="62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Besoin</a:t>
            </a:r>
            <a:br>
              <a:rPr lang="en-FR" dirty="0"/>
            </a:br>
            <a:r>
              <a:rPr lang="en-FR" dirty="0"/>
              <a:t>Fonctionnel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BCA73C1-01D8-0360-213D-FC8D8C431628}"/>
              </a:ext>
            </a:extLst>
          </p:cNvPr>
          <p:cNvSpPr/>
          <p:nvPr/>
        </p:nvSpPr>
        <p:spPr>
          <a:xfrm>
            <a:off x="9122757" y="966244"/>
            <a:ext cx="1828800" cy="102133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Décomposition en blocs physiques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6C3358-2696-7B2D-0477-25B502A6DACE}"/>
              </a:ext>
            </a:extLst>
          </p:cNvPr>
          <p:cNvSpPr/>
          <p:nvPr/>
        </p:nvSpPr>
        <p:spPr>
          <a:xfrm>
            <a:off x="9228745" y="2158573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Blocs architecturaux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2A1021-D0EC-3525-2FBC-F336AF550DB7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0037157" y="795250"/>
            <a:ext cx="0" cy="170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6D118E1-4FC4-2D9B-6E6C-082178593A86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0037157" y="1987578"/>
            <a:ext cx="0" cy="1709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>
            <a:extLst>
              <a:ext uri="{FF2B5EF4-FFF2-40B4-BE49-F238E27FC236}">
                <a16:creationId xmlns:a16="http://schemas.microsoft.com/office/drawing/2014/main" id="{2EFD8672-F5AD-2012-A557-57331E889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454" y="3369925"/>
            <a:ext cx="5956746" cy="332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0181-FABD-4417-9C96-54C865EDA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Allocation de fonctions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7BA55-2B6F-A498-DCFF-E341531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56298" cy="4351338"/>
          </a:xfrm>
        </p:spPr>
        <p:txBody>
          <a:bodyPr/>
          <a:lstStyle/>
          <a:p>
            <a:r>
              <a:rPr lang="en-FR" dirty="0"/>
              <a:t>Créer un diagramme d’activités pour l’allocation des fonctions au blocs physiques</a:t>
            </a:r>
          </a:p>
          <a:p>
            <a:r>
              <a:rPr lang="en-FR" dirty="0"/>
              <a:t>Les blocs physiques seront représentés par des ”swimlines”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C39691-50E5-5162-2D51-E1FDA699D896}"/>
              </a:ext>
            </a:extLst>
          </p:cNvPr>
          <p:cNvSpPr/>
          <p:nvPr/>
        </p:nvSpPr>
        <p:spPr>
          <a:xfrm>
            <a:off x="9247795" y="266273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Blocs architecturaux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5B23FEF-31D9-AF85-776E-ABCFE5E0DF74}"/>
              </a:ext>
            </a:extLst>
          </p:cNvPr>
          <p:cNvSpPr/>
          <p:nvPr/>
        </p:nvSpPr>
        <p:spPr>
          <a:xfrm>
            <a:off x="10495914" y="1104665"/>
            <a:ext cx="1470083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Allocation de fonctions</a:t>
            </a:r>
            <a:br>
              <a:rPr lang="en-FR" dirty="0"/>
            </a:br>
            <a:r>
              <a:rPr lang="en-FR" dirty="0"/>
              <a:t>au blocs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B3FDC0-31EB-97C3-93C6-172CFBC6FBF4}"/>
              </a:ext>
            </a:extLst>
          </p:cNvPr>
          <p:cNvSpPr/>
          <p:nvPr/>
        </p:nvSpPr>
        <p:spPr>
          <a:xfrm>
            <a:off x="10498515" y="2154191"/>
            <a:ext cx="1470083" cy="763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Mapping fonction-bloc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7890042-078D-3DF9-2E3A-A7AFC3884A86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0056207" y="831807"/>
            <a:ext cx="1174749" cy="2728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DD3184B-BD28-DEF4-8A8D-20578F01680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1230956" y="1980393"/>
            <a:ext cx="2601" cy="1737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>
            <a:extLst>
              <a:ext uri="{FF2B5EF4-FFF2-40B4-BE49-F238E27FC236}">
                <a16:creationId xmlns:a16="http://schemas.microsoft.com/office/drawing/2014/main" id="{C8F68769-2A2E-770C-EF41-DE3847709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2" y="4217445"/>
            <a:ext cx="5472608" cy="209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7607C-B514-48BD-ED31-5A21E663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Identification d’interfaces physiques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1DEDED2-673D-09CF-A521-A0D2B5620588}"/>
              </a:ext>
            </a:extLst>
          </p:cNvPr>
          <p:cNvSpPr/>
          <p:nvPr/>
        </p:nvSpPr>
        <p:spPr>
          <a:xfrm>
            <a:off x="10495826" y="2199862"/>
            <a:ext cx="1368660" cy="51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Interfaces</a:t>
            </a:r>
            <a:br>
              <a:rPr lang="en-FR" dirty="0"/>
            </a:br>
            <a:r>
              <a:rPr lang="en-FR" dirty="0"/>
              <a:t>Physiques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C9129F-00CF-21CE-62FA-2288D4D3AAD7}"/>
              </a:ext>
            </a:extLst>
          </p:cNvPr>
          <p:cNvSpPr/>
          <p:nvPr/>
        </p:nvSpPr>
        <p:spPr>
          <a:xfrm>
            <a:off x="10444391" y="232181"/>
            <a:ext cx="1470083" cy="5699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Mapping fonction-bloc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01D798E-9DD2-6CC5-DEB4-8B489F4EF468}"/>
              </a:ext>
            </a:extLst>
          </p:cNvPr>
          <p:cNvSpPr/>
          <p:nvPr/>
        </p:nvSpPr>
        <p:spPr>
          <a:xfrm>
            <a:off x="10269188" y="971164"/>
            <a:ext cx="1820488" cy="87572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Identification d’interfaces physiques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EED470C-C0C6-D992-ECF4-581475E3A263}"/>
              </a:ext>
            </a:extLst>
          </p:cNvPr>
          <p:cNvCxnSpPr>
            <a:cxnSpLocks/>
            <a:stCxn id="35" idx="2"/>
            <a:endCxn id="36" idx="0"/>
          </p:cNvCxnSpPr>
          <p:nvPr/>
        </p:nvCxnSpPr>
        <p:spPr>
          <a:xfrm flipH="1">
            <a:off x="11179432" y="802140"/>
            <a:ext cx="1" cy="1690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ECC326B-7E88-33E5-34DD-2E73DCACB478}"/>
              </a:ext>
            </a:extLst>
          </p:cNvPr>
          <p:cNvCxnSpPr>
            <a:cxnSpLocks/>
            <a:stCxn id="36" idx="2"/>
            <a:endCxn id="32" idx="0"/>
          </p:cNvCxnSpPr>
          <p:nvPr/>
        </p:nvCxnSpPr>
        <p:spPr>
          <a:xfrm>
            <a:off x="11179432" y="1846892"/>
            <a:ext cx="724" cy="3529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18">
            <a:extLst>
              <a:ext uri="{FF2B5EF4-FFF2-40B4-BE49-F238E27FC236}">
                <a16:creationId xmlns:a16="http://schemas.microsoft.com/office/drawing/2014/main" id="{A0C81688-CBC5-BC06-7FE3-82B5ED23190B}"/>
              </a:ext>
            </a:extLst>
          </p:cNvPr>
          <p:cNvSpPr txBox="1"/>
          <p:nvPr/>
        </p:nvSpPr>
        <p:spPr>
          <a:xfrm>
            <a:off x="419100" y="68044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Définir une architecture physique </a:t>
            </a:r>
          </a:p>
          <a:p>
            <a:r>
              <a:rPr lang="fr-FR" dirty="0"/>
              <a:t>	avec identification de l’ensemble des interfaces et flux échangés.</a:t>
            </a:r>
          </a:p>
        </p:txBody>
      </p:sp>
      <p:sp>
        <p:nvSpPr>
          <p:cNvPr id="43" name="ZoneTexte 9">
            <a:extLst>
              <a:ext uri="{FF2B5EF4-FFF2-40B4-BE49-F238E27FC236}">
                <a16:creationId xmlns:a16="http://schemas.microsoft.com/office/drawing/2014/main" id="{72447A6E-C1D3-91A9-A48E-B4FF5BB29AB9}"/>
              </a:ext>
            </a:extLst>
          </p:cNvPr>
          <p:cNvSpPr txBox="1"/>
          <p:nvPr/>
        </p:nvSpPr>
        <p:spPr>
          <a:xfrm>
            <a:off x="419100" y="1690688"/>
            <a:ext cx="69360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des interfaces physiques :</a:t>
            </a:r>
          </a:p>
          <a:p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 deux fonctions connectées par un flux sont allouées à deux composants physiques différents, alors deux interfaces sont à introduire afin de pouvoir mettre en œuvre ce flux dans l’architecture physique. </a:t>
            </a:r>
          </a:p>
        </p:txBody>
      </p:sp>
      <p:sp>
        <p:nvSpPr>
          <p:cNvPr id="44" name="Espace réservé du pied de page 3">
            <a:extLst>
              <a:ext uri="{FF2B5EF4-FFF2-40B4-BE49-F238E27FC236}">
                <a16:creationId xmlns:a16="http://schemas.microsoft.com/office/drawing/2014/main" id="{54613FFD-6443-32C6-6ACE-4145A816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2206" y="4464316"/>
            <a:ext cx="2895600" cy="365125"/>
          </a:xfrm>
        </p:spPr>
        <p:txBody>
          <a:bodyPr/>
          <a:lstStyle/>
          <a:p>
            <a:r>
              <a:rPr lang="fr-FR" dirty="0"/>
              <a:t>Démarche de modélisation Système, UV 5.8</a:t>
            </a:r>
          </a:p>
        </p:txBody>
      </p:sp>
      <p:pic>
        <p:nvPicPr>
          <p:cNvPr id="46" name="Picture 3">
            <a:extLst>
              <a:ext uri="{FF2B5EF4-FFF2-40B4-BE49-F238E27FC236}">
                <a16:creationId xmlns:a16="http://schemas.microsoft.com/office/drawing/2014/main" id="{B0F04AAB-359B-2FC0-C001-2CBF231DD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5922" y="3258935"/>
            <a:ext cx="5472608" cy="2094455"/>
          </a:xfrm>
          <a:prstGeom prst="rect">
            <a:avLst/>
          </a:prstGeom>
        </p:spPr>
      </p:pic>
      <p:sp>
        <p:nvSpPr>
          <p:cNvPr id="47" name="Ellipse 1">
            <a:extLst>
              <a:ext uri="{FF2B5EF4-FFF2-40B4-BE49-F238E27FC236}">
                <a16:creationId xmlns:a16="http://schemas.microsoft.com/office/drawing/2014/main" id="{9EDC85DA-55E9-EC93-1BD3-50AC78FB4578}"/>
              </a:ext>
            </a:extLst>
          </p:cNvPr>
          <p:cNvSpPr/>
          <p:nvPr/>
        </p:nvSpPr>
        <p:spPr>
          <a:xfrm>
            <a:off x="5320338" y="3979014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8" name="Connecteur droit avec flèche 15">
            <a:extLst>
              <a:ext uri="{FF2B5EF4-FFF2-40B4-BE49-F238E27FC236}">
                <a16:creationId xmlns:a16="http://schemas.microsoft.com/office/drawing/2014/main" id="{4B7D628D-57F3-B122-4A37-67ADA7E1236F}"/>
              </a:ext>
            </a:extLst>
          </p:cNvPr>
          <p:cNvCxnSpPr/>
          <p:nvPr/>
        </p:nvCxnSpPr>
        <p:spPr>
          <a:xfrm flipH="1">
            <a:off x="5680378" y="2473070"/>
            <a:ext cx="1627484" cy="15059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14">
            <a:extLst>
              <a:ext uri="{FF2B5EF4-FFF2-40B4-BE49-F238E27FC236}">
                <a16:creationId xmlns:a16="http://schemas.microsoft.com/office/drawing/2014/main" id="{0BB74A6C-D069-3822-EC7C-A76D6E6B3B03}"/>
              </a:ext>
            </a:extLst>
          </p:cNvPr>
          <p:cNvSpPr txBox="1"/>
          <p:nvPr/>
        </p:nvSpPr>
        <p:spPr>
          <a:xfrm>
            <a:off x="7258006" y="1987769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Ce flux fonctionnel doit être préservé dans l’architecture physique (apparition </a:t>
            </a:r>
            <a:r>
              <a:rPr lang="fr-FR" sz="1400" b="1" dirty="0">
                <a:solidFill>
                  <a:srgbClr val="FF0000"/>
                </a:solidFill>
              </a:rPr>
              <a:t>d’interfaces physiques</a:t>
            </a:r>
            <a:r>
              <a:rPr lang="fr-FR" sz="1400" b="1" dirty="0"/>
              <a:t>)</a:t>
            </a:r>
          </a:p>
        </p:txBody>
      </p:sp>
      <p:pic>
        <p:nvPicPr>
          <p:cNvPr id="52" name="Picture 3">
            <a:extLst>
              <a:ext uri="{FF2B5EF4-FFF2-40B4-BE49-F238E27FC236}">
                <a16:creationId xmlns:a16="http://schemas.microsoft.com/office/drawing/2014/main" id="{DF79EB49-1B28-C5D7-3562-BDA3CBC77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916" y="4494768"/>
            <a:ext cx="7116974" cy="2731580"/>
          </a:xfrm>
          <a:prstGeom prst="rect">
            <a:avLst/>
          </a:prstGeom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B3B3265-2BFD-BC1E-ADA1-E91CA6E3C194}"/>
              </a:ext>
            </a:extLst>
          </p:cNvPr>
          <p:cNvCxnSpPr>
            <a:stCxn id="47" idx="4"/>
          </p:cNvCxnSpPr>
          <p:nvPr/>
        </p:nvCxnSpPr>
        <p:spPr>
          <a:xfrm flipH="1">
            <a:off x="5391150" y="4339054"/>
            <a:ext cx="109208" cy="13568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7D7BE58-783F-79DE-C1CA-D94605D8CC29}"/>
              </a:ext>
            </a:extLst>
          </p:cNvPr>
          <p:cNvCxnSpPr>
            <a:cxnSpLocks/>
          </p:cNvCxnSpPr>
          <p:nvPr/>
        </p:nvCxnSpPr>
        <p:spPr>
          <a:xfrm flipH="1">
            <a:off x="3842978" y="4167774"/>
            <a:ext cx="162888" cy="17013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88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D6624-7DB4-C0D9-7399-1351498B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Creation d’une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92298-3099-1978-BE11-9BE0E107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18240" cy="4351338"/>
          </a:xfrm>
        </p:spPr>
        <p:txBody>
          <a:bodyPr/>
          <a:lstStyle/>
          <a:p>
            <a:r>
              <a:rPr lang="en-FR" dirty="0"/>
              <a:t>Créer un diagramme IBD pour documenter l’architecture physique</a:t>
            </a:r>
          </a:p>
          <a:p>
            <a:r>
              <a:rPr lang="en-FR" dirty="0"/>
              <a:t>Attention: l’ensemble de flux fonctionnels doivent être considérés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4B31B-EBC7-2071-2562-2700A0A3A362}"/>
              </a:ext>
            </a:extLst>
          </p:cNvPr>
          <p:cNvSpPr/>
          <p:nvPr/>
        </p:nvSpPr>
        <p:spPr>
          <a:xfrm>
            <a:off x="8690438" y="305395"/>
            <a:ext cx="1616824" cy="5655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Blocs architecturaux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ADB06D-B8B5-9663-6A1A-6B18875A1D44}"/>
              </a:ext>
            </a:extLst>
          </p:cNvPr>
          <p:cNvSpPr/>
          <p:nvPr/>
        </p:nvSpPr>
        <p:spPr>
          <a:xfrm>
            <a:off x="8956440" y="1758865"/>
            <a:ext cx="2830137" cy="51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Architecture Physique Préliminaire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588303-A641-A268-D4BF-E17C85F448CD}"/>
              </a:ext>
            </a:extLst>
          </p:cNvPr>
          <p:cNvCxnSpPr>
            <a:cxnSpLocks/>
            <a:stCxn id="10" idx="2"/>
            <a:endCxn id="8" idx="0"/>
          </p:cNvCxnSpPr>
          <p:nvPr/>
        </p:nvCxnSpPr>
        <p:spPr>
          <a:xfrm flipH="1">
            <a:off x="10371509" y="843362"/>
            <a:ext cx="980097" cy="3529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E864BBA-351B-9FC7-4609-B6A7C751E3F8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9498850" y="870929"/>
            <a:ext cx="872659" cy="3254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6B53CE8-3D79-51D5-DBE4-93E8C519D09E}"/>
              </a:ext>
            </a:extLst>
          </p:cNvPr>
          <p:cNvSpPr/>
          <p:nvPr/>
        </p:nvSpPr>
        <p:spPr>
          <a:xfrm>
            <a:off x="8956440" y="1196332"/>
            <a:ext cx="2830137" cy="36699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Création d’une architecture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2F78CD6-7AF0-9672-F388-82FE26A2F326}"/>
              </a:ext>
            </a:extLst>
          </p:cNvPr>
          <p:cNvCxnSpPr>
            <a:cxnSpLocks/>
            <a:stCxn id="8" idx="2"/>
            <a:endCxn id="5" idx="0"/>
          </p:cNvCxnSpPr>
          <p:nvPr/>
        </p:nvCxnSpPr>
        <p:spPr>
          <a:xfrm>
            <a:off x="10371509" y="1563324"/>
            <a:ext cx="0" cy="195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D62516-C0A7-AD22-48CD-A568DEAF19FB}"/>
              </a:ext>
            </a:extLst>
          </p:cNvPr>
          <p:cNvSpPr/>
          <p:nvPr/>
        </p:nvSpPr>
        <p:spPr>
          <a:xfrm>
            <a:off x="10667276" y="332962"/>
            <a:ext cx="1368660" cy="51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Interfaces</a:t>
            </a:r>
            <a:br>
              <a:rPr lang="en-FR" dirty="0"/>
            </a:br>
            <a:r>
              <a:rPr lang="en-FR" dirty="0"/>
              <a:t>Physiques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4339B23A-B3A5-6C89-FDDA-D881DB66E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718" y="3663950"/>
            <a:ext cx="7884368" cy="3026115"/>
          </a:xfrm>
          <a:prstGeom prst="rect">
            <a:avLst/>
          </a:prstGeom>
        </p:spPr>
      </p:pic>
      <p:sp>
        <p:nvSpPr>
          <p:cNvPr id="13" name="ZoneTexte 18">
            <a:extLst>
              <a:ext uri="{FF2B5EF4-FFF2-40B4-BE49-F238E27FC236}">
                <a16:creationId xmlns:a16="http://schemas.microsoft.com/office/drawing/2014/main" id="{14F7DF34-306B-97B1-4FF4-27155152B5A2}"/>
              </a:ext>
            </a:extLst>
          </p:cNvPr>
          <p:cNvSpPr txBox="1"/>
          <p:nvPr/>
        </p:nvSpPr>
        <p:spPr>
          <a:xfrm>
            <a:off x="419100" y="68044"/>
            <a:ext cx="7757740" cy="64633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Définir une architecture physique </a:t>
            </a:r>
          </a:p>
          <a:p>
            <a:r>
              <a:rPr lang="fr-FR" dirty="0"/>
              <a:t>	avec identification de l’ensemble des interfaces et flux échangés.</a:t>
            </a:r>
          </a:p>
        </p:txBody>
      </p:sp>
    </p:spTree>
    <p:extLst>
      <p:ext uri="{BB962C8B-B14F-4D97-AF65-F5344CB8AC3E}">
        <p14:creationId xmlns:p14="http://schemas.microsoft.com/office/powerpoint/2010/main" val="1373318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320</Words>
  <Application>Microsoft Macintosh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TD04: Conception Physique</vt:lpstr>
      <vt:lpstr>Décomposition en blocs</vt:lpstr>
      <vt:lpstr>Allocation de fonctions</vt:lpstr>
      <vt:lpstr>Identification d’interfaces physiques</vt:lpstr>
      <vt:lpstr>Creation d’une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TD04: Conception Physique</dc:title>
  <dc:creator>Ciprian TEODOROV</dc:creator>
  <cp:lastModifiedBy>Ciprian TEODOROV</cp:lastModifiedBy>
  <cp:revision>2</cp:revision>
  <dcterms:created xsi:type="dcterms:W3CDTF">2023-10-16T10:34:00Z</dcterms:created>
  <dcterms:modified xsi:type="dcterms:W3CDTF">2023-10-16T11:10:21Z</dcterms:modified>
</cp:coreProperties>
</file>