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/>
    <p:restoredTop sz="96327"/>
  </p:normalViewPr>
  <p:slideViewPr>
    <p:cSldViewPr snapToGrid="0">
      <p:cViewPr varScale="1">
        <p:scale>
          <a:sx n="153" d="100"/>
          <a:sy n="153" d="100"/>
        </p:scale>
        <p:origin x="10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EA5B-274E-F075-886B-6934A8CF2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730D0-6CE1-292C-E297-D5EDC4F77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51050-24FF-D358-A5D3-CC57858CF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67274-B9F4-C388-DBBE-FAB00DB4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2FB7-AD8D-FECF-2F41-87EA26CB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23552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CEF1F-613E-48EE-9E4B-54E27317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3B99C-D386-4EF2-F9E1-0057494BB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B97D5-487B-3664-9415-4EBB2FF5C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29092-A7F8-F500-F46E-EC9ADFF6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E0E01-F88E-FDF0-29F8-95EEFE18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38368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A82738-FB54-687C-24E4-DA87998B2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018BC-FE29-5A89-C9B9-C22ACFA77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1FCD-C897-C260-F73D-501B0DE5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85C44-3669-186C-1974-31D3B70F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6E256-7E00-F1AD-EB32-186F12E7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95198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9FA8-A136-E733-8244-757D89191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AE97A-4163-69E4-F3C9-9165E8F07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88CD-A8B6-A3F9-5CFF-4CA393C7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76077-A3AF-EE39-A551-B9E429EC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22E97-1A15-9BAA-3168-5FD05B9E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3762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A0F7-01AF-23E1-FED6-81BFBA702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8E48F-D190-C919-A39C-D139CDA7F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258DE-8204-03C7-2BDC-008266F1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BE404-AE10-D184-786C-A8651148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31A47-5C25-C980-F229-96BDF3C3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15937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7A68-0F65-376C-A247-7BABC5C7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715B-B1A4-467B-2719-94C6D06DB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30190-8F4A-BC42-BFB5-939FB3B5D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4FCB4-4B5A-65C2-CE96-1FF562E1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4A866-C89A-B4D7-5060-48F2B8BE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98AC4-4B40-EB5F-68E3-9C99FE32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39934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19C9-4A71-4F6C-6AD5-7436FC15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5E7CF-53F9-15AA-C0E0-97332F7E9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2A7F6-B63A-E2DD-8E6C-7A126607D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8D818-8F5C-C7FE-FB2A-C373A89FA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A4EF13-8C24-0ABF-CB38-4EFC179FE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864887-D6AB-F6F6-0993-2F057C6FB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E0CC6-1DD2-0242-5F1E-E77586EB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1C7A0-39DC-6CAC-412C-B70A8D28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6044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85E0-10EC-3E32-25CD-33E5DF80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45EC4-36AF-BAD3-C69F-33250AB8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01AC0-A108-F8AD-E38A-2CAD0CF7F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9587C-0069-F2FC-40AA-C8106600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8342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8E131D-9405-9B75-7551-8EE4C11E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242E8-F0B1-BE2F-69AA-6363BE039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325BB-305B-D0BD-F460-4F76402A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48262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45D5-6F6E-DF87-EEB9-98490463D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8D19-E35E-13A2-064D-45AFFB2D9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4B373-4ED6-41A7-B73F-D46BC97EE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2843A-51FD-DECF-1249-BB8A3384C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D8E93-44AE-30C2-A4CC-F6A2C893C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EBB76-031A-5561-2747-07304ADA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20352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D630-AC3B-936F-C828-5A8F3CB1B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16AD7-24F0-C54C-FCD1-F4726399D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454E5-1D3A-75E8-4001-D0CEEDFC0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BB32D-AA06-C752-F3DF-6F228BE0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2CFC9-498A-0AC8-25ED-E84D2F184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5B72D-880E-F53F-A6EF-A8BE4CE8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39750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81A9F5-0815-EA92-E302-A61A3C17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CEA58-8E38-437C-101A-E758632A1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D86D8-43DB-970E-6979-A6C37F3E6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BFFE6-DFE1-B040-84CA-3BEDCCCC5B94}" type="datetimeFigureOut">
              <a:rPr lang="en-FR" smtClean="0"/>
              <a:t>09/10/2023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E6483-C078-4E81-1DBD-31EB810CC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8B511-A7D7-0F21-5762-4E3C8DE00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0A5B-E164-9646-9F27-A711FAE4D9D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02779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FC1D-CB4F-FD77-FD42-AD5098F6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TD03: Analyse Fonctionnelle Interne</a:t>
            </a:r>
            <a:r>
              <a:rPr lang="en-F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05B92-94D7-AA13-D41A-EC3AE8AF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10850" cy="4351338"/>
          </a:xfrm>
        </p:spPr>
        <p:txBody>
          <a:bodyPr>
            <a:normAutofit lnSpcReduction="10000"/>
          </a:bodyPr>
          <a:lstStyle/>
          <a:p>
            <a:r>
              <a:rPr lang="en-FR" dirty="0">
                <a:solidFill>
                  <a:schemeClr val="accent1"/>
                </a:solidFill>
              </a:rPr>
              <a:t>Decomposition fonctionnelle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Point de vue processus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Point de vue traitement données</a:t>
            </a:r>
          </a:p>
          <a:p>
            <a:r>
              <a:rPr lang="en-FR" dirty="0">
                <a:solidFill>
                  <a:schemeClr val="accent1"/>
                </a:solidFill>
              </a:rPr>
              <a:t>Expliciter les rélation entre les sous-fonctions</a:t>
            </a:r>
            <a:endParaRPr lang="en-FR" dirty="0"/>
          </a:p>
          <a:p>
            <a:endParaRPr lang="en-FR" dirty="0">
              <a:solidFill>
                <a:schemeClr val="accent1"/>
              </a:solidFill>
            </a:endParaRPr>
          </a:p>
          <a:p>
            <a:r>
              <a:rPr lang="en-FR" dirty="0">
                <a:solidFill>
                  <a:schemeClr val="accent1"/>
                </a:solidFill>
              </a:rPr>
              <a:t>Savoir créer un diagramme de décomposition fonctionnelle à l’aide d’un diagramme de cas d’utilisation SysML.</a:t>
            </a:r>
          </a:p>
          <a:p>
            <a:r>
              <a:rPr lang="en-FR" dirty="0">
                <a:solidFill>
                  <a:schemeClr val="accent1"/>
                </a:solidFill>
              </a:rPr>
              <a:t>Savoir réaliser une architecture fonctionnelle à l’aide d’un diagramme d’activité SysML</a:t>
            </a:r>
          </a:p>
        </p:txBody>
      </p:sp>
      <p:sp>
        <p:nvSpPr>
          <p:cNvPr id="4" name="ZoneTexte 8">
            <a:extLst>
              <a:ext uri="{FF2B5EF4-FFF2-40B4-BE49-F238E27FC236}">
                <a16:creationId xmlns:a16="http://schemas.microsoft.com/office/drawing/2014/main" id="{A4182BC5-D10E-78DF-4F0C-F4C8535DC3B8}"/>
              </a:ext>
            </a:extLst>
          </p:cNvPr>
          <p:cNvSpPr txBox="1"/>
          <p:nvPr/>
        </p:nvSpPr>
        <p:spPr>
          <a:xfrm>
            <a:off x="5044611" y="230188"/>
            <a:ext cx="7147390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b="1"/>
              <a:t>Objectifs</a:t>
            </a:r>
            <a:r>
              <a:rPr lang="fr-FR"/>
              <a:t>: Décomposer les fonctions principales expliciter les liens internes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D1D465-6479-31E6-5D12-C925D106ADF9}"/>
              </a:ext>
            </a:extLst>
          </p:cNvPr>
          <p:cNvSpPr/>
          <p:nvPr/>
        </p:nvSpPr>
        <p:spPr>
          <a:xfrm>
            <a:off x="10041775" y="1690687"/>
            <a:ext cx="1413164" cy="62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Function Principale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061855E-8B55-FDB5-DE2E-57C60FDF0E75}"/>
              </a:ext>
            </a:extLst>
          </p:cNvPr>
          <p:cNvSpPr/>
          <p:nvPr/>
        </p:nvSpPr>
        <p:spPr>
          <a:xfrm>
            <a:off x="9833957" y="2709949"/>
            <a:ext cx="1828800" cy="56553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Décomposition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93C721-5D4C-F712-CF52-116DFAA92CD2}"/>
              </a:ext>
            </a:extLst>
          </p:cNvPr>
          <p:cNvSpPr/>
          <p:nvPr/>
        </p:nvSpPr>
        <p:spPr>
          <a:xfrm>
            <a:off x="9939945" y="3682573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Sous-Fonctions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6864A05-D33A-410E-1928-53061750D8AD}"/>
              </a:ext>
            </a:extLst>
          </p:cNvPr>
          <p:cNvSpPr/>
          <p:nvPr/>
        </p:nvSpPr>
        <p:spPr>
          <a:xfrm>
            <a:off x="9451572" y="4510183"/>
            <a:ext cx="2593570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Expliciter les rélations entre les sous-fonctions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D75CB2-BED3-4F64-FAF6-71CD74120C7D}"/>
              </a:ext>
            </a:extLst>
          </p:cNvPr>
          <p:cNvSpPr/>
          <p:nvPr/>
        </p:nvSpPr>
        <p:spPr>
          <a:xfrm>
            <a:off x="9838114" y="5672577"/>
            <a:ext cx="1820487" cy="763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Architecture Fonctionnelle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0CC32C-10CB-7826-C821-CF66BE09F51B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0748357" y="2319250"/>
            <a:ext cx="0" cy="390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74272B-F1DF-4884-CC3A-AE55BD2955C8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10748357" y="3275482"/>
            <a:ext cx="0" cy="4070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8DFF466-3C69-D6BF-629E-453C8A81B931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10748357" y="4248107"/>
            <a:ext cx="0" cy="2620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3955F1-4D32-B928-7659-795FA53C8CC8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10748357" y="5385911"/>
            <a:ext cx="1" cy="286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1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1C218-EDC5-5952-378E-2F0C0803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Questions à se poser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C1401-4282-A696-BD21-7E2A03825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R" dirty="0"/>
              <a:t>Comment peut-on decomposer la fonction principale ?</a:t>
            </a:r>
          </a:p>
          <a:p>
            <a:pPr lvl="1"/>
            <a:r>
              <a:rPr lang="en-FR" dirty="0"/>
              <a:t>Quelles sont les étapes nécessaires pour transformer les entrées en sorties ?</a:t>
            </a:r>
          </a:p>
          <a:p>
            <a:pPr lvl="1"/>
            <a:r>
              <a:rPr lang="en-FR" dirty="0"/>
              <a:t>Quel processus doit-on suivre ?</a:t>
            </a:r>
          </a:p>
          <a:p>
            <a:pPr lvl="1"/>
            <a:r>
              <a:rPr lang="en-FR" dirty="0"/>
              <a:t>Quelles transformations doit-on opérer sur les données ?</a:t>
            </a:r>
          </a:p>
          <a:p>
            <a:r>
              <a:rPr lang="en-FR" dirty="0"/>
              <a:t>Expliciter les liens entre les sous-fonctions</a:t>
            </a:r>
          </a:p>
          <a:p>
            <a:pPr lvl="1"/>
            <a:r>
              <a:rPr lang="en-FR" dirty="0"/>
              <a:t>Quels sont les relations entre les sous-fonctions ?</a:t>
            </a:r>
          </a:p>
          <a:p>
            <a:pPr lvl="1"/>
            <a:r>
              <a:rPr lang="en-FR" dirty="0"/>
              <a:t>Quelle est la nature de chaque relation ?</a:t>
            </a:r>
          </a:p>
        </p:txBody>
      </p:sp>
    </p:spTree>
    <p:extLst>
      <p:ext uri="{BB962C8B-B14F-4D97-AF65-F5344CB8AC3E}">
        <p14:creationId xmlns:p14="http://schemas.microsoft.com/office/powerpoint/2010/main" val="135743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8D20-3CA8-16C9-7EAD-FE5CDD84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Décomposition des fonctions principales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604D1-528C-C05E-6A27-A3E600708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71592" cy="4351338"/>
          </a:xfrm>
        </p:spPr>
        <p:txBody>
          <a:bodyPr/>
          <a:lstStyle/>
          <a:p>
            <a:r>
              <a:rPr lang="en-FR" dirty="0"/>
              <a:t>Décomposer chaque fonction principale en sous-fonctions</a:t>
            </a:r>
          </a:p>
          <a:p>
            <a:pPr lvl="1"/>
            <a:r>
              <a:rPr lang="en-FR" dirty="0"/>
              <a:t>Si besoin les sous fonctions peuvent être décomposées aussi</a:t>
            </a:r>
          </a:p>
          <a:p>
            <a:r>
              <a:rPr lang="en-FR" dirty="0"/>
              <a:t>Créer un diagramme de cas d’utilisation pour chaque fonction principalle</a:t>
            </a:r>
          </a:p>
          <a:p>
            <a:r>
              <a:rPr lang="en-FR" dirty="0"/>
              <a:t>Utilise des rélations d’inclusion pour relier la fonction principale au sous-fonctions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E2E838-61EC-FA28-6683-E19C4EC5A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334" y="3479445"/>
            <a:ext cx="4220150" cy="301343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415A2E-6BEA-101F-84D4-E7265990D93E}"/>
              </a:ext>
            </a:extLst>
          </p:cNvPr>
          <p:cNvSpPr/>
          <p:nvPr/>
        </p:nvSpPr>
        <p:spPr>
          <a:xfrm>
            <a:off x="10381502" y="479447"/>
            <a:ext cx="1413164" cy="62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Function Principale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594A69D-F2E8-C036-9D1F-06F7C64D72F6}"/>
              </a:ext>
            </a:extLst>
          </p:cNvPr>
          <p:cNvSpPr/>
          <p:nvPr/>
        </p:nvSpPr>
        <p:spPr>
          <a:xfrm>
            <a:off x="10173684" y="1498709"/>
            <a:ext cx="1828800" cy="56553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Décomposition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0EBD57-878B-8A3F-3E8C-7E8CCF402788}"/>
              </a:ext>
            </a:extLst>
          </p:cNvPr>
          <p:cNvSpPr/>
          <p:nvPr/>
        </p:nvSpPr>
        <p:spPr>
          <a:xfrm>
            <a:off x="10279672" y="2471333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Sous-Fonctions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B7B645-2BAC-52C2-37DB-767F1C90D8A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1088084" y="1108010"/>
            <a:ext cx="0" cy="390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5CE6DB-A8B8-CF3B-9895-C815B105D8BF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11088084" y="2064242"/>
            <a:ext cx="0" cy="4070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49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01684-63BB-6ED4-F694-BF971512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Construction d’une architecture fonctionnelle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B7C8C-ECA1-387C-4F2D-A35831D7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22178" cy="2857239"/>
          </a:xfrm>
        </p:spPr>
        <p:txBody>
          <a:bodyPr>
            <a:normAutofit fontScale="85000" lnSpcReduction="10000"/>
          </a:bodyPr>
          <a:lstStyle/>
          <a:p>
            <a:r>
              <a:rPr lang="en-FR" sz="2400" dirty="0"/>
              <a:t>Créer un diagramme d’activité pour l’ensemble de fonction principales (le ”main du système”)</a:t>
            </a:r>
          </a:p>
          <a:p>
            <a:pPr lvl="1"/>
            <a:r>
              <a:rPr lang="en-FR" sz="2000" dirty="0"/>
              <a:t>Chaque fonction principale sera representé par une action “call behavior”</a:t>
            </a:r>
          </a:p>
          <a:p>
            <a:r>
              <a:rPr lang="en-FR" sz="2400" dirty="0"/>
              <a:t>Créer un diagramme d’activité pour chaque fonction principale </a:t>
            </a:r>
          </a:p>
          <a:p>
            <a:r>
              <a:rPr lang="en-FR" sz="2400" dirty="0"/>
              <a:t>Relier les “call behavior” du diagramme ”main” aux sous diagrammes.</a:t>
            </a:r>
          </a:p>
          <a:p>
            <a:r>
              <a:rPr lang="en-FR" sz="2400" dirty="0"/>
              <a:t>Repeter le processus pour chaque niveau de decomposition de vos fonctions principales</a:t>
            </a:r>
          </a:p>
          <a:p>
            <a:r>
              <a:rPr lang="en-FR" sz="2400" dirty="0"/>
              <a:t>Identifier la nature des flux entre les sous-fonctions (donnée ou controle). </a:t>
            </a:r>
            <a:r>
              <a:rPr lang="en-FR" sz="2400"/>
              <a:t>Pour les flux donnée identifier la nature de données véhiculées. </a:t>
            </a:r>
            <a:endParaRPr lang="en-FR" sz="24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0FB46F-D442-4DD4-5B28-4A02E9B08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25" y="4682864"/>
            <a:ext cx="4620264" cy="20396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B175DA-E695-78A6-F7AE-4DE43B097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5912" y="5143625"/>
            <a:ext cx="4847888" cy="13492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538A0-DE78-7C77-B553-F8F1FBC20917}"/>
              </a:ext>
            </a:extLst>
          </p:cNvPr>
          <p:cNvSpPr/>
          <p:nvPr/>
        </p:nvSpPr>
        <p:spPr>
          <a:xfrm>
            <a:off x="9873443" y="1688290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Sous-Fonctions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6CD19D3-B426-8031-151E-F86E0162983D}"/>
              </a:ext>
            </a:extLst>
          </p:cNvPr>
          <p:cNvSpPr/>
          <p:nvPr/>
        </p:nvSpPr>
        <p:spPr>
          <a:xfrm>
            <a:off x="9385070" y="2515900"/>
            <a:ext cx="2593570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Expliciter les rélations entre les sous-fonctions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AF56ED-2627-4437-F2CD-200B29A250DA}"/>
              </a:ext>
            </a:extLst>
          </p:cNvPr>
          <p:cNvSpPr/>
          <p:nvPr/>
        </p:nvSpPr>
        <p:spPr>
          <a:xfrm>
            <a:off x="9771612" y="3678294"/>
            <a:ext cx="1820487" cy="763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Architecture Fonctionnelle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BD1B57-C4BA-B4C0-5AA0-3DD53DA8B84D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10681855" y="2253824"/>
            <a:ext cx="0" cy="2620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41F55C-0C00-FD0E-6F3F-C0F9CE11574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10681855" y="3391628"/>
            <a:ext cx="1" cy="286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95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273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TD03: Analyse Fonctionnelle Interne </vt:lpstr>
      <vt:lpstr>Questions à se poser</vt:lpstr>
      <vt:lpstr>Décomposition des fonctions principales</vt:lpstr>
      <vt:lpstr>Construction d’une architecture fonctionnelle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TD03: Analyse Fonctionnelle Interne </dc:title>
  <dc:creator>Ciprian TEODOROV</dc:creator>
  <cp:lastModifiedBy>Ciprian TEODOROV</cp:lastModifiedBy>
  <cp:revision>6</cp:revision>
  <dcterms:created xsi:type="dcterms:W3CDTF">2023-09-29T11:52:32Z</dcterms:created>
  <dcterms:modified xsi:type="dcterms:W3CDTF">2023-10-09T10:51:23Z</dcterms:modified>
</cp:coreProperties>
</file>