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09CAB-14B4-7139-84B1-AB67E42A18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4FDD2C-60D3-2EC3-1D00-B18BE1D20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A4392-F824-E6C3-D8EB-4A995B19F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B2B97-31A8-FF4C-856C-6D0E729A8904}" type="datetimeFigureOut">
              <a:rPr lang="en-FR" smtClean="0"/>
              <a:t>12/09/2023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471BFC-855E-F7B8-EA45-770A61D18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216F29-B421-C39D-92F2-B868865B0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F28-5696-B445-BC71-D22D0EB779B3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043232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2E63E-B851-71CD-DAD3-8F1B023D7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9AB672-87D4-4F1A-115B-529F8EDCE2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57F3E-BFBE-9185-FB25-3D76D2FB1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B2B97-31A8-FF4C-856C-6D0E729A8904}" type="datetimeFigureOut">
              <a:rPr lang="en-FR" smtClean="0"/>
              <a:t>12/09/2023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F1252-E218-EF7D-FC0B-9B8F74068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548FC-20A4-E86C-1AB2-47E600266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F28-5696-B445-BC71-D22D0EB779B3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549476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496070-C5F1-7C20-5294-9B48AB7097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6D56FE-4E4A-1E1C-FA0B-346301403B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8769A-13FD-3B4F-89B5-387EAC5A6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B2B97-31A8-FF4C-856C-6D0E729A8904}" type="datetimeFigureOut">
              <a:rPr lang="en-FR" smtClean="0"/>
              <a:t>12/09/2023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69EA1-7189-A084-E19F-1F308994C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C7C89-D012-D80E-6A91-0EA9100BC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F28-5696-B445-BC71-D22D0EB779B3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775992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97D1A-0913-78ED-ADC3-12DA7BCE6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FBE44-7447-C29B-BCD7-FC5BF3D80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B1C6E-1734-5C67-90DD-12DB928F4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B2B97-31A8-FF4C-856C-6D0E729A8904}" type="datetimeFigureOut">
              <a:rPr lang="en-FR" smtClean="0"/>
              <a:t>12/09/2023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64B85-C300-45C8-C0BD-AB2FD25D1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9F828-026E-CDE2-DE18-48E8EBA80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F28-5696-B445-BC71-D22D0EB779B3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74610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98374-62CA-CFD3-68D9-0E1F25B5D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0A5645-1AB0-1969-CAA7-F0F4F75D1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7D186-5711-C6EC-A62B-9D5309691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B2B97-31A8-FF4C-856C-6D0E729A8904}" type="datetimeFigureOut">
              <a:rPr lang="en-FR" smtClean="0"/>
              <a:t>12/09/2023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94D62-A73F-F2F9-8A0A-A36064C3D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D3F03-6DCF-3FEA-001A-7AC4B38D1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F28-5696-B445-BC71-D22D0EB779B3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753092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AF59D-0DBC-0C9D-1841-D501DF55C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6E7EB-CC5E-AFE0-A947-48CC75CBC5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1F42BE-1AD0-4D10-03B5-E0A56AACD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5BD92D-663A-2BF9-B2D7-EB2957098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B2B97-31A8-FF4C-856C-6D0E729A8904}" type="datetimeFigureOut">
              <a:rPr lang="en-FR" smtClean="0"/>
              <a:t>12/09/2023</a:t>
            </a:fld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727CAF-C607-F94A-1827-F4DDD3CB7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F41EF4-31AA-8CC0-4535-10E82A4D7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F28-5696-B445-BC71-D22D0EB779B3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4211884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778E6-57F0-C13F-174A-DBD39AB0C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130B38-6E3B-A598-9341-BE04A7F77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113A45-05F2-AB93-FE8D-7519D19C5E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0DB7D1-0B05-CA65-4607-988664AA26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899BFA-9C6F-9AA7-68F8-9E7C3F5312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A84F3E-F941-740E-A066-0B9F46C08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B2B97-31A8-FF4C-856C-6D0E729A8904}" type="datetimeFigureOut">
              <a:rPr lang="en-FR" smtClean="0"/>
              <a:t>12/09/2023</a:t>
            </a:fld>
            <a:endParaRPr lang="en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659A83-2005-AF93-AC27-7A5945F15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9ADD49-86B7-83EF-05A8-CAD4B0D4C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F28-5696-B445-BC71-D22D0EB779B3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151916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E897B-5CCF-7573-27C9-A8518E75B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1354F9-CFAD-02A8-32A8-2CE093F1A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B2B97-31A8-FF4C-856C-6D0E729A8904}" type="datetimeFigureOut">
              <a:rPr lang="en-FR" smtClean="0"/>
              <a:t>12/09/2023</a:t>
            </a:fld>
            <a:endParaRPr lang="en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6AE70B-5514-01CF-C36C-A7B45ED9D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7E132-E371-FD04-52A7-7ADBF2DC0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F28-5696-B445-BC71-D22D0EB779B3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194321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5695BD-E135-157C-344B-123CF0980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B2B97-31A8-FF4C-856C-6D0E729A8904}" type="datetimeFigureOut">
              <a:rPr lang="en-FR" smtClean="0"/>
              <a:t>12/09/2023</a:t>
            </a:fld>
            <a:endParaRPr lang="en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FAE70F-EB14-E98D-6DB3-038DE5B60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80C1E6-956A-2455-B02C-C9A2907EF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F28-5696-B445-BC71-D22D0EB779B3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05098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F501E-EBE2-B4BE-ADFA-1E42EB58B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AEEBC-08CA-7E93-36AF-DA43B7C34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3DFE45-D611-0338-2E1E-79346B5B2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867625-4D15-8D06-6CA9-91A763567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B2B97-31A8-FF4C-856C-6D0E729A8904}" type="datetimeFigureOut">
              <a:rPr lang="en-FR" smtClean="0"/>
              <a:t>12/09/2023</a:t>
            </a:fld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59F71F-496F-7A13-9090-907FB7D84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D6DCC2-37CE-C102-CB95-35B46166D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F28-5696-B445-BC71-D22D0EB779B3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658980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A83F4-0D3E-2AFF-548B-CEBDEEAC9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7DFAB6-BE04-9A5B-BBF0-49086E7CF5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BD9B20-87F6-8D07-1799-50CC448B6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35022E-2700-98DF-F303-FA4146FD2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B2B97-31A8-FF4C-856C-6D0E729A8904}" type="datetimeFigureOut">
              <a:rPr lang="en-FR" smtClean="0"/>
              <a:t>12/09/2023</a:t>
            </a:fld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DE1E3B-E1A6-FD8F-AD79-21F001C10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1B1A4A-B93F-DB62-8F7E-2A6D7FB00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F28-5696-B445-BC71-D22D0EB779B3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84424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F4AF8B-D2B5-9F94-BEAF-4BCB1FA65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8303C6-C37A-A75D-AD79-F026F0496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C1DBB-D65A-79BE-3746-006377A83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B2B97-31A8-FF4C-856C-6D0E729A8904}" type="datetimeFigureOut">
              <a:rPr lang="en-FR" smtClean="0"/>
              <a:t>12/09/2023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86778-F540-D517-0BE2-8E8D47A47E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D779A-9D58-294F-E6DE-548719F1E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78F28-5696-B445-BC71-D22D0EB779B3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551021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CFC1D-CB4F-FD77-FD42-AD5098F66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R" dirty="0">
                <a:solidFill>
                  <a:srgbClr val="FF0000"/>
                </a:solidFill>
              </a:rPr>
              <a:t>TD02: Analyse Fonctionnelle Externe</a:t>
            </a:r>
            <a:r>
              <a:rPr lang="en-FR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05B92-94D7-AA13-D41A-EC3AE8AFE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FR" dirty="0">
                <a:solidFill>
                  <a:schemeClr val="accent1"/>
                </a:solidFill>
              </a:rPr>
              <a:t>Cycle de vie d’un système</a:t>
            </a:r>
          </a:p>
          <a:p>
            <a:pPr lvl="1"/>
            <a:r>
              <a:rPr lang="en-FR" dirty="0"/>
              <a:t>Identifier les phases de vie d’un système</a:t>
            </a:r>
          </a:p>
          <a:p>
            <a:pPr lvl="1"/>
            <a:r>
              <a:rPr lang="en-FR" dirty="0"/>
              <a:t>Identifier les relations entre les phases de vie</a:t>
            </a:r>
          </a:p>
          <a:p>
            <a:r>
              <a:rPr lang="en-FR" dirty="0">
                <a:solidFill>
                  <a:schemeClr val="accent1"/>
                </a:solidFill>
              </a:rPr>
              <a:t>Savoir identifier les parties prenantes et </a:t>
            </a:r>
            <a:r>
              <a:rPr lang="en-FR" b="1" dirty="0">
                <a:solidFill>
                  <a:schemeClr val="accent1"/>
                </a:solidFill>
              </a:rPr>
              <a:t>les liens</a:t>
            </a:r>
            <a:r>
              <a:rPr lang="en-FR" dirty="0">
                <a:solidFill>
                  <a:schemeClr val="accent1"/>
                </a:solidFill>
              </a:rPr>
              <a:t> </a:t>
            </a:r>
            <a:r>
              <a:rPr lang="en-FR" b="1" dirty="0">
                <a:solidFill>
                  <a:schemeClr val="accent1"/>
                </a:solidFill>
              </a:rPr>
              <a:t>à réaliser </a:t>
            </a:r>
            <a:r>
              <a:rPr lang="en-FR" dirty="0">
                <a:solidFill>
                  <a:schemeClr val="accent1"/>
                </a:solidFill>
              </a:rPr>
              <a:t>entre eux (services à rendre)</a:t>
            </a:r>
          </a:p>
          <a:p>
            <a:r>
              <a:rPr lang="en-FR" dirty="0">
                <a:solidFill>
                  <a:schemeClr val="accent1"/>
                </a:solidFill>
              </a:rPr>
              <a:t>Savoir créer un diagramme de contexte montrant les entrées / sorties d’un système</a:t>
            </a:r>
          </a:p>
          <a:p>
            <a:r>
              <a:rPr lang="en-FR" dirty="0">
                <a:solidFill>
                  <a:schemeClr val="accent1"/>
                </a:solidFill>
              </a:rPr>
              <a:t>Savoir réaliser une spécification fonctinnelle à l’aide d’un tableau de caractérisation</a:t>
            </a:r>
          </a:p>
        </p:txBody>
      </p:sp>
      <p:sp>
        <p:nvSpPr>
          <p:cNvPr id="4" name="ZoneTexte 8">
            <a:extLst>
              <a:ext uri="{FF2B5EF4-FFF2-40B4-BE49-F238E27FC236}">
                <a16:creationId xmlns:a16="http://schemas.microsoft.com/office/drawing/2014/main" id="{A4182BC5-D10E-78DF-4F0C-F4C8535DC3B8}"/>
              </a:ext>
            </a:extLst>
          </p:cNvPr>
          <p:cNvSpPr txBox="1"/>
          <p:nvPr/>
        </p:nvSpPr>
        <p:spPr>
          <a:xfrm>
            <a:off x="5178175" y="230188"/>
            <a:ext cx="7013825" cy="369332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Objectifs</a:t>
            </a:r>
            <a:r>
              <a:rPr lang="fr-FR" dirty="0"/>
              <a:t>: Identifier et formaliser les connections réalisées par le système</a:t>
            </a:r>
          </a:p>
        </p:txBody>
      </p:sp>
    </p:spTree>
    <p:extLst>
      <p:ext uri="{BB962C8B-B14F-4D97-AF65-F5344CB8AC3E}">
        <p14:creationId xmlns:p14="http://schemas.microsoft.com/office/powerpoint/2010/main" val="624014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C2B7A-0C43-8EBC-A751-9F5048C73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R" dirty="0">
                <a:solidFill>
                  <a:srgbClr val="FF0000"/>
                </a:solidFill>
              </a:rPr>
              <a:t>Questions à se poser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95F39-F70B-9522-8148-6BD862EA1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FR" dirty="0">
                <a:solidFill>
                  <a:schemeClr val="accent1"/>
                </a:solidFill>
              </a:rPr>
              <a:t>Identification de fonctions (Decouvrir les liens manquants)</a:t>
            </a:r>
          </a:p>
          <a:p>
            <a:pPr lvl="1"/>
            <a:r>
              <a:rPr lang="en-FR" dirty="0"/>
              <a:t>Quels sont les parties prenantes ?</a:t>
            </a:r>
          </a:p>
          <a:p>
            <a:pPr lvl="1"/>
            <a:r>
              <a:rPr lang="en-FR" dirty="0"/>
              <a:t>Quelles connections sont réalisées par le système ?</a:t>
            </a:r>
          </a:p>
          <a:p>
            <a:pPr lvl="1"/>
            <a:r>
              <a:rPr lang="en-FR" dirty="0"/>
              <a:t>Quelles contraintes sont imposées par l’environnement (par les parties prenantes) ?</a:t>
            </a:r>
          </a:p>
          <a:p>
            <a:r>
              <a:rPr lang="en-FR" dirty="0">
                <a:solidFill>
                  <a:schemeClr val="accent1"/>
                </a:solidFill>
              </a:rPr>
              <a:t>Caracterisation des fonctions (Caracterisation des liens manquants)</a:t>
            </a:r>
          </a:p>
          <a:p>
            <a:pPr lvl="1"/>
            <a:r>
              <a:rPr lang="en-FR" dirty="0"/>
              <a:t>Quel est le but de la fonction principale ?</a:t>
            </a:r>
          </a:p>
          <a:p>
            <a:pPr lvl="1"/>
            <a:r>
              <a:rPr lang="en-FR" dirty="0"/>
              <a:t>Quel est le marche visé ? A qui ca peut servir ?</a:t>
            </a:r>
          </a:p>
          <a:p>
            <a:pPr lvl="1"/>
            <a:r>
              <a:rPr lang="en-FR" dirty="0"/>
              <a:t>Quelle est la nature chaque entrée et chaque sortie ?</a:t>
            </a:r>
          </a:p>
          <a:p>
            <a:pPr lvl="1"/>
            <a:r>
              <a:rPr lang="en-FR" dirty="0"/>
              <a:t>Quels sont les critères de performance requis ?</a:t>
            </a:r>
          </a:p>
          <a:p>
            <a:pPr lvl="1"/>
            <a:r>
              <a:rPr lang="en-FR" dirty="0"/>
              <a:t>[nécésité]   Pourquoi la fonction est-elle nécessaire ?</a:t>
            </a:r>
          </a:p>
          <a:p>
            <a:pPr lvl="1"/>
            <a:r>
              <a:rPr lang="en-FR" dirty="0"/>
              <a:t>[stabilité]    Est-que le besoin est stable ou il va évolué avec le temps ? Comment peut ce besoin évoluer ?</a:t>
            </a:r>
          </a:p>
          <a:p>
            <a:pPr lvl="1"/>
            <a:r>
              <a:rPr lang="en-GB" dirty="0"/>
              <a:t>[</a:t>
            </a:r>
            <a:r>
              <a:rPr lang="en-FR" dirty="0"/>
              <a:t>pérennité</a:t>
            </a:r>
            <a:r>
              <a:rPr lang="en-GB" dirty="0"/>
              <a:t>] </a:t>
            </a:r>
            <a:r>
              <a:rPr lang="en-FR" dirty="0"/>
              <a:t>Dans quels cas ce besoin va disparaître ?</a:t>
            </a:r>
          </a:p>
          <a:p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252233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F92FC-3388-432E-C957-622A87BAE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R" dirty="0">
                <a:solidFill>
                  <a:srgbClr val="FF0000"/>
                </a:solidFill>
              </a:rPr>
              <a:t>A Faire: Identification de fonctions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01837-B8E5-3D32-7199-2B5C41B9D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FR" dirty="0"/>
              <a:t>Identifier les phases de vie du système et les liens</a:t>
            </a:r>
          </a:p>
          <a:p>
            <a:pPr lvl="1"/>
            <a:r>
              <a:rPr lang="en-FR" dirty="0"/>
              <a:t>Creer un diagramme statechart SysML pour répresenter le cycle de vie</a:t>
            </a:r>
          </a:p>
          <a:p>
            <a:r>
              <a:rPr lang="en-FR" dirty="0"/>
              <a:t>Choisir 2-3 phases de vie à analyser en profondeur</a:t>
            </a:r>
          </a:p>
          <a:p>
            <a:r>
              <a:rPr lang="en-FR" dirty="0"/>
              <a:t>Pour chaque phase de vie choisie:</a:t>
            </a:r>
          </a:p>
          <a:p>
            <a:pPr lvl="1"/>
            <a:r>
              <a:rPr lang="en-GB" dirty="0"/>
              <a:t>I</a:t>
            </a:r>
            <a:r>
              <a:rPr lang="en-FR" dirty="0"/>
              <a:t>dentifier les parties prenantes</a:t>
            </a:r>
          </a:p>
          <a:p>
            <a:pPr lvl="1"/>
            <a:r>
              <a:rPr lang="en-FR" dirty="0"/>
              <a:t>Identifier la/les fonctions principales et enoncer leur mission</a:t>
            </a:r>
          </a:p>
          <a:p>
            <a:pPr lvl="1"/>
            <a:r>
              <a:rPr lang="en-FR" dirty="0"/>
              <a:t>Identifier les contraintes imposées par les parties prenantes</a:t>
            </a:r>
          </a:p>
          <a:p>
            <a:pPr lvl="1"/>
            <a:r>
              <a:rPr lang="en-FR" dirty="0"/>
              <a:t>Créer un diagramme pieuvre (diagrammes de cas d’utilisation SysML) pour répresenter ces éléments</a:t>
            </a:r>
          </a:p>
          <a:p>
            <a:r>
              <a:rPr lang="en-FR" dirty="0"/>
              <a:t>Créer un diagramme de bloc (BDD SysML) avec l’ensemble d’entrées / sorties du système</a:t>
            </a:r>
          </a:p>
          <a:p>
            <a:pPr lvl="1"/>
            <a:r>
              <a:rPr lang="fr-FR" dirty="0"/>
              <a:t>Chaque intersection entre une fonction et la frontière système-environnement est un port du système</a:t>
            </a:r>
          </a:p>
          <a:p>
            <a:pPr lvl="1"/>
            <a:r>
              <a:rPr lang="fr-FR" dirty="0"/>
              <a:t>Indiquer la direction de ces ports.</a:t>
            </a:r>
          </a:p>
          <a:p>
            <a:pPr lvl="1"/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984470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9AB93-8900-834A-0378-A66FD6974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R" dirty="0">
                <a:solidFill>
                  <a:srgbClr val="FF0000"/>
                </a:solidFill>
              </a:rPr>
              <a:t>A Faire: Caracterisation de fonctions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B14C5-39B3-26F8-3C61-BBBAB1A86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27849"/>
          </a:xfrm>
        </p:spPr>
        <p:txBody>
          <a:bodyPr/>
          <a:lstStyle/>
          <a:p>
            <a:r>
              <a:rPr lang="fr-FR" dirty="0"/>
              <a:t>Commencer la spécification fonctionnelle du système à l’aide d’un tableau de caractérisation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D3CBFC3-2ADB-E2C5-E97C-7C2D95A764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177406"/>
              </p:ext>
            </p:extLst>
          </p:nvPr>
        </p:nvGraphicFramePr>
        <p:xfrm>
          <a:off x="367373" y="3200989"/>
          <a:ext cx="11663382" cy="302180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73571">
                  <a:extLst>
                    <a:ext uri="{9D8B030D-6E8A-4147-A177-3AD203B41FA5}">
                      <a16:colId xmlns:a16="http://schemas.microsoft.com/office/drawing/2014/main" val="3204405146"/>
                    </a:ext>
                  </a:extLst>
                </a:gridCol>
                <a:gridCol w="973571">
                  <a:extLst>
                    <a:ext uri="{9D8B030D-6E8A-4147-A177-3AD203B41FA5}">
                      <a16:colId xmlns:a16="http://schemas.microsoft.com/office/drawing/2014/main" val="523503278"/>
                    </a:ext>
                  </a:extLst>
                </a:gridCol>
                <a:gridCol w="973571">
                  <a:extLst>
                    <a:ext uri="{9D8B030D-6E8A-4147-A177-3AD203B41FA5}">
                      <a16:colId xmlns:a16="http://schemas.microsoft.com/office/drawing/2014/main" val="4184863172"/>
                    </a:ext>
                  </a:extLst>
                </a:gridCol>
                <a:gridCol w="973571">
                  <a:extLst>
                    <a:ext uri="{9D8B030D-6E8A-4147-A177-3AD203B41FA5}">
                      <a16:colId xmlns:a16="http://schemas.microsoft.com/office/drawing/2014/main" val="2440031932"/>
                    </a:ext>
                  </a:extLst>
                </a:gridCol>
                <a:gridCol w="973571">
                  <a:extLst>
                    <a:ext uri="{9D8B030D-6E8A-4147-A177-3AD203B41FA5}">
                      <a16:colId xmlns:a16="http://schemas.microsoft.com/office/drawing/2014/main" val="452834082"/>
                    </a:ext>
                  </a:extLst>
                </a:gridCol>
                <a:gridCol w="973571">
                  <a:extLst>
                    <a:ext uri="{9D8B030D-6E8A-4147-A177-3AD203B41FA5}">
                      <a16:colId xmlns:a16="http://schemas.microsoft.com/office/drawing/2014/main" val="1768524970"/>
                    </a:ext>
                  </a:extLst>
                </a:gridCol>
                <a:gridCol w="973571">
                  <a:extLst>
                    <a:ext uri="{9D8B030D-6E8A-4147-A177-3AD203B41FA5}">
                      <a16:colId xmlns:a16="http://schemas.microsoft.com/office/drawing/2014/main" val="2042415679"/>
                    </a:ext>
                  </a:extLst>
                </a:gridCol>
                <a:gridCol w="973571">
                  <a:extLst>
                    <a:ext uri="{9D8B030D-6E8A-4147-A177-3AD203B41FA5}">
                      <a16:colId xmlns:a16="http://schemas.microsoft.com/office/drawing/2014/main" val="3599544815"/>
                    </a:ext>
                  </a:extLst>
                </a:gridCol>
                <a:gridCol w="1937407">
                  <a:extLst>
                    <a:ext uri="{9D8B030D-6E8A-4147-A177-3AD203B41FA5}">
                      <a16:colId xmlns:a16="http://schemas.microsoft.com/office/drawing/2014/main" val="463711772"/>
                    </a:ext>
                  </a:extLst>
                </a:gridCol>
                <a:gridCol w="1937407">
                  <a:extLst>
                    <a:ext uri="{9D8B030D-6E8A-4147-A177-3AD203B41FA5}">
                      <a16:colId xmlns:a16="http://schemas.microsoft.com/office/drawing/2014/main" val="3646372028"/>
                    </a:ext>
                  </a:extLst>
                </a:gridCol>
              </a:tblGrid>
              <a:tr h="43168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Name</a:t>
                      </a:r>
                      <a:endParaRPr lang="fr-FR" sz="1600" b="1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client</a:t>
                      </a:r>
                      <a:endParaRPr lang="fr-FR" sz="1600" b="1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matière</a:t>
                      </a:r>
                      <a:endParaRPr lang="fr-FR" sz="1600" b="1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necessite</a:t>
                      </a:r>
                      <a:endParaRPr lang="fr-FR" sz="1600" b="1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stabilité</a:t>
                      </a:r>
                      <a:endParaRPr lang="fr-FR" sz="1600" b="1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pérennité</a:t>
                      </a:r>
                      <a:endParaRPr lang="fr-FR" sz="1600" b="1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critère</a:t>
                      </a:r>
                      <a:endParaRPr lang="fr-FR" sz="1600" b="1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niveau</a:t>
                      </a:r>
                      <a:endParaRPr lang="fr-FR" sz="1600" b="1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Flexibilité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04930779"/>
                  </a:ext>
                </a:extLst>
              </a:tr>
              <a:tr h="431687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fr-FR" sz="1200" b="0" i="1" u="none" strike="noStrike" noProof="0" dirty="0">
                          <a:solidFill>
                            <a:srgbClr val="000000"/>
                          </a:solidFill>
                          <a:effectLst/>
                        </a:rPr>
                        <a:t>fonction A</a:t>
                      </a:r>
                      <a:endParaRPr lang="fr-FR" sz="1200" b="0" i="1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fr-FR" sz="1200" b="0" i="1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pour quoi existe-t-elle ?</a:t>
                      </a:r>
                      <a:endParaRPr lang="fr-FR" sz="1200" b="0" i="1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fr-FR" sz="1200" b="0" i="1" u="none" strike="noStrike" noProof="0" dirty="0">
                          <a:solidFill>
                            <a:srgbClr val="000000"/>
                          </a:solidFill>
                          <a:effectLst/>
                        </a:rPr>
                        <a:t>a qui rend service, cette fonction ?</a:t>
                      </a:r>
                      <a:endParaRPr lang="fr-FR" sz="1200" b="0" i="1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fr-FR" sz="1200" b="0" i="1" u="none" strike="noStrike" noProof="0" dirty="0">
                          <a:solidFill>
                            <a:srgbClr val="000000"/>
                          </a:solidFill>
                          <a:effectLst/>
                        </a:rPr>
                        <a:t>sur quoi agit la fonction ?</a:t>
                      </a:r>
                      <a:endParaRPr lang="fr-FR" sz="1200" b="0" i="1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fr-FR" sz="1200" b="0" i="1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ce qui manque aujourd'hui</a:t>
                      </a:r>
                      <a:endParaRPr lang="fr-FR" sz="1200" b="0" i="1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fr-FR" sz="1200" b="0" i="1" u="none" strike="noStrike" noProof="0" dirty="0">
                          <a:solidFill>
                            <a:srgbClr val="000000"/>
                          </a:solidFill>
                          <a:effectLst/>
                        </a:rPr>
                        <a:t>ce qui va changer</a:t>
                      </a:r>
                      <a:endParaRPr lang="fr-FR" sz="1200" b="0" i="1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fr-FR" sz="1200" b="0" i="1" u="none" strike="noStrike" noProof="0" dirty="0">
                          <a:solidFill>
                            <a:srgbClr val="000000"/>
                          </a:solidFill>
                          <a:effectLst/>
                        </a:rPr>
                        <a:t>ce qui éliminera le besoin de réaliser cette fonction</a:t>
                      </a:r>
                      <a:endParaRPr lang="fr-FR" sz="1200" b="0" i="1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1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critère 1</a:t>
                      </a:r>
                      <a:endParaRPr lang="fr-FR" sz="1200" b="0" i="1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1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value, tolerances[min,max]</a:t>
                      </a:r>
                      <a:endParaRPr lang="fr-FR" sz="1200" b="0" i="1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 (non négociable) – F3 (flexible)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1100123"/>
                  </a:ext>
                </a:extLst>
              </a:tr>
              <a:tr h="431687"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1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critère 2</a:t>
                      </a:r>
                      <a:endParaRPr lang="fr-FR" sz="1200" b="0" i="1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1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value, tolerances[min,max]</a:t>
                      </a:r>
                      <a:endParaRPr lang="fr-FR" sz="1200" b="0" i="1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 (non négociable) – F3 (flexible)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1716275"/>
                  </a:ext>
                </a:extLst>
              </a:tr>
              <a:tr h="431687"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1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critère 3</a:t>
                      </a:r>
                      <a:endParaRPr lang="fr-FR" sz="1200" b="0" i="1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1" u="none" strike="noStrike" noProof="0" dirty="0">
                          <a:solidFill>
                            <a:srgbClr val="000000"/>
                          </a:solidFill>
                          <a:effectLst/>
                        </a:rPr>
                        <a:t>value, </a:t>
                      </a:r>
                      <a:r>
                        <a:rPr lang="fr-FR" sz="1200" b="0" i="1" u="none" strike="noStrike" noProof="0" dirty="0" err="1">
                          <a:solidFill>
                            <a:srgbClr val="000000"/>
                          </a:solidFill>
                          <a:effectLst/>
                        </a:rPr>
                        <a:t>tolerances</a:t>
                      </a:r>
                      <a:r>
                        <a:rPr lang="fr-FR" sz="1200" b="0" i="1" u="none" strike="noStrike" noProof="0" dirty="0">
                          <a:solidFill>
                            <a:srgbClr val="000000"/>
                          </a:solidFill>
                          <a:effectLst/>
                        </a:rPr>
                        <a:t>[</a:t>
                      </a:r>
                      <a:r>
                        <a:rPr lang="fr-FR" sz="1200" b="0" i="1" u="none" strike="noStrike" noProof="0" dirty="0" err="1">
                          <a:solidFill>
                            <a:srgbClr val="000000"/>
                          </a:solidFill>
                          <a:effectLst/>
                        </a:rPr>
                        <a:t>min,max</a:t>
                      </a:r>
                      <a:r>
                        <a:rPr lang="fr-FR" sz="1200" b="0" i="1" u="none" strike="noStrike" noProof="0" dirty="0">
                          <a:solidFill>
                            <a:srgbClr val="000000"/>
                          </a:solidFill>
                          <a:effectLst/>
                        </a:rPr>
                        <a:t>]</a:t>
                      </a:r>
                      <a:endParaRPr lang="fr-FR" sz="1200" b="0" i="1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 (non négociable) – F3 (flexible)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91204953"/>
                  </a:ext>
                </a:extLst>
              </a:tr>
              <a:tr h="431687"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1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critère 4</a:t>
                      </a:r>
                      <a:endParaRPr lang="fr-FR" sz="1200" b="0" i="1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1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value, tolerances[min,max]</a:t>
                      </a:r>
                      <a:endParaRPr lang="fr-FR" sz="1200" b="0" i="1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 (non négociable) – F3 (flexible)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4556826"/>
                  </a:ext>
                </a:extLst>
              </a:tr>
              <a:tr h="431687"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1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critère 5</a:t>
                      </a:r>
                      <a:endParaRPr lang="fr-FR" sz="1200" b="0" i="1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1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value, tolerances[min,max]</a:t>
                      </a:r>
                      <a:endParaRPr lang="fr-FR" sz="1200" b="0" i="1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 (non négociable) – F3 (flexible)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8492435"/>
                  </a:ext>
                </a:extLst>
              </a:tr>
              <a:tr h="431687"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1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critère 6</a:t>
                      </a:r>
                      <a:endParaRPr lang="fr-FR" sz="1200" b="0" i="1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i="1" u="none" strike="noStrike" noProof="0" dirty="0">
                          <a:solidFill>
                            <a:srgbClr val="000000"/>
                          </a:solidFill>
                          <a:effectLst/>
                        </a:rPr>
                        <a:t>value, </a:t>
                      </a:r>
                      <a:r>
                        <a:rPr lang="fr-FR" sz="1200" b="0" i="1" u="none" strike="noStrike" noProof="0" dirty="0" err="1">
                          <a:solidFill>
                            <a:srgbClr val="000000"/>
                          </a:solidFill>
                          <a:effectLst/>
                        </a:rPr>
                        <a:t>tolerances</a:t>
                      </a:r>
                      <a:r>
                        <a:rPr lang="fr-FR" sz="1200" b="0" i="1" u="none" strike="noStrike" noProof="0" dirty="0">
                          <a:solidFill>
                            <a:srgbClr val="000000"/>
                          </a:solidFill>
                          <a:effectLst/>
                        </a:rPr>
                        <a:t>[</a:t>
                      </a:r>
                      <a:r>
                        <a:rPr lang="fr-FR" sz="1200" b="0" i="1" u="none" strike="noStrike" noProof="0" dirty="0" err="1">
                          <a:solidFill>
                            <a:srgbClr val="000000"/>
                          </a:solidFill>
                          <a:effectLst/>
                        </a:rPr>
                        <a:t>min,max</a:t>
                      </a:r>
                      <a:r>
                        <a:rPr lang="fr-FR" sz="1200" b="0" i="1" u="none" strike="noStrike" noProof="0" dirty="0">
                          <a:solidFill>
                            <a:srgbClr val="000000"/>
                          </a:solidFill>
                          <a:effectLst/>
                        </a:rPr>
                        <a:t>]</a:t>
                      </a:r>
                      <a:endParaRPr lang="fr-FR" sz="1200" b="0" i="1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 (non négociable) – F3 (flexible)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8911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9341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510</Words>
  <Application>Microsoft Macintosh PowerPoint</Application>
  <PresentationFormat>Widescreen</PresentationFormat>
  <Paragraphs>70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TD02: Analyse Fonctionnelle Externe </vt:lpstr>
      <vt:lpstr>Questions à se poser</vt:lpstr>
      <vt:lpstr>A Faire: Identification de fonctions</vt:lpstr>
      <vt:lpstr>A Faire: Caracterisation de fonctions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TD02: Analyse Fonctionnelle Externe </dc:title>
  <dc:creator>Ciprian TEODOROV</dc:creator>
  <cp:lastModifiedBy>Ciprian TEODOROV</cp:lastModifiedBy>
  <cp:revision>3</cp:revision>
  <dcterms:created xsi:type="dcterms:W3CDTF">2023-09-12T15:16:57Z</dcterms:created>
  <dcterms:modified xsi:type="dcterms:W3CDTF">2023-09-12T15:59:03Z</dcterms:modified>
</cp:coreProperties>
</file>