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448" r:id="rId2"/>
    <p:sldId id="449" r:id="rId3"/>
    <p:sldId id="450" r:id="rId4"/>
  </p:sldIdLst>
  <p:sldSz cx="12192000" cy="6858000"/>
  <p:notesSz cx="6858000" cy="9144000"/>
  <p:defaultTextStyle>
    <a:defPPr>
      <a:defRPr lang="en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17"/>
    <p:restoredTop sz="96327"/>
  </p:normalViewPr>
  <p:slideViewPr>
    <p:cSldViewPr snapToGrid="0">
      <p:cViewPr varScale="1">
        <p:scale>
          <a:sx n="124" d="100"/>
          <a:sy n="124" d="100"/>
        </p:scale>
        <p:origin x="23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2C143-68C7-BD96-1664-9E65C0FFE2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20897E-6581-A3E0-BC44-A266F66E98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F75131-6529-3B38-E880-6027902BA9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61A4D-3D0E-C142-AAA0-174BF35A9BC4}" type="datetimeFigureOut">
              <a:rPr lang="en-FR" smtClean="0"/>
              <a:t>08/09/2023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278A2A-D61F-F620-FB99-2592312F2C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32B802-16C5-4464-ADD3-8EE4DFBCB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DA2-B119-3B43-B8F4-77A27AA9DE1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600926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AE7A5F-0130-4204-408C-52D91D97B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E9304F-7C45-A5D8-3154-805C5FD841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047AF-3C2E-8804-8BA6-013D35E87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61A4D-3D0E-C142-AAA0-174BF35A9BC4}" type="datetimeFigureOut">
              <a:rPr lang="en-FR" smtClean="0"/>
              <a:t>08/09/2023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92DF71-0879-9A66-1BBA-AD66B334A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2940D4-1E35-2372-FC58-BA96CC0BE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DA2-B119-3B43-B8F4-77A27AA9DE1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892485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8AE039-4363-A6BA-3C97-D960CC320B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C4057-2C20-6D29-D3AE-11F0FF1433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C15509-07CE-9002-798D-52D9C79A2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61A4D-3D0E-C142-AAA0-174BF35A9BC4}" type="datetimeFigureOut">
              <a:rPr lang="en-FR" smtClean="0"/>
              <a:t>08/09/2023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BE06A8-1D48-93CB-CA72-E5456FD55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C51B85-58F1-B90D-0D99-22FAE6DF0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DA2-B119-3B43-B8F4-77A27AA9DE1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4035546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10C4F-6CDB-9BF8-393D-9BF6D438C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E6B40-10F5-5904-85E8-64925DF42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E85FEF-C58E-70F4-F267-666E407B8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61A4D-3D0E-C142-AAA0-174BF35A9BC4}" type="datetimeFigureOut">
              <a:rPr lang="en-FR" smtClean="0"/>
              <a:t>08/09/2023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40E39-D066-F6D0-2021-4726D44A7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933CB5-3B25-1126-80BD-F6B3DE10A2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DA2-B119-3B43-B8F4-77A27AA9DE1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617389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14A29-7C76-47D6-73E7-E70286698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46B1C1-60CA-8C75-A0AD-972964E96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40F124-EC96-5BCF-CE1A-C5053F48E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61A4D-3D0E-C142-AAA0-174BF35A9BC4}" type="datetimeFigureOut">
              <a:rPr lang="en-FR" smtClean="0"/>
              <a:t>08/09/2023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97275D-6375-68DE-20CB-F4DEAFDD1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780E24-C752-0CC9-DE02-7EA29A3AB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DA2-B119-3B43-B8F4-77A27AA9DE1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716605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18E69A-151C-C749-0880-EA657982B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E08F1B-D97B-2EB7-5178-7303704DA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33B8233-D319-3C6A-A8CB-E6731C9511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619E5B-A148-7235-9382-383A3E303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61A4D-3D0E-C142-AAA0-174BF35A9BC4}" type="datetimeFigureOut">
              <a:rPr lang="en-FR" smtClean="0"/>
              <a:t>08/09/2023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8849F1-3D4D-BA81-3BBD-88415055C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3CC886-7A42-338E-CA98-8430A5F44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DA2-B119-3B43-B8F4-77A27AA9DE1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1507088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6F875-1E88-CE87-23D1-90BBCF50C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5DE122-3A4E-F056-76D0-381F23420D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913676-F5C4-E3EB-3F6E-903F7AF6E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B1ED224-05A3-3C6E-8E5A-45A1D5F99B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B7D5E7-F159-98BD-3A06-1FA7D8AD58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DE073B4-0F0F-8D01-23D0-58EC466A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61A4D-3D0E-C142-AAA0-174BF35A9BC4}" type="datetimeFigureOut">
              <a:rPr lang="en-FR" smtClean="0"/>
              <a:t>08/09/2023</a:t>
            </a:fld>
            <a:endParaRPr lang="en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B54FFC-B21E-37C8-BA79-B4623CBD16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509CFA-F34B-70E7-DACC-2DCD075B3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DA2-B119-3B43-B8F4-77A27AA9DE1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3876388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0EA42-DC83-E5A0-C58B-77B760DD3B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695360-9228-F97C-6FC3-D66DD9B468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61A4D-3D0E-C142-AAA0-174BF35A9BC4}" type="datetimeFigureOut">
              <a:rPr lang="en-FR" smtClean="0"/>
              <a:t>08/09/2023</a:t>
            </a:fld>
            <a:endParaRPr lang="en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29893D-5D7C-900E-1FB4-EE15BDF38E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200AADA-1995-EF19-8592-C2A4B5CA7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DA2-B119-3B43-B8F4-77A27AA9DE1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4353237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48F6F7-EA45-79E6-C7F4-FAD6A15DDE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61A4D-3D0E-C142-AAA0-174BF35A9BC4}" type="datetimeFigureOut">
              <a:rPr lang="en-FR" smtClean="0"/>
              <a:t>08/09/2023</a:t>
            </a:fld>
            <a:endParaRPr lang="en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0A7FC16-CB04-4B3B-7E36-1270A5D831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578A2-9999-5814-044F-F5A52767F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DA2-B119-3B43-B8F4-77A27AA9DE1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2327101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1C8DE7-09A5-2D4D-F360-70AC48EFB9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4D84-689B-4B98-DDAC-C6D040BBF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13CFE-C190-220C-6499-F8BFFB617E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9AB9FA-40BF-6A74-7348-7F7DFC511F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61A4D-3D0E-C142-AAA0-174BF35A9BC4}" type="datetimeFigureOut">
              <a:rPr lang="en-FR" smtClean="0"/>
              <a:t>08/09/2023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F4E99C-E8C7-F131-CEC1-5C6F9FAAF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FD51ACE-E6F3-0BEE-C586-6201B8725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DA2-B119-3B43-B8F4-77A27AA9DE1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751308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1F15A-2AB9-FD27-3D83-53D476FAE2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EC843D-6163-303D-C2FA-3B13027EF8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73E4DF-96C6-698F-DF09-4A949B669A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BE778A-7FF5-BF58-FCCC-AE6521857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61A4D-3D0E-C142-AAA0-174BF35A9BC4}" type="datetimeFigureOut">
              <a:rPr lang="en-FR" smtClean="0"/>
              <a:t>08/09/2023</a:t>
            </a:fld>
            <a:endParaRPr lang="en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561C40-9795-ECE4-4477-7010D1545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5D327A-F805-4086-8856-1A7C7583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03DA2-B119-3B43-B8F4-77A27AA9DE1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623764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74CF623-B7AC-9B8E-58DC-6EA5F4B039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B2AC1D-32BC-BD83-00C4-2A3B3B8C1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21E4A2-2FBB-1FC1-06A2-563592FD89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E61A4D-3D0E-C142-AAA0-174BF35A9BC4}" type="datetimeFigureOut">
              <a:rPr lang="en-FR" smtClean="0"/>
              <a:t>08/09/2023</a:t>
            </a:fld>
            <a:endParaRPr lang="en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578954-7481-D26C-F8EA-4D5BFF9730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BADCE-3C7B-6D7C-4523-1D75F4CFC1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03DA2-B119-3B43-B8F4-77A27AA9DE14}" type="slidenum">
              <a:rPr lang="en-FR" smtClean="0"/>
              <a:t>‹#›</a:t>
            </a:fld>
            <a:endParaRPr lang="en-FR"/>
          </a:p>
        </p:txBody>
      </p:sp>
    </p:spTree>
    <p:extLst>
      <p:ext uri="{BB962C8B-B14F-4D97-AF65-F5344CB8AC3E}">
        <p14:creationId xmlns:p14="http://schemas.microsoft.com/office/powerpoint/2010/main" val="954303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ensta-bretagne.fr/pluginfile.php/73632/mod_resource/content/1/Expression_Besoins_VAIMOS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moodle.ensta-bretagne.fr/pluginfile.php/73634/mod_resource/content/1/Guide_sysml_v5_EN_20181218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>
            <a:extLst>
              <a:ext uri="{FF2B5EF4-FFF2-40B4-BE49-F238E27FC236}">
                <a16:creationId xmlns:a16="http://schemas.microsoft.com/office/drawing/2014/main" id="{BA0FD32F-C2E3-F56B-41E3-C1DD32D8C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4400" dirty="0">
                <a:solidFill>
                  <a:srgbClr val="FF0000"/>
                </a:solidFill>
              </a:rPr>
              <a:t>TD01: Elicitation des Exigences</a:t>
            </a:r>
            <a:endParaRPr lang="en-FR" dirty="0"/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F0872D70-B682-BA41-DC67-7C6DDA8D39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8316930" cy="4667250"/>
          </a:xfrm>
        </p:spPr>
        <p:txBody>
          <a:bodyPr>
            <a:normAutofit fontScale="85000" lnSpcReduction="20000"/>
          </a:bodyPr>
          <a:lstStyle/>
          <a:p>
            <a:pPr marL="400050" indent="-400050">
              <a:lnSpc>
                <a:spcPct val="120000"/>
              </a:lnSpc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Apprendre à extraire des exigences, de documents amont à un projet,</a:t>
            </a:r>
          </a:p>
          <a:p>
            <a:pPr marL="400050" indent="-400050">
              <a:lnSpc>
                <a:spcPct val="120000"/>
              </a:lnSpc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Savoir formaliser des exigences :</a:t>
            </a:r>
          </a:p>
          <a:p>
            <a:pPr marL="1314450" lvl="2" indent="-400050">
              <a:lnSpc>
                <a:spcPct val="120000"/>
              </a:lnSpc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Eliminer le texte non porteur de réelles exigences,</a:t>
            </a:r>
          </a:p>
          <a:p>
            <a:pPr marL="1314450" lvl="2" indent="-400050">
              <a:lnSpc>
                <a:spcPct val="120000"/>
              </a:lnSpc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Identifier leurs attributs (identifiant, types, priorité, vérification), </a:t>
            </a:r>
          </a:p>
          <a:p>
            <a:pPr marL="400050" indent="-400050">
              <a:lnSpc>
                <a:spcPct val="120000"/>
              </a:lnSpc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Savoir </a:t>
            </a:r>
            <a:r>
              <a:rPr lang="fr-FR" dirty="0" err="1">
                <a:solidFill>
                  <a:srgbClr val="0070C0"/>
                </a:solidFill>
                <a:cs typeface="Arial" charset="0"/>
                <a:sym typeface="Wingdings" pitchFamily="2" charset="2"/>
              </a:rPr>
              <a:t>re-formuler</a:t>
            </a: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 des exigences (pour celles dont l’expression est floue),</a:t>
            </a:r>
          </a:p>
          <a:p>
            <a:pPr marL="400050" indent="-400050">
              <a:lnSpc>
                <a:spcPct val="120000"/>
              </a:lnSpc>
              <a:buClr>
                <a:srgbClr val="CC00CC"/>
              </a:buClr>
              <a:buSzPct val="80000"/>
              <a:buFont typeface="Wingdings" pitchFamily="2" charset="2"/>
              <a:buChar char="q"/>
            </a:pPr>
            <a:r>
              <a:rPr lang="fr-FR" dirty="0">
                <a:solidFill>
                  <a:srgbClr val="0070C0"/>
                </a:solidFill>
                <a:cs typeface="Arial" charset="0"/>
                <a:sym typeface="Wingdings" pitchFamily="2" charset="2"/>
              </a:rPr>
              <a:t>Savoir construire une base de données d’exigences :</a:t>
            </a:r>
          </a:p>
          <a:p>
            <a:pPr marL="1314450" lvl="2" indent="-400050">
              <a:lnSpc>
                <a:spcPct val="120000"/>
              </a:lnSpc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Renseigner leurs attributs (types, priorité et vérification),</a:t>
            </a:r>
          </a:p>
          <a:p>
            <a:pPr marL="1314450" lvl="2" indent="-400050">
              <a:lnSpc>
                <a:spcPct val="120000"/>
              </a:lnSpc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Les valider, éliminer les autres,</a:t>
            </a:r>
          </a:p>
          <a:p>
            <a:pPr marL="1314450" lvl="2" indent="-400050">
              <a:lnSpc>
                <a:spcPct val="120000"/>
              </a:lnSpc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Les classer,</a:t>
            </a:r>
          </a:p>
          <a:p>
            <a:pPr marL="1314450" lvl="2" indent="-400050">
              <a:lnSpc>
                <a:spcPct val="120000"/>
              </a:lnSpc>
              <a:buClr>
                <a:srgbClr val="CC00CC"/>
              </a:buClr>
              <a:buSzPct val="80000"/>
              <a:buFont typeface="Wingdings" pitchFamily="2" charset="2"/>
              <a:buChar char="Ø"/>
            </a:pPr>
            <a:r>
              <a:rPr lang="fr-FR" dirty="0">
                <a:cs typeface="Arial" charset="0"/>
                <a:sym typeface="Wingdings" pitchFamily="2" charset="2"/>
              </a:rPr>
              <a:t>Les gérer (comptage, tri, modification des attributs).</a:t>
            </a:r>
          </a:p>
          <a:p>
            <a:endParaRPr lang="en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A9CCA7-67A4-4024-A837-C0C258A841F8}" type="slidenum">
              <a:rPr lang="fr-FR" smtClean="0"/>
              <a:t>1</a:t>
            </a:fld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5477943" y="230188"/>
            <a:ext cx="6714057" cy="369332"/>
          </a:xfrm>
          <a:prstGeom prst="rect">
            <a:avLst/>
          </a:prstGeom>
          <a:solidFill>
            <a:srgbClr val="FFCCCC"/>
          </a:solidFill>
        </p:spPr>
        <p:txBody>
          <a:bodyPr wrap="square" rtlCol="0">
            <a:spAutoFit/>
          </a:bodyPr>
          <a:lstStyle/>
          <a:p>
            <a:r>
              <a:rPr lang="fr-FR" b="1" dirty="0"/>
              <a:t>Objectifs</a:t>
            </a:r>
            <a:r>
              <a:rPr lang="fr-FR" dirty="0"/>
              <a:t>: Identifier et formaliser les exigences relatives à un système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CBDFB7CB-55CF-99E6-2EB5-916F0057B2C2}"/>
              </a:ext>
            </a:extLst>
          </p:cNvPr>
          <p:cNvSpPr/>
          <p:nvPr/>
        </p:nvSpPr>
        <p:spPr>
          <a:xfrm>
            <a:off x="9360613" y="4204618"/>
            <a:ext cx="1787704" cy="708917"/>
          </a:xfrm>
          <a:prstGeom prst="roundRect">
            <a:avLst/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Elicitation des</a:t>
            </a:r>
            <a:br>
              <a:rPr lang="en-FR" dirty="0"/>
            </a:br>
            <a:r>
              <a:rPr lang="en-FR" dirty="0"/>
              <a:t>exigences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64C6A02-C381-4B8E-50D9-1DE74595E396}"/>
              </a:ext>
            </a:extLst>
          </p:cNvPr>
          <p:cNvSpPr/>
          <p:nvPr/>
        </p:nvSpPr>
        <p:spPr>
          <a:xfrm>
            <a:off x="9155130" y="5423738"/>
            <a:ext cx="2198670" cy="70634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Ensemble d’Exigences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94217D-8374-5ED7-4C6F-A7AB85ADE9CD}"/>
              </a:ext>
            </a:extLst>
          </p:cNvPr>
          <p:cNvSpPr/>
          <p:nvPr/>
        </p:nvSpPr>
        <p:spPr>
          <a:xfrm>
            <a:off x="9155130" y="3034203"/>
            <a:ext cx="2198670" cy="70634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FR" dirty="0"/>
              <a:t>Expression initiale de besoins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18770BA-19FE-8857-03EF-340ACCEAC9FF}"/>
              </a:ext>
            </a:extLst>
          </p:cNvPr>
          <p:cNvCxnSpPr>
            <a:cxnSpLocks/>
            <a:stCxn id="6" idx="2"/>
            <a:endCxn id="2" idx="0"/>
          </p:cNvCxnSpPr>
          <p:nvPr/>
        </p:nvCxnSpPr>
        <p:spPr>
          <a:xfrm>
            <a:off x="10254465" y="3740551"/>
            <a:ext cx="0" cy="46406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7F0F0829-CFA1-EFC7-E57B-291D3BDFEF9E}"/>
              </a:ext>
            </a:extLst>
          </p:cNvPr>
          <p:cNvCxnSpPr>
            <a:cxnSpLocks/>
            <a:stCxn id="2" idx="2"/>
            <a:endCxn id="3" idx="0"/>
          </p:cNvCxnSpPr>
          <p:nvPr/>
        </p:nvCxnSpPr>
        <p:spPr>
          <a:xfrm>
            <a:off x="10254465" y="4913535"/>
            <a:ext cx="0" cy="51020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5142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04008-1978-5300-99AC-0726C6B60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Cas d’étude: </a:t>
            </a:r>
            <a:br>
              <a:rPr lang="en-FR" dirty="0"/>
            </a:br>
            <a:r>
              <a:rPr lang="en-FR" dirty="0"/>
              <a:t>	”L’Intelligence d’un voilier autonome”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781F75-0D09-F321-73E2-8CFEAE02F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472" y="1825625"/>
            <a:ext cx="11507055" cy="4351338"/>
          </a:xfrm>
        </p:spPr>
        <p:txBody>
          <a:bodyPr>
            <a:normAutofit/>
          </a:bodyPr>
          <a:lstStyle/>
          <a:p>
            <a:r>
              <a:rPr lang="fr-FR" dirty="0"/>
              <a:t>Le but est de concevoir un système d’intelligence pour un voilier autonome, lui permettant: </a:t>
            </a:r>
          </a:p>
          <a:p>
            <a:pPr lvl="1"/>
            <a:r>
              <a:rPr lang="fr-FR" dirty="0"/>
              <a:t>d’analyse son environnement, </a:t>
            </a:r>
          </a:p>
          <a:p>
            <a:pPr lvl="1"/>
            <a:r>
              <a:rPr lang="fr-FR" dirty="0"/>
              <a:t>de prendre de </a:t>
            </a:r>
            <a:r>
              <a:rPr lang="fr-FR" dirty="0" err="1"/>
              <a:t>decisions</a:t>
            </a:r>
            <a:endParaRPr lang="fr-FR" dirty="0"/>
          </a:p>
          <a:p>
            <a:pPr lvl="1"/>
            <a:r>
              <a:rPr lang="fr-FR" dirty="0"/>
              <a:t>d’agir en </a:t>
            </a:r>
            <a:r>
              <a:rPr lang="fr-FR" dirty="0" err="1"/>
              <a:t>function</a:t>
            </a:r>
            <a:r>
              <a:rPr lang="fr-FR" dirty="0"/>
              <a:t> de plusieurs facteurs: mission, règles internationales (RIPAM), météo, etc.</a:t>
            </a:r>
          </a:p>
          <a:p>
            <a:r>
              <a:rPr lang="fr-FR" dirty="0"/>
              <a:t>Expression des besoins: </a:t>
            </a:r>
            <a:r>
              <a:rPr lang="fr-FR" dirty="0">
                <a:hlinkClick r:id="rId2"/>
              </a:rPr>
              <a:t>https://moodle.ensta-bretagne.fr/pluginfile.php/73632/mod_resource/content/1/Expression_Besoins_VAIMOS.pdf</a:t>
            </a:r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15817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EF3C1-31CC-7C92-1FD6-2B92E8B62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FR" dirty="0"/>
              <a:t>Eliciter les exigences du système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080AAB-168F-7E87-B78B-675D370435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4804" y="1825625"/>
            <a:ext cx="11301574" cy="4351338"/>
          </a:xfrm>
        </p:spPr>
        <p:txBody>
          <a:bodyPr>
            <a:normAutofit fontScale="92500"/>
          </a:bodyPr>
          <a:lstStyle/>
          <a:p>
            <a:r>
              <a:rPr lang="fr-FR" dirty="0"/>
              <a:t>Maximum 30 exigences, qui capturent l’essential</a:t>
            </a:r>
          </a:p>
          <a:p>
            <a:r>
              <a:rPr lang="fr-FR" dirty="0"/>
              <a:t>Utiliser le guide de rédaction d’exigences vu en cours.   </a:t>
            </a:r>
          </a:p>
          <a:p>
            <a:pPr lvl="1"/>
            <a:r>
              <a:rPr lang="fr-FR" dirty="0"/>
              <a:t> </a:t>
            </a:r>
            <a:r>
              <a:rPr lang="fr-FR" sz="2800" i="1" dirty="0">
                <a:solidFill>
                  <a:schemeClr val="accent1"/>
                </a:solidFill>
                <a:highlight>
                  <a:srgbClr val="C0C0C0"/>
                </a:highlight>
              </a:rPr>
              <a:t>[Conditions]</a:t>
            </a:r>
            <a:r>
              <a:rPr lang="fr-FR" sz="2800" i="1" dirty="0">
                <a:highlight>
                  <a:srgbClr val="C0C0C0"/>
                </a:highlight>
              </a:rPr>
              <a:t> </a:t>
            </a:r>
            <a:r>
              <a:rPr lang="fr-FR" sz="2800" dirty="0">
                <a:highlight>
                  <a:srgbClr val="C0C0C0"/>
                </a:highlight>
              </a:rPr>
              <a:t>sujet verbe </a:t>
            </a:r>
            <a:r>
              <a:rPr lang="fr-FR" sz="2800" i="1" dirty="0">
                <a:solidFill>
                  <a:srgbClr val="FF0000"/>
                </a:solidFill>
                <a:highlight>
                  <a:srgbClr val="C0C0C0"/>
                </a:highlight>
              </a:rPr>
              <a:t>[</a:t>
            </a:r>
            <a:r>
              <a:rPr lang="fr-FR" sz="2800" i="1" dirty="0" err="1">
                <a:solidFill>
                  <a:srgbClr val="FF0000"/>
                </a:solidFill>
                <a:highlight>
                  <a:srgbClr val="C0C0C0"/>
                </a:highlight>
              </a:rPr>
              <a:t>complements</a:t>
            </a:r>
            <a:r>
              <a:rPr lang="fr-FR" sz="2800" i="1" dirty="0">
                <a:solidFill>
                  <a:srgbClr val="FF0000"/>
                </a:solidFill>
                <a:highlight>
                  <a:srgbClr val="C0C0C0"/>
                </a:highlight>
              </a:rPr>
              <a:t>]</a:t>
            </a:r>
          </a:p>
          <a:p>
            <a:r>
              <a:rPr lang="fr-FR" sz="3200" dirty="0"/>
              <a:t>Décrire une procédure de vérification pour chaque exigence</a:t>
            </a:r>
          </a:p>
          <a:p>
            <a:pPr lvl="1"/>
            <a:r>
              <a:rPr lang="fr-FR" sz="2800" i="1" dirty="0"/>
              <a:t>stimulation – observation – décision </a:t>
            </a:r>
          </a:p>
          <a:p>
            <a:r>
              <a:rPr lang="fr-FR" dirty="0"/>
              <a:t>Créer une base de donnée d’</a:t>
            </a:r>
            <a:r>
              <a:rPr lang="fr-FR" dirty="0" err="1"/>
              <a:t>éxigence</a:t>
            </a:r>
            <a:r>
              <a:rPr lang="fr-FR" dirty="0"/>
              <a:t> Excel: colonnes (</a:t>
            </a:r>
            <a:r>
              <a:rPr lang="fr-FR" i="1" dirty="0"/>
              <a:t>ID, exigence, vérification</a:t>
            </a:r>
            <a:r>
              <a:rPr lang="fr-FR" dirty="0"/>
              <a:t>)</a:t>
            </a:r>
          </a:p>
          <a:p>
            <a:r>
              <a:rPr lang="fr-FR" dirty="0"/>
              <a:t>Créer un modèle d’exigence </a:t>
            </a:r>
            <a:r>
              <a:rPr lang="fr-FR" dirty="0" err="1"/>
              <a:t>SysML</a:t>
            </a:r>
            <a:r>
              <a:rPr lang="fr-FR" dirty="0"/>
              <a:t> (diagramme d’</a:t>
            </a:r>
            <a:r>
              <a:rPr lang="fr-FR" dirty="0" err="1"/>
              <a:t>éxigence</a:t>
            </a:r>
            <a:r>
              <a:rPr lang="fr-FR" dirty="0"/>
              <a:t>) pour ce système en utilisant </a:t>
            </a:r>
            <a:r>
              <a:rPr lang="fr-FR" dirty="0">
                <a:hlinkClick r:id="rId2"/>
              </a:rPr>
              <a:t>IBM Rhapsody</a:t>
            </a:r>
            <a:r>
              <a:rPr lang="fr-FR" dirty="0"/>
              <a:t> - </a:t>
            </a:r>
            <a:r>
              <a:rPr lang="fr-FR" dirty="0">
                <a:hlinkClick r:id="rId2"/>
              </a:rPr>
              <a:t>https://moodle.ensta-bretagne.fr/pluginfile.php/73634/mod_resource/content/1/Guide_sysml_v5_EN_20181218.pdf</a:t>
            </a:r>
            <a:r>
              <a:rPr lang="fr-FR" dirty="0"/>
              <a:t> </a:t>
            </a:r>
          </a:p>
          <a:p>
            <a:endParaRPr lang="en-FR" dirty="0"/>
          </a:p>
        </p:txBody>
      </p:sp>
    </p:spTree>
    <p:extLst>
      <p:ext uri="{BB962C8B-B14F-4D97-AF65-F5344CB8AC3E}">
        <p14:creationId xmlns:p14="http://schemas.microsoft.com/office/powerpoint/2010/main" val="3402152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313</Words>
  <Application>Microsoft Macintosh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Wingdings</vt:lpstr>
      <vt:lpstr>Office Theme</vt:lpstr>
      <vt:lpstr>TD01: Elicitation des Exigences</vt:lpstr>
      <vt:lpstr>Cas d’étude:   ”L’Intelligence d’un voilier autonome”</vt:lpstr>
      <vt:lpstr>Eliciter les exigences du système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Ciprian TEODOROV</dc:creator>
  <cp:lastModifiedBy>Ciprian TEODOROV</cp:lastModifiedBy>
  <cp:revision>7</cp:revision>
  <dcterms:created xsi:type="dcterms:W3CDTF">2023-09-08T07:54:48Z</dcterms:created>
  <dcterms:modified xsi:type="dcterms:W3CDTF">2023-09-08T17:38:28Z</dcterms:modified>
</cp:coreProperties>
</file>