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48" r:id="rId2"/>
    <p:sldId id="449" r:id="rId3"/>
    <p:sldId id="450" r:id="rId4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17"/>
    <p:restoredTop sz="96327"/>
  </p:normalViewPr>
  <p:slideViewPr>
    <p:cSldViewPr snapToGrid="0">
      <p:cViewPr varScale="1">
        <p:scale>
          <a:sx n="124" d="100"/>
          <a:sy n="124" d="100"/>
        </p:scale>
        <p:origin x="2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C143-68C7-BD96-1664-9E65C0FFE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0897E-6581-A3E0-BC44-A266F66E9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75131-6529-3B38-E880-6027902B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8A2A-D61F-F620-FB99-2592312F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2B802-16C5-4464-ADD3-8EE4DFBC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0092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7A5F-0130-4204-408C-52D91D97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9304F-7C45-A5D8-3154-805C5FD84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047AF-3C2E-8804-8BA6-013D35E8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2DF71-0879-9A66-1BBA-AD66B334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940D4-1E35-2372-FC58-BA96CC0B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89248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AE039-4363-A6BA-3C97-D960CC320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C4057-2C20-6D29-D3AE-11F0FF143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15509-07CE-9002-798D-52D9C79A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E06A8-1D48-93CB-CA72-E5456FD5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51B85-58F1-B90D-0D99-22FAE6DF0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3554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0C4F-6CDB-9BF8-393D-9BF6D438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E6B40-10F5-5904-85E8-64925DF4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85FEF-C58E-70F4-F267-666E407B8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40E39-D066-F6D0-2021-4726D44A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33CB5-3B25-1126-80BD-F6B3DE10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61738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4A29-7C76-47D6-73E7-E7028669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6B1C1-60CA-8C75-A0AD-972964E96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0F124-EC96-5BCF-CE1A-C5053F48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7275D-6375-68DE-20CB-F4DEAFDD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80E24-C752-0CC9-DE02-7EA29A3A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1660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E69A-151C-C749-0880-EA657982B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8F1B-D97B-2EB7-5178-7303704DA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B8233-D319-3C6A-A8CB-E6731C951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19E5B-A148-7235-9382-383A3E30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849F1-3D4D-BA81-3BBD-88415055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CC886-7A42-338E-CA98-8430A5F4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0708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F875-1E88-CE87-23D1-90BBCF50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DE122-3A4E-F056-76D0-381F23420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13676-F5C4-E3EB-3F6E-903F7AF6E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ED224-05A3-3C6E-8E5A-45A1D5F99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7D5E7-F159-98BD-3A06-1FA7D8AD5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E073B4-0F0F-8D01-23D0-58EC466A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54FFC-B21E-37C8-BA79-B4623CBD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509CFA-F34B-70E7-DACC-2DCD075B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7638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EA42-DC83-E5A0-C58B-77B760DD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95360-9228-F97C-6FC3-D66DD9B4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9893D-5D7C-900E-1FB4-EE15BDF3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0AADA-1995-EF19-8592-C2A4B5CA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43532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48F6F7-EA45-79E6-C7F4-FAD6A15D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7FC16-CB04-4B3B-7E36-1270A5D8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578A2-9999-5814-044F-F5A52767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3271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8DE7-09A5-2D4D-F360-70AC48EF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4D84-689B-4B98-DDAC-C6D040BBF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13CFE-C190-220C-6499-F8BFFB617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B9FA-40BF-6A74-7348-7F7DFC51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4E99C-E8C7-F131-CEC1-5C6F9FAA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51ACE-E6F3-0BEE-C586-6201B872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5130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F15A-2AB9-FD27-3D83-53D476FA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C843D-6163-303D-C2FA-3B13027EF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3E4DF-96C6-698F-DF09-4A949B669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E778A-7FF5-BF58-FCCC-AE652185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61C40-9795-ECE4-4477-7010D154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D327A-F805-4086-8856-1A7C7583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2376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CF623-B7AC-9B8E-58DC-6EA5F4B03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2AC1D-32BC-BD83-00C4-2A3B3B8C1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1E4A2-2FBB-1FC1-06A2-563592FD8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1A4D-3D0E-C142-AAA0-174BF35A9BC4}" type="datetimeFigureOut">
              <a:rPr lang="en-FR" smtClean="0"/>
              <a:t>08/09/2023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78954-7481-D26C-F8EA-4D5BFF973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BADCE-3C7B-6D7C-4523-1D75F4CFC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3DA2-B119-3B43-B8F4-77A27AA9DE14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9543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ensta-bretagne.fr/pluginfile.php/73632/mod_resource/content/1/Expression_Besoins_VAIMO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ensta-bretagne.fr/pluginfile.php/73634/mod_resource/content/1/Guide_sysml_v5_EN_201812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A0FD32F-C2E3-F56B-41E3-C1DD32D8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>
                <a:solidFill>
                  <a:srgbClr val="FF0000"/>
                </a:solidFill>
              </a:rPr>
              <a:t>TD01: Elicitation des Exigences</a:t>
            </a:r>
            <a:endParaRPr lang="en-FR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0872D70-B682-BA41-DC67-7C6DDA8D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16930" cy="4667250"/>
          </a:xfrm>
        </p:spPr>
        <p:txBody>
          <a:bodyPr>
            <a:normAutofit fontScale="85000" lnSpcReduction="20000"/>
          </a:bodyPr>
          <a:lstStyle/>
          <a:p>
            <a:pPr marL="400050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Apprendre à extraire des exigences, de documents amont à un projet,</a:t>
            </a:r>
          </a:p>
          <a:p>
            <a:pPr marL="400050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formaliser des exigences :</a:t>
            </a:r>
          </a:p>
          <a:p>
            <a:pPr marL="1314450" lvl="2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Eliminer le texte non porteur de réelles exigences,</a:t>
            </a:r>
          </a:p>
          <a:p>
            <a:pPr marL="1314450" lvl="2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Identifier leurs attributs (identifiant, types, priorité, vérification), </a:t>
            </a:r>
          </a:p>
          <a:p>
            <a:pPr marL="400050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</a:t>
            </a:r>
            <a:r>
              <a:rPr lang="fr-FR" dirty="0" err="1">
                <a:solidFill>
                  <a:srgbClr val="0070C0"/>
                </a:solidFill>
                <a:cs typeface="Arial" charset="0"/>
                <a:sym typeface="Wingdings" pitchFamily="2" charset="2"/>
              </a:rPr>
              <a:t>re-formuler</a:t>
            </a: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 des exigences (pour celles dont l’expression est floue),</a:t>
            </a:r>
          </a:p>
          <a:p>
            <a:pPr marL="400050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construire une base de données d’exigences :</a:t>
            </a:r>
          </a:p>
          <a:p>
            <a:pPr marL="1314450" lvl="2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Renseigner leurs attributs (types, priorité et vérification),</a:t>
            </a:r>
          </a:p>
          <a:p>
            <a:pPr marL="1314450" lvl="2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Les valider, éliminer les autres,</a:t>
            </a:r>
          </a:p>
          <a:p>
            <a:pPr marL="1314450" lvl="2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Les classer,</a:t>
            </a:r>
          </a:p>
          <a:p>
            <a:pPr marL="1314450" lvl="2" indent="-400050">
              <a:lnSpc>
                <a:spcPct val="120000"/>
              </a:lnSpc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Les gérer (comptage, tri, modification des attributs).</a:t>
            </a:r>
          </a:p>
          <a:p>
            <a:endParaRPr lang="en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477943" y="230188"/>
            <a:ext cx="6714057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Objectifs</a:t>
            </a:r>
            <a:r>
              <a:rPr lang="fr-FR" dirty="0"/>
              <a:t>: Identifier et formaliser les exigences relatives à un système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BDFB7CB-55CF-99E6-2EB5-916F0057B2C2}"/>
              </a:ext>
            </a:extLst>
          </p:cNvPr>
          <p:cNvSpPr/>
          <p:nvPr/>
        </p:nvSpPr>
        <p:spPr>
          <a:xfrm>
            <a:off x="9360613" y="4204618"/>
            <a:ext cx="1787704" cy="7089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Elicitation des</a:t>
            </a:r>
            <a:br>
              <a:rPr lang="en-FR" dirty="0"/>
            </a:br>
            <a:r>
              <a:rPr lang="en-FR" dirty="0"/>
              <a:t>exigences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4C6A02-C381-4B8E-50D9-1DE74595E396}"/>
              </a:ext>
            </a:extLst>
          </p:cNvPr>
          <p:cNvSpPr/>
          <p:nvPr/>
        </p:nvSpPr>
        <p:spPr>
          <a:xfrm>
            <a:off x="9155130" y="5423738"/>
            <a:ext cx="2198670" cy="7063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Ensemble d’Exigences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94217D-8374-5ED7-4C6F-A7AB85ADE9CD}"/>
              </a:ext>
            </a:extLst>
          </p:cNvPr>
          <p:cNvSpPr/>
          <p:nvPr/>
        </p:nvSpPr>
        <p:spPr>
          <a:xfrm>
            <a:off x="9155130" y="3034203"/>
            <a:ext cx="2198670" cy="7063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Expression initiale de besoins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18770BA-19FE-8857-03EF-340ACCEAC9FF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>
            <a:off x="10254465" y="3740551"/>
            <a:ext cx="0" cy="464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F0F0829-CFA1-EFC7-E57B-291D3BDFEF9E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>
            <a:off x="10254465" y="4913535"/>
            <a:ext cx="0" cy="5102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14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4008-1978-5300-99AC-0726C6B6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Cas d’étude: </a:t>
            </a:r>
            <a:br>
              <a:rPr lang="en-FR" dirty="0"/>
            </a:br>
            <a:r>
              <a:rPr lang="en-FR" dirty="0"/>
              <a:t>	”L’Intelligence d’un voilier autonome”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81F75-0D09-F321-73E2-8CFEAE02F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472" y="1825625"/>
            <a:ext cx="11507055" cy="4351338"/>
          </a:xfrm>
        </p:spPr>
        <p:txBody>
          <a:bodyPr>
            <a:normAutofit/>
          </a:bodyPr>
          <a:lstStyle/>
          <a:p>
            <a:r>
              <a:rPr lang="fr-FR" dirty="0"/>
              <a:t>Le but est de concevoir un système d’intelligence pour un voilier autonome, lui permettant: </a:t>
            </a:r>
          </a:p>
          <a:p>
            <a:pPr lvl="1"/>
            <a:r>
              <a:rPr lang="fr-FR" dirty="0"/>
              <a:t>d’analyse son environnement, </a:t>
            </a:r>
          </a:p>
          <a:p>
            <a:pPr lvl="1"/>
            <a:r>
              <a:rPr lang="fr-FR" dirty="0"/>
              <a:t>de prendre de </a:t>
            </a:r>
            <a:r>
              <a:rPr lang="fr-FR" dirty="0" err="1"/>
              <a:t>decisions</a:t>
            </a:r>
            <a:endParaRPr lang="fr-FR" dirty="0"/>
          </a:p>
          <a:p>
            <a:pPr lvl="1"/>
            <a:r>
              <a:rPr lang="fr-FR" dirty="0"/>
              <a:t>d’agir en </a:t>
            </a:r>
            <a:r>
              <a:rPr lang="fr-FR" dirty="0" err="1"/>
              <a:t>function</a:t>
            </a:r>
            <a:r>
              <a:rPr lang="fr-FR" dirty="0"/>
              <a:t> de plusieurs facteurs: mission, règles internationales (RIPAM), météo, etc.</a:t>
            </a:r>
          </a:p>
          <a:p>
            <a:r>
              <a:rPr lang="fr-FR" dirty="0"/>
              <a:t>Expression des besoins: </a:t>
            </a:r>
            <a:r>
              <a:rPr lang="fr-FR" dirty="0">
                <a:hlinkClick r:id="rId2"/>
              </a:rPr>
              <a:t>https://moodle.ensta-bretagne.fr/pluginfile.php/73632/mod_resource/content/1/Expression_Besoins_VAIMOS.pdf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581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F3C1-31CC-7C92-1FD6-2B92E8B6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Eliciter les exigences du système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80AAB-168F-7E87-B78B-675D37043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04" y="1825625"/>
            <a:ext cx="11301574" cy="4351338"/>
          </a:xfrm>
        </p:spPr>
        <p:txBody>
          <a:bodyPr>
            <a:normAutofit fontScale="92500"/>
          </a:bodyPr>
          <a:lstStyle/>
          <a:p>
            <a:r>
              <a:rPr lang="fr-FR" dirty="0"/>
              <a:t>Maximum 30 exigences, qui capturent l’essential</a:t>
            </a:r>
          </a:p>
          <a:p>
            <a:r>
              <a:rPr lang="fr-FR" dirty="0"/>
              <a:t>Utiliser le guide de rédaction d’exigences vu en cours.   </a:t>
            </a:r>
          </a:p>
          <a:p>
            <a:pPr lvl="1"/>
            <a:r>
              <a:rPr lang="fr-FR" dirty="0"/>
              <a:t> </a:t>
            </a:r>
            <a:r>
              <a:rPr lang="fr-FR" sz="2800" i="1" dirty="0">
                <a:solidFill>
                  <a:schemeClr val="accent1"/>
                </a:solidFill>
                <a:highlight>
                  <a:srgbClr val="C0C0C0"/>
                </a:highlight>
              </a:rPr>
              <a:t>[Conditions]</a:t>
            </a:r>
            <a:r>
              <a:rPr lang="fr-FR" sz="2800" i="1" dirty="0">
                <a:highlight>
                  <a:srgbClr val="C0C0C0"/>
                </a:highlight>
              </a:rPr>
              <a:t> </a:t>
            </a:r>
            <a:r>
              <a:rPr lang="fr-FR" sz="2800" dirty="0">
                <a:highlight>
                  <a:srgbClr val="C0C0C0"/>
                </a:highlight>
              </a:rPr>
              <a:t>sujet verbe </a:t>
            </a:r>
            <a:r>
              <a:rPr lang="fr-FR" sz="2800" i="1" dirty="0">
                <a:solidFill>
                  <a:srgbClr val="FF0000"/>
                </a:solidFill>
                <a:highlight>
                  <a:srgbClr val="C0C0C0"/>
                </a:highlight>
              </a:rPr>
              <a:t>[</a:t>
            </a:r>
            <a:r>
              <a:rPr lang="fr-FR" sz="2800" i="1" dirty="0" err="1">
                <a:solidFill>
                  <a:srgbClr val="FF0000"/>
                </a:solidFill>
                <a:highlight>
                  <a:srgbClr val="C0C0C0"/>
                </a:highlight>
              </a:rPr>
              <a:t>complements</a:t>
            </a:r>
            <a:r>
              <a:rPr lang="fr-FR" sz="2800" i="1" dirty="0">
                <a:solidFill>
                  <a:srgbClr val="FF0000"/>
                </a:solidFill>
                <a:highlight>
                  <a:srgbClr val="C0C0C0"/>
                </a:highlight>
              </a:rPr>
              <a:t>]</a:t>
            </a:r>
          </a:p>
          <a:p>
            <a:r>
              <a:rPr lang="fr-FR" sz="3200" dirty="0"/>
              <a:t>Décrire une procédure de vérification pour chaque exigence</a:t>
            </a:r>
          </a:p>
          <a:p>
            <a:pPr lvl="1"/>
            <a:r>
              <a:rPr lang="fr-FR" sz="2800" i="1" dirty="0"/>
              <a:t>stimulation – observation – décision </a:t>
            </a:r>
          </a:p>
          <a:p>
            <a:r>
              <a:rPr lang="fr-FR" dirty="0"/>
              <a:t>Créer une base de donnée d’</a:t>
            </a:r>
            <a:r>
              <a:rPr lang="fr-FR" dirty="0" err="1"/>
              <a:t>éxigence</a:t>
            </a:r>
            <a:r>
              <a:rPr lang="fr-FR" dirty="0"/>
              <a:t> Excel: colonnes (</a:t>
            </a:r>
            <a:r>
              <a:rPr lang="fr-FR" i="1" dirty="0"/>
              <a:t>ID, exigence, vérification</a:t>
            </a:r>
            <a:r>
              <a:rPr lang="fr-FR" dirty="0"/>
              <a:t>)</a:t>
            </a:r>
          </a:p>
          <a:p>
            <a:r>
              <a:rPr lang="fr-FR" dirty="0"/>
              <a:t>Créer un modèle d’exigence </a:t>
            </a:r>
            <a:r>
              <a:rPr lang="fr-FR" dirty="0" err="1"/>
              <a:t>SysML</a:t>
            </a:r>
            <a:r>
              <a:rPr lang="fr-FR" dirty="0"/>
              <a:t> (diagramme d’</a:t>
            </a:r>
            <a:r>
              <a:rPr lang="fr-FR" dirty="0" err="1"/>
              <a:t>éxigence</a:t>
            </a:r>
            <a:r>
              <a:rPr lang="fr-FR" dirty="0"/>
              <a:t>) pour ce système en utilisant </a:t>
            </a:r>
            <a:r>
              <a:rPr lang="fr-FR" dirty="0">
                <a:hlinkClick r:id="rId2"/>
              </a:rPr>
              <a:t>IBM Rhapsody</a:t>
            </a:r>
            <a:r>
              <a:rPr lang="fr-FR" dirty="0"/>
              <a:t> - </a:t>
            </a:r>
            <a:r>
              <a:rPr lang="fr-FR" dirty="0">
                <a:hlinkClick r:id="rId2"/>
              </a:rPr>
              <a:t>https://moodle.ensta-bretagne.fr/pluginfile.php/73634/mod_resource/content/1/Guide_sysml_v5_EN_20181218.pdf</a:t>
            </a:r>
            <a:r>
              <a:rPr lang="fr-FR" dirty="0"/>
              <a:t> </a:t>
            </a:r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340215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313</Words>
  <Application>Microsoft Macintosh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TD01: Elicitation des Exigences</vt:lpstr>
      <vt:lpstr>Cas d’étude:   ”L’Intelligence d’un voilier autonome”</vt:lpstr>
      <vt:lpstr>Eliciter les exigences du système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Ciprian TEODOROV</dc:creator>
  <cp:lastModifiedBy>Ciprian TEODOROV</cp:lastModifiedBy>
  <cp:revision>7</cp:revision>
  <dcterms:created xsi:type="dcterms:W3CDTF">2023-09-08T07:54:48Z</dcterms:created>
  <dcterms:modified xsi:type="dcterms:W3CDTF">2023-09-08T17:38:28Z</dcterms:modified>
</cp:coreProperties>
</file>