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344" r:id="rId4"/>
    <p:sldId id="275" r:id="rId5"/>
    <p:sldId id="286" r:id="rId6"/>
    <p:sldId id="345" r:id="rId7"/>
    <p:sldId id="303" r:id="rId8"/>
    <p:sldId id="356" r:id="rId9"/>
    <p:sldId id="357" r:id="rId10"/>
    <p:sldId id="306" r:id="rId11"/>
    <p:sldId id="358" r:id="rId12"/>
    <p:sldId id="359" r:id="rId13"/>
    <p:sldId id="307" r:id="rId14"/>
    <p:sldId id="361" r:id="rId15"/>
    <p:sldId id="380" r:id="rId16"/>
    <p:sldId id="381" r:id="rId17"/>
    <p:sldId id="360" r:id="rId18"/>
    <p:sldId id="362" r:id="rId19"/>
    <p:sldId id="366" r:id="rId20"/>
    <p:sldId id="367" r:id="rId21"/>
    <p:sldId id="364" r:id="rId22"/>
    <p:sldId id="363" r:id="rId23"/>
    <p:sldId id="365" r:id="rId24"/>
    <p:sldId id="376" r:id="rId25"/>
    <p:sldId id="368" r:id="rId26"/>
    <p:sldId id="369" r:id="rId27"/>
    <p:sldId id="370" r:id="rId28"/>
    <p:sldId id="371" r:id="rId29"/>
    <p:sldId id="372" r:id="rId30"/>
    <p:sldId id="373" r:id="rId31"/>
    <p:sldId id="375" r:id="rId32"/>
    <p:sldId id="374" r:id="rId33"/>
    <p:sldId id="377" r:id="rId34"/>
    <p:sldId id="378" r:id="rId35"/>
    <p:sldId id="379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82"/>
    <p:restoredTop sz="94681"/>
  </p:normalViewPr>
  <p:slideViewPr>
    <p:cSldViewPr snapToGrid="0" snapToObjects="1">
      <p:cViewPr>
        <p:scale>
          <a:sx n="166" d="100"/>
          <a:sy n="166" d="100"/>
        </p:scale>
        <p:origin x="8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28A11-D598-914E-A95A-B2B82925EDD9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87ADF-00FF-F644-94E2-1095AC2E86E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33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60m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743C-0F63-B042-AD3B-EA66DF3C77D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65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5C162-FB5D-654B-8FDD-B50175FE8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407FA-494A-AA4D-ADF1-9BD04C7A0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88B66-92EA-AB4A-8CD2-2413EE74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CA78-9B0C-4F48-8521-00BAC74DCBEF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1BA35-82C8-274F-BB51-D07F4EA37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6CA34-EBC3-724F-8787-613BD5397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AE5C-1BDA-B341-A6C2-CEDB6E37A8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83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215E-0D83-0C4C-AD2E-70BC77CD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243D99-8A22-A94A-95BE-751136E44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026D-F023-4142-B8F5-868DDA341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CA78-9B0C-4F48-8521-00BAC74DCBEF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E1646-905B-8B4A-9FBA-55714D79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E3A61-5EEF-7E44-A36C-E4D0B95E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AE5C-1BDA-B341-A6C2-CEDB6E37A8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14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EEE824-CFC2-734A-B476-A605F6A654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428468-4C75-2F44-9328-2A8ACE786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D7575-0ECC-A746-BC6C-AA9CA5F4B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CA78-9B0C-4F48-8521-00BAC74DCBEF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FE9C5-44F9-5A4B-A649-76D565FE3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C50A8-74FE-3442-A4D7-AD7003C5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AE5C-1BDA-B341-A6C2-CEDB6E37A8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9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36AB-CAFE-9B49-84DA-111F2D43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7808E-CD48-1841-91DF-19659A8E0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31BD6-F0D1-D844-855E-863B2BBE3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CA78-9B0C-4F48-8521-00BAC74DCBEF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49495-DE08-574B-A0BE-21A6A936E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D04C3-5C06-EA41-83A5-6DB4758F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AE5C-1BDA-B341-A6C2-CEDB6E37A8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50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4E2C9-3524-C848-A3B8-81980BD7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0F8C7-DEF8-224B-A242-94ABD9655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E349B-E3E0-2240-A22F-F74B1796B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CA78-9B0C-4F48-8521-00BAC74DCBEF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B4D7A-A938-C547-9C70-2482EF868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DF86B-A32C-994C-882A-16FF66500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AE5C-1BDA-B341-A6C2-CEDB6E37A8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24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12286-A1D0-F041-BA6E-96684BD07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9CA1B-9558-624F-8356-85EADA00D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BE0624-8F3C-5F42-BA0F-4CA8C1FB1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4A1B7-EDDF-7E49-BFC2-210FCA153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CA78-9B0C-4F48-8521-00BAC74DCBEF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9299D-3FC8-0D45-8C89-1AD13C022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D5A9B-F7CD-DA48-A3D5-187B7FF81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AE5C-1BDA-B341-A6C2-CEDB6E37A8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24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7BF2-D7DB-3B48-AC43-BFA6C5A28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74283-2EDF-994E-AF6C-BADB71DC7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7356C-9CB0-ED4C-8513-FBA14E644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64DDCE-C42D-9440-B7E0-139E1A6AE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A4B83B-04C0-6044-9A45-2C55D4693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78D82C-24AE-074D-886D-BF4BEE83D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CA78-9B0C-4F48-8521-00BAC74DCBEF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DCFB1A-3016-C449-8496-C9E02E9E2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5213EE-9413-4A40-A17C-9309F9CF6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AE5C-1BDA-B341-A6C2-CEDB6E37A8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02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9B019-C249-C745-8CFE-8ED8F158F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E171B0-F0A4-C849-AB20-C423D09C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CA78-9B0C-4F48-8521-00BAC74DCBEF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BD9BC8-6651-7747-AE93-A2607D408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7F82A-3380-8845-AD34-F85926339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AE5C-1BDA-B341-A6C2-CEDB6E37A8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95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36A89-43D8-DA4C-8DE8-EEA89E50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CA78-9B0C-4F48-8521-00BAC74DCBEF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DEE07-9393-FE4E-B08F-CC1D6719F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CDF7C-95FA-B84F-BAE3-7C1E60370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AE5C-1BDA-B341-A6C2-CEDB6E37A8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99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94C2E-D319-7F44-96A3-D90562C0C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53DDB-5AB0-E441-A13D-DECED87C3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C0FCB-A87F-CC4A-B163-9367A9700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9F739-1DC0-1C48-BB70-8005FCEDC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CA78-9B0C-4F48-8521-00BAC74DCBEF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E8944-2DA6-F048-8B6D-3022DD38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BD008-D2E0-F245-9210-19C186316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AE5C-1BDA-B341-A6C2-CEDB6E37A8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8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D3E7D-1DE8-EA4E-BE88-371C2D195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D88B16-504C-554B-B59F-8013FBE9F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AF254-0598-2D4D-9E71-3EE68A77E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74730-94FB-AA47-9A75-561B4EBF0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CA78-9B0C-4F48-8521-00BAC74DCBEF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52856A-79BC-F743-B0E4-155A3804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B6700-EA3C-FB40-9B9E-3F6CF635F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AE5C-1BDA-B341-A6C2-CEDB6E37A8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07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467DD2-8344-BC49-971A-84D70A49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9D560-A000-8B40-88AB-6A49CA473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681EA-9C9A-E240-961F-FB6426DE7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1CA78-9B0C-4F48-8521-00BAC74DCBEF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DAFAD-87A0-5B42-90DA-CDB763704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F1675-0CFF-4E4F-A798-DD04AA244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2AE5C-1BDA-B341-A6C2-CEDB6E37A8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aset.org/publications/3451/systematic-functional-analysis-methods-for-design-retrieval-and-documentatio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48C0F-15A4-E340-A706-6714A12570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Analyse Fonctionnelle </a:t>
            </a:r>
            <a:r>
              <a:rPr lang="fr-FR" b="1" dirty="0">
                <a:solidFill>
                  <a:srgbClr val="FF0000"/>
                </a:solidFill>
              </a:rPr>
              <a:t>Interne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8785F-93F5-7D44-A9DF-7A67A8C472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Ciprian </a:t>
            </a:r>
            <a:r>
              <a:rPr lang="fr-FR" dirty="0" err="1"/>
              <a:t>Teodorov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6578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Raffinement FAST pour le Chargeur Solaire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44781" y="1562843"/>
            <a:ext cx="71873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00" dirty="0"/>
              <a:t>FP1 : charger un accumulateur avec l’énergie solaire</a:t>
            </a:r>
          </a:p>
        </p:txBody>
      </p:sp>
      <p:cxnSp>
        <p:nvCxnSpPr>
          <p:cNvPr id="48" name="Straight Connector 47"/>
          <p:cNvCxnSpPr>
            <a:cxnSpLocks/>
            <a:stCxn id="25" idx="2"/>
          </p:cNvCxnSpPr>
          <p:nvPr/>
        </p:nvCxnSpPr>
        <p:spPr>
          <a:xfrm>
            <a:off x="5638457" y="2055286"/>
            <a:ext cx="0" cy="46661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02001" y="2170668"/>
            <a:ext cx="999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Option 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629526" y="2170668"/>
            <a:ext cx="999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Option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AC53-9EC3-0A42-90DC-9041426A5737}" type="slidenum">
              <a:rPr lang="fr-FR" smtClean="0"/>
              <a:t>10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237E44-C9D0-4649-A6F7-26E78D08733D}"/>
              </a:ext>
            </a:extLst>
          </p:cNvPr>
          <p:cNvSpPr/>
          <p:nvPr/>
        </p:nvSpPr>
        <p:spPr>
          <a:xfrm>
            <a:off x="2586559" y="2831488"/>
            <a:ext cx="1930327" cy="621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capter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08D3C4-7E64-3A46-A316-B562254BC7AF}"/>
              </a:ext>
            </a:extLst>
          </p:cNvPr>
          <p:cNvSpPr/>
          <p:nvPr/>
        </p:nvSpPr>
        <p:spPr>
          <a:xfrm>
            <a:off x="2586559" y="3649168"/>
            <a:ext cx="1930327" cy="621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transformer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61CBE6-4D71-5241-8A4A-0D3D14BC1011}"/>
              </a:ext>
            </a:extLst>
          </p:cNvPr>
          <p:cNvSpPr/>
          <p:nvPr/>
        </p:nvSpPr>
        <p:spPr>
          <a:xfrm>
            <a:off x="2586559" y="4466848"/>
            <a:ext cx="1930327" cy="621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envoyer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6BE62C-D5BA-7048-A73E-7B16438108A7}"/>
              </a:ext>
            </a:extLst>
          </p:cNvPr>
          <p:cNvSpPr/>
          <p:nvPr/>
        </p:nvSpPr>
        <p:spPr>
          <a:xfrm>
            <a:off x="2586559" y="5284528"/>
            <a:ext cx="1930327" cy="621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interrompre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34BC32-D22E-984C-904C-597BBCC3AF31}"/>
              </a:ext>
            </a:extLst>
          </p:cNvPr>
          <p:cNvSpPr/>
          <p:nvPr/>
        </p:nvSpPr>
        <p:spPr>
          <a:xfrm>
            <a:off x="263077" y="4080152"/>
            <a:ext cx="1930327" cy="621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Chargement</a:t>
            </a:r>
            <a:br>
              <a:rPr lang="fr-FR" dirty="0"/>
            </a:br>
            <a:r>
              <a:rPr lang="fr-FR" dirty="0"/>
              <a:t>solaire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861F14-3C98-D44A-AF4C-D7CCDE10291E}"/>
              </a:ext>
            </a:extLst>
          </p:cNvPr>
          <p:cNvSpPr/>
          <p:nvPr/>
        </p:nvSpPr>
        <p:spPr>
          <a:xfrm>
            <a:off x="8453085" y="3262472"/>
            <a:ext cx="1930327" cy="621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convertir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7B8BF0-755D-6144-8D28-10EB7A5E494C}"/>
              </a:ext>
            </a:extLst>
          </p:cNvPr>
          <p:cNvSpPr/>
          <p:nvPr/>
        </p:nvSpPr>
        <p:spPr>
          <a:xfrm>
            <a:off x="8453085" y="4080152"/>
            <a:ext cx="1930327" cy="621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envoyer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6E659B-D7BB-0544-95AA-EC4AA96E23F5}"/>
              </a:ext>
            </a:extLst>
          </p:cNvPr>
          <p:cNvSpPr/>
          <p:nvPr/>
        </p:nvSpPr>
        <p:spPr>
          <a:xfrm>
            <a:off x="8453085" y="4897832"/>
            <a:ext cx="1930327" cy="621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interrompre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0BA75A-753E-6143-887B-C141C3B81AB8}"/>
              </a:ext>
            </a:extLst>
          </p:cNvPr>
          <p:cNvSpPr/>
          <p:nvPr/>
        </p:nvSpPr>
        <p:spPr>
          <a:xfrm>
            <a:off x="6198982" y="4109836"/>
            <a:ext cx="1930327" cy="621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Chargement</a:t>
            </a:r>
            <a:br>
              <a:rPr lang="fr-FR" dirty="0"/>
            </a:br>
            <a:r>
              <a:rPr lang="fr-FR" dirty="0"/>
              <a:t>solaire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94883EB-0632-DA4D-9EC1-2B2A5E667D81}"/>
              </a:ext>
            </a:extLst>
          </p:cNvPr>
          <p:cNvCxnSpPr/>
          <p:nvPr/>
        </p:nvCxnSpPr>
        <p:spPr>
          <a:xfrm>
            <a:off x="6344921" y="6356350"/>
            <a:ext cx="430241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839CFB-D6C4-2041-B33F-BE69D61046FD}"/>
              </a:ext>
            </a:extLst>
          </p:cNvPr>
          <p:cNvSpPr txBox="1"/>
          <p:nvPr/>
        </p:nvSpPr>
        <p:spPr>
          <a:xfrm>
            <a:off x="8129309" y="5967370"/>
            <a:ext cx="1402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COMMENT ?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52C5551-4A50-1E44-88D1-7A95B545F7BC}"/>
              </a:ext>
            </a:extLst>
          </p:cNvPr>
          <p:cNvCxnSpPr>
            <a:cxnSpLocks/>
          </p:cNvCxnSpPr>
          <p:nvPr/>
        </p:nvCxnSpPr>
        <p:spPr>
          <a:xfrm flipH="1">
            <a:off x="480448" y="6444435"/>
            <a:ext cx="454100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155B52D-D338-7B40-992E-8D0D0175DC08}"/>
              </a:ext>
            </a:extLst>
          </p:cNvPr>
          <p:cNvSpPr txBox="1"/>
          <p:nvPr/>
        </p:nvSpPr>
        <p:spPr>
          <a:xfrm>
            <a:off x="2290398" y="6076532"/>
            <a:ext cx="1427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POURQUOI ?</a:t>
            </a:r>
          </a:p>
        </p:txBody>
      </p:sp>
    </p:spTree>
    <p:extLst>
      <p:ext uri="{BB962C8B-B14F-4D97-AF65-F5344CB8AC3E}">
        <p14:creationId xmlns:p14="http://schemas.microsoft.com/office/powerpoint/2010/main" val="287643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93E65-B754-A444-9E6B-B2DE4758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B4065-6F9F-B24D-B7AA-7184451AD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bg2"/>
                </a:solidFill>
              </a:rPr>
              <a:t>Contexte</a:t>
            </a:r>
          </a:p>
          <a:p>
            <a:r>
              <a:rPr lang="fr-FR" dirty="0">
                <a:solidFill>
                  <a:schemeClr val="bg2"/>
                </a:solidFill>
              </a:rPr>
              <a:t>Analyse Fonctionnelle Externe</a:t>
            </a:r>
          </a:p>
          <a:p>
            <a:pPr lvl="1"/>
            <a:r>
              <a:rPr lang="fr-FR" dirty="0">
                <a:solidFill>
                  <a:schemeClr val="bg2"/>
                </a:solidFill>
              </a:rPr>
              <a:t>Identification de fonctions</a:t>
            </a:r>
          </a:p>
          <a:p>
            <a:pPr lvl="1"/>
            <a:r>
              <a:rPr lang="fr-FR" dirty="0">
                <a:solidFill>
                  <a:schemeClr val="bg2"/>
                </a:solidFill>
              </a:rPr>
              <a:t>Spécification de fonctions</a:t>
            </a:r>
          </a:p>
          <a:p>
            <a:r>
              <a:rPr lang="fr-FR" b="1" dirty="0"/>
              <a:t>Analyse Fonctionnelle Interne</a:t>
            </a:r>
          </a:p>
          <a:p>
            <a:pPr lvl="1"/>
            <a:r>
              <a:rPr lang="fr-FR" dirty="0"/>
              <a:t>Décomposition de fonctions</a:t>
            </a:r>
          </a:p>
          <a:p>
            <a:pPr lvl="1"/>
            <a:r>
              <a:rPr lang="fr-FR" b="1" dirty="0"/>
              <a:t>Architecture fonctionnelle</a:t>
            </a:r>
          </a:p>
          <a:p>
            <a:pPr lvl="1"/>
            <a:r>
              <a:rPr lang="fr-FR" dirty="0"/>
              <a:t>Diagrammes d’Activités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EBAF2B-D336-0E44-878A-970EF1EC3606}"/>
              </a:ext>
            </a:extLst>
          </p:cNvPr>
          <p:cNvSpPr txBox="1"/>
          <p:nvPr/>
        </p:nvSpPr>
        <p:spPr>
          <a:xfrm>
            <a:off x="7227278" y="3339574"/>
            <a:ext cx="36254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du </a:t>
            </a:r>
            <a:r>
              <a:rPr lang="fr-FR" sz="4000" b="1" dirty="0">
                <a:solidFill>
                  <a:srgbClr val="FF0000"/>
                </a:solidFill>
              </a:rPr>
              <a:t>« quoi » </a:t>
            </a:r>
          </a:p>
          <a:p>
            <a:r>
              <a:rPr lang="fr-FR" sz="4000" dirty="0"/>
              <a:t>au </a:t>
            </a:r>
            <a:r>
              <a:rPr lang="fr-FR" sz="4000" b="1" dirty="0">
                <a:solidFill>
                  <a:srgbClr val="FF0000"/>
                </a:solidFill>
              </a:rPr>
              <a:t>« comment »</a:t>
            </a:r>
          </a:p>
        </p:txBody>
      </p:sp>
    </p:spTree>
    <p:extLst>
      <p:ext uri="{BB962C8B-B14F-4D97-AF65-F5344CB8AC3E}">
        <p14:creationId xmlns:p14="http://schemas.microsoft.com/office/powerpoint/2010/main" val="2954745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Architecture Fonctionnelle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10515600" cy="4525963"/>
          </a:xfrm>
        </p:spPr>
        <p:txBody>
          <a:bodyPr>
            <a:normAutofit/>
          </a:bodyPr>
          <a:lstStyle/>
          <a:p>
            <a:r>
              <a:rPr lang="fr-FR" dirty="0"/>
              <a:t>Conséquence du raffinement FAST </a:t>
            </a:r>
          </a:p>
          <a:p>
            <a:pPr lvl="1"/>
            <a:r>
              <a:rPr lang="fr-FR" dirty="0"/>
              <a:t>Apparition de </a:t>
            </a:r>
            <a:r>
              <a:rPr lang="fr-FR" b="1" dirty="0"/>
              <a:t>Flux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000000"/>
                </a:solidFill>
              </a:rPr>
              <a:t>entre les fonctions raffinées</a:t>
            </a:r>
            <a:endParaRPr lang="fr-FR" dirty="0"/>
          </a:p>
          <a:p>
            <a:r>
              <a:rPr lang="fr-FR" dirty="0"/>
              <a:t>Comment les fonctions interagissent-elles pour réaliser la mission du système ?</a:t>
            </a:r>
          </a:p>
          <a:p>
            <a:r>
              <a:rPr lang="fr-FR" dirty="0"/>
              <a:t>L’objectif de l’architecture fonctionnelle :</a:t>
            </a:r>
          </a:p>
          <a:p>
            <a:pPr lvl="1"/>
            <a:r>
              <a:rPr lang="fr-FR" sz="2600" dirty="0"/>
              <a:t>Identifier les flux entre les fonctions et l’environnement</a:t>
            </a:r>
          </a:p>
          <a:p>
            <a:pPr lvl="1"/>
            <a:r>
              <a:rPr lang="fr-FR" sz="2600" dirty="0"/>
              <a:t>Identifier les flux internes entre les fonctions </a:t>
            </a:r>
          </a:p>
          <a:p>
            <a:r>
              <a:rPr lang="fr-FR" sz="3000" b="1" dirty="0"/>
              <a:t>Chaînes fonctionnelles</a:t>
            </a:r>
            <a:r>
              <a:rPr lang="fr-FR" sz="3000" dirty="0"/>
              <a:t> : une autre décomposition fonctionnelle orientée flux de matière, énergie, données, forces,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AC53-9EC3-0A42-90DC-9041426A573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309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Architecture fonctionnelle du chargeur solaire</a:t>
            </a:r>
          </a:p>
        </p:txBody>
      </p:sp>
      <p:sp>
        <p:nvSpPr>
          <p:cNvPr id="4" name="Rectangle 3"/>
          <p:cNvSpPr/>
          <p:nvPr/>
        </p:nvSpPr>
        <p:spPr>
          <a:xfrm>
            <a:off x="3149600" y="3333750"/>
            <a:ext cx="1231900" cy="7057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capter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4857751" y="3333750"/>
            <a:ext cx="1895018" cy="7057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transformer</a:t>
            </a:r>
          </a:p>
        </p:txBody>
      </p:sp>
      <p:sp>
        <p:nvSpPr>
          <p:cNvPr id="6" name="Rectangle 5"/>
          <p:cNvSpPr/>
          <p:nvPr/>
        </p:nvSpPr>
        <p:spPr>
          <a:xfrm>
            <a:off x="7254875" y="3333750"/>
            <a:ext cx="1333501" cy="7057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envoyer</a:t>
            </a:r>
          </a:p>
        </p:txBody>
      </p:sp>
      <p:cxnSp>
        <p:nvCxnSpPr>
          <p:cNvPr id="10" name="Straight Arrow Connector 9"/>
          <p:cNvCxnSpPr>
            <a:cxnSpLocks/>
            <a:stCxn id="34" idx="3"/>
            <a:endCxn id="4" idx="1"/>
          </p:cNvCxnSpPr>
          <p:nvPr/>
        </p:nvCxnSpPr>
        <p:spPr>
          <a:xfrm>
            <a:off x="2071941" y="3180986"/>
            <a:ext cx="1077659" cy="5056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  <a:endCxn id="5" idx="1"/>
          </p:cNvCxnSpPr>
          <p:nvPr/>
        </p:nvCxnSpPr>
        <p:spPr>
          <a:xfrm>
            <a:off x="4381501" y="3686641"/>
            <a:ext cx="47625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  <a:endCxn id="6" idx="1"/>
          </p:cNvCxnSpPr>
          <p:nvPr/>
        </p:nvCxnSpPr>
        <p:spPr>
          <a:xfrm>
            <a:off x="6752770" y="3686641"/>
            <a:ext cx="50210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6" idx="3"/>
            <a:endCxn id="26" idx="1"/>
          </p:cNvCxnSpPr>
          <p:nvPr/>
        </p:nvCxnSpPr>
        <p:spPr>
          <a:xfrm>
            <a:off x="8588376" y="3686641"/>
            <a:ext cx="1077659" cy="6785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6228" y="5061060"/>
            <a:ext cx="3332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Flux entrant :</a:t>
            </a:r>
          </a:p>
          <a:p>
            <a:r>
              <a:rPr lang="fr-FR" b="1" dirty="0"/>
              <a:t>rayonnement électromagnétique</a:t>
            </a:r>
          </a:p>
        </p:txBody>
      </p:sp>
      <p:cxnSp>
        <p:nvCxnSpPr>
          <p:cNvPr id="50" name="Straight Arrow Connector 49"/>
          <p:cNvCxnSpPr>
            <a:cxnSpLocks/>
            <a:stCxn id="48" idx="0"/>
          </p:cNvCxnSpPr>
          <p:nvPr/>
        </p:nvCxnSpPr>
        <p:spPr>
          <a:xfrm flipV="1">
            <a:off x="1712389" y="3532484"/>
            <a:ext cx="1098509" cy="15285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926770" y="5161196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Flux sortant :</a:t>
            </a:r>
          </a:p>
          <a:p>
            <a:r>
              <a:rPr lang="fr-FR" b="1" dirty="0"/>
              <a:t>électrique (5V – USB2)</a:t>
            </a:r>
          </a:p>
        </p:txBody>
      </p:sp>
      <p:cxnSp>
        <p:nvCxnSpPr>
          <p:cNvPr id="54" name="Straight Arrow Connector 53"/>
          <p:cNvCxnSpPr>
            <a:cxnSpLocks/>
            <a:stCxn id="52" idx="0"/>
          </p:cNvCxnSpPr>
          <p:nvPr/>
        </p:nvCxnSpPr>
        <p:spPr>
          <a:xfrm flipH="1" flipV="1">
            <a:off x="8969379" y="4281784"/>
            <a:ext cx="120530" cy="879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922784" y="1848535"/>
            <a:ext cx="1412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Flux interne :</a:t>
            </a:r>
          </a:p>
          <a:p>
            <a:r>
              <a:rPr lang="fr-FR" b="1" dirty="0" err="1"/>
              <a:t>termique</a:t>
            </a:r>
            <a:endParaRPr lang="fr-FR" b="1" dirty="0"/>
          </a:p>
        </p:txBody>
      </p:sp>
      <p:cxnSp>
        <p:nvCxnSpPr>
          <p:cNvPr id="57" name="Straight Arrow Connector 56"/>
          <p:cNvCxnSpPr>
            <a:stCxn id="55" idx="2"/>
          </p:cNvCxnSpPr>
          <p:nvPr/>
        </p:nvCxnSpPr>
        <p:spPr>
          <a:xfrm flipH="1">
            <a:off x="4603751" y="2494866"/>
            <a:ext cx="25413" cy="9417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72" idx="2"/>
          </p:cNvCxnSpPr>
          <p:nvPr/>
        </p:nvCxnSpPr>
        <p:spPr>
          <a:xfrm flipH="1">
            <a:off x="7063678" y="2494866"/>
            <a:ext cx="23755" cy="9976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4541689" y="4777225"/>
            <a:ext cx="1895018" cy="7057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interrompre</a:t>
            </a:r>
          </a:p>
        </p:txBody>
      </p:sp>
      <p:cxnSp>
        <p:nvCxnSpPr>
          <p:cNvPr id="66" name="Straight Arrow Connector 65"/>
          <p:cNvCxnSpPr>
            <a:stCxn id="64" idx="0"/>
            <a:endCxn id="5" idx="2"/>
          </p:cNvCxnSpPr>
          <p:nvPr/>
        </p:nvCxnSpPr>
        <p:spPr>
          <a:xfrm flipV="1">
            <a:off x="5489198" y="4039532"/>
            <a:ext cx="316062" cy="7376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381053" y="1848535"/>
            <a:ext cx="1412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Flux interne :</a:t>
            </a:r>
          </a:p>
          <a:p>
            <a:r>
              <a:rPr lang="fr-FR" b="1" dirty="0"/>
              <a:t>électrique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018428" y="4251369"/>
            <a:ext cx="1412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Flux interne :</a:t>
            </a:r>
          </a:p>
          <a:p>
            <a:r>
              <a:rPr lang="fr-FR" b="1" dirty="0"/>
              <a:t>binaire</a:t>
            </a:r>
          </a:p>
        </p:txBody>
      </p:sp>
      <p:cxnSp>
        <p:nvCxnSpPr>
          <p:cNvPr id="80" name="Straight Arrow Connector 79"/>
          <p:cNvCxnSpPr>
            <a:cxnSpLocks/>
            <a:stCxn id="75" idx="3"/>
          </p:cNvCxnSpPr>
          <p:nvPr/>
        </p:nvCxnSpPr>
        <p:spPr>
          <a:xfrm flipV="1">
            <a:off x="4431187" y="4375241"/>
            <a:ext cx="1162827" cy="1992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AC53-9EC3-0A42-90DC-9041426A5737}" type="slidenum">
              <a:rPr lang="fr-FR" smtClean="0"/>
              <a:t>13</a:t>
            </a:fld>
            <a:endParaRPr lang="fr-FR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25205E-6C7C-7C4D-86DA-3C48AF5020D6}"/>
              </a:ext>
            </a:extLst>
          </p:cNvPr>
          <p:cNvSpPr txBox="1"/>
          <p:nvPr/>
        </p:nvSpPr>
        <p:spPr>
          <a:xfrm>
            <a:off x="9458505" y="3828996"/>
            <a:ext cx="1474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accumulateur</a:t>
            </a:r>
          </a:p>
        </p:txBody>
      </p:sp>
      <p:pic>
        <p:nvPicPr>
          <p:cNvPr id="26" name="Graphic 25" descr="Empty battery">
            <a:extLst>
              <a:ext uri="{FF2B5EF4-FFF2-40B4-BE49-F238E27FC236}">
                <a16:creationId xmlns:a16="http://schemas.microsoft.com/office/drawing/2014/main" id="{FC9DF97D-B5B0-C54D-8725-4FC845C0E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6035" y="3907976"/>
            <a:ext cx="914400" cy="914400"/>
          </a:xfrm>
          <a:prstGeom prst="rect">
            <a:avLst/>
          </a:prstGeom>
        </p:spPr>
      </p:pic>
      <p:pic>
        <p:nvPicPr>
          <p:cNvPr id="28" name="Graphic 27" descr="Woman">
            <a:extLst>
              <a:ext uri="{FF2B5EF4-FFF2-40B4-BE49-F238E27FC236}">
                <a16:creationId xmlns:a16="http://schemas.microsoft.com/office/drawing/2014/main" id="{CCB52A3D-8D7D-924D-A8A0-825ECC2CC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02086" y="5600628"/>
            <a:ext cx="914400" cy="9144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B76379F-AB6F-624A-8E68-A25EFA399C85}"/>
              </a:ext>
            </a:extLst>
          </p:cNvPr>
          <p:cNvSpPr txBox="1"/>
          <p:nvPr/>
        </p:nvSpPr>
        <p:spPr>
          <a:xfrm>
            <a:off x="3201757" y="6447983"/>
            <a:ext cx="886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client 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D7CF83-2914-6144-BB25-226197DBE060}"/>
              </a:ext>
            </a:extLst>
          </p:cNvPr>
          <p:cNvCxnSpPr>
            <a:stCxn id="28" idx="3"/>
            <a:endCxn id="64" idx="2"/>
          </p:cNvCxnSpPr>
          <p:nvPr/>
        </p:nvCxnSpPr>
        <p:spPr>
          <a:xfrm flipV="1">
            <a:off x="4116486" y="5483007"/>
            <a:ext cx="1372712" cy="5748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 descr="Sun">
            <a:extLst>
              <a:ext uri="{FF2B5EF4-FFF2-40B4-BE49-F238E27FC236}">
                <a16:creationId xmlns:a16="http://schemas.microsoft.com/office/drawing/2014/main" id="{ECFFD191-A5A8-BB4C-98C5-A90C3EB654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7541" y="2723786"/>
            <a:ext cx="914400" cy="9144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29C7A07-8B6E-784B-B4C4-24552967F2E6}"/>
              </a:ext>
            </a:extLst>
          </p:cNvPr>
          <p:cNvSpPr txBox="1"/>
          <p:nvPr/>
        </p:nvSpPr>
        <p:spPr>
          <a:xfrm>
            <a:off x="4820529" y="5807549"/>
            <a:ext cx="1480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Flux entrant :</a:t>
            </a:r>
          </a:p>
          <a:p>
            <a:r>
              <a:rPr lang="fr-FR" b="1" dirty="0"/>
              <a:t>Force</a:t>
            </a:r>
          </a:p>
        </p:txBody>
      </p:sp>
    </p:spTree>
    <p:extLst>
      <p:ext uri="{BB962C8B-B14F-4D97-AF65-F5344CB8AC3E}">
        <p14:creationId xmlns:p14="http://schemas.microsoft.com/office/powerpoint/2010/main" val="114706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93E65-B754-A444-9E6B-B2DE4758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B4065-6F9F-B24D-B7AA-7184451AD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bg2"/>
                </a:solidFill>
              </a:rPr>
              <a:t>Contexte</a:t>
            </a:r>
          </a:p>
          <a:p>
            <a:r>
              <a:rPr lang="fr-FR" dirty="0">
                <a:solidFill>
                  <a:schemeClr val="bg2"/>
                </a:solidFill>
              </a:rPr>
              <a:t>Analyse Fonctionnelle Externe</a:t>
            </a:r>
          </a:p>
          <a:p>
            <a:pPr lvl="1"/>
            <a:r>
              <a:rPr lang="fr-FR" dirty="0">
                <a:solidFill>
                  <a:schemeClr val="bg2"/>
                </a:solidFill>
              </a:rPr>
              <a:t>Identification de fonctions</a:t>
            </a:r>
          </a:p>
          <a:p>
            <a:pPr lvl="1"/>
            <a:r>
              <a:rPr lang="fr-FR" dirty="0">
                <a:solidFill>
                  <a:schemeClr val="bg2"/>
                </a:solidFill>
              </a:rPr>
              <a:t>Spécification de fonctions</a:t>
            </a:r>
          </a:p>
          <a:p>
            <a:r>
              <a:rPr lang="fr-FR" b="1" dirty="0"/>
              <a:t>Analyse Fonctionnelle Interne</a:t>
            </a:r>
          </a:p>
          <a:p>
            <a:pPr lvl="1"/>
            <a:r>
              <a:rPr lang="fr-FR" dirty="0"/>
              <a:t>Décomposition de fonctions</a:t>
            </a:r>
          </a:p>
          <a:p>
            <a:pPr lvl="1"/>
            <a:r>
              <a:rPr lang="fr-FR" dirty="0"/>
              <a:t>Architecture fonctionnelle</a:t>
            </a:r>
          </a:p>
          <a:p>
            <a:pPr lvl="1"/>
            <a:r>
              <a:rPr lang="fr-FR" b="1" dirty="0"/>
              <a:t>Diagrammes d’Activités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EBAF2B-D336-0E44-878A-970EF1EC3606}"/>
              </a:ext>
            </a:extLst>
          </p:cNvPr>
          <p:cNvSpPr txBox="1"/>
          <p:nvPr/>
        </p:nvSpPr>
        <p:spPr>
          <a:xfrm>
            <a:off x="7227278" y="3339574"/>
            <a:ext cx="36254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du </a:t>
            </a:r>
            <a:r>
              <a:rPr lang="fr-FR" sz="4000" b="1" dirty="0">
                <a:solidFill>
                  <a:srgbClr val="FF0000"/>
                </a:solidFill>
              </a:rPr>
              <a:t>« quoi » </a:t>
            </a:r>
          </a:p>
          <a:p>
            <a:r>
              <a:rPr lang="fr-FR" sz="4000" dirty="0"/>
              <a:t>au </a:t>
            </a:r>
            <a:r>
              <a:rPr lang="fr-FR" sz="4000" b="1" dirty="0">
                <a:solidFill>
                  <a:srgbClr val="FF0000"/>
                </a:solidFill>
              </a:rPr>
              <a:t>« comment »</a:t>
            </a:r>
          </a:p>
        </p:txBody>
      </p:sp>
    </p:spTree>
    <p:extLst>
      <p:ext uri="{BB962C8B-B14F-4D97-AF65-F5344CB8AC3E}">
        <p14:creationId xmlns:p14="http://schemas.microsoft.com/office/powerpoint/2010/main" val="230315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48B30-2797-1047-8D3B-F8C6FA25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87D08-9610-854A-9534-039DF41B8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81716"/>
          </a:xfrm>
        </p:spPr>
        <p:txBody>
          <a:bodyPr/>
          <a:lstStyle/>
          <a:p>
            <a:r>
              <a:rPr lang="fr-FR" dirty="0"/>
              <a:t>Quelles sont les relations entre les fonctions dans les </a:t>
            </a:r>
            <a:r>
              <a:rPr lang="fr-FR"/>
              <a:t>architectures suivantes </a:t>
            </a:r>
            <a:r>
              <a:rPr lang="fr-FR" dirty="0"/>
              <a:t>: </a:t>
            </a:r>
          </a:p>
          <a:p>
            <a:endParaRPr lang="fr-FR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4667C0E-E163-3B42-8CAF-F33B5183EAA4}"/>
              </a:ext>
            </a:extLst>
          </p:cNvPr>
          <p:cNvSpPr/>
          <p:nvPr/>
        </p:nvSpPr>
        <p:spPr>
          <a:xfrm>
            <a:off x="2193365" y="2882333"/>
            <a:ext cx="8128000" cy="1559025"/>
          </a:xfrm>
          <a:custGeom>
            <a:avLst/>
            <a:gdLst>
              <a:gd name="connsiteX0" fmla="*/ 0 w 8128000"/>
              <a:gd name="connsiteY0" fmla="*/ 259843 h 1559025"/>
              <a:gd name="connsiteX1" fmla="*/ 259843 w 8128000"/>
              <a:gd name="connsiteY1" fmla="*/ 0 h 1559025"/>
              <a:gd name="connsiteX2" fmla="*/ 7868157 w 8128000"/>
              <a:gd name="connsiteY2" fmla="*/ 0 h 1559025"/>
              <a:gd name="connsiteX3" fmla="*/ 8128000 w 8128000"/>
              <a:gd name="connsiteY3" fmla="*/ 259843 h 1559025"/>
              <a:gd name="connsiteX4" fmla="*/ 8128000 w 8128000"/>
              <a:gd name="connsiteY4" fmla="*/ 1299182 h 1559025"/>
              <a:gd name="connsiteX5" fmla="*/ 7868157 w 8128000"/>
              <a:gd name="connsiteY5" fmla="*/ 1559025 h 1559025"/>
              <a:gd name="connsiteX6" fmla="*/ 259843 w 8128000"/>
              <a:gd name="connsiteY6" fmla="*/ 1559025 h 1559025"/>
              <a:gd name="connsiteX7" fmla="*/ 0 w 8128000"/>
              <a:gd name="connsiteY7" fmla="*/ 1299182 h 1559025"/>
              <a:gd name="connsiteX8" fmla="*/ 0 w 8128000"/>
              <a:gd name="connsiteY8" fmla="*/ 259843 h 155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1559025">
                <a:moveTo>
                  <a:pt x="0" y="259843"/>
                </a:moveTo>
                <a:cubicBezTo>
                  <a:pt x="0" y="116336"/>
                  <a:pt x="116336" y="0"/>
                  <a:pt x="259843" y="0"/>
                </a:cubicBezTo>
                <a:lnTo>
                  <a:pt x="7868157" y="0"/>
                </a:lnTo>
                <a:cubicBezTo>
                  <a:pt x="8011664" y="0"/>
                  <a:pt x="8128000" y="116336"/>
                  <a:pt x="8128000" y="259843"/>
                </a:cubicBezTo>
                <a:lnTo>
                  <a:pt x="8128000" y="1299182"/>
                </a:lnTo>
                <a:cubicBezTo>
                  <a:pt x="8128000" y="1442689"/>
                  <a:pt x="8011664" y="1559025"/>
                  <a:pt x="7868157" y="1559025"/>
                </a:cubicBezTo>
                <a:lnTo>
                  <a:pt x="259843" y="1559025"/>
                </a:lnTo>
                <a:cubicBezTo>
                  <a:pt x="116336" y="1559025"/>
                  <a:pt x="0" y="1442689"/>
                  <a:pt x="0" y="1299182"/>
                </a:cubicBezTo>
                <a:lnTo>
                  <a:pt x="0" y="25984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755" tIns="323755" rIns="323755" bIns="323755" numCol="1" spcCol="1270" anchor="ctr" anchorCtr="0">
            <a:noAutofit/>
          </a:bodyPr>
          <a:lstStyle/>
          <a:p>
            <a:pPr marL="0" lvl="0" indent="0" algn="l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fr-FR" sz="6500" kern="1200" dirty="0"/>
              <a:t>F</a:t>
            </a:r>
            <a:r>
              <a:rPr lang="fr-FR" sz="6500" kern="1200" dirty="0">
                <a:solidFill>
                  <a:schemeClr val="accent6"/>
                </a:solidFill>
              </a:rPr>
              <a:t>(</a:t>
            </a:r>
            <a:r>
              <a:rPr lang="fr-FR" sz="6500" kern="1200" dirty="0"/>
              <a:t>G</a:t>
            </a:r>
            <a:r>
              <a:rPr lang="fr-FR" sz="6500" kern="1200" dirty="0">
                <a:solidFill>
                  <a:srgbClr val="FF0000"/>
                </a:solidFill>
              </a:rPr>
              <a:t>(</a:t>
            </a:r>
            <a:r>
              <a:rPr lang="fr-FR" sz="6500" kern="1200" dirty="0"/>
              <a:t>x</a:t>
            </a:r>
            <a:r>
              <a:rPr lang="fr-FR" sz="6500" kern="1200" dirty="0">
                <a:solidFill>
                  <a:srgbClr val="FF0000"/>
                </a:solidFill>
              </a:rPr>
              <a:t>)</a:t>
            </a:r>
            <a:r>
              <a:rPr lang="fr-FR" sz="6500" kern="1200" dirty="0">
                <a:solidFill>
                  <a:schemeClr val="accent6"/>
                </a:solidFill>
              </a:rPr>
              <a:t>) </a:t>
            </a:r>
            <a:r>
              <a:rPr lang="fr-FR" sz="6500" kern="1200" dirty="0"/>
              <a:t>= y</a:t>
            </a:r>
            <a:endParaRPr lang="en-US" sz="6500" kern="1200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341C3E8-3EB9-1E46-87E7-65BA75046F1C}"/>
              </a:ext>
            </a:extLst>
          </p:cNvPr>
          <p:cNvSpPr/>
          <p:nvPr/>
        </p:nvSpPr>
        <p:spPr>
          <a:xfrm>
            <a:off x="2193365" y="4628558"/>
            <a:ext cx="8128000" cy="1559025"/>
          </a:xfrm>
          <a:custGeom>
            <a:avLst/>
            <a:gdLst>
              <a:gd name="connsiteX0" fmla="*/ 0 w 8128000"/>
              <a:gd name="connsiteY0" fmla="*/ 259843 h 1559025"/>
              <a:gd name="connsiteX1" fmla="*/ 259843 w 8128000"/>
              <a:gd name="connsiteY1" fmla="*/ 0 h 1559025"/>
              <a:gd name="connsiteX2" fmla="*/ 7868157 w 8128000"/>
              <a:gd name="connsiteY2" fmla="*/ 0 h 1559025"/>
              <a:gd name="connsiteX3" fmla="*/ 8128000 w 8128000"/>
              <a:gd name="connsiteY3" fmla="*/ 259843 h 1559025"/>
              <a:gd name="connsiteX4" fmla="*/ 8128000 w 8128000"/>
              <a:gd name="connsiteY4" fmla="*/ 1299182 h 1559025"/>
              <a:gd name="connsiteX5" fmla="*/ 7868157 w 8128000"/>
              <a:gd name="connsiteY5" fmla="*/ 1559025 h 1559025"/>
              <a:gd name="connsiteX6" fmla="*/ 259843 w 8128000"/>
              <a:gd name="connsiteY6" fmla="*/ 1559025 h 1559025"/>
              <a:gd name="connsiteX7" fmla="*/ 0 w 8128000"/>
              <a:gd name="connsiteY7" fmla="*/ 1299182 h 1559025"/>
              <a:gd name="connsiteX8" fmla="*/ 0 w 8128000"/>
              <a:gd name="connsiteY8" fmla="*/ 259843 h 155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1559025">
                <a:moveTo>
                  <a:pt x="0" y="259843"/>
                </a:moveTo>
                <a:cubicBezTo>
                  <a:pt x="0" y="116336"/>
                  <a:pt x="116336" y="0"/>
                  <a:pt x="259843" y="0"/>
                </a:cubicBezTo>
                <a:lnTo>
                  <a:pt x="7868157" y="0"/>
                </a:lnTo>
                <a:cubicBezTo>
                  <a:pt x="8011664" y="0"/>
                  <a:pt x="8128000" y="116336"/>
                  <a:pt x="8128000" y="259843"/>
                </a:cubicBezTo>
                <a:lnTo>
                  <a:pt x="8128000" y="1299182"/>
                </a:lnTo>
                <a:cubicBezTo>
                  <a:pt x="8128000" y="1442689"/>
                  <a:pt x="8011664" y="1559025"/>
                  <a:pt x="7868157" y="1559025"/>
                </a:cubicBezTo>
                <a:lnTo>
                  <a:pt x="259843" y="1559025"/>
                </a:lnTo>
                <a:cubicBezTo>
                  <a:pt x="116336" y="1559025"/>
                  <a:pt x="0" y="1442689"/>
                  <a:pt x="0" y="1299182"/>
                </a:cubicBezTo>
                <a:lnTo>
                  <a:pt x="0" y="25984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755" tIns="323755" rIns="323755" bIns="323755" numCol="1" spcCol="1270" anchor="ctr" anchorCtr="0">
            <a:noAutofit/>
          </a:bodyPr>
          <a:lstStyle/>
          <a:p>
            <a:pPr marL="0" lvl="0" indent="0" algn="l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6500" kern="1200" dirty="0"/>
              <a:t>P</a:t>
            </a:r>
            <a:r>
              <a:rPr lang="fr-FR" sz="6500" kern="1200" dirty="0">
                <a:solidFill>
                  <a:schemeClr val="accent6"/>
                </a:solidFill>
              </a:rPr>
              <a:t>(</a:t>
            </a:r>
            <a:r>
              <a:rPr lang="fr-FR" sz="6500" kern="1200" dirty="0"/>
              <a:t>G</a:t>
            </a:r>
            <a:r>
              <a:rPr lang="fr-FR" sz="6500" kern="1200" dirty="0">
                <a:solidFill>
                  <a:srgbClr val="FF0000"/>
                </a:solidFill>
              </a:rPr>
              <a:t>(</a:t>
            </a:r>
            <a:r>
              <a:rPr lang="fr-FR" sz="6500" kern="1200" dirty="0"/>
              <a:t>x</a:t>
            </a:r>
            <a:r>
              <a:rPr lang="fr-FR" sz="6500" kern="1200" dirty="0">
                <a:solidFill>
                  <a:srgbClr val="FF0000"/>
                </a:solidFill>
              </a:rPr>
              <a:t>)</a:t>
            </a:r>
            <a:r>
              <a:rPr lang="fr-FR" sz="6500" kern="1200" dirty="0"/>
              <a:t>, F</a:t>
            </a:r>
            <a:r>
              <a:rPr lang="fr-FR" sz="6500" kern="1200" dirty="0">
                <a:solidFill>
                  <a:srgbClr val="FF0000"/>
                </a:solidFill>
              </a:rPr>
              <a:t>(</a:t>
            </a:r>
            <a:r>
              <a:rPr lang="fr-FR" sz="6500" kern="1200" dirty="0" err="1"/>
              <a:t>t</a:t>
            </a:r>
            <a:r>
              <a:rPr lang="fr-FR" sz="6500" kern="1200" dirty="0">
                <a:solidFill>
                  <a:srgbClr val="FF0000"/>
                </a:solidFill>
              </a:rPr>
              <a:t>)</a:t>
            </a:r>
            <a:r>
              <a:rPr lang="fr-FR" sz="6500" kern="1200" dirty="0">
                <a:solidFill>
                  <a:schemeClr val="accent6"/>
                </a:solidFill>
              </a:rPr>
              <a:t>)</a:t>
            </a:r>
            <a:r>
              <a:rPr lang="fr-FR" sz="6500" kern="1200" dirty="0"/>
              <a:t> = m</a:t>
            </a:r>
          </a:p>
        </p:txBody>
      </p:sp>
    </p:spTree>
    <p:extLst>
      <p:ext uri="{BB962C8B-B14F-4D97-AF65-F5344CB8AC3E}">
        <p14:creationId xmlns:p14="http://schemas.microsoft.com/office/powerpoint/2010/main" val="17620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B9AC8F-4B68-C64B-A70E-6E46ECA98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355" y="988920"/>
            <a:ext cx="8648700" cy="142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9AF5EB-FF5E-0E42-B723-E8D9FC1D7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355" y="2578871"/>
            <a:ext cx="8648700" cy="371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5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10700-BA12-8240-80D5-6984FEC4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Architecture Fonctionnelle </a:t>
            </a:r>
            <a:r>
              <a:rPr lang="fr-FR" dirty="0" err="1"/>
              <a:t>SysML</a:t>
            </a:r>
            <a:br>
              <a:rPr lang="fr-FR" dirty="0"/>
            </a:br>
            <a:r>
              <a:rPr lang="fr-FR" dirty="0"/>
              <a:t>					Diagramme D’Activités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75E06-5ED7-1742-B035-8FC599801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1835"/>
            <a:ext cx="10515600" cy="4103382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Activités </a:t>
            </a:r>
            <a:r>
              <a:rPr lang="fr-FR" dirty="0" err="1"/>
              <a:t>SysML</a:t>
            </a:r>
            <a:r>
              <a:rPr lang="fr-FR" dirty="0"/>
              <a:t> == Modélisation dite « Control-Data Flow »</a:t>
            </a:r>
          </a:p>
          <a:p>
            <a:endParaRPr lang="fr-FR" dirty="0"/>
          </a:p>
          <a:p>
            <a:r>
              <a:rPr lang="fr-FR" dirty="0"/>
              <a:t>Décomposition du système en fonctions (Actions </a:t>
            </a:r>
            <a:r>
              <a:rPr lang="fr-FR" dirty="0" err="1"/>
              <a:t>SysML</a:t>
            </a:r>
            <a:r>
              <a:rPr lang="fr-FR" dirty="0"/>
              <a:t>)</a:t>
            </a:r>
          </a:p>
          <a:p>
            <a:r>
              <a:rPr lang="fr-FR" dirty="0"/>
              <a:t>Explicitation des échanges de données et du séquencement</a:t>
            </a:r>
          </a:p>
          <a:p>
            <a:endParaRPr lang="fr-FR" dirty="0"/>
          </a:p>
          <a:p>
            <a:r>
              <a:rPr lang="fr-FR" i="1" dirty="0"/>
              <a:t>échanges de matière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: </a:t>
            </a:r>
            <a:r>
              <a:rPr lang="fr-FR" b="1" dirty="0"/>
              <a:t>Data Flow</a:t>
            </a:r>
          </a:p>
          <a:p>
            <a:r>
              <a:rPr lang="fr-FR" i="1" dirty="0"/>
              <a:t>séquencement</a:t>
            </a:r>
            <a:r>
              <a:rPr lang="fr-FR" dirty="0"/>
              <a:t> détaillé des </a:t>
            </a:r>
            <a:r>
              <a:rPr lang="fr-FR" i="1" dirty="0"/>
              <a:t>actions</a:t>
            </a:r>
            <a:r>
              <a:rPr lang="fr-FR" dirty="0"/>
              <a:t> : </a:t>
            </a:r>
            <a:r>
              <a:rPr lang="fr-FR" b="1" dirty="0"/>
              <a:t>Control Flow</a:t>
            </a:r>
          </a:p>
          <a:p>
            <a:endParaRPr lang="fr-FR" dirty="0"/>
          </a:p>
          <a:p>
            <a:r>
              <a:rPr lang="fr-FR" dirty="0"/>
              <a:t>Modèles très concurrents à séquencement explicite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5990BF-6751-3148-A5EF-ADACEEE35D9A}"/>
              </a:ext>
            </a:extLst>
          </p:cNvPr>
          <p:cNvSpPr txBox="1"/>
          <p:nvPr/>
        </p:nvSpPr>
        <p:spPr>
          <a:xfrm>
            <a:off x="658906" y="1731870"/>
            <a:ext cx="11213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Fonctions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/>
              <a:t>système</a:t>
            </a:r>
            <a:r>
              <a:rPr lang="fr-FR" sz="2800" dirty="0">
                <a:solidFill>
                  <a:srgbClr val="FF0000"/>
                </a:solidFill>
              </a:rPr>
              <a:t> + </a:t>
            </a:r>
            <a:r>
              <a:rPr lang="fr-FR" sz="2800" b="1" dirty="0">
                <a:solidFill>
                  <a:srgbClr val="FF0000"/>
                </a:solidFill>
              </a:rPr>
              <a:t>Relations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/>
              <a:t>entre fonctions </a:t>
            </a:r>
            <a:r>
              <a:rPr lang="fr-FR" sz="2800" dirty="0">
                <a:solidFill>
                  <a:srgbClr val="FF0000"/>
                </a:solidFill>
              </a:rPr>
              <a:t>= </a:t>
            </a:r>
            <a:r>
              <a:rPr lang="fr-FR" sz="2800" b="1" dirty="0">
                <a:solidFill>
                  <a:srgbClr val="FF0000"/>
                </a:solidFill>
              </a:rPr>
              <a:t>Architecture Fonctionnelle</a:t>
            </a:r>
          </a:p>
        </p:txBody>
      </p:sp>
    </p:spTree>
    <p:extLst>
      <p:ext uri="{BB962C8B-B14F-4D97-AF65-F5344CB8AC3E}">
        <p14:creationId xmlns:p14="http://schemas.microsoft.com/office/powerpoint/2010/main" val="3694906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5B99B-7D94-904D-BE0A-ED28FBEF5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AB5635-E3A8-2243-BE2E-1528C31D5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1139" y="1866569"/>
            <a:ext cx="3432661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1BA809-8680-5344-8345-73BC4DEE494B}"/>
              </a:ext>
            </a:extLst>
          </p:cNvPr>
          <p:cNvSpPr txBox="1"/>
          <p:nvPr/>
        </p:nvSpPr>
        <p:spPr>
          <a:xfrm>
            <a:off x="838199" y="1866569"/>
            <a:ext cx="72186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Action simple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Action d’appel d’une activité prédéfinie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Action d’envoi d’événement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Action d’acceptation/réception d’événement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Action d’acceptation d’événement temporel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71020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02084-83CB-D14A-8D98-990C82FA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5013A-AFA6-1942-86C7-4CBAC6A4A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Elément fondamental d’une activité</a:t>
            </a:r>
          </a:p>
          <a:p>
            <a:r>
              <a:rPr lang="fr-FR" dirty="0"/>
              <a:t>Peut représenter :</a:t>
            </a:r>
          </a:p>
          <a:p>
            <a:pPr lvl="1"/>
            <a:r>
              <a:rPr lang="fr-FR" dirty="0"/>
              <a:t>La transformation de matière, de forces, etc.</a:t>
            </a:r>
          </a:p>
          <a:p>
            <a:pPr lvl="1"/>
            <a:r>
              <a:rPr lang="fr-FR" dirty="0"/>
              <a:t>Le calcul d’une fonction mathématique</a:t>
            </a:r>
          </a:p>
          <a:p>
            <a:pPr lvl="1"/>
            <a:r>
              <a:rPr lang="fr-FR" dirty="0"/>
              <a:t>Une fonction « abstraite/conceptuelle »</a:t>
            </a:r>
          </a:p>
          <a:p>
            <a:pPr lvl="1"/>
            <a:endParaRPr lang="fr-FR" dirty="0"/>
          </a:p>
          <a:p>
            <a:r>
              <a:rPr lang="fr-FR" dirty="0"/>
              <a:t>Si </a:t>
            </a:r>
            <a:r>
              <a:rPr lang="fr-FR" i="1" dirty="0"/>
              <a:t>pas de flux de contrôle en entrée </a:t>
            </a:r>
          </a:p>
          <a:p>
            <a:pPr lvl="1"/>
            <a:r>
              <a:rPr lang="fr-FR" dirty="0"/>
              <a:t>démarre au démarrage de l’activité parente</a:t>
            </a:r>
          </a:p>
          <a:p>
            <a:r>
              <a:rPr lang="fr-FR" dirty="0"/>
              <a:t>Si </a:t>
            </a:r>
            <a:r>
              <a:rPr lang="fr-FR" i="1" dirty="0"/>
              <a:t>pas de flux de contrôle en sortie </a:t>
            </a:r>
            <a:r>
              <a:rPr lang="fr-FR" dirty="0"/>
              <a:t>et </a:t>
            </a:r>
            <a:r>
              <a:rPr lang="fr-FR" i="1" dirty="0"/>
              <a:t>dernière action active</a:t>
            </a:r>
          </a:p>
          <a:p>
            <a:pPr lvl="1"/>
            <a:r>
              <a:rPr lang="fr-FR" dirty="0"/>
              <a:t>Entraine la fin de l’activité parente</a:t>
            </a:r>
          </a:p>
          <a:p>
            <a:pPr lvl="1"/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C1DB5-35D4-E249-BE33-ABE476A82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900" y="1690688"/>
            <a:ext cx="26289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6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93E65-B754-A444-9E6B-B2DE4758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B4065-6F9F-B24D-B7AA-7184451AD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Contexte</a:t>
            </a:r>
          </a:p>
          <a:p>
            <a:r>
              <a:rPr lang="fr-FR" dirty="0">
                <a:solidFill>
                  <a:schemeClr val="bg2"/>
                </a:solidFill>
              </a:rPr>
              <a:t>Analyse Fonctionnelle Externe</a:t>
            </a:r>
          </a:p>
          <a:p>
            <a:pPr lvl="1"/>
            <a:r>
              <a:rPr lang="fr-FR" dirty="0">
                <a:solidFill>
                  <a:schemeClr val="bg2"/>
                </a:solidFill>
              </a:rPr>
              <a:t>Identification de fonctions</a:t>
            </a:r>
          </a:p>
          <a:p>
            <a:pPr lvl="1"/>
            <a:r>
              <a:rPr lang="fr-FR" dirty="0">
                <a:solidFill>
                  <a:schemeClr val="bg2"/>
                </a:solidFill>
              </a:rPr>
              <a:t>Spécification de fonctions</a:t>
            </a:r>
          </a:p>
          <a:p>
            <a:r>
              <a:rPr lang="fr-FR" dirty="0"/>
              <a:t>Analyse Fonctionnelle Interne</a:t>
            </a:r>
          </a:p>
          <a:p>
            <a:pPr lvl="1"/>
            <a:r>
              <a:rPr lang="fr-FR" dirty="0"/>
              <a:t>Décomposition de fonctions</a:t>
            </a:r>
          </a:p>
          <a:p>
            <a:pPr lvl="1"/>
            <a:r>
              <a:rPr lang="fr-FR" dirty="0"/>
              <a:t>Architecture fonctionnelle</a:t>
            </a:r>
          </a:p>
          <a:p>
            <a:pPr lvl="1"/>
            <a:r>
              <a:rPr lang="fr-FR" dirty="0"/>
              <a:t>Diagrammes d’Activités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7A207-CAB9-C94B-A339-8E73A90FEB71}"/>
              </a:ext>
            </a:extLst>
          </p:cNvPr>
          <p:cNvSpPr txBox="1"/>
          <p:nvPr/>
        </p:nvSpPr>
        <p:spPr>
          <a:xfrm>
            <a:off x="6388261" y="1044357"/>
            <a:ext cx="496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cours </a:t>
            </a:r>
            <a:r>
              <a:rPr lang="fr-FR" b="1" dirty="0"/>
              <a:t>ne couvre pas </a:t>
            </a:r>
            <a:r>
              <a:rPr lang="fr-FR" dirty="0"/>
              <a:t>l’</a:t>
            </a:r>
            <a:r>
              <a:rPr lang="fr-FR" dirty="0">
                <a:solidFill>
                  <a:srgbClr val="FF0000"/>
                </a:solidFill>
              </a:rPr>
              <a:t>analyse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comportementale </a:t>
            </a:r>
            <a:r>
              <a:rPr lang="fr-FR" dirty="0"/>
              <a:t>(la dynamique, l’évolution temporelle)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374A9A-1852-4746-9206-86D31904F169}"/>
              </a:ext>
            </a:extLst>
          </p:cNvPr>
          <p:cNvSpPr txBox="1"/>
          <p:nvPr/>
        </p:nvSpPr>
        <p:spPr>
          <a:xfrm>
            <a:off x="7227278" y="3339574"/>
            <a:ext cx="36254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du </a:t>
            </a:r>
            <a:r>
              <a:rPr lang="fr-FR" sz="4000" b="1" dirty="0">
                <a:solidFill>
                  <a:srgbClr val="FF0000"/>
                </a:solidFill>
              </a:rPr>
              <a:t>« quoi » </a:t>
            </a:r>
          </a:p>
          <a:p>
            <a:r>
              <a:rPr lang="fr-FR" sz="4000" dirty="0"/>
              <a:t>au </a:t>
            </a:r>
            <a:r>
              <a:rPr lang="fr-FR" sz="4000" b="1" dirty="0">
                <a:solidFill>
                  <a:srgbClr val="FF0000"/>
                </a:solidFill>
              </a:rPr>
              <a:t>« comment »</a:t>
            </a:r>
          </a:p>
        </p:txBody>
      </p:sp>
    </p:spTree>
    <p:extLst>
      <p:ext uri="{BB962C8B-B14F-4D97-AF65-F5344CB8AC3E}">
        <p14:creationId xmlns:p14="http://schemas.microsoft.com/office/powerpoint/2010/main" val="3248197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7A865-1BBE-A24F-BFDF-CAC0B406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Appel d’une activité prédéfinie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20414-5345-FE4C-8BA1-1FF8D58CC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Spécialisation d’action </a:t>
            </a:r>
          </a:p>
          <a:p>
            <a:r>
              <a:rPr lang="fr-FR" dirty="0"/>
              <a:t>Permet d’instancier (appeler) une activité </a:t>
            </a:r>
            <a:r>
              <a:rPr lang="fr-FR" b="1" dirty="0">
                <a:solidFill>
                  <a:srgbClr val="FF0000"/>
                </a:solidFill>
              </a:rPr>
              <a:t>externe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Sous-activité </a:t>
            </a:r>
          </a:p>
          <a:p>
            <a:pPr lvl="1"/>
            <a:r>
              <a:rPr lang="fr-FR" dirty="0"/>
              <a:t>décomposer hiérarchiquement une activité</a:t>
            </a:r>
          </a:p>
          <a:p>
            <a:pPr lvl="1"/>
            <a:r>
              <a:rPr lang="fr-FR" dirty="0"/>
              <a:t>Les activités sont internes à l’activité parente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6DE15A-A4AF-4E43-AC7A-8BEFE653F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400" y="1825625"/>
            <a:ext cx="2311400" cy="142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06AA3A-71C8-8743-B670-5A13FBD93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900" y="4310156"/>
            <a:ext cx="24384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03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7C3DD-1806-6D48-BB36-ACCC79BF8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Envoi d’événement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7200D-945A-2745-9754-B653B944A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Création d’un signal à partir des entrées</a:t>
            </a:r>
          </a:p>
          <a:p>
            <a:r>
              <a:rPr lang="fr-FR" dirty="0"/>
              <a:t>Envoi du signal à un objet cible</a:t>
            </a:r>
          </a:p>
          <a:p>
            <a:endParaRPr lang="fr-FR" dirty="0"/>
          </a:p>
          <a:p>
            <a:r>
              <a:rPr lang="fr-FR" dirty="0"/>
              <a:t>L’exécution continue après envoi (</a:t>
            </a:r>
            <a:r>
              <a:rPr lang="fr-FR" dirty="0">
                <a:solidFill>
                  <a:srgbClr val="FF0000"/>
                </a:solidFill>
              </a:rPr>
              <a:t>pas de blocage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Si pas de suite, l’activité fini</a:t>
            </a:r>
          </a:p>
          <a:p>
            <a:endParaRPr lang="fr-FR" dirty="0"/>
          </a:p>
          <a:p>
            <a:r>
              <a:rPr lang="fr-FR" dirty="0"/>
              <a:t>A la réception </a:t>
            </a:r>
          </a:p>
          <a:p>
            <a:pPr lvl="1"/>
            <a:r>
              <a:rPr lang="fr-FR" dirty="0"/>
              <a:t>Déblocage d’une attente </a:t>
            </a:r>
          </a:p>
          <a:p>
            <a:pPr lvl="1"/>
            <a:r>
              <a:rPr lang="fr-FR" dirty="0"/>
              <a:t>Démarrage d’une activité</a:t>
            </a:r>
          </a:p>
          <a:p>
            <a:pPr lvl="1"/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8C7AD-C73C-4F48-AF3D-9E1AF7679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5000812"/>
            <a:ext cx="51816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73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0D41C-2A01-444B-900F-78556DE71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Réception d’événement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A0682-E14A-9544-AD8D-0C48DCB03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95682" cy="4351338"/>
          </a:xfrm>
        </p:spPr>
        <p:txBody>
          <a:bodyPr>
            <a:normAutofit fontScale="85000" lnSpcReduction="10000"/>
          </a:bodyPr>
          <a:lstStyle/>
          <a:p>
            <a:r>
              <a:rPr lang="fr-FR" b="1" dirty="0"/>
              <a:t>Attend</a:t>
            </a:r>
            <a:r>
              <a:rPr lang="fr-FR" dirty="0"/>
              <a:t> l’arrivée d’un événement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Action bloquante</a:t>
            </a:r>
          </a:p>
          <a:p>
            <a:endParaRPr lang="fr-FR" dirty="0"/>
          </a:p>
          <a:p>
            <a:r>
              <a:rPr lang="fr-FR" dirty="0"/>
              <a:t>Après consommation </a:t>
            </a:r>
          </a:p>
          <a:p>
            <a:pPr lvl="1"/>
            <a:r>
              <a:rPr lang="fr-FR" dirty="0"/>
              <a:t>le contrôle est transféré à l’action suivante, si elle existe</a:t>
            </a:r>
          </a:p>
          <a:p>
            <a:pPr lvl="1"/>
            <a:r>
              <a:rPr lang="fr-FR" dirty="0"/>
              <a:t>sinon, l’activité parente finit son exécution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r>
              <a:rPr lang="fr-FR" dirty="0"/>
              <a:t>Si </a:t>
            </a:r>
            <a:r>
              <a:rPr lang="fr-FR" i="1" dirty="0"/>
              <a:t>pas de control flow en entrée </a:t>
            </a:r>
          </a:p>
          <a:p>
            <a:pPr lvl="1"/>
            <a:r>
              <a:rPr lang="fr-FR" dirty="0"/>
              <a:t>démarre au démarrage de l’activité parente</a:t>
            </a:r>
          </a:p>
          <a:p>
            <a:pPr lvl="1"/>
            <a:r>
              <a:rPr lang="fr-FR" dirty="0"/>
              <a:t>reste active en attente de l’événement suivant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1CBE8-DA5C-CF42-A2F2-C11680596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3442494"/>
            <a:ext cx="4572000" cy="111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85AEC8-BCE9-1840-83F0-5B43C6C25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00" y="625475"/>
            <a:ext cx="3784600" cy="2400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D96761-F835-954B-949F-3ED004C84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300" y="4976813"/>
            <a:ext cx="2921000" cy="119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618498-02B3-3C42-91FF-CA49211A22D0}"/>
              </a:ext>
            </a:extLst>
          </p:cNvPr>
          <p:cNvSpPr txBox="1"/>
          <p:nvPr/>
        </p:nvSpPr>
        <p:spPr>
          <a:xfrm>
            <a:off x="7584141" y="6311153"/>
            <a:ext cx="332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Réception d’événement temporel</a:t>
            </a:r>
          </a:p>
        </p:txBody>
      </p:sp>
    </p:spTree>
    <p:extLst>
      <p:ext uri="{BB962C8B-B14F-4D97-AF65-F5344CB8AC3E}">
        <p14:creationId xmlns:p14="http://schemas.microsoft.com/office/powerpoint/2010/main" val="401030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7037F-65F4-9644-B9A9-9868CF092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Flux d’objet -- Flux données (Data Flow)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4E2954-3EC0-794D-9FF3-2C7A1BB01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1804" y="1690688"/>
            <a:ext cx="6014372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89E08F-63B9-2940-9B89-62A15603C05A}"/>
              </a:ext>
            </a:extLst>
          </p:cNvPr>
          <p:cNvSpPr txBox="1"/>
          <p:nvPr/>
        </p:nvSpPr>
        <p:spPr>
          <a:xfrm>
            <a:off x="558952" y="2004919"/>
            <a:ext cx="663380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Focus « </a:t>
            </a:r>
            <a:r>
              <a:rPr lang="fr-FR" sz="2400" dirty="0">
                <a:solidFill>
                  <a:srgbClr val="FF0000"/>
                </a:solidFill>
              </a:rPr>
              <a:t>dépendance de données</a:t>
            </a:r>
            <a:r>
              <a:rPr lang="fr-FR" sz="2400" dirty="0"/>
              <a:t> »</a:t>
            </a:r>
          </a:p>
          <a:p>
            <a:r>
              <a:rPr lang="fr-FR" sz="2400" dirty="0"/>
              <a:t>Permet de représenter explicitement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Les « objets » produits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Les « objets » consommés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Equivalence directe au fonctions mathématiques: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/>
              <a:t>Mult</a:t>
            </a:r>
            <a:r>
              <a:rPr lang="fr-FR" sz="2400" dirty="0"/>
              <a:t>(</a:t>
            </a:r>
            <a:r>
              <a:rPr lang="fr-FR" sz="2400" dirty="0" err="1"/>
              <a:t>Add</a:t>
            </a:r>
            <a:r>
              <a:rPr lang="fr-FR" sz="2400" dirty="0"/>
              <a:t>(a, b), y) – (a + b) * 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82E020-6F9F-B546-9784-22A91EC230FB}"/>
              </a:ext>
            </a:extLst>
          </p:cNvPr>
          <p:cNvSpPr txBox="1"/>
          <p:nvPr/>
        </p:nvSpPr>
        <p:spPr>
          <a:xfrm>
            <a:off x="492388" y="5152090"/>
            <a:ext cx="670036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Quand les données requises sont présentes </a:t>
            </a:r>
          </a:p>
          <a:p>
            <a:r>
              <a:rPr lang="fr-FR" sz="2800" b="1" dirty="0"/>
              <a:t>	l’action est débloquée </a:t>
            </a:r>
          </a:p>
          <a:p>
            <a:r>
              <a:rPr lang="fr-FR" sz="2800" b="1" dirty="0"/>
              <a:t>et 	pourra produire des résultats</a:t>
            </a:r>
          </a:p>
        </p:txBody>
      </p:sp>
    </p:spTree>
    <p:extLst>
      <p:ext uri="{BB962C8B-B14F-4D97-AF65-F5344CB8AC3E}">
        <p14:creationId xmlns:p14="http://schemas.microsoft.com/office/powerpoint/2010/main" val="1019699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D92C1-3DB3-DD48-A8A6-CF1579428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Nœuds objet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C11AE-05A9-3E46-86BC-5DEB1922F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Indiquent les objets manipulés pendant l’exécution d’une activité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0BE763-C381-AC49-A41B-34BB495A1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818" y="670222"/>
            <a:ext cx="5321300" cy="954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D605CB-E091-CC4B-8700-B4CB04586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2900363"/>
            <a:ext cx="117729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53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F0A73-2FFB-A14E-B16B-D60C7EEE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Flux de contrôle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FDCAB2-1B93-A843-AEF7-6DA8549B7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8875" y="1962648"/>
            <a:ext cx="5114925" cy="40772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44B0C9-793B-9741-882C-6A268110DF91}"/>
              </a:ext>
            </a:extLst>
          </p:cNvPr>
          <p:cNvSpPr txBox="1"/>
          <p:nvPr/>
        </p:nvSpPr>
        <p:spPr>
          <a:xfrm>
            <a:off x="687034" y="1411366"/>
            <a:ext cx="53577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Focus « </a:t>
            </a:r>
            <a:r>
              <a:rPr lang="fr-FR" sz="2400" dirty="0">
                <a:solidFill>
                  <a:srgbClr val="FF0000"/>
                </a:solidFill>
              </a:rPr>
              <a:t>dépendance de contrôle</a:t>
            </a:r>
            <a:r>
              <a:rPr lang="fr-FR" sz="2400" dirty="0"/>
              <a:t> »</a:t>
            </a:r>
          </a:p>
          <a:p>
            <a:endParaRPr lang="fr-FR" sz="2400" dirty="0"/>
          </a:p>
          <a:p>
            <a:r>
              <a:rPr lang="fr-FR" sz="2400" b="1" dirty="0"/>
              <a:t>L’idée :</a:t>
            </a:r>
            <a:r>
              <a:rPr lang="fr-FR" sz="2400" dirty="0"/>
              <a:t> </a:t>
            </a:r>
            <a:r>
              <a:rPr lang="fr-FR" sz="2400" i="1" dirty="0"/>
              <a:t>une fois une action terminée, elle </a:t>
            </a:r>
            <a:r>
              <a:rPr lang="fr-FR" sz="2400" i="1" dirty="0">
                <a:solidFill>
                  <a:srgbClr val="FF0000"/>
                </a:solidFill>
              </a:rPr>
              <a:t>passe le jeton </a:t>
            </a:r>
            <a:r>
              <a:rPr lang="fr-FR" sz="2400" i="1" dirty="0"/>
              <a:t>à une action suivante selon le flux de contrôle.</a:t>
            </a:r>
          </a:p>
          <a:p>
            <a:endParaRPr lang="fr-FR" sz="2400" dirty="0"/>
          </a:p>
          <a:p>
            <a:r>
              <a:rPr lang="fr-FR" sz="2400" dirty="0"/>
              <a:t>Permet de représenter explicitement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L’activation des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Le passage du contrôle d’une action à une autre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FB32BA-7F73-E645-BC52-E7F4936DC4DF}"/>
              </a:ext>
            </a:extLst>
          </p:cNvPr>
          <p:cNvSpPr txBox="1"/>
          <p:nvPr/>
        </p:nvSpPr>
        <p:spPr>
          <a:xfrm>
            <a:off x="687034" y="5227596"/>
            <a:ext cx="670036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Seulement quand une action à le jeton elle peux s’exécuter.</a:t>
            </a:r>
          </a:p>
          <a:p>
            <a:r>
              <a:rPr lang="fr-FR" sz="2800" b="1" dirty="0"/>
              <a:t>A la fin elle passe le jeton</a:t>
            </a:r>
          </a:p>
        </p:txBody>
      </p:sp>
    </p:spTree>
    <p:extLst>
      <p:ext uri="{BB962C8B-B14F-4D97-AF65-F5344CB8AC3E}">
        <p14:creationId xmlns:p14="http://schemas.microsoft.com/office/powerpoint/2010/main" val="4082157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0EEB2-2B6A-0845-83D3-5F4EA0627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règles du jeton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A2ADC-FF8E-3945-AAE9-E684084BB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s’exécuter une action doit obtenir un nombre de jetons égal aux nombre de flux de contrôle en entrée</a:t>
            </a:r>
          </a:p>
          <a:p>
            <a:r>
              <a:rPr lang="fr-FR" dirty="0"/>
              <a:t>Production d’un nombre de jeton égal aux nombre de flux de contrôle sortants</a:t>
            </a:r>
          </a:p>
          <a:p>
            <a:endParaRPr lang="fr-FR" dirty="0"/>
          </a:p>
          <a:p>
            <a:r>
              <a:rPr lang="fr-FR" dirty="0"/>
              <a:t>Pour un contrôle plus fin : </a:t>
            </a:r>
            <a:r>
              <a:rPr lang="fr-FR" dirty="0">
                <a:solidFill>
                  <a:srgbClr val="FF0000"/>
                </a:solidFill>
              </a:rPr>
              <a:t>utilisation de nœuds de contrôle </a:t>
            </a:r>
          </a:p>
        </p:txBody>
      </p:sp>
    </p:spTree>
    <p:extLst>
      <p:ext uri="{BB962C8B-B14F-4D97-AF65-F5344CB8AC3E}">
        <p14:creationId xmlns:p14="http://schemas.microsoft.com/office/powerpoint/2010/main" val="2250910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5D8CD-97D6-F549-A39C-29E56B9A1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Nœuds de contrôle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C9E246-0BE0-B747-9324-77BD6BFBF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18055"/>
            <a:ext cx="10515600" cy="376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2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4A33-C4E5-A249-93F0-6B40CC903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Initial &amp; Final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88C69-5188-D84D-B8E8-E7681EB1D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Initial</a:t>
            </a:r>
            <a:r>
              <a:rPr lang="fr-FR" dirty="0"/>
              <a:t> nœuds indique permet de démarrer une activité</a:t>
            </a:r>
          </a:p>
          <a:p>
            <a:r>
              <a:rPr lang="fr-FR" dirty="0"/>
              <a:t>Si plusieurs nœuds initiaux plusieurs flux de contrôle en parallèle </a:t>
            </a:r>
          </a:p>
          <a:p>
            <a:endParaRPr lang="fr-FR" dirty="0"/>
          </a:p>
          <a:p>
            <a:r>
              <a:rPr lang="fr-FR" b="1" dirty="0"/>
              <a:t>Activity final</a:t>
            </a:r>
            <a:r>
              <a:rPr lang="fr-FR" dirty="0"/>
              <a:t> indique la fin d’une activité</a:t>
            </a:r>
          </a:p>
          <a:p>
            <a:pPr lvl="1"/>
            <a:r>
              <a:rPr lang="fr-FR" dirty="0"/>
              <a:t>Arrêt de tout les flux</a:t>
            </a:r>
          </a:p>
          <a:p>
            <a:pPr lvl="1"/>
            <a:endParaRPr lang="fr-FR" dirty="0"/>
          </a:p>
          <a:p>
            <a:r>
              <a:rPr lang="fr-FR" b="1" dirty="0"/>
              <a:t>Flow final </a:t>
            </a:r>
            <a:r>
              <a:rPr lang="fr-FR" dirty="0"/>
              <a:t>indique la fin d’un flux</a:t>
            </a:r>
          </a:p>
          <a:p>
            <a:pPr lvl="1"/>
            <a:r>
              <a:rPr lang="fr-FR" dirty="0"/>
              <a:t>Nœuds puits consommant tout jeton en entrée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B4C5C9-1A8D-2F4D-BFEE-22CEBA7A5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253" y="1076325"/>
            <a:ext cx="1041400" cy="749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3A198C-D014-D144-BACE-C2257F098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053" y="4132543"/>
            <a:ext cx="3987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35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A0E2-A4E9-4447-8EDB-89903BFB8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Fork &amp; </a:t>
            </a:r>
            <a:r>
              <a:rPr lang="fr-FR" dirty="0" err="1"/>
              <a:t>Join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860C5-C2AC-ED4A-9745-DD0224D10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4647"/>
            <a:ext cx="6979024" cy="435133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Le nœud </a:t>
            </a:r>
            <a:r>
              <a:rPr lang="fr-FR" b="1" dirty="0"/>
              <a:t>fork </a:t>
            </a:r>
            <a:r>
              <a:rPr lang="fr-FR" dirty="0"/>
              <a:t>permet le démarrage de plusieurs flux en parallèle</a:t>
            </a:r>
          </a:p>
          <a:p>
            <a:r>
              <a:rPr lang="fr-FR" b="1" dirty="0"/>
              <a:t>Seulement un flux en entrée</a:t>
            </a:r>
          </a:p>
          <a:p>
            <a:endParaRPr lang="fr-FR" b="1" dirty="0"/>
          </a:p>
          <a:p>
            <a:endParaRPr lang="fr-FR" dirty="0"/>
          </a:p>
          <a:p>
            <a:r>
              <a:rPr lang="fr-FR" dirty="0"/>
              <a:t>Le nœud </a:t>
            </a:r>
            <a:r>
              <a:rPr lang="fr-FR" b="1" dirty="0" err="1"/>
              <a:t>join</a:t>
            </a:r>
            <a:r>
              <a:rPr lang="fr-FR" b="1" dirty="0"/>
              <a:t> </a:t>
            </a:r>
            <a:r>
              <a:rPr lang="fr-FR" dirty="0"/>
              <a:t>permet la synchronisation de plusieurs flux </a:t>
            </a:r>
          </a:p>
          <a:p>
            <a:r>
              <a:rPr lang="fr-FR" b="1" dirty="0"/>
              <a:t>Seulement un flux de sortie</a:t>
            </a:r>
          </a:p>
          <a:p>
            <a:r>
              <a:rPr lang="fr-FR" dirty="0"/>
              <a:t>Le </a:t>
            </a:r>
            <a:r>
              <a:rPr lang="fr-FR" b="1" dirty="0" err="1"/>
              <a:t>Join</a:t>
            </a:r>
            <a:r>
              <a:rPr lang="fr-FR" dirty="0"/>
              <a:t> produit un </a:t>
            </a:r>
            <a:r>
              <a:rPr lang="fr-FR" dirty="0" err="1"/>
              <a:t>token</a:t>
            </a:r>
            <a:r>
              <a:rPr lang="fr-FR" dirty="0"/>
              <a:t> en sortie seulement si tout </a:t>
            </a:r>
            <a:r>
              <a:rPr lang="fr-FR" dirty="0" err="1"/>
              <a:t>token</a:t>
            </a:r>
            <a:r>
              <a:rPr lang="fr-FR" dirty="0"/>
              <a:t> en entrée sont présents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8EE908-266D-9B44-BF2F-998CCC319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900" y="90021"/>
            <a:ext cx="2108200" cy="163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507BEC-C422-ED43-AAF6-AE68EDA1D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0"/>
            <a:ext cx="2438400" cy="1460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1095CD-1BE2-1C4A-B249-1A40AF7B3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224" y="3919911"/>
            <a:ext cx="41783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84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own Arrow 37"/>
          <p:cNvSpPr/>
          <p:nvPr/>
        </p:nvSpPr>
        <p:spPr>
          <a:xfrm>
            <a:off x="1571626" y="1841500"/>
            <a:ext cx="904875" cy="477057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83" y="1729636"/>
            <a:ext cx="8630539" cy="48824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Ingénierie Système : Cycle en V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27509" y="1873959"/>
            <a:ext cx="8352870" cy="2937933"/>
            <a:chOff x="103509" y="2142067"/>
            <a:chExt cx="8352870" cy="2937933"/>
          </a:xfrm>
        </p:grpSpPr>
        <p:grpSp>
          <p:nvGrpSpPr>
            <p:cNvPr id="15" name="Group 14"/>
            <p:cNvGrpSpPr/>
            <p:nvPr/>
          </p:nvGrpSpPr>
          <p:grpSpPr>
            <a:xfrm>
              <a:off x="103509" y="2144889"/>
              <a:ext cx="4368740" cy="2935111"/>
              <a:chOff x="103509" y="2144889"/>
              <a:chExt cx="4368740" cy="2935111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03509" y="2144889"/>
                <a:ext cx="4368740" cy="2935111"/>
              </a:xfrm>
              <a:prstGeom prst="rect">
                <a:avLst/>
              </a:prstGeom>
              <a:solidFill>
                <a:schemeClr val="accent6">
                  <a:alpha val="16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fr-FR" i="1">
                    <a:solidFill>
                      <a:schemeClr val="tx1"/>
                    </a:solidFill>
                  </a:rPr>
                  <a:t>System design</a:t>
                </a: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257856" y="2634797"/>
                <a:ext cx="4133113" cy="2283867"/>
                <a:chOff x="429863" y="3305099"/>
                <a:chExt cx="4133113" cy="2283867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706655" y="3305099"/>
                  <a:ext cx="1192556" cy="542175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 cmpd="sng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2400" dirty="0">
                      <a:solidFill>
                        <a:schemeClr val="tx1"/>
                      </a:solidFill>
                    </a:rPr>
                    <a:t>Besoins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585490" y="4915512"/>
                  <a:ext cx="1879749" cy="673454"/>
                </a:xfrm>
                <a:prstGeom prst="rect">
                  <a:avLst/>
                </a:prstGeom>
                <a:solidFill>
                  <a:schemeClr val="tx1"/>
                </a:solidFill>
                <a:ln w="6350" cmpd="sng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2400" dirty="0">
                      <a:solidFill>
                        <a:schemeClr val="bg1"/>
                      </a:solidFill>
                    </a:rPr>
                    <a:t>Architecture</a:t>
                  </a:r>
                </a:p>
                <a:p>
                  <a:pPr algn="ctr"/>
                  <a:r>
                    <a:rPr lang="fr-FR" sz="2400" dirty="0">
                      <a:solidFill>
                        <a:schemeClr val="bg1"/>
                      </a:solidFill>
                    </a:rPr>
                    <a:t>Fonctionnelle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429863" y="4915512"/>
                  <a:ext cx="1746139" cy="664848"/>
                </a:xfrm>
                <a:prstGeom prst="rect">
                  <a:avLst/>
                </a:prstGeom>
                <a:grpFill/>
                <a:ln w="6350" cmpd="sng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2400" dirty="0">
                      <a:solidFill>
                        <a:schemeClr val="tx1"/>
                      </a:solidFill>
                    </a:rPr>
                    <a:t>Architecture</a:t>
                  </a:r>
                </a:p>
                <a:p>
                  <a:pPr algn="ctr"/>
                  <a:r>
                    <a:rPr lang="fr-FR" sz="2400" dirty="0">
                      <a:solidFill>
                        <a:schemeClr val="tx1"/>
                      </a:solidFill>
                    </a:rPr>
                    <a:t>Physique</a:t>
                  </a: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2530730" y="3305099"/>
                  <a:ext cx="2032246" cy="542175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 cmpd="sng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2400" dirty="0">
                      <a:solidFill>
                        <a:schemeClr val="tx1"/>
                      </a:solidFill>
                    </a:rPr>
                    <a:t>Exigences</a:t>
                  </a:r>
                </a:p>
              </p:txBody>
            </p:sp>
            <p:cxnSp>
              <p:nvCxnSpPr>
                <p:cNvPr id="5" name="Straight Arrow Connector 4"/>
                <p:cNvCxnSpPr>
                  <a:cxnSpLocks/>
                  <a:stCxn id="6" idx="3"/>
                  <a:endCxn id="14" idx="1"/>
                </p:cNvCxnSpPr>
                <p:nvPr/>
              </p:nvCxnSpPr>
              <p:spPr>
                <a:xfrm>
                  <a:off x="1899211" y="3576187"/>
                  <a:ext cx="631519" cy="0"/>
                </a:xfrm>
                <a:prstGeom prst="straightConnector1">
                  <a:avLst/>
                </a:prstGeom>
                <a:grpFill/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>
                  <a:cxnSpLocks/>
                  <a:stCxn id="14" idx="2"/>
                  <a:endCxn id="8" idx="0"/>
                </p:cNvCxnSpPr>
                <p:nvPr/>
              </p:nvCxnSpPr>
              <p:spPr>
                <a:xfrm flipH="1">
                  <a:off x="3525365" y="3847274"/>
                  <a:ext cx="21488" cy="1068238"/>
                </a:xfrm>
                <a:prstGeom prst="straightConnector1">
                  <a:avLst/>
                </a:prstGeom>
                <a:grpFill/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>
                  <a:stCxn id="8" idx="1"/>
                  <a:endCxn id="9" idx="3"/>
                </p:cNvCxnSpPr>
                <p:nvPr/>
              </p:nvCxnSpPr>
              <p:spPr>
                <a:xfrm flipH="1" flipV="1">
                  <a:off x="2176002" y="5247936"/>
                  <a:ext cx="409488" cy="4303"/>
                </a:xfrm>
                <a:prstGeom prst="straightConnector1">
                  <a:avLst/>
                </a:prstGeom>
                <a:grpFill/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>
                  <a:stCxn id="9" idx="0"/>
                  <a:endCxn id="6" idx="2"/>
                </p:cNvCxnSpPr>
                <p:nvPr/>
              </p:nvCxnSpPr>
              <p:spPr>
                <a:xfrm flipV="1">
                  <a:off x="1302933" y="3847274"/>
                  <a:ext cx="0" cy="1068238"/>
                </a:xfrm>
                <a:prstGeom prst="straightConnector1">
                  <a:avLst/>
                </a:prstGeom>
                <a:grpFill/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" name="Group 15"/>
            <p:cNvGrpSpPr/>
            <p:nvPr/>
          </p:nvGrpSpPr>
          <p:grpSpPr>
            <a:xfrm>
              <a:off x="5559776" y="2142067"/>
              <a:ext cx="2896603" cy="2935111"/>
              <a:chOff x="5559776" y="2142067"/>
              <a:chExt cx="2896603" cy="2935111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5559776" y="2142067"/>
                <a:ext cx="2896603" cy="2935111"/>
              </a:xfrm>
              <a:prstGeom prst="rect">
                <a:avLst/>
              </a:prstGeom>
              <a:solidFill>
                <a:schemeClr val="accent6">
                  <a:alpha val="16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fr-FR" i="1">
                    <a:solidFill>
                      <a:schemeClr val="tx1"/>
                    </a:solidFill>
                  </a:rPr>
                  <a:t>System IVVQ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472204" y="2676949"/>
                <a:ext cx="1771770" cy="5421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mpd="sng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>
                    <a:solidFill>
                      <a:schemeClr val="tx1"/>
                    </a:solidFill>
                  </a:rPr>
                  <a:t>Qualification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707930" y="4456999"/>
                <a:ext cx="1560684" cy="46166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2400" dirty="0"/>
                  <a:t>Intégration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975239" y="3875627"/>
                <a:ext cx="1609800" cy="46166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2400" dirty="0"/>
                  <a:t>Vérification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272010" y="3306044"/>
                <a:ext cx="1452591" cy="46166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2400"/>
                  <a:t>Validation</a:t>
                </a:r>
              </a:p>
            </p:txBody>
          </p:sp>
        </p:grpSp>
        <p:cxnSp>
          <p:nvCxnSpPr>
            <p:cNvPr id="13" name="Straight Arrow Connector 12"/>
            <p:cNvCxnSpPr>
              <a:stCxn id="21" idx="1"/>
              <a:endCxn id="3" idx="3"/>
            </p:cNvCxnSpPr>
            <p:nvPr/>
          </p:nvCxnSpPr>
          <p:spPr>
            <a:xfrm flipH="1">
              <a:off x="4472248" y="3609623"/>
              <a:ext cx="1079999" cy="2822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Diamond 26"/>
          <p:cNvSpPr/>
          <p:nvPr/>
        </p:nvSpPr>
        <p:spPr>
          <a:xfrm>
            <a:off x="3937483" y="5098058"/>
            <a:ext cx="1097844" cy="412157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bg1"/>
                </a:solidFill>
              </a:rPr>
              <a:t>ok?</a:t>
            </a:r>
          </a:p>
        </p:txBody>
      </p:sp>
      <p:sp>
        <p:nvSpPr>
          <p:cNvPr id="28" name="Diamond 27"/>
          <p:cNvSpPr/>
          <p:nvPr/>
        </p:nvSpPr>
        <p:spPr>
          <a:xfrm>
            <a:off x="8445252" y="1317479"/>
            <a:ext cx="1097844" cy="412157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bg1"/>
                </a:solidFill>
              </a:rPr>
              <a:t>ok?</a:t>
            </a:r>
          </a:p>
        </p:txBody>
      </p:sp>
      <p:sp>
        <p:nvSpPr>
          <p:cNvPr id="39" name="Down Arrow 38"/>
          <p:cNvSpPr/>
          <p:nvPr/>
        </p:nvSpPr>
        <p:spPr>
          <a:xfrm rot="10800000">
            <a:off x="9724440" y="1841499"/>
            <a:ext cx="904875" cy="477057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3533417" y="6102636"/>
            <a:ext cx="5112467" cy="448969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>
                <a:solidFill>
                  <a:schemeClr val="tx1"/>
                </a:solidFill>
              </a:rPr>
              <a:t>Production, </a:t>
            </a:r>
            <a:r>
              <a:rPr lang="fr-FR" sz="2200" dirty="0" err="1">
                <a:solidFill>
                  <a:schemeClr val="tx1"/>
                </a:solidFill>
              </a:rPr>
              <a:t>Re-utilisation</a:t>
            </a:r>
            <a:r>
              <a:rPr lang="fr-FR" sz="2200" dirty="0">
                <a:solidFill>
                  <a:schemeClr val="tx1"/>
                </a:solidFill>
              </a:rPr>
              <a:t>, Achat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47B4-C99A-DA4E-BFDD-1E610E014CAD}" type="slidenum">
              <a:rPr lang="fr-FR" smtClean="0"/>
              <a:t>3</a:t>
            </a:fld>
            <a:endParaRPr lang="fr-FR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90B3F10-12BB-BE42-AE26-AC0C69EF54C8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2654926" y="2908865"/>
            <a:ext cx="2222432" cy="1068237"/>
          </a:xfrm>
          <a:prstGeom prst="straightConnector1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925A00F-07E0-C547-9C04-047F88F5339D}"/>
              </a:ext>
            </a:extLst>
          </p:cNvPr>
          <p:cNvCxnSpPr>
            <a:cxnSpLocks/>
            <a:stCxn id="14" idx="2"/>
            <a:endCxn id="9" idx="0"/>
          </p:cNvCxnSpPr>
          <p:nvPr/>
        </p:nvCxnSpPr>
        <p:spPr>
          <a:xfrm flipH="1">
            <a:off x="2654926" y="2908864"/>
            <a:ext cx="2243920" cy="1068238"/>
          </a:xfrm>
          <a:prstGeom prst="straightConnector1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858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7B7EB7-136C-9841-8122-2246B524C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600" y="1843088"/>
            <a:ext cx="5613400" cy="182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1B3F73-C0AF-174E-BB69-83305CF30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Merge</a:t>
            </a:r>
            <a:r>
              <a:rPr lang="fr-FR" dirty="0"/>
              <a:t> &amp; </a:t>
            </a:r>
            <a:r>
              <a:rPr lang="fr-FR" dirty="0" err="1"/>
              <a:t>Decision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56ED6-A799-2B4A-AD7E-D18479443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30035" cy="4351338"/>
          </a:xfrm>
        </p:spPr>
        <p:txBody>
          <a:bodyPr/>
          <a:lstStyle/>
          <a:p>
            <a:r>
              <a:rPr lang="fr-FR" b="1" dirty="0" err="1"/>
              <a:t>Merge</a:t>
            </a:r>
            <a:r>
              <a:rPr lang="fr-FR" dirty="0"/>
              <a:t> permet de rejoindre plusieurs flux sans </a:t>
            </a:r>
            <a:r>
              <a:rPr lang="fr-FR" dirty="0" err="1"/>
              <a:t>synchronization</a:t>
            </a:r>
            <a:endParaRPr lang="fr-FR" dirty="0"/>
          </a:p>
          <a:p>
            <a:r>
              <a:rPr lang="fr-FR" b="1" dirty="0"/>
              <a:t>Seulement un flux de sortie</a:t>
            </a:r>
          </a:p>
          <a:p>
            <a:endParaRPr lang="fr-FR" dirty="0"/>
          </a:p>
          <a:p>
            <a:r>
              <a:rPr lang="fr-FR" b="1" dirty="0" err="1"/>
              <a:t>Decision</a:t>
            </a:r>
            <a:r>
              <a:rPr lang="fr-FR" dirty="0"/>
              <a:t> permet de choisir un sous-ensemble de flux de sortie à activer.</a:t>
            </a:r>
          </a:p>
          <a:p>
            <a:r>
              <a:rPr lang="fr-FR" dirty="0"/>
              <a:t>1 ou 2 flux d’entrée</a:t>
            </a:r>
          </a:p>
          <a:p>
            <a:r>
              <a:rPr lang="fr-FR" dirty="0"/>
              <a:t>Au moins un flux de sortie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7D4AF-119A-FC40-B7C0-4D1ED8746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312" y="90488"/>
            <a:ext cx="1955800" cy="160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0B3A61-0430-BC49-AE07-6E7994B58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735" y="212725"/>
            <a:ext cx="1917700" cy="161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8E3D4D-140C-DE48-B908-D707F8E11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7012" y="4140200"/>
            <a:ext cx="39751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13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7149-4C39-BE4A-8623-8A0C9329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Example</a:t>
            </a:r>
            <a:r>
              <a:rPr lang="fr-FR" dirty="0"/>
              <a:t> 1 : Final, Fork, </a:t>
            </a:r>
            <a:r>
              <a:rPr lang="fr-FR" dirty="0" err="1"/>
              <a:t>Decision</a:t>
            </a:r>
            <a:endParaRPr lang="fr-F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DC9220-DD75-2D4C-8BF7-08471272B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450" y="2699544"/>
            <a:ext cx="98171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0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E8F5C-D17D-E443-AD1D-30234CE76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2 : nœuds de contrôle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748AC8-7448-7640-A4E5-EE8EABC9B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950" y="1918494"/>
            <a:ext cx="94361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B3F1-3F7B-8943-A5B7-A20D75B6D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DA23E4-3059-6746-96D5-9B40931BD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122" y="1825625"/>
            <a:ext cx="828775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04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B270E-19A5-8749-922C-9323D69DE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Partitions à 2 dimensions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FAC109-76DA-0B43-BD50-7C9B58089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8317" y="1825625"/>
            <a:ext cx="80753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73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93E65-B754-A444-9E6B-B2DE4758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B4065-6F9F-B24D-B7AA-7184451AD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bg2"/>
                </a:solidFill>
              </a:rPr>
              <a:t>Contexte</a:t>
            </a:r>
          </a:p>
          <a:p>
            <a:r>
              <a:rPr lang="fr-FR" dirty="0">
                <a:solidFill>
                  <a:schemeClr val="bg2"/>
                </a:solidFill>
              </a:rPr>
              <a:t>Analyse Fonctionnelle Externe</a:t>
            </a:r>
          </a:p>
          <a:p>
            <a:pPr lvl="1"/>
            <a:r>
              <a:rPr lang="fr-FR" dirty="0">
                <a:solidFill>
                  <a:schemeClr val="bg2"/>
                </a:solidFill>
              </a:rPr>
              <a:t>Identification de fonctions</a:t>
            </a:r>
          </a:p>
          <a:p>
            <a:pPr lvl="1"/>
            <a:r>
              <a:rPr lang="fr-FR" dirty="0">
                <a:solidFill>
                  <a:schemeClr val="bg2"/>
                </a:solidFill>
              </a:rPr>
              <a:t>Spécification de fonctions</a:t>
            </a:r>
          </a:p>
          <a:p>
            <a:r>
              <a:rPr lang="fr-FR" b="1" dirty="0"/>
              <a:t>Analyse Fonctionnelle Interne</a:t>
            </a:r>
          </a:p>
          <a:p>
            <a:pPr lvl="1"/>
            <a:r>
              <a:rPr lang="fr-FR" dirty="0"/>
              <a:t>Décomposition de fonctions</a:t>
            </a:r>
          </a:p>
          <a:p>
            <a:pPr lvl="1"/>
            <a:r>
              <a:rPr lang="fr-FR" dirty="0"/>
              <a:t>Architecture fonctionnelle</a:t>
            </a:r>
          </a:p>
          <a:p>
            <a:pPr lvl="1"/>
            <a:r>
              <a:rPr lang="fr-FR" dirty="0"/>
              <a:t>Diagrammes d’Activités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EBAF2B-D336-0E44-878A-970EF1EC3606}"/>
              </a:ext>
            </a:extLst>
          </p:cNvPr>
          <p:cNvSpPr txBox="1"/>
          <p:nvPr/>
        </p:nvSpPr>
        <p:spPr>
          <a:xfrm>
            <a:off x="7227278" y="3339574"/>
            <a:ext cx="36254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du </a:t>
            </a:r>
            <a:r>
              <a:rPr lang="fr-FR" sz="4000" b="1" dirty="0">
                <a:solidFill>
                  <a:srgbClr val="FF0000"/>
                </a:solidFill>
              </a:rPr>
              <a:t>« quoi » </a:t>
            </a:r>
          </a:p>
          <a:p>
            <a:r>
              <a:rPr lang="fr-FR" sz="4000" dirty="0"/>
              <a:t>au </a:t>
            </a:r>
            <a:r>
              <a:rPr lang="fr-FR" sz="4000" b="1" dirty="0">
                <a:solidFill>
                  <a:srgbClr val="FF0000"/>
                </a:solidFill>
              </a:rPr>
              <a:t>« comment »</a:t>
            </a:r>
          </a:p>
        </p:txBody>
      </p:sp>
    </p:spTree>
    <p:extLst>
      <p:ext uri="{BB962C8B-B14F-4D97-AF65-F5344CB8AC3E}">
        <p14:creationId xmlns:p14="http://schemas.microsoft.com/office/powerpoint/2010/main" val="166561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Fonctionnelle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Passage d’un </a:t>
            </a:r>
            <a:r>
              <a:rPr lang="fr-FR" b="1" dirty="0"/>
              <a:t>ensemble</a:t>
            </a:r>
            <a:r>
              <a:rPr lang="fr-FR" dirty="0"/>
              <a:t> </a:t>
            </a:r>
            <a:r>
              <a:rPr lang="fr-FR" b="1" dirty="0"/>
              <a:t>d’exigences</a:t>
            </a:r>
            <a:r>
              <a:rPr lang="fr-FR" dirty="0"/>
              <a:t> à une compréhension plus </a:t>
            </a:r>
            <a:r>
              <a:rPr lang="fr-FR" b="1" dirty="0"/>
              <a:t>structurée</a:t>
            </a:r>
            <a:r>
              <a:rPr lang="fr-FR" dirty="0"/>
              <a:t> du système</a:t>
            </a:r>
          </a:p>
          <a:p>
            <a:r>
              <a:rPr lang="fr-FR" dirty="0"/>
              <a:t>Rechercher et caractériser les fonctions nécessaires au système pour satisfaire les exigences exprimées</a:t>
            </a:r>
          </a:p>
          <a:p>
            <a:r>
              <a:rPr lang="fr-FR" dirty="0"/>
              <a:t>Ces fonctions sont classifiées :</a:t>
            </a:r>
          </a:p>
          <a:p>
            <a:pPr lvl="1"/>
            <a:r>
              <a:rPr lang="fr-FR" dirty="0"/>
              <a:t>Fonctions principales</a:t>
            </a:r>
          </a:p>
          <a:p>
            <a:pPr lvl="1"/>
            <a:r>
              <a:rPr lang="fr-FR" dirty="0"/>
              <a:t>Fonction contraintes</a:t>
            </a:r>
          </a:p>
          <a:p>
            <a:r>
              <a:rPr lang="fr-FR" dirty="0"/>
              <a:t>Ces fonctions sont organisées dans une ou plusieurs </a:t>
            </a:r>
            <a:r>
              <a:rPr lang="fr-FR" b="1" dirty="0"/>
              <a:t>Architectures Fonctionnelles </a:t>
            </a:r>
            <a:r>
              <a:rPr lang="fr-FR" dirty="0"/>
              <a:t>qui seront évaluées et comparées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AC53-9EC3-0A42-90DC-9041426A573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480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Analyse fonctionnelle : Points de vue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Point de vue </a:t>
            </a:r>
            <a:r>
              <a:rPr lang="fr-FR" b="1" dirty="0"/>
              <a:t>externe</a:t>
            </a:r>
          </a:p>
          <a:p>
            <a:pPr lvl="1"/>
            <a:r>
              <a:rPr lang="fr-FR" dirty="0"/>
              <a:t>Les éléments de l’environnement?</a:t>
            </a:r>
          </a:p>
          <a:p>
            <a:pPr lvl="1"/>
            <a:r>
              <a:rPr lang="fr-FR" dirty="0"/>
              <a:t>Les interactions du système avec l’environnement?</a:t>
            </a:r>
          </a:p>
          <a:p>
            <a:pPr lvl="1"/>
            <a:r>
              <a:rPr lang="fr-FR" dirty="0"/>
              <a:t>Outils : la méthode APTE©, diagramme de contexte, diagramme de cas d’utilisation, etc.</a:t>
            </a:r>
          </a:p>
          <a:p>
            <a:r>
              <a:rPr lang="fr-FR" dirty="0"/>
              <a:t>Point de vue </a:t>
            </a:r>
            <a:r>
              <a:rPr lang="fr-FR" b="1" dirty="0"/>
              <a:t>interne</a:t>
            </a:r>
          </a:p>
          <a:p>
            <a:pPr lvl="1"/>
            <a:r>
              <a:rPr lang="fr-FR" dirty="0"/>
              <a:t>Les éléments du système?</a:t>
            </a:r>
          </a:p>
          <a:p>
            <a:pPr lvl="1"/>
            <a:r>
              <a:rPr lang="fr-FR" dirty="0"/>
              <a:t>Les interactions entre ces éléments?</a:t>
            </a:r>
          </a:p>
          <a:p>
            <a:pPr lvl="1"/>
            <a:r>
              <a:rPr lang="fr-FR" dirty="0"/>
              <a:t>Outils : FAST, SADT, boîtes fonctionnelles,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AC53-9EC3-0A42-90DC-9041426A573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371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93E65-B754-A444-9E6B-B2DE4758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B4065-6F9F-B24D-B7AA-7184451AD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bg2"/>
                </a:solidFill>
              </a:rPr>
              <a:t>Contexte</a:t>
            </a:r>
          </a:p>
          <a:p>
            <a:r>
              <a:rPr lang="fr-FR" dirty="0">
                <a:solidFill>
                  <a:schemeClr val="bg2"/>
                </a:solidFill>
              </a:rPr>
              <a:t>Analyse Fonctionnelle Externe</a:t>
            </a:r>
          </a:p>
          <a:p>
            <a:pPr lvl="1"/>
            <a:r>
              <a:rPr lang="fr-FR" dirty="0">
                <a:solidFill>
                  <a:schemeClr val="bg2"/>
                </a:solidFill>
              </a:rPr>
              <a:t>Identification de fonctions</a:t>
            </a:r>
          </a:p>
          <a:p>
            <a:pPr lvl="1"/>
            <a:r>
              <a:rPr lang="fr-FR" dirty="0">
                <a:solidFill>
                  <a:schemeClr val="bg2"/>
                </a:solidFill>
              </a:rPr>
              <a:t>Spécification de fonctions</a:t>
            </a:r>
          </a:p>
          <a:p>
            <a:r>
              <a:rPr lang="fr-FR" b="1" dirty="0"/>
              <a:t>Analyse Fonctionnelle Interne</a:t>
            </a:r>
          </a:p>
          <a:p>
            <a:pPr lvl="1"/>
            <a:r>
              <a:rPr lang="fr-FR" b="1" dirty="0"/>
              <a:t>Décomposition de fonctions</a:t>
            </a:r>
          </a:p>
          <a:p>
            <a:pPr lvl="1"/>
            <a:r>
              <a:rPr lang="fr-FR" dirty="0"/>
              <a:t>Architecture fonctionnelle</a:t>
            </a:r>
          </a:p>
          <a:p>
            <a:pPr lvl="1"/>
            <a:r>
              <a:rPr lang="fr-FR" dirty="0"/>
              <a:t>Diagrammes d’Activités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A9E056-66B3-4D4E-9B21-FB927721E6B8}"/>
              </a:ext>
            </a:extLst>
          </p:cNvPr>
          <p:cNvSpPr txBox="1"/>
          <p:nvPr/>
        </p:nvSpPr>
        <p:spPr>
          <a:xfrm>
            <a:off x="7227278" y="3339574"/>
            <a:ext cx="36254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du </a:t>
            </a:r>
            <a:r>
              <a:rPr lang="fr-FR" sz="4000" b="1" dirty="0">
                <a:solidFill>
                  <a:srgbClr val="FF0000"/>
                </a:solidFill>
              </a:rPr>
              <a:t>« quoi » </a:t>
            </a:r>
          </a:p>
          <a:p>
            <a:r>
              <a:rPr lang="fr-FR" sz="4000" dirty="0"/>
              <a:t>au </a:t>
            </a:r>
            <a:r>
              <a:rPr lang="fr-FR" sz="4000" b="1" dirty="0">
                <a:solidFill>
                  <a:srgbClr val="FF0000"/>
                </a:solidFill>
              </a:rPr>
              <a:t>« comment »</a:t>
            </a:r>
          </a:p>
        </p:txBody>
      </p:sp>
    </p:spTree>
    <p:extLst>
      <p:ext uri="{BB962C8B-B14F-4D97-AF65-F5344CB8AC3E}">
        <p14:creationId xmlns:p14="http://schemas.microsoft.com/office/powerpoint/2010/main" val="309887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Fonctionnelle Interne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79723" cy="4351338"/>
          </a:xfrm>
        </p:spPr>
        <p:txBody>
          <a:bodyPr>
            <a:normAutofit/>
          </a:bodyPr>
          <a:lstStyle/>
          <a:p>
            <a:r>
              <a:rPr lang="fr-FR" dirty="0"/>
              <a:t>L’analyse fonctionnelle externe </a:t>
            </a:r>
          </a:p>
          <a:p>
            <a:pPr lvl="1"/>
            <a:r>
              <a:rPr lang="fr-FR" dirty="0"/>
              <a:t>a regardé autour du système </a:t>
            </a:r>
          </a:p>
          <a:p>
            <a:pPr lvl="1"/>
            <a:r>
              <a:rPr lang="fr-FR" dirty="0"/>
              <a:t>a permis d’identifier et caractériser les fonctions principales.</a:t>
            </a:r>
          </a:p>
          <a:p>
            <a:r>
              <a:rPr lang="fr-FR" dirty="0"/>
              <a:t>L’analyse fonctionnelle interne va se focaliser sur le système :</a:t>
            </a:r>
          </a:p>
          <a:p>
            <a:pPr lvl="1"/>
            <a:r>
              <a:rPr lang="fr-FR" dirty="0"/>
              <a:t>Analyser en profondeur les fonctions du système</a:t>
            </a:r>
          </a:p>
          <a:p>
            <a:pPr lvl="1"/>
            <a:r>
              <a:rPr lang="fr-FR" dirty="0"/>
              <a:t>Comment sont elles structurées ?</a:t>
            </a:r>
          </a:p>
          <a:p>
            <a:pPr lvl="1"/>
            <a:r>
              <a:rPr lang="fr-FR" dirty="0"/>
              <a:t>Quels sont les interactions internes nécessaires pour assurer les capacités opérationnelles voulues ?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Outils: FAST, Diagrammes d’activités, </a:t>
            </a:r>
            <a:r>
              <a:rPr lang="fr-FR" dirty="0" err="1"/>
              <a:t>Function</a:t>
            </a:r>
            <a:r>
              <a:rPr lang="fr-FR" dirty="0"/>
              <a:t> Flow Block </a:t>
            </a:r>
            <a:r>
              <a:rPr lang="fr-FR" dirty="0" err="1"/>
              <a:t>Diagram</a:t>
            </a:r>
            <a:r>
              <a:rPr lang="fr-FR" dirty="0"/>
              <a:t>, etc.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AC53-9EC3-0A42-90DC-9041426A573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06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Analyse fonctionnelle interne</a:t>
            </a:r>
            <a:br>
              <a:rPr lang="fr-FR" dirty="0"/>
            </a:br>
            <a:r>
              <a:rPr lang="fr-FR" dirty="0"/>
              <a:t>Raffinement de fonctions avec la méthode FAST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4300" dirty="0"/>
              <a:t>La méthode FAST </a:t>
            </a:r>
          </a:p>
          <a:p>
            <a:pPr lvl="1"/>
            <a:r>
              <a:rPr lang="fr-FR" sz="3900" dirty="0" err="1">
                <a:solidFill>
                  <a:srgbClr val="FF0000"/>
                </a:solidFill>
              </a:rPr>
              <a:t>F</a:t>
            </a:r>
            <a:r>
              <a:rPr lang="fr-FR" sz="3900" dirty="0" err="1"/>
              <a:t>unction</a:t>
            </a:r>
            <a:r>
              <a:rPr lang="fr-FR" sz="3900" dirty="0"/>
              <a:t> </a:t>
            </a:r>
            <a:r>
              <a:rPr lang="fr-FR" sz="3900" dirty="0" err="1">
                <a:solidFill>
                  <a:srgbClr val="FF0000"/>
                </a:solidFill>
              </a:rPr>
              <a:t>A</a:t>
            </a:r>
            <a:r>
              <a:rPr lang="fr-FR" sz="3900" dirty="0" err="1"/>
              <a:t>nalysis</a:t>
            </a:r>
            <a:r>
              <a:rPr lang="fr-FR" sz="3900" dirty="0"/>
              <a:t> </a:t>
            </a:r>
            <a:r>
              <a:rPr lang="fr-FR" sz="3900" dirty="0">
                <a:solidFill>
                  <a:srgbClr val="FF0000"/>
                </a:solidFill>
              </a:rPr>
              <a:t>S</a:t>
            </a:r>
            <a:r>
              <a:rPr lang="fr-FR" sz="3900" dirty="0"/>
              <a:t>ystem </a:t>
            </a:r>
            <a:r>
              <a:rPr lang="fr-FR" sz="3900" dirty="0">
                <a:solidFill>
                  <a:srgbClr val="FF0000"/>
                </a:solidFill>
              </a:rPr>
              <a:t>T</a:t>
            </a:r>
            <a:r>
              <a:rPr lang="fr-FR" sz="3900" dirty="0"/>
              <a:t>echnique</a:t>
            </a:r>
          </a:p>
          <a:p>
            <a:pPr lvl="1"/>
            <a:r>
              <a:rPr lang="fr-FR" sz="3900" dirty="0"/>
              <a:t>Développé en 1964 par Mr. Charles W. </a:t>
            </a:r>
            <a:r>
              <a:rPr lang="fr-FR" sz="3900" dirty="0" err="1"/>
              <a:t>Bytheway</a:t>
            </a:r>
            <a:r>
              <a:rPr lang="fr-FR" sz="3900" dirty="0"/>
              <a:t> </a:t>
            </a:r>
          </a:p>
          <a:p>
            <a:pPr lvl="1"/>
            <a:r>
              <a:rPr lang="fr-FR" sz="3900" dirty="0"/>
              <a:t>Outils : diagramme FAST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57150" indent="0">
              <a:buNone/>
            </a:pPr>
            <a:r>
              <a:rPr lang="fr-FR" sz="1600" dirty="0"/>
              <a:t>Charles W. </a:t>
            </a:r>
            <a:r>
              <a:rPr lang="fr-FR" sz="1600" dirty="0" err="1"/>
              <a:t>Bytheway</a:t>
            </a:r>
            <a:r>
              <a:rPr lang="fr-FR" sz="1600" dirty="0"/>
              <a:t>, </a:t>
            </a:r>
            <a:r>
              <a:rPr lang="fr-FR" sz="1600" i="1" dirty="0"/>
              <a:t>FAST </a:t>
            </a:r>
            <a:r>
              <a:rPr lang="fr-FR" sz="1600" i="1" dirty="0" err="1"/>
              <a:t>Creativity</a:t>
            </a:r>
            <a:r>
              <a:rPr lang="fr-FR" sz="1600" i="1" dirty="0"/>
              <a:t> and Innovation: </a:t>
            </a:r>
            <a:r>
              <a:rPr lang="fr-FR" sz="1600" i="1" dirty="0" err="1"/>
              <a:t>Rapidly</a:t>
            </a:r>
            <a:r>
              <a:rPr lang="fr-FR" sz="1600" i="1" dirty="0"/>
              <a:t> </a:t>
            </a:r>
            <a:r>
              <a:rPr lang="fr-FR" sz="1600" i="1" dirty="0" err="1"/>
              <a:t>Improving</a:t>
            </a:r>
            <a:r>
              <a:rPr lang="fr-FR" sz="1600" i="1" dirty="0"/>
              <a:t> </a:t>
            </a:r>
            <a:r>
              <a:rPr lang="fr-FR" sz="1600" i="1" dirty="0" err="1"/>
              <a:t>Processes</a:t>
            </a:r>
            <a:r>
              <a:rPr lang="fr-FR" sz="1600" i="1" dirty="0"/>
              <a:t>, Product </a:t>
            </a:r>
            <a:r>
              <a:rPr lang="fr-FR" sz="1600" i="1" dirty="0" err="1"/>
              <a:t>Development</a:t>
            </a:r>
            <a:r>
              <a:rPr lang="fr-FR" sz="1600" i="1" dirty="0"/>
              <a:t> and </a:t>
            </a:r>
            <a:r>
              <a:rPr lang="fr-FR" sz="1600" i="1" dirty="0" err="1"/>
              <a:t>Solving</a:t>
            </a:r>
            <a:r>
              <a:rPr lang="fr-FR" sz="1600" i="1" dirty="0"/>
              <a:t> </a:t>
            </a:r>
            <a:r>
              <a:rPr lang="fr-FR" sz="1600" i="1" dirty="0" err="1"/>
              <a:t>Complex</a:t>
            </a:r>
            <a:r>
              <a:rPr lang="fr-FR" sz="1600" i="1" dirty="0"/>
              <a:t> </a:t>
            </a:r>
            <a:r>
              <a:rPr lang="fr-FR" sz="1600" i="1" dirty="0" err="1"/>
              <a:t>Problems</a:t>
            </a:r>
            <a:r>
              <a:rPr lang="fr-FR" sz="1600" dirty="0"/>
              <a:t>, J. Ross </a:t>
            </a:r>
            <a:r>
              <a:rPr lang="fr-FR" sz="1600" dirty="0" err="1"/>
              <a:t>Publishing</a:t>
            </a:r>
            <a:r>
              <a:rPr lang="fr-FR" sz="1600" dirty="0"/>
              <a:t>, 2007</a:t>
            </a:r>
          </a:p>
          <a:p>
            <a:pPr marL="57150" indent="0">
              <a:buNone/>
            </a:pPr>
            <a:r>
              <a:rPr lang="fr-FR" sz="1600" dirty="0">
                <a:hlinkClick r:id="rId2"/>
              </a:rPr>
              <a:t>https://waset.org/publications/3451/systematic-functional-analysis-methods-for-design-retrieval-and-documentation</a:t>
            </a:r>
            <a:r>
              <a:rPr lang="fr-FR" sz="16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AC53-9EC3-0A42-90DC-9041426A573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946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nnamed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424" y="335396"/>
            <a:ext cx="4162301" cy="4741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Diagramme FAST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991794" y="1519239"/>
            <a:ext cx="4386284" cy="1565275"/>
            <a:chOff x="-282677" y="2555875"/>
            <a:chExt cx="5977452" cy="1892300"/>
          </a:xfrm>
        </p:grpSpPr>
        <p:sp>
          <p:nvSpPr>
            <p:cNvPr id="4" name="Rectangle 3"/>
            <p:cNvSpPr/>
            <p:nvPr/>
          </p:nvSpPr>
          <p:spPr>
            <a:xfrm>
              <a:off x="1555749" y="3533775"/>
              <a:ext cx="1920875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600" dirty="0"/>
                <a:t>Fonction</a:t>
              </a:r>
            </a:p>
          </p:txBody>
        </p:sp>
        <p:cxnSp>
          <p:nvCxnSpPr>
            <p:cNvPr id="6" name="Straight Arrow Connector 5"/>
            <p:cNvCxnSpPr>
              <a:stCxn id="4" idx="0"/>
            </p:cNvCxnSpPr>
            <p:nvPr/>
          </p:nvCxnSpPr>
          <p:spPr>
            <a:xfrm flipH="1" flipV="1">
              <a:off x="2492375" y="2555875"/>
              <a:ext cx="23812" cy="977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4" idx="3"/>
            </p:cNvCxnSpPr>
            <p:nvPr/>
          </p:nvCxnSpPr>
          <p:spPr>
            <a:xfrm>
              <a:off x="3476624" y="3990975"/>
              <a:ext cx="1111251" cy="95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4" idx="1"/>
            </p:cNvCxnSpPr>
            <p:nvPr/>
          </p:nvCxnSpPr>
          <p:spPr>
            <a:xfrm flipH="1">
              <a:off x="457200" y="3990975"/>
              <a:ext cx="1098549" cy="95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516187" y="2811760"/>
              <a:ext cx="1684693" cy="558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/>
                <a:t>Quand ?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76624" y="3529310"/>
              <a:ext cx="2218151" cy="558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/>
                <a:t>Comment ?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282677" y="3529310"/>
              <a:ext cx="2087778" cy="558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/>
                <a:t>Pourquoi ?</a:t>
              </a:r>
            </a:p>
          </p:txBody>
        </p:sp>
      </p:grp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3984626"/>
            <a:ext cx="9372600" cy="2347913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Niveau de réalisation d’une fonction service</a:t>
            </a:r>
          </a:p>
          <a:p>
            <a:r>
              <a:rPr lang="fr-FR" b="1" dirty="0"/>
              <a:t>Fonction</a:t>
            </a:r>
            <a:r>
              <a:rPr lang="fr-FR" dirty="0"/>
              <a:t> : verbe à l’infinitif</a:t>
            </a:r>
          </a:p>
          <a:p>
            <a:r>
              <a:rPr lang="fr-FR" b="1" dirty="0"/>
              <a:t>Comment</a:t>
            </a:r>
            <a:r>
              <a:rPr lang="fr-FR" dirty="0"/>
              <a:t> la fonction est réalisée ?</a:t>
            </a:r>
          </a:p>
          <a:p>
            <a:r>
              <a:rPr lang="fr-FR" b="1" dirty="0"/>
              <a:t>Quand</a:t>
            </a:r>
            <a:r>
              <a:rPr lang="fr-FR" dirty="0"/>
              <a:t> exécuter la fonction ?</a:t>
            </a:r>
          </a:p>
          <a:p>
            <a:r>
              <a:rPr lang="fr-FR" b="1" dirty="0"/>
              <a:t>Pourquoi</a:t>
            </a:r>
            <a:r>
              <a:rPr lang="fr-FR" dirty="0"/>
              <a:t> exécuter la fonction (dans quel but)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82263" y="3295651"/>
            <a:ext cx="2470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FT – Fonction Technique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AC53-9EC3-0A42-90DC-9041426A573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368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4996</TotalTime>
  <Words>1291</Words>
  <Application>Microsoft Macintosh PowerPoint</Application>
  <PresentationFormat>Widescreen</PresentationFormat>
  <Paragraphs>300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Analyse Fonctionnelle Interne</vt:lpstr>
      <vt:lpstr>Plan</vt:lpstr>
      <vt:lpstr>Ingénierie Système : Cycle en V</vt:lpstr>
      <vt:lpstr>Analyse Fonctionnelle</vt:lpstr>
      <vt:lpstr>Analyse fonctionnelle : Points de vue</vt:lpstr>
      <vt:lpstr>Plan</vt:lpstr>
      <vt:lpstr>Analyse Fonctionnelle Interne</vt:lpstr>
      <vt:lpstr>Analyse fonctionnelle interne Raffinement de fonctions avec la méthode FAST </vt:lpstr>
      <vt:lpstr>Diagramme FAST</vt:lpstr>
      <vt:lpstr>Raffinement FAST pour le Chargeur Solaire</vt:lpstr>
      <vt:lpstr>Plan</vt:lpstr>
      <vt:lpstr>Architecture Fonctionnelle</vt:lpstr>
      <vt:lpstr>Architecture fonctionnelle du chargeur solaire</vt:lpstr>
      <vt:lpstr>Plan</vt:lpstr>
      <vt:lpstr>Exercice</vt:lpstr>
      <vt:lpstr>PowerPoint Presentation</vt:lpstr>
      <vt:lpstr>Architecture Fonctionnelle SysML      Diagramme D’Activités</vt:lpstr>
      <vt:lpstr>Actions</vt:lpstr>
      <vt:lpstr>Action</vt:lpstr>
      <vt:lpstr>Appel d’une activité prédéfinie</vt:lpstr>
      <vt:lpstr>Envoi d’événement</vt:lpstr>
      <vt:lpstr>Réception d’événement</vt:lpstr>
      <vt:lpstr>Flux d’objet -- Flux données (Data Flow)</vt:lpstr>
      <vt:lpstr>Nœuds objet</vt:lpstr>
      <vt:lpstr>Flux de contrôle </vt:lpstr>
      <vt:lpstr>Les règles du jeton</vt:lpstr>
      <vt:lpstr>Nœuds de contrôle</vt:lpstr>
      <vt:lpstr>Initial &amp; Final</vt:lpstr>
      <vt:lpstr>Fork &amp; Join</vt:lpstr>
      <vt:lpstr>Merge &amp; Decision</vt:lpstr>
      <vt:lpstr>Example 1 : Final, Fork, Decision</vt:lpstr>
      <vt:lpstr>Exemple 2 : nœuds de contrôle</vt:lpstr>
      <vt:lpstr>Partitions</vt:lpstr>
      <vt:lpstr>Partitions à 2 dimensions </vt:lpstr>
      <vt:lpstr>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Analyse Fonctionnelle Interne</dc:title>
  <dc:creator>Ciprian Teodorov</dc:creator>
  <cp:lastModifiedBy>Ciprian TEODOROV</cp:lastModifiedBy>
  <cp:revision>29</cp:revision>
  <cp:lastPrinted>2019-10-23T18:59:29Z</cp:lastPrinted>
  <dcterms:created xsi:type="dcterms:W3CDTF">2019-10-22T21:03:04Z</dcterms:created>
  <dcterms:modified xsi:type="dcterms:W3CDTF">2024-10-09T18:43:14Z</dcterms:modified>
</cp:coreProperties>
</file>