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344" r:id="rId4"/>
    <p:sldId id="275" r:id="rId5"/>
    <p:sldId id="286" r:id="rId6"/>
    <p:sldId id="345" r:id="rId7"/>
    <p:sldId id="348" r:id="rId8"/>
    <p:sldId id="274" r:id="rId9"/>
    <p:sldId id="296" r:id="rId10"/>
    <p:sldId id="291" r:id="rId11"/>
    <p:sldId id="301" r:id="rId12"/>
    <p:sldId id="350" r:id="rId13"/>
    <p:sldId id="349" r:id="rId14"/>
    <p:sldId id="288" r:id="rId15"/>
    <p:sldId id="289" r:id="rId16"/>
    <p:sldId id="294" r:id="rId17"/>
    <p:sldId id="295" r:id="rId18"/>
    <p:sldId id="290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4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5508E-AB51-7444-942D-BA6AB71824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5C48CA-1788-2C4E-9931-86B4EF0EA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3E8A7-7BF2-994F-820C-88CC7803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541D11-BA04-6C42-83D8-9BCEC131C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713C5-CB02-1B4D-9B81-E9E9D9B7F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06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767D4-4640-CB4A-AE3B-0C5917843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51979-D859-0B4A-8E98-CD22D5E2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DE508-72DA-6643-B020-5BFF05913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CAB160-1B05-7940-A0B7-9BD2BC46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E9E2F3-2044-7441-9908-6DA8B549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8892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B9B08-2958-8A43-A986-540619A00A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9AFF78-584F-DA4A-A292-E01F26EAAC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3796C-F7E9-0B48-A4B4-57F40862D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F6F08-1925-A646-B730-6E717999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3649F-7BF1-CC44-ACB0-F5B7FDB7A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542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A1094-72CE-3345-9037-20FE864DF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37EAC0-DC17-864E-9777-7F283EAA0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3A075-3CB2-4741-99FB-CE8B86C7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AC9215-0F03-B945-ACCA-56D20F819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B608E-311B-BD48-AD64-E9F45BD1D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619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4AB0-5B8F-BA49-AA24-96F9EA312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FE2E5-FCAF-AA48-8EEC-380ED1E6B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901F55-3BD4-5A43-ACE4-B1BD3DD1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42B5C7-97EC-7A49-879F-E24D0E772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18A7C-E3CA-0F45-86F2-FC1749062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56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1844-0C48-9547-BF4E-C3A2F9582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E179-E00A-6648-82CF-8282441563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FE9A43-0741-6B46-9114-41F58762B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1EBC3A-51C2-3548-B711-DC6140765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592BD-3A03-F949-8923-0895D01FF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20EBCF-030D-4147-B4CA-1D03560B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961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59F41-90F7-4E41-BEA1-6DF45AB1C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9568F-6356-A945-B6B3-58A83F98C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E7AE6-BB25-D145-AF7E-412A271A47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7D5512-6921-E946-A827-C8271B170E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9BB89-FA7F-9E44-A9F2-4F067C4921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4FA57-9AA8-6246-8C0E-91052792F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52BA18-4907-1348-9869-4AF628D4C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FABB8F-C69B-C44C-B06A-8D493EE1E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941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6325E-E37F-E142-BB31-A04245BE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5CD389-0F95-2D46-97C5-BA73955E0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AA9410-C808-8843-BECF-55504B2D8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57581-625B-8948-867E-8F1F45B80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08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D9A1C5-3A8C-3F4D-8579-1491FD287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9A0CCB-F2A6-8344-899C-478F6FDA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0C157-BC0E-B44F-A190-48D795538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D323-99AB-9A47-B9E6-0165259CD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075E4-7086-9348-BD67-F04B3421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6BC2C-2BE1-B748-8888-FF499FC6E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6C864-47AB-044A-BF4D-0C9FD96B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F3DCCB-72F0-8649-8A7D-AE28DD082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B3B567-FB5A-2644-BC06-4967CCF3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39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C471D-09C2-084C-BAFF-9B87BE706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0AD2CF-E0E4-C14B-8E6A-D3F2CDC7C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30E298-8257-CE43-B27E-6FA66B707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DC3AA9-AC0A-314A-B98D-028A9258F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39BF1-1346-7A4B-BE2C-ED0B1DEF1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FF274-F319-5941-86F0-2FCA74381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7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E26B8C-7029-DF44-806F-550F22DDC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7EFCAB-E3E6-2A46-9EF7-BCA3A282C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603C4-ADB7-AB40-AA39-B24C77441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6F713-C9D7-8442-8643-87961E9D39A4}" type="datetimeFigureOut">
              <a:rPr lang="fr-FR" smtClean="0"/>
              <a:t>11/09/2024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0512A-9BE5-5A4F-B9F0-9FCE329821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167A3-2F9E-DD43-979D-5B2341D4BD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B9425-0A29-C94F-9DED-189B20E967C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51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aset.org/publications/3451/systematic-functional-analysis-methods-for-design-retrieval-and-documenta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48C0F-15A4-E340-A706-6714A12570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Analyse Fonctionnelle </a:t>
            </a:r>
            <a:r>
              <a:rPr lang="fr-FR" b="1" dirty="0">
                <a:solidFill>
                  <a:srgbClr val="FF0000"/>
                </a:solidFill>
              </a:rPr>
              <a:t>Externe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8785F-93F5-7D44-A9DF-7A67A8C472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Ciprian </a:t>
            </a:r>
            <a:r>
              <a:rPr lang="fr-FR" dirty="0" err="1"/>
              <a:t>Teodorov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1364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« pieuvre » :</a:t>
            </a:r>
            <a:br>
              <a:rPr lang="fr-FR" dirty="0"/>
            </a:br>
            <a:r>
              <a:rPr lang="fr-FR" dirty="0"/>
              <a:t>chargeur solaire </a:t>
            </a:r>
          </a:p>
        </p:txBody>
      </p:sp>
      <p:sp>
        <p:nvSpPr>
          <p:cNvPr id="4" name="Oval 3"/>
          <p:cNvSpPr/>
          <p:nvPr/>
        </p:nvSpPr>
        <p:spPr>
          <a:xfrm>
            <a:off x="4998905" y="2861859"/>
            <a:ext cx="1280655" cy="1280655"/>
          </a:xfrm>
          <a:prstGeom prst="ellipse">
            <a:avLst/>
          </a:prstGeom>
          <a:noFill/>
          <a:ln>
            <a:solidFill>
              <a:srgbClr val="4F81BD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fr-FR" sz="2400" dirty="0"/>
              <a:t>Chargeur </a:t>
            </a:r>
          </a:p>
          <a:p>
            <a:pPr algn="ctr"/>
            <a:r>
              <a:rPr lang="fr-FR" sz="2400" dirty="0"/>
              <a:t>Solaire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41855" y="3776537"/>
            <a:ext cx="1904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1"/>
                </a:solidFill>
              </a:rPr>
              <a:t>in : Energie solaire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1358" y="449114"/>
            <a:ext cx="1474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accumulateur</a:t>
            </a:r>
          </a:p>
        </p:txBody>
      </p:sp>
      <p:cxnSp>
        <p:nvCxnSpPr>
          <p:cNvPr id="13" name="Straight Arrow Connector 12"/>
          <p:cNvCxnSpPr>
            <a:cxnSpLocks/>
            <a:stCxn id="21" idx="1"/>
            <a:endCxn id="4" idx="5"/>
          </p:cNvCxnSpPr>
          <p:nvPr/>
        </p:nvCxnSpPr>
        <p:spPr>
          <a:xfrm flipH="1" flipV="1">
            <a:off x="6092012" y="3954966"/>
            <a:ext cx="1953733" cy="8835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847638" y="4822491"/>
            <a:ext cx="1208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F5 sécurité</a:t>
            </a:r>
          </a:p>
        </p:txBody>
      </p:sp>
      <p:cxnSp>
        <p:nvCxnSpPr>
          <p:cNvPr id="18" name="Straight Arrow Connector 17"/>
          <p:cNvCxnSpPr>
            <a:cxnSpLocks/>
            <a:stCxn id="17" idx="0"/>
            <a:endCxn id="4" idx="4"/>
          </p:cNvCxnSpPr>
          <p:nvPr/>
        </p:nvCxnSpPr>
        <p:spPr>
          <a:xfrm flipH="1" flipV="1">
            <a:off x="5639233" y="4142514"/>
            <a:ext cx="349691" cy="11102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cxnSpLocks/>
            <a:stCxn id="12" idx="3"/>
            <a:endCxn id="4" idx="2"/>
          </p:cNvCxnSpPr>
          <p:nvPr/>
        </p:nvCxnSpPr>
        <p:spPr>
          <a:xfrm>
            <a:off x="2701098" y="3044986"/>
            <a:ext cx="2297807" cy="45720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cxnSpLocks/>
            <a:stCxn id="24" idx="3"/>
            <a:endCxn id="4" idx="4"/>
          </p:cNvCxnSpPr>
          <p:nvPr/>
        </p:nvCxnSpPr>
        <p:spPr>
          <a:xfrm flipV="1">
            <a:off x="3315861" y="4142514"/>
            <a:ext cx="2323372" cy="16829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cxnSpLocks/>
            <a:stCxn id="68" idx="3"/>
            <a:endCxn id="76" idx="2"/>
          </p:cNvCxnSpPr>
          <p:nvPr/>
        </p:nvCxnSpPr>
        <p:spPr>
          <a:xfrm flipV="1">
            <a:off x="1833843" y="1442494"/>
            <a:ext cx="6372245" cy="2922797"/>
          </a:xfrm>
          <a:prstGeom prst="curvedConnector2">
            <a:avLst/>
          </a:prstGeom>
          <a:ln w="57150">
            <a:solidFill>
              <a:schemeClr val="accent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52618" y="2120261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01333" y="6103532"/>
            <a:ext cx="1478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F3 ergonomie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598321" y="4018320"/>
            <a:ext cx="1904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F4 environnement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834880" y="3963806"/>
            <a:ext cx="40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F1</a:t>
            </a:r>
          </a:p>
        </p:txBody>
      </p:sp>
      <p:cxnSp>
        <p:nvCxnSpPr>
          <p:cNvPr id="40" name="Straight Arrow Connector 39"/>
          <p:cNvCxnSpPr>
            <a:cxnSpLocks/>
            <a:stCxn id="76" idx="1"/>
            <a:endCxn id="4" idx="0"/>
          </p:cNvCxnSpPr>
          <p:nvPr/>
        </p:nvCxnSpPr>
        <p:spPr>
          <a:xfrm flipH="1">
            <a:off x="5639233" y="985294"/>
            <a:ext cx="2109655" cy="187656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93192" y="3189582"/>
            <a:ext cx="1708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F8 manipulation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441944" y="2004635"/>
            <a:ext cx="81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F7 prix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10</a:t>
            </a:fld>
            <a:endParaRPr lang="fr-FR"/>
          </a:p>
        </p:txBody>
      </p:sp>
      <p:pic>
        <p:nvPicPr>
          <p:cNvPr id="12" name="Graphic 11" descr="Office worker">
            <a:extLst>
              <a:ext uri="{FF2B5EF4-FFF2-40B4-BE49-F238E27FC236}">
                <a16:creationId xmlns:a16="http://schemas.microsoft.com/office/drawing/2014/main" id="{B8EA7A2F-1214-374B-B2BA-9F03299B68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86698" y="2587786"/>
            <a:ext cx="914400" cy="914400"/>
          </a:xfrm>
          <a:prstGeom prst="rect">
            <a:avLst/>
          </a:prstGeom>
        </p:spPr>
      </p:pic>
      <p:pic>
        <p:nvPicPr>
          <p:cNvPr id="17" name="Graphic 16" descr="Police">
            <a:extLst>
              <a:ext uri="{FF2B5EF4-FFF2-40B4-BE49-F238E27FC236}">
                <a16:creationId xmlns:a16="http://schemas.microsoft.com/office/drawing/2014/main" id="{77D46A25-FD00-AD4D-B8C1-5F37932609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31724" y="5252716"/>
            <a:ext cx="914400" cy="914400"/>
          </a:xfrm>
          <a:prstGeom prst="rect">
            <a:avLst/>
          </a:prstGeom>
        </p:spPr>
      </p:pic>
      <p:pic>
        <p:nvPicPr>
          <p:cNvPr id="21" name="Graphic 20" descr="Pilot">
            <a:extLst>
              <a:ext uri="{FF2B5EF4-FFF2-40B4-BE49-F238E27FC236}">
                <a16:creationId xmlns:a16="http://schemas.microsoft.com/office/drawing/2014/main" id="{0622AF5B-E360-DB41-B36E-5C0D8D4CA4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045745" y="4381279"/>
            <a:ext cx="914400" cy="914400"/>
          </a:xfrm>
          <a:prstGeom prst="rect">
            <a:avLst/>
          </a:prstGeom>
        </p:spPr>
      </p:pic>
      <p:pic>
        <p:nvPicPr>
          <p:cNvPr id="24" name="Graphic 23" descr="Woman">
            <a:extLst>
              <a:ext uri="{FF2B5EF4-FFF2-40B4-BE49-F238E27FC236}">
                <a16:creationId xmlns:a16="http://schemas.microsoft.com/office/drawing/2014/main" id="{A441E74E-C9FC-ED40-AB5E-58D379097EC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01461" y="5368262"/>
            <a:ext cx="914400" cy="914400"/>
          </a:xfrm>
          <a:prstGeom prst="rect">
            <a:avLst/>
          </a:prstGeom>
        </p:spPr>
      </p:pic>
      <p:cxnSp>
        <p:nvCxnSpPr>
          <p:cNvPr id="55" name="Elbow Connector 54">
            <a:extLst>
              <a:ext uri="{FF2B5EF4-FFF2-40B4-BE49-F238E27FC236}">
                <a16:creationId xmlns:a16="http://schemas.microsoft.com/office/drawing/2014/main" id="{20C5F195-7D95-6141-82B0-368782B75958}"/>
              </a:ext>
            </a:extLst>
          </p:cNvPr>
          <p:cNvCxnSpPr>
            <a:cxnSpLocks/>
            <a:stCxn id="24" idx="2"/>
            <a:endCxn id="4" idx="4"/>
          </p:cNvCxnSpPr>
          <p:nvPr/>
        </p:nvCxnSpPr>
        <p:spPr>
          <a:xfrm rot="5400000" flipH="1" flipV="1">
            <a:off x="3178873" y="3822302"/>
            <a:ext cx="2140148" cy="2780572"/>
          </a:xfrm>
          <a:prstGeom prst="bentConnector3">
            <a:avLst>
              <a:gd name="adj1" fmla="val -1068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A78E50D-173C-4E4B-AAC8-7AE4FEB8BE08}"/>
              </a:ext>
            </a:extLst>
          </p:cNvPr>
          <p:cNvSpPr txBox="1"/>
          <p:nvPr/>
        </p:nvSpPr>
        <p:spPr>
          <a:xfrm>
            <a:off x="3383227" y="5319178"/>
            <a:ext cx="146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F6 esthétique</a:t>
            </a:r>
          </a:p>
        </p:txBody>
      </p:sp>
      <p:cxnSp>
        <p:nvCxnSpPr>
          <p:cNvPr id="65" name="Elbow Connector 64">
            <a:extLst>
              <a:ext uri="{FF2B5EF4-FFF2-40B4-BE49-F238E27FC236}">
                <a16:creationId xmlns:a16="http://schemas.microsoft.com/office/drawing/2014/main" id="{A62004BA-431C-364F-98ED-E2798290E2BE}"/>
              </a:ext>
            </a:extLst>
          </p:cNvPr>
          <p:cNvCxnSpPr>
            <a:cxnSpLocks/>
            <a:stCxn id="12" idx="0"/>
            <a:endCxn id="4" idx="1"/>
          </p:cNvCxnSpPr>
          <p:nvPr/>
        </p:nvCxnSpPr>
        <p:spPr>
          <a:xfrm rot="16200000" flipH="1">
            <a:off x="3484364" y="1347319"/>
            <a:ext cx="461621" cy="2942555"/>
          </a:xfrm>
          <a:prstGeom prst="bentConnector3">
            <a:avLst>
              <a:gd name="adj1" fmla="val -49521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phic 67" descr="Sun">
            <a:extLst>
              <a:ext uri="{FF2B5EF4-FFF2-40B4-BE49-F238E27FC236}">
                <a16:creationId xmlns:a16="http://schemas.microsoft.com/office/drawing/2014/main" id="{5527E227-97FC-744E-90B4-754DDA514D9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19443" y="3908091"/>
            <a:ext cx="914400" cy="914400"/>
          </a:xfrm>
          <a:prstGeom prst="rect">
            <a:avLst/>
          </a:prstGeom>
        </p:spPr>
      </p:pic>
      <p:pic>
        <p:nvPicPr>
          <p:cNvPr id="76" name="Graphic 75" descr="Empty battery">
            <a:extLst>
              <a:ext uri="{FF2B5EF4-FFF2-40B4-BE49-F238E27FC236}">
                <a16:creationId xmlns:a16="http://schemas.microsoft.com/office/drawing/2014/main" id="{A9188B0E-69B8-F845-AFF1-FD575F77F74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748888" y="528094"/>
            <a:ext cx="914400" cy="914400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6DA82C46-1535-E84B-B23B-DCFD25588048}"/>
              </a:ext>
            </a:extLst>
          </p:cNvPr>
          <p:cNvSpPr txBox="1"/>
          <p:nvPr/>
        </p:nvSpPr>
        <p:spPr>
          <a:xfrm>
            <a:off x="8326296" y="1521522"/>
            <a:ext cx="2327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1"/>
                </a:solidFill>
              </a:rPr>
              <a:t>out: Energie électrique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C9BB45A1-1B2D-9749-AB33-FF9402682023}"/>
              </a:ext>
            </a:extLst>
          </p:cNvPr>
          <p:cNvSpPr txBox="1"/>
          <p:nvPr/>
        </p:nvSpPr>
        <p:spPr>
          <a:xfrm>
            <a:off x="1702349" y="3282450"/>
            <a:ext cx="1154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revendeur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3AEFFE72-CB2B-4E4B-A4A9-BC1A664A14BF}"/>
              </a:ext>
            </a:extLst>
          </p:cNvPr>
          <p:cNvSpPr txBox="1"/>
          <p:nvPr/>
        </p:nvSpPr>
        <p:spPr>
          <a:xfrm>
            <a:off x="2045656" y="6221514"/>
            <a:ext cx="886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client A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99E65EE4-D6DD-8A48-9F25-DB88FC82BBE0}"/>
              </a:ext>
            </a:extLst>
          </p:cNvPr>
          <p:cNvSpPr/>
          <p:nvPr/>
        </p:nvSpPr>
        <p:spPr>
          <a:xfrm>
            <a:off x="3048926" y="3545138"/>
            <a:ext cx="2939998" cy="1991324"/>
          </a:xfrm>
          <a:custGeom>
            <a:avLst/>
            <a:gdLst>
              <a:gd name="connsiteX0" fmla="*/ 0 w 3381072"/>
              <a:gd name="connsiteY0" fmla="*/ 2020224 h 2020224"/>
              <a:gd name="connsiteX1" fmla="*/ 1383957 w 3381072"/>
              <a:gd name="connsiteY1" fmla="*/ 1278819 h 2020224"/>
              <a:gd name="connsiteX2" fmla="*/ 3126260 w 3381072"/>
              <a:gd name="connsiteY2" fmla="*/ 141997 h 2020224"/>
              <a:gd name="connsiteX3" fmla="*/ 3336325 w 3381072"/>
              <a:gd name="connsiteY3" fmla="*/ 55500 h 2020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81072" h="2020224">
                <a:moveTo>
                  <a:pt x="0" y="2020224"/>
                </a:moveTo>
                <a:cubicBezTo>
                  <a:pt x="431457" y="1806040"/>
                  <a:pt x="862914" y="1591857"/>
                  <a:pt x="1383957" y="1278819"/>
                </a:cubicBezTo>
                <a:cubicBezTo>
                  <a:pt x="1905000" y="965781"/>
                  <a:pt x="2800865" y="345883"/>
                  <a:pt x="3126260" y="141997"/>
                </a:cubicBezTo>
                <a:cubicBezTo>
                  <a:pt x="3451655" y="-61890"/>
                  <a:pt x="3393990" y="-3195"/>
                  <a:pt x="3336325" y="55500"/>
                </a:cubicBezTo>
              </a:path>
            </a:pathLst>
          </a:cu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accent1"/>
                </a:solidFill>
              </a:rPr>
              <a:t>in : ON/OFF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312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35" grpId="0"/>
      <p:bldP spid="36" grpId="0"/>
      <p:bldP spid="37" grpId="0"/>
      <p:bldP spid="39" grpId="0"/>
      <p:bldP spid="43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Identification de fonctions par Synthèse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Approche « BOTTOM-UP » adaptée pour les projet à périmètre connu </a:t>
            </a:r>
          </a:p>
          <a:p>
            <a:pPr lvl="1"/>
            <a:r>
              <a:rPr lang="fr-FR" dirty="0"/>
              <a:t>Expérience dans la construction de systèmes similaires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L’IDEE : </a:t>
            </a:r>
            <a:r>
              <a:rPr lang="fr-FR" dirty="0"/>
              <a:t>Construire le nouveau système en </a:t>
            </a:r>
            <a:r>
              <a:rPr lang="fr-FR" b="1" dirty="0">
                <a:solidFill>
                  <a:schemeClr val="accent1"/>
                </a:solidFill>
              </a:rPr>
              <a:t>réutilisant</a:t>
            </a:r>
            <a:r>
              <a:rPr lang="fr-FR" dirty="0"/>
              <a:t> aux maximum un </a:t>
            </a:r>
            <a:r>
              <a:rPr lang="fr-FR" b="1" dirty="0">
                <a:solidFill>
                  <a:schemeClr val="accent1"/>
                </a:solidFill>
              </a:rPr>
              <a:t>ensemble d’exigences existant</a:t>
            </a:r>
            <a:r>
              <a:rPr lang="fr-FR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7781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BE6BA-0968-A047-898F-6A13E416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Identification de fonctions par Synthèse : 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32894-60A9-0241-BEBC-8BB91193A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7832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Méthode :</a:t>
            </a:r>
          </a:p>
          <a:p>
            <a:pPr lvl="1"/>
            <a:r>
              <a:rPr lang="fr-FR" b="1" dirty="0"/>
              <a:t>Grouper</a:t>
            </a:r>
            <a:r>
              <a:rPr lang="fr-FR" dirty="0"/>
              <a:t> les exigences dans des </a:t>
            </a:r>
            <a:r>
              <a:rPr lang="fr-FR" b="1" dirty="0">
                <a:solidFill>
                  <a:srgbClr val="FF0000"/>
                </a:solidFill>
              </a:rPr>
              <a:t>g</a:t>
            </a:r>
            <a:r>
              <a:rPr lang="fr-FR" b="1" dirty="0"/>
              <a:t>roupes </a:t>
            </a:r>
            <a:r>
              <a:rPr lang="fr-FR" b="1" dirty="0">
                <a:solidFill>
                  <a:srgbClr val="FF0000"/>
                </a:solidFill>
              </a:rPr>
              <a:t>l</a:t>
            </a:r>
            <a:r>
              <a:rPr lang="fr-FR" b="1" dirty="0"/>
              <a:t>ogiques d’</a:t>
            </a:r>
            <a:r>
              <a:rPr lang="fr-FR" b="1" dirty="0">
                <a:solidFill>
                  <a:srgbClr val="FF0000"/>
                </a:solidFill>
              </a:rPr>
              <a:t>e</a:t>
            </a:r>
            <a:r>
              <a:rPr lang="fr-FR" b="1" dirty="0"/>
              <a:t>xigences (GLE)</a:t>
            </a:r>
          </a:p>
          <a:p>
            <a:pPr lvl="1"/>
            <a:r>
              <a:rPr lang="fr-FR" b="1" dirty="0"/>
              <a:t>Créer une abstraction </a:t>
            </a:r>
            <a:r>
              <a:rPr lang="fr-FR" dirty="0"/>
              <a:t>« bloc fonctionnel » pour chaque GLE – promotion de GLE au rang de fonction principale</a:t>
            </a:r>
          </a:p>
          <a:p>
            <a:pPr lvl="1"/>
            <a:r>
              <a:rPr lang="fr-FR" b="1" dirty="0"/>
              <a:t>Confirmer</a:t>
            </a:r>
            <a:r>
              <a:rPr lang="fr-FR" dirty="0"/>
              <a:t> la promotion par analyse fonctionnelle</a:t>
            </a:r>
          </a:p>
          <a:p>
            <a:endParaRPr lang="fr-FR" b="1" dirty="0">
              <a:solidFill>
                <a:srgbClr val="FF0000"/>
              </a:solidFill>
            </a:endParaRPr>
          </a:p>
          <a:p>
            <a:r>
              <a:rPr lang="fr-FR" b="1" dirty="0">
                <a:solidFill>
                  <a:srgbClr val="FF0000"/>
                </a:solidFill>
              </a:rPr>
              <a:t>10 exigences = 115975 solutions possibles (nb partitions de l’ensemble)</a:t>
            </a:r>
          </a:p>
          <a:p>
            <a:pPr lvl="1"/>
            <a:endParaRPr lang="fr-FR" dirty="0"/>
          </a:p>
          <a:p>
            <a:r>
              <a:rPr lang="fr-FR" dirty="0"/>
              <a:t>La création de GLE est guidée par :</a:t>
            </a:r>
          </a:p>
          <a:p>
            <a:pPr lvl="1"/>
            <a:r>
              <a:rPr lang="fr-FR" dirty="0"/>
              <a:t>La cohérence logique</a:t>
            </a:r>
          </a:p>
          <a:p>
            <a:pPr lvl="1"/>
            <a:r>
              <a:rPr lang="fr-FR" dirty="0"/>
              <a:t>Le couplage minimal entre </a:t>
            </a:r>
            <a:r>
              <a:rPr lang="fr-FR" dirty="0" err="1"/>
              <a:t>GLEs</a:t>
            </a:r>
            <a:endParaRPr lang="fr-FR" dirty="0"/>
          </a:p>
          <a:p>
            <a:pPr lvl="1"/>
            <a:r>
              <a:rPr lang="fr-FR" dirty="0"/>
              <a:t>Cohérence architecturale : aptitude à constituer un bloc fonctionnel</a:t>
            </a:r>
          </a:p>
          <a:p>
            <a:pPr lvl="1"/>
            <a:r>
              <a:rPr lang="fr-FR" dirty="0"/>
              <a:t>Potentiel de réutilisation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3258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3E65-B754-A444-9E6B-B2DE4758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B4065-6F9F-B24D-B7AA-7184451AD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  <a:p>
            <a:r>
              <a:rPr lang="fr-FR" b="1" dirty="0"/>
              <a:t>Analyse Fonctionnelle Externe</a:t>
            </a:r>
          </a:p>
          <a:p>
            <a:pPr lvl="1"/>
            <a:r>
              <a:rPr lang="fr-FR" dirty="0"/>
              <a:t>Identification de fonctions</a:t>
            </a:r>
          </a:p>
          <a:p>
            <a:pPr lvl="1"/>
            <a:r>
              <a:rPr lang="fr-FR" b="1" dirty="0"/>
              <a:t>Spécification de fonctions</a:t>
            </a:r>
          </a:p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Analyse Fonctionnelle Interne</a:t>
            </a:r>
          </a:p>
          <a:p>
            <a:pPr lvl="1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Décomposition de fonctions</a:t>
            </a:r>
          </a:p>
          <a:p>
            <a:pPr lvl="1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Architecture fonctionnelle</a:t>
            </a:r>
          </a:p>
        </p:txBody>
      </p:sp>
    </p:spTree>
    <p:extLst>
      <p:ext uri="{BB962C8B-B14F-4D97-AF65-F5344CB8AC3E}">
        <p14:creationId xmlns:p14="http://schemas.microsoft.com/office/powerpoint/2010/main" val="3642824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APTE</a:t>
            </a:r>
            <a:r>
              <a:rPr lang="fr-FR" dirty="0"/>
              <a:t>© Diagramme « bête à corne »</a:t>
            </a:r>
          </a:p>
        </p:txBody>
      </p:sp>
      <p:sp>
        <p:nvSpPr>
          <p:cNvPr id="6" name="Rectangle 5"/>
          <p:cNvSpPr/>
          <p:nvPr/>
        </p:nvSpPr>
        <p:spPr>
          <a:xfrm>
            <a:off x="2097867" y="5789669"/>
            <a:ext cx="1280655" cy="5666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mission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666009" y="2197762"/>
            <a:ext cx="1280655" cy="5666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client</a:t>
            </a:r>
          </a:p>
        </p:txBody>
      </p:sp>
      <p:sp>
        <p:nvSpPr>
          <p:cNvPr id="9" name="Oval 8"/>
          <p:cNvSpPr/>
          <p:nvPr/>
        </p:nvSpPr>
        <p:spPr>
          <a:xfrm>
            <a:off x="2097867" y="3607055"/>
            <a:ext cx="1280655" cy="12806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fr-FR" sz="2400" dirty="0"/>
              <a:t>fonction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378522" y="1827114"/>
            <a:ext cx="1696689" cy="93732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Matière d’œuvre </a:t>
            </a:r>
          </a:p>
        </p:txBody>
      </p:sp>
      <p:cxnSp>
        <p:nvCxnSpPr>
          <p:cNvPr id="12" name="Curved Connector 11"/>
          <p:cNvCxnSpPr>
            <a:stCxn id="7" idx="2"/>
            <a:endCxn id="10" idx="2"/>
          </p:cNvCxnSpPr>
          <p:nvPr/>
        </p:nvCxnSpPr>
        <p:spPr>
          <a:xfrm rot="16200000" flipH="1">
            <a:off x="2766601" y="1304177"/>
            <a:ext cx="12700" cy="2920530"/>
          </a:xfrm>
          <a:prstGeom prst="curvedConnector3">
            <a:avLst>
              <a:gd name="adj1" fmla="val 8942465"/>
            </a:avLst>
          </a:prstGeom>
          <a:ln w="101600"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9" idx="4"/>
          </p:cNvCxnSpPr>
          <p:nvPr/>
        </p:nvCxnSpPr>
        <p:spPr>
          <a:xfrm>
            <a:off x="2738194" y="4887709"/>
            <a:ext cx="0" cy="929280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360985" y="3182722"/>
            <a:ext cx="7831015" cy="3173628"/>
          </a:xfrm>
        </p:spPr>
        <p:txBody>
          <a:bodyPr>
            <a:normAutofit/>
          </a:bodyPr>
          <a:lstStyle/>
          <a:p>
            <a:pPr marL="457200" lvl="1" indent="-457200"/>
            <a:r>
              <a:rPr lang="fr-FR" sz="2800" dirty="0"/>
              <a:t>La fonction existe pour offrir une </a:t>
            </a:r>
            <a:r>
              <a:rPr lang="fr-FR" sz="2800" b="1" dirty="0"/>
              <a:t>capacité opérationnelle</a:t>
            </a:r>
            <a:endParaRPr lang="fr-FR" sz="2800" dirty="0"/>
          </a:p>
          <a:p>
            <a:pPr marL="457200" lvl="1" indent="-457200"/>
            <a:r>
              <a:rPr lang="fr-FR" sz="2800" dirty="0"/>
              <a:t>La fonction rend un service au </a:t>
            </a:r>
            <a:r>
              <a:rPr lang="fr-FR" sz="2800" b="1" dirty="0"/>
              <a:t>client</a:t>
            </a:r>
          </a:p>
          <a:p>
            <a:pPr marL="457200" lvl="1" indent="-457200"/>
            <a:r>
              <a:rPr lang="fr-FR" sz="2800" dirty="0"/>
              <a:t>La fonction agit sur son environnement (appelé «</a:t>
            </a:r>
            <a:r>
              <a:rPr lang="fr-FR" sz="2800" b="1" dirty="0"/>
              <a:t> matière d’œuvre </a:t>
            </a:r>
            <a:r>
              <a:rPr lang="fr-FR" sz="2800" dirty="0"/>
              <a:t>»)</a:t>
            </a:r>
          </a:p>
          <a:p>
            <a:pPr marL="914400" lvl="2" indent="-457200"/>
            <a:r>
              <a:rPr lang="fr-FR" sz="2400" dirty="0"/>
              <a:t>Consommation d’entrées</a:t>
            </a:r>
          </a:p>
          <a:p>
            <a:pPr marL="914400" lvl="2" indent="-457200"/>
            <a:r>
              <a:rPr lang="fr-FR" sz="2400" dirty="0"/>
              <a:t>Production de sorties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8054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APTE</a:t>
            </a:r>
            <a:r>
              <a:rPr lang="fr-FR" dirty="0"/>
              <a:t>© Expression du besoin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8489" y="3165231"/>
            <a:ext cx="6291126" cy="3244273"/>
          </a:xfrm>
        </p:spPr>
        <p:txBody>
          <a:bodyPr>
            <a:normAutofit/>
          </a:bodyPr>
          <a:lstStyle/>
          <a:p>
            <a:pPr marL="457200" lvl="1" indent="-457200"/>
            <a:r>
              <a:rPr lang="fr-FR" sz="2800" b="1" dirty="0">
                <a:solidFill>
                  <a:srgbClr val="FF0000"/>
                </a:solidFill>
              </a:rPr>
              <a:t>Pour quoi</a:t>
            </a:r>
            <a:r>
              <a:rPr lang="fr-FR" sz="2800" dirty="0"/>
              <a:t> la fonction existe ?</a:t>
            </a:r>
          </a:p>
          <a:p>
            <a:pPr marL="857250" lvl="2" indent="-457200"/>
            <a:r>
              <a:rPr lang="fr-FR" sz="2400" i="1" dirty="0"/>
              <a:t>Offrir une </a:t>
            </a:r>
            <a:r>
              <a:rPr lang="fr-FR" sz="2400" b="1" i="1" dirty="0"/>
              <a:t>capacité opérationnelle</a:t>
            </a:r>
          </a:p>
          <a:p>
            <a:pPr marL="457200" lvl="1" indent="-457200"/>
            <a:r>
              <a:rPr lang="fr-FR" sz="2800" b="1" dirty="0">
                <a:solidFill>
                  <a:srgbClr val="FF0000"/>
                </a:solidFill>
              </a:rPr>
              <a:t>A qui</a:t>
            </a:r>
            <a:r>
              <a:rPr lang="fr-FR" sz="2800" dirty="0"/>
              <a:t> la fonction rend-t-elle service ?</a:t>
            </a:r>
          </a:p>
          <a:p>
            <a:pPr marL="857250" lvl="2" indent="-457200"/>
            <a:r>
              <a:rPr lang="fr-FR" sz="2400" i="1" dirty="0"/>
              <a:t>Au</a:t>
            </a:r>
            <a:r>
              <a:rPr lang="fr-FR" sz="2400" b="1" i="1" dirty="0"/>
              <a:t> client</a:t>
            </a:r>
          </a:p>
          <a:p>
            <a:pPr marL="457200" lvl="1" indent="-457200"/>
            <a:r>
              <a:rPr lang="fr-FR" sz="2800" b="1" dirty="0">
                <a:solidFill>
                  <a:srgbClr val="FF0000"/>
                </a:solidFill>
              </a:rPr>
              <a:t>Sur quoi</a:t>
            </a:r>
            <a:r>
              <a:rPr lang="fr-FR" sz="2800" dirty="0"/>
              <a:t> agit la fonction ?</a:t>
            </a:r>
          </a:p>
          <a:p>
            <a:pPr marL="857250" lvl="2" indent="-457200"/>
            <a:r>
              <a:rPr lang="fr-FR" sz="2400" i="1" dirty="0"/>
              <a:t>Sur la </a:t>
            </a:r>
            <a:r>
              <a:rPr lang="fr-FR" sz="2400" b="1" i="1" dirty="0"/>
              <a:t>matière d’œuvre </a:t>
            </a:r>
          </a:p>
        </p:txBody>
      </p:sp>
      <p:sp>
        <p:nvSpPr>
          <p:cNvPr id="6" name="Rectangle 5"/>
          <p:cNvSpPr/>
          <p:nvPr/>
        </p:nvSpPr>
        <p:spPr>
          <a:xfrm>
            <a:off x="2523607" y="5842823"/>
            <a:ext cx="2541899" cy="5666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Pour quoi faire ?</a:t>
            </a:r>
          </a:p>
        </p:txBody>
      </p:sp>
      <p:sp>
        <p:nvSpPr>
          <p:cNvPr id="7" name="Rectangle 6"/>
          <p:cNvSpPr/>
          <p:nvPr/>
        </p:nvSpPr>
        <p:spPr>
          <a:xfrm>
            <a:off x="1722371" y="2223595"/>
            <a:ext cx="1280655" cy="5666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A qui ?</a:t>
            </a:r>
          </a:p>
        </p:txBody>
      </p:sp>
      <p:sp>
        <p:nvSpPr>
          <p:cNvPr id="9" name="Oval 8"/>
          <p:cNvSpPr/>
          <p:nvPr/>
        </p:nvSpPr>
        <p:spPr>
          <a:xfrm>
            <a:off x="3154229" y="3632888"/>
            <a:ext cx="1280655" cy="12806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fr-FR" sz="2400" dirty="0"/>
              <a:t>fonction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34884" y="2223595"/>
            <a:ext cx="1696689" cy="5666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Sur quoi ?</a:t>
            </a:r>
          </a:p>
        </p:txBody>
      </p:sp>
      <p:cxnSp>
        <p:nvCxnSpPr>
          <p:cNvPr id="12" name="Curved Connector 11"/>
          <p:cNvCxnSpPr>
            <a:stCxn id="7" idx="2"/>
            <a:endCxn id="10" idx="2"/>
          </p:cNvCxnSpPr>
          <p:nvPr/>
        </p:nvCxnSpPr>
        <p:spPr>
          <a:xfrm rot="16200000" flipH="1">
            <a:off x="3822963" y="1330010"/>
            <a:ext cx="12700" cy="2920530"/>
          </a:xfrm>
          <a:prstGeom prst="curvedConnector3">
            <a:avLst>
              <a:gd name="adj1" fmla="val 8942465"/>
            </a:avLst>
          </a:prstGeom>
          <a:ln w="101600"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9" idx="4"/>
            <a:endCxn id="6" idx="0"/>
          </p:cNvCxnSpPr>
          <p:nvPr/>
        </p:nvCxnSpPr>
        <p:spPr>
          <a:xfrm>
            <a:off x="3794556" y="4913542"/>
            <a:ext cx="0" cy="929280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8042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APTE</a:t>
            </a:r>
            <a:r>
              <a:rPr lang="fr-FR" dirty="0"/>
              <a:t>© Caractérisation du besoin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1"/>
            <a:ext cx="10515600" cy="1856059"/>
          </a:xfrm>
        </p:spPr>
        <p:txBody>
          <a:bodyPr/>
          <a:lstStyle/>
          <a:p>
            <a:r>
              <a:rPr lang="fr-FR" dirty="0"/>
              <a:t>Définition de plusieurs critères associés à des grandeurs physiques mesurable de la matière d’œuvre </a:t>
            </a:r>
          </a:p>
          <a:p>
            <a:r>
              <a:rPr lang="fr-FR" dirty="0"/>
              <a:t>Pour chaque critère on définit le niveau attendu, ainsi que les tolérances quantitatives.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3456260"/>
          <a:ext cx="10515600" cy="2735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76078291"/>
                    </a:ext>
                  </a:extLst>
                </a:gridCol>
              </a:tblGrid>
              <a:tr h="612503">
                <a:tc>
                  <a:txBody>
                    <a:bodyPr/>
                    <a:lstStyle/>
                    <a:p>
                      <a:r>
                        <a:rPr lang="fr-FR" sz="2400" dirty="0"/>
                        <a:t>Critère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Niveau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Flexibilité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0280">
                <a:tc>
                  <a:txBody>
                    <a:bodyPr/>
                    <a:lstStyle/>
                    <a:p>
                      <a:r>
                        <a:rPr lang="fr-FR" sz="2400" dirty="0"/>
                        <a:t>Critère</a:t>
                      </a:r>
                      <a:r>
                        <a:rPr lang="fr-FR" sz="2400" baseline="0" dirty="0"/>
                        <a:t> 1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X</a:t>
                      </a:r>
                      <a:r>
                        <a:rPr lang="fr-FR" sz="2400" baseline="0" dirty="0"/>
                        <a:t> unités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Flexibilité Qualitative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/>
                        <a:t>De F0 non-négociable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2400" dirty="0"/>
                        <a:t>À F3 très négociable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503">
                <a:tc>
                  <a:txBody>
                    <a:bodyPr/>
                    <a:lstStyle/>
                    <a:p>
                      <a:r>
                        <a:rPr lang="fr-FR" sz="2400" dirty="0"/>
                        <a:t>Critère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Y </a:t>
                      </a:r>
                      <a:r>
                        <a:rPr lang="fr-FR" sz="2400" dirty="0" err="1"/>
                        <a:t>units</a:t>
                      </a:r>
                      <a:r>
                        <a:rPr lang="fr-FR" sz="2400" dirty="0"/>
                        <a:t> +/- 0.1%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2400" dirty="0"/>
                        <a:t>F2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896830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868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APTE</a:t>
            </a:r>
            <a:r>
              <a:rPr lang="fr-FR" dirty="0"/>
              <a:t>© Validation de la Fonction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437" y="1825625"/>
            <a:ext cx="11243425" cy="473015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200" dirty="0"/>
              <a:t>Valider la fonction par rapport à la </a:t>
            </a:r>
            <a:r>
              <a:rPr lang="fr-FR" sz="3200" b="1" dirty="0">
                <a:solidFill>
                  <a:srgbClr val="FF0000"/>
                </a:solidFill>
              </a:rPr>
              <a:t>nécessité</a:t>
            </a:r>
            <a:r>
              <a:rPr lang="fr-FR" sz="3200" dirty="0"/>
              <a:t> d’agir sur la matière d’œuvre</a:t>
            </a:r>
          </a:p>
          <a:p>
            <a:pPr lvl="1"/>
            <a:r>
              <a:rPr lang="fr-FR" sz="2800" dirty="0"/>
              <a:t>Pourquoi veut-on cette capacité opérationnelle ?            </a:t>
            </a:r>
            <a:r>
              <a:rPr lang="fr-FR" sz="2800" dirty="0">
                <a:solidFill>
                  <a:schemeClr val="accent1"/>
                </a:solidFill>
              </a:rPr>
              <a:t>[ce qui manque]</a:t>
            </a:r>
          </a:p>
          <a:p>
            <a:pPr lvl="1"/>
            <a:endParaRPr lang="fr-FR" sz="28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Définir la </a:t>
            </a:r>
            <a:r>
              <a:rPr lang="fr-FR" sz="3200" b="1" dirty="0">
                <a:solidFill>
                  <a:srgbClr val="FF0000"/>
                </a:solidFill>
              </a:rPr>
              <a:t>stabilité</a:t>
            </a:r>
            <a:r>
              <a:rPr lang="fr-FR" sz="3200" dirty="0"/>
              <a:t> de la fonction</a:t>
            </a:r>
          </a:p>
          <a:p>
            <a:pPr lvl="1"/>
            <a:r>
              <a:rPr lang="fr-FR" sz="2800" dirty="0"/>
              <a:t>Dans quelles conditions la fonction doit évoluer         </a:t>
            </a:r>
            <a:r>
              <a:rPr lang="fr-FR" sz="2800" dirty="0">
                <a:solidFill>
                  <a:schemeClr val="accent1"/>
                </a:solidFill>
              </a:rPr>
              <a:t>[ce qui va changer]</a:t>
            </a:r>
          </a:p>
          <a:p>
            <a:pPr lvl="1"/>
            <a:endParaRPr lang="fr-FR" sz="2800" dirty="0">
              <a:solidFill>
                <a:schemeClr val="accent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sz="3200" dirty="0"/>
              <a:t>Définir la </a:t>
            </a:r>
            <a:r>
              <a:rPr lang="fr-FR" sz="3200" b="1" dirty="0">
                <a:solidFill>
                  <a:srgbClr val="FF0000"/>
                </a:solidFill>
              </a:rPr>
              <a:t>pérennité</a:t>
            </a:r>
            <a:r>
              <a:rPr lang="fr-FR" sz="3200" dirty="0"/>
              <a:t> de la fonction</a:t>
            </a:r>
          </a:p>
          <a:p>
            <a:pPr lvl="1"/>
            <a:r>
              <a:rPr lang="fr-FR" sz="2800" dirty="0"/>
              <a:t>Quelles condition vont faire disparaître le besoin</a:t>
            </a:r>
          </a:p>
          <a:p>
            <a:pPr marL="457200" lvl="1" indent="0">
              <a:buNone/>
            </a:pPr>
            <a:r>
              <a:rPr lang="fr-FR" sz="2800" dirty="0"/>
              <a:t>							         </a:t>
            </a:r>
            <a:r>
              <a:rPr lang="fr-FR" sz="2800" dirty="0">
                <a:solidFill>
                  <a:schemeClr val="accent1"/>
                </a:solidFill>
              </a:rPr>
              <a:t>[ce qui éliminera le besoin]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1824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89677" cy="1325563"/>
          </a:xfrm>
        </p:spPr>
        <p:txBody>
          <a:bodyPr>
            <a:normAutofit/>
          </a:bodyPr>
          <a:lstStyle/>
          <a:p>
            <a:r>
              <a:rPr lang="fr-FR" dirty="0"/>
              <a:t>« bête à corne » pour </a:t>
            </a:r>
            <a:br>
              <a:rPr lang="fr-FR" dirty="0"/>
            </a:br>
            <a:r>
              <a:rPr lang="fr-FR" dirty="0"/>
              <a:t>la fonction de chargement solaire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179310" y="5569117"/>
            <a:ext cx="2673453" cy="5666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Chargement d’un accumulateur</a:t>
            </a:r>
          </a:p>
        </p:txBody>
      </p:sp>
      <p:sp>
        <p:nvSpPr>
          <p:cNvPr id="7" name="Rectangle 6"/>
          <p:cNvSpPr/>
          <p:nvPr/>
        </p:nvSpPr>
        <p:spPr>
          <a:xfrm>
            <a:off x="247288" y="2105093"/>
            <a:ext cx="1842870" cy="56668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Utilisateur de l’accumulateur</a:t>
            </a:r>
          </a:p>
        </p:txBody>
      </p:sp>
      <p:sp>
        <p:nvSpPr>
          <p:cNvPr id="9" name="Oval 8"/>
          <p:cNvSpPr/>
          <p:nvPr/>
        </p:nvSpPr>
        <p:spPr>
          <a:xfrm>
            <a:off x="1384138" y="3232104"/>
            <a:ext cx="2263796" cy="128065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fr-FR" sz="2400" dirty="0">
                <a:solidFill>
                  <a:schemeClr val="bg1"/>
                </a:solidFill>
              </a:rPr>
              <a:t>F1 Chargement</a:t>
            </a:r>
            <a:br>
              <a:rPr lang="fr-FR" sz="2400" dirty="0">
                <a:solidFill>
                  <a:schemeClr val="bg1"/>
                </a:solidFill>
              </a:rPr>
            </a:br>
            <a:r>
              <a:rPr lang="fr-FR" sz="2400" dirty="0">
                <a:solidFill>
                  <a:schemeClr val="bg1"/>
                </a:solidFill>
              </a:rPr>
              <a:t>solaire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64013" y="2098742"/>
            <a:ext cx="2040463" cy="56668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/>
              <a:t>énergie solaire, électrique, force</a:t>
            </a:r>
          </a:p>
        </p:txBody>
      </p:sp>
      <p:cxnSp>
        <p:nvCxnSpPr>
          <p:cNvPr id="12" name="Curved Connector 11"/>
          <p:cNvCxnSpPr>
            <a:stCxn id="7" idx="2"/>
            <a:endCxn id="10" idx="2"/>
          </p:cNvCxnSpPr>
          <p:nvPr/>
        </p:nvCxnSpPr>
        <p:spPr>
          <a:xfrm rot="5400000" flipH="1" flipV="1">
            <a:off x="2473308" y="1360838"/>
            <a:ext cx="6351" cy="2615521"/>
          </a:xfrm>
          <a:prstGeom prst="curvedConnector3">
            <a:avLst>
              <a:gd name="adj1" fmla="val -14549488"/>
            </a:avLst>
          </a:prstGeom>
          <a:ln w="101600">
            <a:solidFill>
              <a:schemeClr val="tx1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cxnSpLocks/>
            <a:stCxn id="9" idx="4"/>
            <a:endCxn id="6" idx="0"/>
          </p:cNvCxnSpPr>
          <p:nvPr/>
        </p:nvCxnSpPr>
        <p:spPr>
          <a:xfrm>
            <a:off x="2516036" y="4512759"/>
            <a:ext cx="1" cy="1056358"/>
          </a:xfrm>
          <a:prstGeom prst="straightConnector1">
            <a:avLst/>
          </a:prstGeom>
          <a:ln w="1016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Table 41"/>
          <p:cNvGraphicFramePr>
            <a:graphicFrameLocks noGrp="1"/>
          </p:cNvGraphicFramePr>
          <p:nvPr/>
        </p:nvGraphicFramePr>
        <p:xfrm>
          <a:off x="5031624" y="1690688"/>
          <a:ext cx="670059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801">
                  <a:extLst>
                    <a:ext uri="{9D8B030D-6E8A-4147-A177-3AD203B41FA5}">
                      <a16:colId xmlns:a16="http://schemas.microsoft.com/office/drawing/2014/main" val="4548320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dirty="0"/>
                        <a:t>Critère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dirty="0"/>
                        <a:t>Niveau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Flexibilité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aseline="0" dirty="0"/>
                        <a:t>Réponse spectrale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dirty="0"/>
                        <a:t>[190nm,</a:t>
                      </a:r>
                      <a:r>
                        <a:rPr lang="fr-FR" sz="2400" baseline="0" dirty="0"/>
                        <a:t>  2000nm]</a:t>
                      </a:r>
                      <a:endParaRPr lang="fr-FR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F2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dirty="0"/>
                        <a:t>Temps de charge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dirty="0"/>
                        <a:t>5h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F1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400" dirty="0"/>
                        <a:t>Interface batterie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dirty="0"/>
                        <a:t>USB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F0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288323" y="4194208"/>
            <a:ext cx="87395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2400" dirty="0">
                <a:solidFill>
                  <a:srgbClr val="FF0000"/>
                </a:solidFill>
              </a:rPr>
              <a:t>[Nécessité]</a:t>
            </a:r>
            <a:r>
              <a:rPr lang="fr-FR" sz="2400" dirty="0"/>
              <a:t> recharger pendant la journée, hors réseau &gt; 1 semaine</a:t>
            </a:r>
          </a:p>
          <a:p>
            <a:pPr marL="285750" indent="-285750">
              <a:buFont typeface="Arial"/>
              <a:buChar char="•"/>
            </a:pPr>
            <a:r>
              <a:rPr lang="fr-FR" sz="2400" dirty="0">
                <a:solidFill>
                  <a:srgbClr val="FF0000"/>
                </a:solidFill>
              </a:rPr>
              <a:t>[Stabilité]</a:t>
            </a:r>
            <a:r>
              <a:rPr lang="fr-FR" sz="2400" dirty="0"/>
              <a:t>    besoin de recharger la nuit (hiver polaire)</a:t>
            </a:r>
          </a:p>
          <a:p>
            <a:pPr marL="285750" indent="-285750">
              <a:buFont typeface="Arial"/>
              <a:buChar char="•"/>
            </a:pPr>
            <a:r>
              <a:rPr lang="fr-FR" sz="2400" dirty="0">
                <a:solidFill>
                  <a:srgbClr val="FF0000"/>
                </a:solidFill>
              </a:rPr>
              <a:t>[Pérennité]</a:t>
            </a:r>
            <a:r>
              <a:rPr lang="fr-FR" sz="2400" dirty="0"/>
              <a:t> acquisition de batteries auto-rechargeables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895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3E65-B754-A444-9E6B-B2DE4758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B4065-6F9F-B24D-B7AA-7184451AD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  <a:p>
            <a:r>
              <a:rPr lang="fr-FR" dirty="0"/>
              <a:t>Analyse Fonctionnelle Externe</a:t>
            </a:r>
          </a:p>
          <a:p>
            <a:pPr lvl="1"/>
            <a:r>
              <a:rPr lang="fr-FR" dirty="0"/>
              <a:t>Identification de fonctions</a:t>
            </a:r>
          </a:p>
          <a:p>
            <a:pPr lvl="1"/>
            <a:r>
              <a:rPr lang="fr-FR" dirty="0"/>
              <a:t>Spécification de fonctions</a:t>
            </a:r>
          </a:p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Analyse Fonctionnelle Interne</a:t>
            </a:r>
          </a:p>
          <a:p>
            <a:pPr lvl="1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Décomposition de fonctions</a:t>
            </a:r>
          </a:p>
          <a:p>
            <a:pPr lvl="1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Architecture fonctionnelle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367A207-CAB9-C94B-A339-8E73A90FEB71}"/>
              </a:ext>
            </a:extLst>
          </p:cNvPr>
          <p:cNvSpPr txBox="1"/>
          <p:nvPr/>
        </p:nvSpPr>
        <p:spPr>
          <a:xfrm>
            <a:off x="6388261" y="1044357"/>
            <a:ext cx="49655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 cours </a:t>
            </a:r>
            <a:r>
              <a:rPr lang="fr-FR" b="1" dirty="0"/>
              <a:t>ne couvre pas </a:t>
            </a:r>
            <a:r>
              <a:rPr lang="fr-FR" dirty="0"/>
              <a:t>l’</a:t>
            </a:r>
            <a:r>
              <a:rPr lang="fr-FR" dirty="0">
                <a:solidFill>
                  <a:srgbClr val="FF0000"/>
                </a:solidFill>
              </a:rPr>
              <a:t>analyse</a:t>
            </a: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comportementale </a:t>
            </a:r>
            <a:r>
              <a:rPr lang="fr-FR" dirty="0"/>
              <a:t>(la dynamique, l’évolution temporelle)</a:t>
            </a:r>
          </a:p>
        </p:txBody>
      </p:sp>
    </p:spTree>
    <p:extLst>
      <p:ext uri="{BB962C8B-B14F-4D97-AF65-F5344CB8AC3E}">
        <p14:creationId xmlns:p14="http://schemas.microsoft.com/office/powerpoint/2010/main" val="351858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wn Arrow 37"/>
          <p:cNvSpPr/>
          <p:nvPr/>
        </p:nvSpPr>
        <p:spPr>
          <a:xfrm>
            <a:off x="1571626" y="1841500"/>
            <a:ext cx="904875" cy="477057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483" y="1729636"/>
            <a:ext cx="8630539" cy="4882437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Ingénierie Système : Cycle en V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627509" y="1873959"/>
            <a:ext cx="8352870" cy="2937933"/>
            <a:chOff x="103509" y="2142067"/>
            <a:chExt cx="8352870" cy="2937933"/>
          </a:xfrm>
        </p:grpSpPr>
        <p:grpSp>
          <p:nvGrpSpPr>
            <p:cNvPr id="15" name="Group 14"/>
            <p:cNvGrpSpPr/>
            <p:nvPr/>
          </p:nvGrpSpPr>
          <p:grpSpPr>
            <a:xfrm>
              <a:off x="103509" y="2144889"/>
              <a:ext cx="4368740" cy="2935111"/>
              <a:chOff x="103509" y="2144889"/>
              <a:chExt cx="4368740" cy="2935111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03509" y="2144889"/>
                <a:ext cx="4368740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i="1">
                    <a:solidFill>
                      <a:schemeClr val="tx1"/>
                    </a:solidFill>
                  </a:rPr>
                  <a:t>System design</a:t>
                </a: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257856" y="2634797"/>
                <a:ext cx="4133113" cy="2283867"/>
                <a:chOff x="429863" y="3305099"/>
                <a:chExt cx="4133113" cy="2283867"/>
              </a:xfrm>
              <a:solidFill>
                <a:schemeClr val="bg1">
                  <a:lumMod val="65000"/>
                </a:schemeClr>
              </a:solidFill>
            </p:grpSpPr>
            <p:sp>
              <p:nvSpPr>
                <p:cNvPr id="6" name="Rectangle 5"/>
                <p:cNvSpPr/>
                <p:nvPr/>
              </p:nvSpPr>
              <p:spPr>
                <a:xfrm>
                  <a:off x="706655" y="3305099"/>
                  <a:ext cx="119255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Besoins</a:t>
                  </a: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2585490" y="4915512"/>
                  <a:ext cx="1879749" cy="673454"/>
                </a:xfrm>
                <a:prstGeom prst="rect">
                  <a:avLst/>
                </a:prstGeom>
                <a:solidFill>
                  <a:schemeClr val="tx1"/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bg1"/>
                      </a:solidFill>
                    </a:rPr>
                    <a:t>Architecture</a:t>
                  </a:r>
                </a:p>
                <a:p>
                  <a:pPr algn="ctr"/>
                  <a:r>
                    <a:rPr lang="fr-FR" sz="2400" dirty="0">
                      <a:solidFill>
                        <a:schemeClr val="bg1"/>
                      </a:solidFill>
                    </a:rPr>
                    <a:t>Fonctionnelle</a:t>
                  </a:r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429863" y="4915512"/>
                  <a:ext cx="1746139" cy="664848"/>
                </a:xfrm>
                <a:prstGeom prst="rect">
                  <a:avLst/>
                </a:prstGeom>
                <a:grpFill/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Architecture</a:t>
                  </a:r>
                </a:p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Physique</a:t>
                  </a: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2530730" y="3305099"/>
                  <a:ext cx="2032246" cy="5421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 w="6350" cmpd="sng">
                  <a:noFill/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r-FR" sz="2400" dirty="0">
                      <a:solidFill>
                        <a:schemeClr val="tx1"/>
                      </a:solidFill>
                    </a:rPr>
                    <a:t>Exigences</a:t>
                  </a:r>
                </a:p>
              </p:txBody>
            </p:sp>
            <p:cxnSp>
              <p:nvCxnSpPr>
                <p:cNvPr id="5" name="Straight Arrow Connector 4"/>
                <p:cNvCxnSpPr>
                  <a:cxnSpLocks/>
                  <a:stCxn id="6" idx="3"/>
                  <a:endCxn id="14" idx="1"/>
                </p:cNvCxnSpPr>
                <p:nvPr/>
              </p:nvCxnSpPr>
              <p:spPr>
                <a:xfrm>
                  <a:off x="1899211" y="3576187"/>
                  <a:ext cx="631519" cy="0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/>
                <p:cNvCxnSpPr>
                  <a:cxnSpLocks/>
                  <a:stCxn id="14" idx="2"/>
                  <a:endCxn id="8" idx="0"/>
                </p:cNvCxnSpPr>
                <p:nvPr/>
              </p:nvCxnSpPr>
              <p:spPr>
                <a:xfrm flipH="1">
                  <a:off x="3525365" y="3847274"/>
                  <a:ext cx="21488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Arrow Connector 21"/>
                <p:cNvCxnSpPr>
                  <a:stCxn id="8" idx="1"/>
                  <a:endCxn id="9" idx="3"/>
                </p:cNvCxnSpPr>
                <p:nvPr/>
              </p:nvCxnSpPr>
              <p:spPr>
                <a:xfrm flipH="1" flipV="1">
                  <a:off x="2176002" y="5247936"/>
                  <a:ext cx="409488" cy="4303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Arrow Connector 23"/>
                <p:cNvCxnSpPr>
                  <a:stCxn id="9" idx="0"/>
                  <a:endCxn id="6" idx="2"/>
                </p:cNvCxnSpPr>
                <p:nvPr/>
              </p:nvCxnSpPr>
              <p:spPr>
                <a:xfrm flipV="1">
                  <a:off x="1302933" y="3847274"/>
                  <a:ext cx="0" cy="1068238"/>
                </a:xfrm>
                <a:prstGeom prst="straightConnector1">
                  <a:avLst/>
                </a:prstGeom>
                <a:grpFill/>
                <a:ln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Group 15"/>
            <p:cNvGrpSpPr/>
            <p:nvPr/>
          </p:nvGrpSpPr>
          <p:grpSpPr>
            <a:xfrm>
              <a:off x="5559776" y="2142067"/>
              <a:ext cx="2896603" cy="2935111"/>
              <a:chOff x="5559776" y="2142067"/>
              <a:chExt cx="2896603" cy="293511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559776" y="2142067"/>
                <a:ext cx="2896603" cy="2935111"/>
              </a:xfrm>
              <a:prstGeom prst="rect">
                <a:avLst/>
              </a:prstGeom>
              <a:solidFill>
                <a:schemeClr val="accent6">
                  <a:alpha val="16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fr-FR" i="1">
                    <a:solidFill>
                      <a:schemeClr val="tx1"/>
                    </a:solidFill>
                  </a:rPr>
                  <a:t>System IVVQ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6472204" y="2676949"/>
                <a:ext cx="1771770" cy="54217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6350" cmpd="sng">
                <a:noFill/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2400">
                    <a:solidFill>
                      <a:schemeClr val="tx1"/>
                    </a:solidFill>
                  </a:rPr>
                  <a:t>Qualification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5707930" y="4456999"/>
                <a:ext cx="1560684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 dirty="0"/>
                  <a:t>Intégration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975239" y="3875627"/>
                <a:ext cx="1609800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 dirty="0"/>
                  <a:t>Vérification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6272010" y="3306044"/>
                <a:ext cx="1452591" cy="461665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fr-FR" sz="2400"/>
                  <a:t>Validation</a:t>
                </a:r>
              </a:p>
            </p:txBody>
          </p:sp>
        </p:grpSp>
        <p:cxnSp>
          <p:nvCxnSpPr>
            <p:cNvPr id="13" name="Straight Arrow Connector 12"/>
            <p:cNvCxnSpPr>
              <a:stCxn id="21" idx="1"/>
              <a:endCxn id="3" idx="3"/>
            </p:cNvCxnSpPr>
            <p:nvPr/>
          </p:nvCxnSpPr>
          <p:spPr>
            <a:xfrm flipH="1">
              <a:off x="4472248" y="3609623"/>
              <a:ext cx="1079999" cy="2822"/>
            </a:xfrm>
            <a:prstGeom prst="straightConnector1">
              <a:avLst/>
            </a:prstGeom>
            <a:ln>
              <a:solidFill>
                <a:srgbClr val="FF0000"/>
              </a:solidFill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Diamond 26"/>
          <p:cNvSpPr/>
          <p:nvPr/>
        </p:nvSpPr>
        <p:spPr>
          <a:xfrm>
            <a:off x="3937483" y="5098058"/>
            <a:ext cx="1097844" cy="412157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28" name="Diamond 27"/>
          <p:cNvSpPr/>
          <p:nvPr/>
        </p:nvSpPr>
        <p:spPr>
          <a:xfrm>
            <a:off x="8445252" y="1317479"/>
            <a:ext cx="1097844" cy="412157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>
                <a:solidFill>
                  <a:schemeClr val="bg1"/>
                </a:solidFill>
              </a:rPr>
              <a:t>ok?</a:t>
            </a:r>
          </a:p>
        </p:txBody>
      </p:sp>
      <p:sp>
        <p:nvSpPr>
          <p:cNvPr id="39" name="Down Arrow 38"/>
          <p:cNvSpPr/>
          <p:nvPr/>
        </p:nvSpPr>
        <p:spPr>
          <a:xfrm rot="10800000">
            <a:off x="9724440" y="1841499"/>
            <a:ext cx="904875" cy="4770572"/>
          </a:xfrm>
          <a:prstGeom prst="downArrow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3533417" y="6102636"/>
            <a:ext cx="5112467" cy="448969"/>
          </a:xfrm>
          <a:prstGeom prst="rect">
            <a:avLst/>
          </a:prstGeom>
          <a:solidFill>
            <a:schemeClr val="bg1">
              <a:lumMod val="65000"/>
            </a:schemeClr>
          </a:solidFill>
          <a:ln w="6350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dirty="0">
                <a:solidFill>
                  <a:schemeClr val="tx1"/>
                </a:solidFill>
              </a:rPr>
              <a:t>Production, </a:t>
            </a:r>
            <a:r>
              <a:rPr lang="fr-FR" sz="2200" dirty="0" err="1">
                <a:solidFill>
                  <a:schemeClr val="tx1"/>
                </a:solidFill>
              </a:rPr>
              <a:t>Re-utilisation</a:t>
            </a:r>
            <a:r>
              <a:rPr lang="fr-FR" sz="2200" dirty="0">
                <a:solidFill>
                  <a:schemeClr val="tx1"/>
                </a:solidFill>
              </a:rPr>
              <a:t>, Achat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47B4-C99A-DA4E-BFDD-1E610E014CAD}" type="slidenum">
              <a:rPr lang="fr-FR" smtClean="0"/>
              <a:t>3</a:t>
            </a:fld>
            <a:endParaRPr lang="fr-FR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90B3F10-12BB-BE42-AE26-AC0C69EF54C8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2654926" y="2908865"/>
            <a:ext cx="2222432" cy="1068237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925A00F-07E0-C547-9C04-047F88F5339D}"/>
              </a:ext>
            </a:extLst>
          </p:cNvPr>
          <p:cNvCxnSpPr>
            <a:cxnSpLocks/>
            <a:stCxn id="14" idx="2"/>
            <a:endCxn id="9" idx="0"/>
          </p:cNvCxnSpPr>
          <p:nvPr/>
        </p:nvCxnSpPr>
        <p:spPr>
          <a:xfrm flipH="1">
            <a:off x="2654926" y="2908864"/>
            <a:ext cx="2243920" cy="1068238"/>
          </a:xfrm>
          <a:prstGeom prst="straightConnector1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074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Analyse Fonctionnelle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Passage d’un </a:t>
            </a:r>
            <a:r>
              <a:rPr lang="fr-FR" b="1" dirty="0"/>
              <a:t>ensemble</a:t>
            </a:r>
            <a:r>
              <a:rPr lang="fr-FR" dirty="0"/>
              <a:t> </a:t>
            </a:r>
            <a:r>
              <a:rPr lang="fr-FR" b="1" dirty="0"/>
              <a:t>d’exigences</a:t>
            </a:r>
            <a:r>
              <a:rPr lang="fr-FR" dirty="0"/>
              <a:t> à une compréhension plus </a:t>
            </a:r>
            <a:r>
              <a:rPr lang="fr-FR" b="1" dirty="0"/>
              <a:t>structurée</a:t>
            </a:r>
            <a:r>
              <a:rPr lang="fr-FR" dirty="0"/>
              <a:t> du système</a:t>
            </a:r>
          </a:p>
          <a:p>
            <a:r>
              <a:rPr lang="fr-FR" dirty="0"/>
              <a:t>Rechercher et caractériser les fonctions nécessaires au système pour satisfaire les exigences exprimées</a:t>
            </a:r>
          </a:p>
          <a:p>
            <a:r>
              <a:rPr lang="fr-FR" dirty="0"/>
              <a:t>Ces fonctions sont classifiées :</a:t>
            </a:r>
          </a:p>
          <a:p>
            <a:pPr lvl="1"/>
            <a:r>
              <a:rPr lang="fr-FR" dirty="0"/>
              <a:t>Fonctions principales</a:t>
            </a:r>
          </a:p>
          <a:p>
            <a:pPr lvl="1"/>
            <a:r>
              <a:rPr lang="fr-FR" dirty="0"/>
              <a:t>Contraintes</a:t>
            </a:r>
          </a:p>
          <a:p>
            <a:r>
              <a:rPr lang="fr-FR" dirty="0"/>
              <a:t>Ces fonctions sont organisées dans une ou plusieurs </a:t>
            </a:r>
            <a:r>
              <a:rPr lang="fr-FR" b="1" dirty="0"/>
              <a:t>Architectures Fonctionnelles </a:t>
            </a:r>
            <a:r>
              <a:rPr lang="fr-FR" dirty="0"/>
              <a:t>qui seront évaluées et comparées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30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Analyse fonctionnelle : Points de vue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Point de vue </a:t>
            </a:r>
            <a:r>
              <a:rPr lang="fr-FR" b="1" dirty="0"/>
              <a:t>externe</a:t>
            </a:r>
          </a:p>
          <a:p>
            <a:pPr lvl="1"/>
            <a:r>
              <a:rPr lang="fr-FR" dirty="0"/>
              <a:t>Les éléments de l’environnement?</a:t>
            </a:r>
          </a:p>
          <a:p>
            <a:pPr lvl="1"/>
            <a:r>
              <a:rPr lang="fr-FR" dirty="0"/>
              <a:t>Les interactions du système avec l’environnement?</a:t>
            </a:r>
          </a:p>
          <a:p>
            <a:pPr lvl="1"/>
            <a:r>
              <a:rPr lang="fr-FR" dirty="0"/>
              <a:t>Outils : la méthode APTE©, diagramme de contexte, diagramme de cas d’utilisation, etc.</a:t>
            </a:r>
          </a:p>
          <a:p>
            <a:r>
              <a:rPr lang="fr-FR" dirty="0"/>
              <a:t>Point de vue </a:t>
            </a:r>
            <a:r>
              <a:rPr lang="fr-FR" b="1" dirty="0"/>
              <a:t>interne</a:t>
            </a:r>
          </a:p>
          <a:p>
            <a:pPr lvl="1"/>
            <a:r>
              <a:rPr lang="fr-FR" dirty="0"/>
              <a:t>Les éléments du système?</a:t>
            </a:r>
          </a:p>
          <a:p>
            <a:pPr lvl="1"/>
            <a:r>
              <a:rPr lang="fr-FR" dirty="0"/>
              <a:t>Les interactions entre ces éléments?</a:t>
            </a:r>
          </a:p>
          <a:p>
            <a:pPr lvl="1"/>
            <a:r>
              <a:rPr lang="fr-FR" dirty="0"/>
              <a:t>Outils : FAST, SADT, boîtes fonctionnelles,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88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3E65-B754-A444-9E6B-B2DE4758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B4065-6F9F-B24D-B7AA-7184451AD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Contexte</a:t>
            </a:r>
          </a:p>
          <a:p>
            <a:r>
              <a:rPr lang="fr-FR" b="1" dirty="0"/>
              <a:t>Analyse Fonctionnelle Externe</a:t>
            </a:r>
          </a:p>
          <a:p>
            <a:pPr lvl="1"/>
            <a:r>
              <a:rPr lang="fr-FR" b="1" dirty="0"/>
              <a:t>Identification de fonctions</a:t>
            </a:r>
          </a:p>
          <a:p>
            <a:pPr lvl="1"/>
            <a:r>
              <a:rPr lang="fr-FR" dirty="0"/>
              <a:t>Spécification de fonctions</a:t>
            </a:r>
          </a:p>
          <a:p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Analyse Fonctionnelle Interne</a:t>
            </a:r>
          </a:p>
          <a:p>
            <a:pPr lvl="1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Décomposition de fonctions</a:t>
            </a:r>
          </a:p>
          <a:p>
            <a:pPr lvl="1"/>
            <a:r>
              <a:rPr lang="fr-FR" dirty="0">
                <a:solidFill>
                  <a:schemeClr val="bg1">
                    <a:lumMod val="75000"/>
                  </a:schemeClr>
                </a:solidFill>
              </a:rPr>
              <a:t>Architecture fonctionnelle</a:t>
            </a:r>
          </a:p>
        </p:txBody>
      </p:sp>
    </p:spTree>
    <p:extLst>
      <p:ext uri="{BB962C8B-B14F-4D97-AF65-F5344CB8AC3E}">
        <p14:creationId xmlns:p14="http://schemas.microsoft.com/office/powerpoint/2010/main" val="2308993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Identification de fonctions par Analyse</a:t>
            </a:r>
            <a:endParaRPr lang="fr-F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850696" cy="4351338"/>
          </a:xfrm>
        </p:spPr>
        <p:txBody>
          <a:bodyPr>
            <a:normAutofit/>
          </a:bodyPr>
          <a:lstStyle/>
          <a:p>
            <a:endParaRPr lang="fr-FR" dirty="0"/>
          </a:p>
          <a:p>
            <a:r>
              <a:rPr lang="fr-FR" dirty="0"/>
              <a:t>Approche </a:t>
            </a:r>
            <a:r>
              <a:rPr lang="fr-FR"/>
              <a:t>« TOP-DOWN </a:t>
            </a:r>
            <a:r>
              <a:rPr lang="fr-FR" dirty="0"/>
              <a:t>» adaptée pour les nouveau projets </a:t>
            </a:r>
          </a:p>
          <a:p>
            <a:pPr lvl="1"/>
            <a:r>
              <a:rPr lang="fr-FR" dirty="0"/>
              <a:t>Pas d’expérience avec des systèmes similaires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L’IDEE</a:t>
            </a:r>
            <a:r>
              <a:rPr lang="fr-FR" dirty="0"/>
              <a:t> : Etudier les « </a:t>
            </a:r>
            <a:r>
              <a:rPr lang="fr-FR" b="1" dirty="0">
                <a:solidFill>
                  <a:schemeClr val="accent1"/>
                </a:solidFill>
              </a:rPr>
              <a:t>liens manquant</a:t>
            </a:r>
            <a:r>
              <a:rPr lang="fr-FR" dirty="0"/>
              <a:t> » entre les acteurs de l’environnement, afin d’en déduire les fonctions du système.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84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Découverte de fonctions : Méthode APTE</a:t>
            </a:r>
            <a:r>
              <a:rPr lang="fr-FR" dirty="0"/>
              <a:t>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Méthode APTE© </a:t>
            </a:r>
            <a:r>
              <a:rPr lang="fr-FR" i="1" dirty="0"/>
              <a:t>(nom </a:t>
            </a:r>
            <a:r>
              <a:rPr lang="fr-FR" i="1" dirty="0" err="1"/>
              <a:t>dépossé</a:t>
            </a:r>
            <a:r>
              <a:rPr lang="fr-FR" i="1" dirty="0"/>
              <a:t>)</a:t>
            </a:r>
          </a:p>
          <a:p>
            <a:pPr lvl="1"/>
            <a:r>
              <a:rPr lang="fr-FR" dirty="0" err="1">
                <a:solidFill>
                  <a:srgbClr val="FF0000"/>
                </a:solidFill>
              </a:rPr>
              <a:t>AP</a:t>
            </a:r>
            <a:r>
              <a:rPr lang="fr-FR" dirty="0" err="1"/>
              <a:t>plication</a:t>
            </a:r>
            <a:r>
              <a:rPr lang="fr-FR" dirty="0"/>
              <a:t> aux </a:t>
            </a:r>
            <a:r>
              <a:rPr lang="fr-FR" dirty="0">
                <a:solidFill>
                  <a:srgbClr val="FF0000"/>
                </a:solidFill>
              </a:rPr>
              <a:t>T</a:t>
            </a:r>
            <a:r>
              <a:rPr lang="fr-FR" dirty="0"/>
              <a:t>echniques d’</a:t>
            </a:r>
            <a:r>
              <a:rPr lang="fr-FR" dirty="0">
                <a:solidFill>
                  <a:srgbClr val="FF0000"/>
                </a:solidFill>
              </a:rPr>
              <a:t>E</a:t>
            </a:r>
            <a:r>
              <a:rPr lang="fr-FR" dirty="0"/>
              <a:t>ntreprise</a:t>
            </a:r>
          </a:p>
          <a:p>
            <a:pPr lvl="1"/>
            <a:r>
              <a:rPr lang="fr-FR" dirty="0"/>
              <a:t>Crée par Gilbert </a:t>
            </a:r>
            <a:r>
              <a:rPr lang="fr-FR" dirty="0" err="1"/>
              <a:t>Barbey</a:t>
            </a:r>
            <a:r>
              <a:rPr lang="fr-FR" dirty="0"/>
              <a:t> 1964</a:t>
            </a:r>
          </a:p>
          <a:p>
            <a:pPr lvl="1"/>
            <a:r>
              <a:rPr lang="fr-FR" dirty="0"/>
              <a:t>Outils :</a:t>
            </a:r>
          </a:p>
          <a:p>
            <a:pPr lvl="2"/>
            <a:r>
              <a:rPr lang="fr-FR" dirty="0"/>
              <a:t>Diagramme des prestations (diagramme « bête à corne »)</a:t>
            </a:r>
          </a:p>
          <a:p>
            <a:pPr lvl="2"/>
            <a:r>
              <a:rPr lang="fr-FR" dirty="0"/>
              <a:t>Diagramme d’interactions (diagramme « pieuvre »)</a:t>
            </a:r>
          </a:p>
          <a:p>
            <a:pPr lvl="2"/>
            <a:endParaRPr lang="fr-FR" dirty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marL="57150" indent="0">
              <a:buNone/>
            </a:pPr>
            <a:r>
              <a:rPr lang="fr-FR" sz="1800" dirty="0"/>
              <a:t>Bertrand de la </a:t>
            </a:r>
            <a:r>
              <a:rPr lang="fr-FR" sz="1800" dirty="0" err="1"/>
              <a:t>Bretesche</a:t>
            </a:r>
            <a:r>
              <a:rPr lang="fr-FR" sz="1800" dirty="0"/>
              <a:t>,</a:t>
            </a:r>
            <a:r>
              <a:rPr lang="fr-FR" sz="1800" i="1" dirty="0"/>
              <a:t> La méthode APTE : Analyse de la valeur, analyse fonctionnelle</a:t>
            </a:r>
            <a:r>
              <a:rPr lang="fr-FR" sz="1800" dirty="0"/>
              <a:t>, </a:t>
            </a:r>
            <a:r>
              <a:rPr lang="fr-FR" sz="1800" dirty="0" err="1"/>
              <a:t>Pétrelle</a:t>
            </a:r>
            <a:r>
              <a:rPr lang="fr-FR" sz="1800" dirty="0"/>
              <a:t>, 2000</a:t>
            </a:r>
          </a:p>
          <a:p>
            <a:pPr marL="57150" indent="0">
              <a:buNone/>
            </a:pPr>
            <a:r>
              <a:rPr lang="fr-FR" sz="1600" dirty="0">
                <a:hlinkClick r:id="rId2"/>
              </a:rPr>
              <a:t>https://waset.org/publications/3451/systematic-functional-analysis-methods-for-design-retrieval-and-documentation</a:t>
            </a:r>
            <a:endParaRPr lang="fr-FR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4560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000000"/>
                </a:solidFill>
                <a:latin typeface="Lucida Grande"/>
                <a:ea typeface="Lucida Grande"/>
                <a:cs typeface="Lucida Grande"/>
              </a:rPr>
              <a:t>La « pieuvre » APTE</a:t>
            </a:r>
            <a:r>
              <a:rPr lang="fr-FR" sz="3600" dirty="0"/>
              <a:t>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95201"/>
            <a:ext cx="11037425" cy="4525963"/>
          </a:xfrm>
        </p:spPr>
        <p:txBody>
          <a:bodyPr/>
          <a:lstStyle/>
          <a:p>
            <a:r>
              <a:rPr lang="fr-FR" dirty="0"/>
              <a:t>Interactions attendues avec l’environnement</a:t>
            </a:r>
          </a:p>
          <a:p>
            <a:r>
              <a:rPr lang="fr-FR" dirty="0"/>
              <a:t>Méthode </a:t>
            </a:r>
          </a:p>
          <a:p>
            <a:pPr lvl="1"/>
            <a:r>
              <a:rPr lang="fr-FR" i="1" dirty="0"/>
              <a:t>Définir</a:t>
            </a:r>
            <a:r>
              <a:rPr lang="fr-FR" dirty="0"/>
              <a:t> la </a:t>
            </a:r>
            <a:r>
              <a:rPr lang="fr-FR" b="1" dirty="0"/>
              <a:t>frontière</a:t>
            </a:r>
            <a:r>
              <a:rPr lang="fr-FR" dirty="0"/>
              <a:t> du système</a:t>
            </a:r>
          </a:p>
          <a:p>
            <a:pPr lvl="1"/>
            <a:r>
              <a:rPr lang="fr-FR" i="1" dirty="0"/>
              <a:t>Identifier</a:t>
            </a:r>
            <a:r>
              <a:rPr lang="fr-FR" dirty="0"/>
              <a:t> les </a:t>
            </a:r>
            <a:r>
              <a:rPr lang="fr-FR" b="1" dirty="0">
                <a:solidFill>
                  <a:srgbClr val="FF0000"/>
                </a:solidFill>
              </a:rPr>
              <a:t>é</a:t>
            </a:r>
            <a:r>
              <a:rPr lang="fr-FR" b="1" dirty="0"/>
              <a:t>léments du </a:t>
            </a:r>
            <a:r>
              <a:rPr lang="fr-FR" b="1" dirty="0">
                <a:solidFill>
                  <a:srgbClr val="FF0000"/>
                </a:solidFill>
              </a:rPr>
              <a:t>m</a:t>
            </a:r>
            <a:r>
              <a:rPr lang="fr-FR" b="1" dirty="0"/>
              <a:t>ilieu </a:t>
            </a:r>
            <a:r>
              <a:rPr lang="fr-FR" b="1" dirty="0">
                <a:solidFill>
                  <a:srgbClr val="FF0000"/>
                </a:solidFill>
              </a:rPr>
              <a:t>e</a:t>
            </a:r>
            <a:r>
              <a:rPr lang="fr-FR" b="1" dirty="0"/>
              <a:t>xtérieur </a:t>
            </a:r>
            <a:r>
              <a:rPr lang="fr-FR" dirty="0"/>
              <a:t>(EME)</a:t>
            </a:r>
          </a:p>
          <a:p>
            <a:pPr lvl="1"/>
            <a:r>
              <a:rPr lang="fr-FR" i="1" dirty="0"/>
              <a:t>Identifier</a:t>
            </a:r>
            <a:r>
              <a:rPr lang="fr-FR" dirty="0"/>
              <a:t> les </a:t>
            </a:r>
            <a:r>
              <a:rPr lang="fr-FR" b="1" dirty="0"/>
              <a:t>fonctions</a:t>
            </a:r>
            <a:r>
              <a:rPr lang="fr-FR" dirty="0"/>
              <a:t> du système</a:t>
            </a:r>
          </a:p>
          <a:p>
            <a:pPr lvl="2"/>
            <a:r>
              <a:rPr lang="fr-FR" dirty="0"/>
              <a:t>Quels </a:t>
            </a:r>
            <a:r>
              <a:rPr lang="fr-FR" b="1" dirty="0">
                <a:solidFill>
                  <a:schemeClr val="accent1"/>
                </a:solidFill>
              </a:rPr>
              <a:t>connections</a:t>
            </a:r>
            <a:r>
              <a:rPr lang="fr-FR" dirty="0"/>
              <a:t> sont réalisées par le système ? (les liens manquants entre les acteurs)</a:t>
            </a:r>
          </a:p>
          <a:p>
            <a:pPr lvl="1"/>
            <a:r>
              <a:rPr lang="fr-FR" i="1" dirty="0"/>
              <a:t>Identifier</a:t>
            </a:r>
            <a:r>
              <a:rPr lang="fr-FR" dirty="0"/>
              <a:t> les </a:t>
            </a:r>
            <a:r>
              <a:rPr lang="fr-FR" b="1" dirty="0"/>
              <a:t>contraintes</a:t>
            </a:r>
          </a:p>
          <a:p>
            <a:pPr lvl="2"/>
            <a:r>
              <a:rPr lang="fr-FR" dirty="0"/>
              <a:t>Quels </a:t>
            </a:r>
            <a:r>
              <a:rPr lang="fr-FR" b="1" dirty="0">
                <a:solidFill>
                  <a:schemeClr val="accent1"/>
                </a:solidFill>
              </a:rPr>
              <a:t>contraintes</a:t>
            </a:r>
            <a:r>
              <a:rPr lang="fr-FR" dirty="0"/>
              <a:t> sont </a:t>
            </a:r>
            <a:r>
              <a:rPr lang="fr-FR" b="1" dirty="0">
                <a:solidFill>
                  <a:schemeClr val="accent1"/>
                </a:solidFill>
              </a:rPr>
              <a:t>imposés</a:t>
            </a:r>
            <a:r>
              <a:rPr lang="fr-FR" dirty="0"/>
              <a:t> par l’environnement ?</a:t>
            </a:r>
          </a:p>
          <a:p>
            <a:pPr lvl="1"/>
            <a:endParaRPr lang="fr-FR" b="1" dirty="0"/>
          </a:p>
        </p:txBody>
      </p:sp>
      <p:sp>
        <p:nvSpPr>
          <p:cNvPr id="4" name="Oval 3"/>
          <p:cNvSpPr/>
          <p:nvPr/>
        </p:nvSpPr>
        <p:spPr>
          <a:xfrm>
            <a:off x="5444076" y="5326346"/>
            <a:ext cx="1280655" cy="128065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fr-FR" sz="2400" dirty="0"/>
              <a:t>système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67321" y="5141679"/>
            <a:ext cx="724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EME1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83985" y="4777290"/>
            <a:ext cx="724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EME2</a:t>
            </a:r>
          </a:p>
        </p:txBody>
      </p:sp>
      <p:cxnSp>
        <p:nvCxnSpPr>
          <p:cNvPr id="7" name="Curved Connector 6"/>
          <p:cNvCxnSpPr>
            <a:stCxn id="5" idx="2"/>
            <a:endCxn id="6" idx="2"/>
          </p:cNvCxnSpPr>
          <p:nvPr/>
        </p:nvCxnSpPr>
        <p:spPr>
          <a:xfrm rot="5400000" flipH="1" flipV="1">
            <a:off x="5805679" y="3370485"/>
            <a:ext cx="364389" cy="3916664"/>
          </a:xfrm>
          <a:prstGeom prst="curvedConnector3">
            <a:avLst>
              <a:gd name="adj1" fmla="val -62735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1"/>
            <a:endCxn id="4" idx="7"/>
          </p:cNvCxnSpPr>
          <p:nvPr/>
        </p:nvCxnSpPr>
        <p:spPr>
          <a:xfrm flipH="1">
            <a:off x="6537183" y="4961957"/>
            <a:ext cx="1046803" cy="5519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77249" y="6072884"/>
            <a:ext cx="724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EME3</a:t>
            </a:r>
          </a:p>
        </p:txBody>
      </p:sp>
      <p:cxnSp>
        <p:nvCxnSpPr>
          <p:cNvPr id="11" name="Straight Arrow Connector 10"/>
          <p:cNvCxnSpPr>
            <a:stCxn id="9" idx="3"/>
            <a:endCxn id="4" idx="3"/>
          </p:cNvCxnSpPr>
          <p:nvPr/>
        </p:nvCxnSpPr>
        <p:spPr>
          <a:xfrm>
            <a:off x="4201689" y="6257550"/>
            <a:ext cx="1429934" cy="16190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83985" y="6085978"/>
            <a:ext cx="2880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Diagramme de la « pieuvre »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AC53-9EC3-0A42-90DC-9041426A5737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273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883</Words>
  <Application>Microsoft Macintosh PowerPoint</Application>
  <PresentationFormat>Widescreen</PresentationFormat>
  <Paragraphs>207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Lucida Grande</vt:lpstr>
      <vt:lpstr>Office Theme</vt:lpstr>
      <vt:lpstr>Analyse Fonctionnelle Externe</vt:lpstr>
      <vt:lpstr>Plan</vt:lpstr>
      <vt:lpstr>Ingénierie Système : Cycle en V</vt:lpstr>
      <vt:lpstr>Analyse Fonctionnelle</vt:lpstr>
      <vt:lpstr>Analyse fonctionnelle : Points de vue</vt:lpstr>
      <vt:lpstr>Plan</vt:lpstr>
      <vt:lpstr>Identification de fonctions par Analyse</vt:lpstr>
      <vt:lpstr>Découverte de fonctions : Méthode APTE©</vt:lpstr>
      <vt:lpstr>La « pieuvre » APTE©</vt:lpstr>
      <vt:lpstr>La « pieuvre » : chargeur solaire </vt:lpstr>
      <vt:lpstr>Identification de fonctions par Synthèse</vt:lpstr>
      <vt:lpstr>Identification de fonctions par Synthèse : GLE</vt:lpstr>
      <vt:lpstr>Plan</vt:lpstr>
      <vt:lpstr>APTE© Diagramme « bête à corne »</vt:lpstr>
      <vt:lpstr>APTE© Expression du besoin</vt:lpstr>
      <vt:lpstr>APTE© Caractérisation du besoin</vt:lpstr>
      <vt:lpstr>APTE© Validation de la Fonction</vt:lpstr>
      <vt:lpstr>« bête à corne » pour  la fonction de chargement solaire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Fonctionnelle</dc:title>
  <dc:creator>Ciprian TEODOROV</dc:creator>
  <cp:lastModifiedBy>Ciprian TEODOROV</cp:lastModifiedBy>
  <cp:revision>9</cp:revision>
  <cp:lastPrinted>2019-09-23T07:55:03Z</cp:lastPrinted>
  <dcterms:created xsi:type="dcterms:W3CDTF">2019-09-23T06:13:07Z</dcterms:created>
  <dcterms:modified xsi:type="dcterms:W3CDTF">2024-09-11T06:29:49Z</dcterms:modified>
</cp:coreProperties>
</file>