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0" r:id="rId3"/>
    <p:sldId id="281" r:id="rId4"/>
    <p:sldId id="282" r:id="rId5"/>
    <p:sldId id="283" r:id="rId6"/>
    <p:sldId id="284" r:id="rId7"/>
    <p:sldId id="317" r:id="rId8"/>
    <p:sldId id="315" r:id="rId9"/>
    <p:sldId id="316" r:id="rId10"/>
    <p:sldId id="288" r:id="rId11"/>
    <p:sldId id="289" r:id="rId12"/>
    <p:sldId id="291" r:id="rId13"/>
    <p:sldId id="328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27" r:id="rId22"/>
    <p:sldId id="322" r:id="rId23"/>
    <p:sldId id="323" r:id="rId24"/>
    <p:sldId id="324" r:id="rId25"/>
    <p:sldId id="325" r:id="rId26"/>
    <p:sldId id="326" r:id="rId27"/>
    <p:sldId id="300" r:id="rId28"/>
    <p:sldId id="301" r:id="rId29"/>
    <p:sldId id="302" r:id="rId30"/>
    <p:sldId id="318" r:id="rId31"/>
    <p:sldId id="303" r:id="rId32"/>
    <p:sldId id="304" r:id="rId33"/>
    <p:sldId id="319" r:id="rId34"/>
    <p:sldId id="320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47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D0030-CC07-6B43-9F43-7EC2CEC9931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A2E1B91-9407-8941-85CE-DA6929D0B755}">
      <dgm:prSet/>
      <dgm:spPr/>
      <dgm:t>
        <a:bodyPr/>
        <a:lstStyle/>
        <a:p>
          <a:pPr rtl="0"/>
          <a:r>
            <a:rPr lang="fr-FR" dirty="0"/>
            <a:t>L’utilisation du présent est impérative</a:t>
          </a:r>
        </a:p>
      </dgm:t>
    </dgm:pt>
    <dgm:pt modelId="{3F6C98B3-498E-CE45-A08B-BDEFE2E76C01}" type="parTrans" cxnId="{BEC9A4F3-B7C1-3640-A178-23383E277679}">
      <dgm:prSet/>
      <dgm:spPr/>
      <dgm:t>
        <a:bodyPr/>
        <a:lstStyle/>
        <a:p>
          <a:endParaRPr lang="fr-FR"/>
        </a:p>
      </dgm:t>
    </dgm:pt>
    <dgm:pt modelId="{B51118C2-8D39-B54E-BEE1-2607B3E48EDA}" type="sibTrans" cxnId="{BEC9A4F3-B7C1-3640-A178-23383E277679}">
      <dgm:prSet/>
      <dgm:spPr/>
      <dgm:t>
        <a:bodyPr/>
        <a:lstStyle/>
        <a:p>
          <a:endParaRPr lang="fr-FR"/>
        </a:p>
      </dgm:t>
    </dgm:pt>
    <dgm:pt modelId="{BC5E377C-3CC1-9540-9EBE-51BF3806742E}">
      <dgm:prSet/>
      <dgm:spPr/>
      <dgm:t>
        <a:bodyPr/>
        <a:lstStyle/>
        <a:p>
          <a:pPr rtl="0"/>
          <a:r>
            <a:rPr lang="fr-FR" dirty="0"/>
            <a:t>L’utilisation du semi-auxiliaire « devoir » est très recommandée</a:t>
          </a:r>
        </a:p>
      </dgm:t>
    </dgm:pt>
    <dgm:pt modelId="{B2B9B19A-1C44-4542-A044-58548111338D}" type="parTrans" cxnId="{E3B9B1C1-09BC-8C45-8695-C8D26AE42682}">
      <dgm:prSet/>
      <dgm:spPr/>
      <dgm:t>
        <a:bodyPr/>
        <a:lstStyle/>
        <a:p>
          <a:endParaRPr lang="fr-FR"/>
        </a:p>
      </dgm:t>
    </dgm:pt>
    <dgm:pt modelId="{60C7C16D-6875-4D47-A9EF-DB881CB5B84A}" type="sibTrans" cxnId="{E3B9B1C1-09BC-8C45-8695-C8D26AE42682}">
      <dgm:prSet/>
      <dgm:spPr/>
      <dgm:t>
        <a:bodyPr/>
        <a:lstStyle/>
        <a:p>
          <a:endParaRPr lang="fr-FR"/>
        </a:p>
      </dgm:t>
    </dgm:pt>
    <dgm:pt modelId="{2BACD273-5E98-8E4A-BB44-2C57D7BBF104}">
      <dgm:prSet/>
      <dgm:spPr/>
      <dgm:t>
        <a:bodyPr/>
        <a:lstStyle/>
        <a:p>
          <a:pPr rtl="0"/>
          <a:r>
            <a:rPr lang="fr-FR" dirty="0"/>
            <a:t>Le verbe est nécessairement à la forme active</a:t>
          </a:r>
        </a:p>
      </dgm:t>
    </dgm:pt>
    <dgm:pt modelId="{95BBAD0F-9D3E-5840-9440-DEFA6A169DA3}" type="parTrans" cxnId="{C63EF518-3DF7-564B-8A4F-1DB45EFD7027}">
      <dgm:prSet/>
      <dgm:spPr/>
      <dgm:t>
        <a:bodyPr/>
        <a:lstStyle/>
        <a:p>
          <a:endParaRPr lang="fr-FR"/>
        </a:p>
      </dgm:t>
    </dgm:pt>
    <dgm:pt modelId="{8EF0B67A-3364-E349-B2FA-FA8644A4B349}" type="sibTrans" cxnId="{C63EF518-3DF7-564B-8A4F-1DB45EFD7027}">
      <dgm:prSet/>
      <dgm:spPr/>
      <dgm:t>
        <a:bodyPr/>
        <a:lstStyle/>
        <a:p>
          <a:endParaRPr lang="fr-FR"/>
        </a:p>
      </dgm:t>
    </dgm:pt>
    <dgm:pt modelId="{8DC8BA2B-BDB3-5946-BF13-8AF8938B2215}">
      <dgm:prSet/>
      <dgm:spPr/>
      <dgm:t>
        <a:bodyPr/>
        <a:lstStyle/>
        <a:p>
          <a:pPr rtl="0"/>
          <a:r>
            <a:rPr lang="fr-FR" dirty="0"/>
            <a:t>Le verbe peut être un verbe d’action (fournir, atteindre, etc.) ou un verbe d’état (être, devenir, etc.)</a:t>
          </a:r>
        </a:p>
      </dgm:t>
    </dgm:pt>
    <dgm:pt modelId="{B0888A97-31C9-EF42-B465-791F4CD67A58}" type="parTrans" cxnId="{4D3D551D-7158-9F49-AC7D-6B34848044F5}">
      <dgm:prSet/>
      <dgm:spPr/>
      <dgm:t>
        <a:bodyPr/>
        <a:lstStyle/>
        <a:p>
          <a:endParaRPr lang="fr-FR"/>
        </a:p>
      </dgm:t>
    </dgm:pt>
    <dgm:pt modelId="{6C451ABD-F553-2E41-BC02-ACA60B0CB6B7}" type="sibTrans" cxnId="{4D3D551D-7158-9F49-AC7D-6B34848044F5}">
      <dgm:prSet/>
      <dgm:spPr/>
      <dgm:t>
        <a:bodyPr/>
        <a:lstStyle/>
        <a:p>
          <a:endParaRPr lang="fr-FR"/>
        </a:p>
      </dgm:t>
    </dgm:pt>
    <dgm:pt modelId="{A2823860-7D4A-C644-B213-9470AB99862C}">
      <dgm:prSet/>
      <dgm:spPr/>
      <dgm:t>
        <a:bodyPr/>
        <a:lstStyle/>
        <a:p>
          <a:pPr rtl="0"/>
          <a:r>
            <a:rPr lang="fr-FR" dirty="0"/>
            <a:t>Verbe</a:t>
          </a:r>
        </a:p>
      </dgm:t>
    </dgm:pt>
    <dgm:pt modelId="{3FD8F99D-3082-A042-9C90-5E48201156D1}" type="parTrans" cxnId="{092D157F-78FE-E54C-9C02-7E3928D786CD}">
      <dgm:prSet/>
      <dgm:spPr/>
      <dgm:t>
        <a:bodyPr/>
        <a:lstStyle/>
        <a:p>
          <a:endParaRPr lang="fr-FR"/>
        </a:p>
      </dgm:t>
    </dgm:pt>
    <dgm:pt modelId="{A32ABD91-DD62-8C48-A34D-3152993830CD}" type="sibTrans" cxnId="{092D157F-78FE-E54C-9C02-7E3928D786CD}">
      <dgm:prSet/>
      <dgm:spPr/>
      <dgm:t>
        <a:bodyPr/>
        <a:lstStyle/>
        <a:p>
          <a:endParaRPr lang="fr-FR"/>
        </a:p>
      </dgm:t>
    </dgm:pt>
    <dgm:pt modelId="{CFC84B74-B844-534B-9BF8-FD87114D689D}">
      <dgm:prSet/>
      <dgm:spPr/>
      <dgm:t>
        <a:bodyPr/>
        <a:lstStyle/>
        <a:p>
          <a:pPr rtl="0"/>
          <a:r>
            <a:rPr lang="fr-FR" dirty="0"/>
            <a:t>Sujet</a:t>
          </a:r>
        </a:p>
      </dgm:t>
    </dgm:pt>
    <dgm:pt modelId="{6011DA97-B8B0-614B-BB7B-EA610AF75F22}" type="parTrans" cxnId="{0020E5FC-27E2-7246-A8D3-9D921DD28768}">
      <dgm:prSet/>
      <dgm:spPr/>
      <dgm:t>
        <a:bodyPr/>
        <a:lstStyle/>
        <a:p>
          <a:endParaRPr lang="fr-FR"/>
        </a:p>
      </dgm:t>
    </dgm:pt>
    <dgm:pt modelId="{286028BB-3C3B-EB44-866C-2962FAC2050A}" type="sibTrans" cxnId="{0020E5FC-27E2-7246-A8D3-9D921DD28768}">
      <dgm:prSet/>
      <dgm:spPr/>
      <dgm:t>
        <a:bodyPr/>
        <a:lstStyle/>
        <a:p>
          <a:endParaRPr lang="fr-FR"/>
        </a:p>
      </dgm:t>
    </dgm:pt>
    <dgm:pt modelId="{3E435366-AB75-CA41-B4B5-AD62250064E4}">
      <dgm:prSet/>
      <dgm:spPr/>
      <dgm:t>
        <a:bodyPr/>
        <a:lstStyle/>
        <a:p>
          <a:pPr rtl="0"/>
          <a:r>
            <a:rPr lang="fr-FR" dirty="0"/>
            <a:t>Compléments</a:t>
          </a:r>
        </a:p>
      </dgm:t>
    </dgm:pt>
    <dgm:pt modelId="{2503F513-D588-1C44-9635-0A5189F99C3E}" type="parTrans" cxnId="{346B00A2-2F85-5B43-9CB8-9493B7DE8DFC}">
      <dgm:prSet/>
      <dgm:spPr/>
      <dgm:t>
        <a:bodyPr/>
        <a:lstStyle/>
        <a:p>
          <a:endParaRPr lang="fr-FR"/>
        </a:p>
      </dgm:t>
    </dgm:pt>
    <dgm:pt modelId="{2EAFDBC6-D092-6D47-8DD1-083E2FE551B6}" type="sibTrans" cxnId="{346B00A2-2F85-5B43-9CB8-9493B7DE8DFC}">
      <dgm:prSet/>
      <dgm:spPr/>
      <dgm:t>
        <a:bodyPr/>
        <a:lstStyle/>
        <a:p>
          <a:endParaRPr lang="fr-FR"/>
        </a:p>
      </dgm:t>
    </dgm:pt>
    <dgm:pt modelId="{267530F3-9B23-8A4B-85E3-6DA4822D0A82}">
      <dgm:prSet/>
      <dgm:spPr/>
      <dgm:t>
        <a:bodyPr/>
        <a:lstStyle/>
        <a:p>
          <a:pPr rtl="0"/>
          <a:r>
            <a:rPr lang="fr-FR" dirty="0"/>
            <a:t>doivent préciser le verbe</a:t>
          </a:r>
        </a:p>
      </dgm:t>
    </dgm:pt>
    <dgm:pt modelId="{D5A529D2-819D-214D-8629-8CEF3240E841}" type="parTrans" cxnId="{C5B87874-1099-D14D-BD7E-0500B2599A02}">
      <dgm:prSet/>
      <dgm:spPr/>
      <dgm:t>
        <a:bodyPr/>
        <a:lstStyle/>
        <a:p>
          <a:endParaRPr lang="fr-FR"/>
        </a:p>
      </dgm:t>
    </dgm:pt>
    <dgm:pt modelId="{04E832EE-0EAA-104F-A998-8407F3A610DB}" type="sibTrans" cxnId="{C5B87874-1099-D14D-BD7E-0500B2599A02}">
      <dgm:prSet/>
      <dgm:spPr/>
      <dgm:t>
        <a:bodyPr/>
        <a:lstStyle/>
        <a:p>
          <a:endParaRPr lang="fr-FR"/>
        </a:p>
      </dgm:t>
    </dgm:pt>
    <dgm:pt modelId="{55DE5322-E1CF-A648-ADAB-3F28824548D8}">
      <dgm:prSet/>
      <dgm:spPr/>
      <dgm:t>
        <a:bodyPr/>
        <a:lstStyle/>
        <a:p>
          <a:pPr rtl="0"/>
          <a:r>
            <a:rPr lang="fr-FR" dirty="0"/>
            <a:t>peuvent exprimer </a:t>
          </a:r>
          <a:r>
            <a:rPr lang="fr-FR"/>
            <a:t>une contrainte</a:t>
          </a:r>
          <a:endParaRPr lang="fr-FR" dirty="0"/>
        </a:p>
      </dgm:t>
    </dgm:pt>
    <dgm:pt modelId="{0A2B8D90-F45E-B24C-A06F-C5FFA479CBE3}" type="parTrans" cxnId="{14529E8F-1955-E046-BB7E-82558FF1EC01}">
      <dgm:prSet/>
      <dgm:spPr/>
      <dgm:t>
        <a:bodyPr/>
        <a:lstStyle/>
        <a:p>
          <a:endParaRPr lang="fr-FR"/>
        </a:p>
      </dgm:t>
    </dgm:pt>
    <dgm:pt modelId="{D4A07016-8E64-3141-85DE-26F7ECAFDFB1}" type="sibTrans" cxnId="{14529E8F-1955-E046-BB7E-82558FF1EC01}">
      <dgm:prSet/>
      <dgm:spPr/>
      <dgm:t>
        <a:bodyPr/>
        <a:lstStyle/>
        <a:p>
          <a:endParaRPr lang="fr-FR"/>
        </a:p>
      </dgm:t>
    </dgm:pt>
    <dgm:pt modelId="{95379A28-508F-8A4E-802F-59C97BDD7E3B}">
      <dgm:prSet/>
      <dgm:spPr/>
      <dgm:t>
        <a:bodyPr/>
        <a:lstStyle/>
        <a:p>
          <a:pPr rtl="0"/>
          <a:r>
            <a:rPr lang="fr-FR" dirty="0"/>
            <a:t>Impérativement le système</a:t>
          </a:r>
        </a:p>
      </dgm:t>
    </dgm:pt>
    <dgm:pt modelId="{3598A12A-CB4E-6746-BE04-F3AE1CB47AF2}" type="parTrans" cxnId="{3C65EE88-A57A-014C-A1CF-B6BA5626B583}">
      <dgm:prSet/>
      <dgm:spPr/>
      <dgm:t>
        <a:bodyPr/>
        <a:lstStyle/>
        <a:p>
          <a:endParaRPr lang="fr-FR"/>
        </a:p>
      </dgm:t>
    </dgm:pt>
    <dgm:pt modelId="{CA9E9A96-0B74-C544-AD48-6E08C3E50892}" type="sibTrans" cxnId="{3C65EE88-A57A-014C-A1CF-B6BA5626B583}">
      <dgm:prSet/>
      <dgm:spPr/>
      <dgm:t>
        <a:bodyPr/>
        <a:lstStyle/>
        <a:p>
          <a:endParaRPr lang="fr-FR"/>
        </a:p>
      </dgm:t>
    </dgm:pt>
    <dgm:pt modelId="{FE1032B0-E4A3-C345-B6D2-CA2FA7CDDA3B}">
      <dgm:prSet/>
      <dgm:spPr/>
      <dgm:t>
        <a:bodyPr/>
        <a:lstStyle/>
        <a:p>
          <a:pPr rtl="0"/>
          <a:r>
            <a:rPr lang="fr-FR" dirty="0"/>
            <a:t>Si le sujet n'est pas le système, alors l'exigence doit être allouée à l'élément concerné. Dans ce cas un lien entre le système et l'élément doit être établis.</a:t>
          </a:r>
        </a:p>
      </dgm:t>
    </dgm:pt>
    <dgm:pt modelId="{A1898BE9-30CA-6947-B172-7F31618E01F5}" type="parTrans" cxnId="{7EE729D0-F2D9-6C48-8D00-E7D624CA644F}">
      <dgm:prSet/>
      <dgm:spPr/>
      <dgm:t>
        <a:bodyPr/>
        <a:lstStyle/>
        <a:p>
          <a:endParaRPr lang="fr-FR"/>
        </a:p>
      </dgm:t>
    </dgm:pt>
    <dgm:pt modelId="{FB739876-763B-554C-AA10-1C4BA8412F6E}" type="sibTrans" cxnId="{7EE729D0-F2D9-6C48-8D00-E7D624CA644F}">
      <dgm:prSet/>
      <dgm:spPr/>
      <dgm:t>
        <a:bodyPr/>
        <a:lstStyle/>
        <a:p>
          <a:endParaRPr lang="fr-FR"/>
        </a:p>
      </dgm:t>
    </dgm:pt>
    <dgm:pt modelId="{8C7ABEDC-81A5-CF4B-932D-DA11F0E3D127}" type="pres">
      <dgm:prSet presAssocID="{D4BD0030-CC07-6B43-9F43-7EC2CEC99311}" presName="linear" presStyleCnt="0">
        <dgm:presLayoutVars>
          <dgm:animLvl val="lvl"/>
          <dgm:resizeHandles val="exact"/>
        </dgm:presLayoutVars>
      </dgm:prSet>
      <dgm:spPr/>
    </dgm:pt>
    <dgm:pt modelId="{E5324062-ED3B-1F41-A607-A460B7076E7A}" type="pres">
      <dgm:prSet presAssocID="{CFC84B74-B844-534B-9BF8-FD87114D68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52A052-0270-7A46-9D31-B20FED5B6FA3}" type="pres">
      <dgm:prSet presAssocID="{CFC84B74-B844-534B-9BF8-FD87114D689D}" presName="childText" presStyleLbl="revTx" presStyleIdx="0" presStyleCnt="3">
        <dgm:presLayoutVars>
          <dgm:bulletEnabled val="1"/>
        </dgm:presLayoutVars>
      </dgm:prSet>
      <dgm:spPr/>
    </dgm:pt>
    <dgm:pt modelId="{856BC904-FBE3-CC45-A910-DCE89FEC618E}" type="pres">
      <dgm:prSet presAssocID="{A2823860-7D4A-C644-B213-9470AB9986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4293E6-BC30-BC47-957C-85D7365D33D6}" type="pres">
      <dgm:prSet presAssocID="{A2823860-7D4A-C644-B213-9470AB99862C}" presName="childText" presStyleLbl="revTx" presStyleIdx="1" presStyleCnt="3">
        <dgm:presLayoutVars>
          <dgm:bulletEnabled val="1"/>
        </dgm:presLayoutVars>
      </dgm:prSet>
      <dgm:spPr/>
    </dgm:pt>
    <dgm:pt modelId="{CE670F2C-FA29-9D4B-80AF-D6B252AC224A}" type="pres">
      <dgm:prSet presAssocID="{3E435366-AB75-CA41-B4B5-AD62250064E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4C2FFA3-269D-0F4F-AA32-4083848D1C98}" type="pres">
      <dgm:prSet presAssocID="{3E435366-AB75-CA41-B4B5-AD62250064E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CAEE50B-9C8D-A74C-8274-23DD2AAF3C0A}" type="presOf" srcId="{FE1032B0-E4A3-C345-B6D2-CA2FA7CDDA3B}" destId="{EE52A052-0270-7A46-9D31-B20FED5B6FA3}" srcOrd="0" destOrd="1" presId="urn:microsoft.com/office/officeart/2005/8/layout/vList2"/>
    <dgm:cxn modelId="{C63EF518-3DF7-564B-8A4F-1DB45EFD7027}" srcId="{A2823860-7D4A-C644-B213-9470AB99862C}" destId="{2BACD273-5E98-8E4A-BB44-2C57D7BBF104}" srcOrd="2" destOrd="0" parTransId="{95BBAD0F-9D3E-5840-9440-DEFA6A169DA3}" sibTransId="{8EF0B67A-3364-E349-B2FA-FA8644A4B349}"/>
    <dgm:cxn modelId="{B464391C-8A0B-794A-9CAB-73DB37D2CE5B}" type="presOf" srcId="{8DC8BA2B-BDB3-5946-BF13-8AF8938B2215}" destId="{4B4293E6-BC30-BC47-957C-85D7365D33D6}" srcOrd="0" destOrd="3" presId="urn:microsoft.com/office/officeart/2005/8/layout/vList2"/>
    <dgm:cxn modelId="{4D3D551D-7158-9F49-AC7D-6B34848044F5}" srcId="{A2823860-7D4A-C644-B213-9470AB99862C}" destId="{8DC8BA2B-BDB3-5946-BF13-8AF8938B2215}" srcOrd="3" destOrd="0" parTransId="{B0888A97-31C9-EF42-B465-791F4CD67A58}" sibTransId="{6C451ABD-F553-2E41-BC02-ACA60B0CB6B7}"/>
    <dgm:cxn modelId="{2230BA20-1CC7-BC4E-9FCD-C3550D0B7508}" type="presOf" srcId="{267530F3-9B23-8A4B-85E3-6DA4822D0A82}" destId="{24C2FFA3-269D-0F4F-AA32-4083848D1C98}" srcOrd="0" destOrd="0" presId="urn:microsoft.com/office/officeart/2005/8/layout/vList2"/>
    <dgm:cxn modelId="{67C01721-0592-054D-AEF0-6F813C833FC2}" type="presOf" srcId="{95379A28-508F-8A4E-802F-59C97BDD7E3B}" destId="{EE52A052-0270-7A46-9D31-B20FED5B6FA3}" srcOrd="0" destOrd="0" presId="urn:microsoft.com/office/officeart/2005/8/layout/vList2"/>
    <dgm:cxn modelId="{27A4363F-1EB5-4640-B93D-C4E91F2D9357}" type="presOf" srcId="{3E435366-AB75-CA41-B4B5-AD62250064E4}" destId="{CE670F2C-FA29-9D4B-80AF-D6B252AC224A}" srcOrd="0" destOrd="0" presId="urn:microsoft.com/office/officeart/2005/8/layout/vList2"/>
    <dgm:cxn modelId="{EAA8F765-95B8-544B-8EFC-49E451BE81A3}" type="presOf" srcId="{BC5E377C-3CC1-9540-9EBE-51BF3806742E}" destId="{4B4293E6-BC30-BC47-957C-85D7365D33D6}" srcOrd="0" destOrd="1" presId="urn:microsoft.com/office/officeart/2005/8/layout/vList2"/>
    <dgm:cxn modelId="{C5B87874-1099-D14D-BD7E-0500B2599A02}" srcId="{3E435366-AB75-CA41-B4B5-AD62250064E4}" destId="{267530F3-9B23-8A4B-85E3-6DA4822D0A82}" srcOrd="0" destOrd="0" parTransId="{D5A529D2-819D-214D-8629-8CEF3240E841}" sibTransId="{04E832EE-0EAA-104F-A998-8407F3A610DB}"/>
    <dgm:cxn modelId="{092D157F-78FE-E54C-9C02-7E3928D786CD}" srcId="{D4BD0030-CC07-6B43-9F43-7EC2CEC99311}" destId="{A2823860-7D4A-C644-B213-9470AB99862C}" srcOrd="1" destOrd="0" parTransId="{3FD8F99D-3082-A042-9C90-5E48201156D1}" sibTransId="{A32ABD91-DD62-8C48-A34D-3152993830CD}"/>
    <dgm:cxn modelId="{FE849C7F-6B9C-8F42-BAFF-18D8EEF4611A}" type="presOf" srcId="{9A2E1B91-9407-8941-85CE-DA6929D0B755}" destId="{4B4293E6-BC30-BC47-957C-85D7365D33D6}" srcOrd="0" destOrd="0" presId="urn:microsoft.com/office/officeart/2005/8/layout/vList2"/>
    <dgm:cxn modelId="{5EA4F780-8122-AC4B-B835-3C5FEBD27E8E}" type="presOf" srcId="{55DE5322-E1CF-A648-ADAB-3F28824548D8}" destId="{24C2FFA3-269D-0F4F-AA32-4083848D1C98}" srcOrd="0" destOrd="1" presId="urn:microsoft.com/office/officeart/2005/8/layout/vList2"/>
    <dgm:cxn modelId="{3C65EE88-A57A-014C-A1CF-B6BA5626B583}" srcId="{CFC84B74-B844-534B-9BF8-FD87114D689D}" destId="{95379A28-508F-8A4E-802F-59C97BDD7E3B}" srcOrd="0" destOrd="0" parTransId="{3598A12A-CB4E-6746-BE04-F3AE1CB47AF2}" sibTransId="{CA9E9A96-0B74-C544-AD48-6E08C3E50892}"/>
    <dgm:cxn modelId="{14529E8F-1955-E046-BB7E-82558FF1EC01}" srcId="{3E435366-AB75-CA41-B4B5-AD62250064E4}" destId="{55DE5322-E1CF-A648-ADAB-3F28824548D8}" srcOrd="1" destOrd="0" parTransId="{0A2B8D90-F45E-B24C-A06F-C5FFA479CBE3}" sibTransId="{D4A07016-8E64-3141-85DE-26F7ECAFDFB1}"/>
    <dgm:cxn modelId="{C5AA0196-2A77-C54D-8852-0A889DA2BF5F}" type="presOf" srcId="{CFC84B74-B844-534B-9BF8-FD87114D689D}" destId="{E5324062-ED3B-1F41-A607-A460B7076E7A}" srcOrd="0" destOrd="0" presId="urn:microsoft.com/office/officeart/2005/8/layout/vList2"/>
    <dgm:cxn modelId="{346B00A2-2F85-5B43-9CB8-9493B7DE8DFC}" srcId="{D4BD0030-CC07-6B43-9F43-7EC2CEC99311}" destId="{3E435366-AB75-CA41-B4B5-AD62250064E4}" srcOrd="2" destOrd="0" parTransId="{2503F513-D588-1C44-9635-0A5189F99C3E}" sibTransId="{2EAFDBC6-D092-6D47-8DD1-083E2FE551B6}"/>
    <dgm:cxn modelId="{1C8F0AA5-E6E0-3E4E-A8DB-B5A8A2D16215}" type="presOf" srcId="{2BACD273-5E98-8E4A-BB44-2C57D7BBF104}" destId="{4B4293E6-BC30-BC47-957C-85D7365D33D6}" srcOrd="0" destOrd="2" presId="urn:microsoft.com/office/officeart/2005/8/layout/vList2"/>
    <dgm:cxn modelId="{A62574BD-4315-A74E-9EB4-8DA744FAD2B4}" type="presOf" srcId="{D4BD0030-CC07-6B43-9F43-7EC2CEC99311}" destId="{8C7ABEDC-81A5-CF4B-932D-DA11F0E3D127}" srcOrd="0" destOrd="0" presId="urn:microsoft.com/office/officeart/2005/8/layout/vList2"/>
    <dgm:cxn modelId="{E3B9B1C1-09BC-8C45-8695-C8D26AE42682}" srcId="{A2823860-7D4A-C644-B213-9470AB99862C}" destId="{BC5E377C-3CC1-9540-9EBE-51BF3806742E}" srcOrd="1" destOrd="0" parTransId="{B2B9B19A-1C44-4542-A044-58548111338D}" sibTransId="{60C7C16D-6875-4D47-A9EF-DB881CB5B84A}"/>
    <dgm:cxn modelId="{7EE729D0-F2D9-6C48-8D00-E7D624CA644F}" srcId="{CFC84B74-B844-534B-9BF8-FD87114D689D}" destId="{FE1032B0-E4A3-C345-B6D2-CA2FA7CDDA3B}" srcOrd="1" destOrd="0" parTransId="{A1898BE9-30CA-6947-B172-7F31618E01F5}" sibTransId="{FB739876-763B-554C-AA10-1C4BA8412F6E}"/>
    <dgm:cxn modelId="{8A327DD8-4999-6947-A100-77A6DEB2D2D6}" type="presOf" srcId="{A2823860-7D4A-C644-B213-9470AB99862C}" destId="{856BC904-FBE3-CC45-A910-DCE89FEC618E}" srcOrd="0" destOrd="0" presId="urn:microsoft.com/office/officeart/2005/8/layout/vList2"/>
    <dgm:cxn modelId="{BEC9A4F3-B7C1-3640-A178-23383E277679}" srcId="{A2823860-7D4A-C644-B213-9470AB99862C}" destId="{9A2E1B91-9407-8941-85CE-DA6929D0B755}" srcOrd="0" destOrd="0" parTransId="{3F6C98B3-498E-CE45-A08B-BDEFE2E76C01}" sibTransId="{B51118C2-8D39-B54E-BEE1-2607B3E48EDA}"/>
    <dgm:cxn modelId="{0020E5FC-27E2-7246-A8D3-9D921DD28768}" srcId="{D4BD0030-CC07-6B43-9F43-7EC2CEC99311}" destId="{CFC84B74-B844-534B-9BF8-FD87114D689D}" srcOrd="0" destOrd="0" parTransId="{6011DA97-B8B0-614B-BB7B-EA610AF75F22}" sibTransId="{286028BB-3C3B-EB44-866C-2962FAC2050A}"/>
    <dgm:cxn modelId="{978B7133-0AB6-AB4A-AFE3-A841C46B4916}" type="presParOf" srcId="{8C7ABEDC-81A5-CF4B-932D-DA11F0E3D127}" destId="{E5324062-ED3B-1F41-A607-A460B7076E7A}" srcOrd="0" destOrd="0" presId="urn:microsoft.com/office/officeart/2005/8/layout/vList2"/>
    <dgm:cxn modelId="{18086D0B-D55D-0B43-94A8-113143880D21}" type="presParOf" srcId="{8C7ABEDC-81A5-CF4B-932D-DA11F0E3D127}" destId="{EE52A052-0270-7A46-9D31-B20FED5B6FA3}" srcOrd="1" destOrd="0" presId="urn:microsoft.com/office/officeart/2005/8/layout/vList2"/>
    <dgm:cxn modelId="{6CBFF425-B7B0-0A48-BBF1-A68045D3FA78}" type="presParOf" srcId="{8C7ABEDC-81A5-CF4B-932D-DA11F0E3D127}" destId="{856BC904-FBE3-CC45-A910-DCE89FEC618E}" srcOrd="2" destOrd="0" presId="urn:microsoft.com/office/officeart/2005/8/layout/vList2"/>
    <dgm:cxn modelId="{0CFCAB9F-42B4-6B4C-8B35-8D96E323CF51}" type="presParOf" srcId="{8C7ABEDC-81A5-CF4B-932D-DA11F0E3D127}" destId="{4B4293E6-BC30-BC47-957C-85D7365D33D6}" srcOrd="3" destOrd="0" presId="urn:microsoft.com/office/officeart/2005/8/layout/vList2"/>
    <dgm:cxn modelId="{3D1EA522-0002-9442-89A4-05898FEB4CC0}" type="presParOf" srcId="{8C7ABEDC-81A5-CF4B-932D-DA11F0E3D127}" destId="{CE670F2C-FA29-9D4B-80AF-D6B252AC224A}" srcOrd="4" destOrd="0" presId="urn:microsoft.com/office/officeart/2005/8/layout/vList2"/>
    <dgm:cxn modelId="{2D5F6C3E-E8FE-AB42-8E05-B6046202E691}" type="presParOf" srcId="{8C7ABEDC-81A5-CF4B-932D-DA11F0E3D127}" destId="{24C2FFA3-269D-0F4F-AA32-4083848D1C9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24062-ED3B-1F41-A607-A460B7076E7A}">
      <dsp:nvSpPr>
        <dsp:cNvPr id="0" name=""/>
        <dsp:cNvSpPr/>
      </dsp:nvSpPr>
      <dsp:spPr>
        <a:xfrm>
          <a:off x="0" y="85179"/>
          <a:ext cx="11026864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Sujet</a:t>
          </a:r>
        </a:p>
      </dsp:txBody>
      <dsp:txXfrm>
        <a:off x="26930" y="112109"/>
        <a:ext cx="10973004" cy="497795"/>
      </dsp:txXfrm>
    </dsp:sp>
    <dsp:sp modelId="{EE52A052-0270-7A46-9D31-B20FED5B6FA3}">
      <dsp:nvSpPr>
        <dsp:cNvPr id="0" name=""/>
        <dsp:cNvSpPr/>
      </dsp:nvSpPr>
      <dsp:spPr>
        <a:xfrm>
          <a:off x="0" y="636834"/>
          <a:ext cx="11026864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03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Impérativement le système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Si le sujet n'est pas le système, alors l'exigence doit être allouée à l'élément concerné. Dans ce cas un lien entre le système et l'élément doit être établis.</a:t>
          </a:r>
        </a:p>
      </dsp:txBody>
      <dsp:txXfrm>
        <a:off x="0" y="636834"/>
        <a:ext cx="11026864" cy="880785"/>
      </dsp:txXfrm>
    </dsp:sp>
    <dsp:sp modelId="{856BC904-FBE3-CC45-A910-DCE89FEC618E}">
      <dsp:nvSpPr>
        <dsp:cNvPr id="0" name=""/>
        <dsp:cNvSpPr/>
      </dsp:nvSpPr>
      <dsp:spPr>
        <a:xfrm>
          <a:off x="0" y="1517619"/>
          <a:ext cx="11026864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Verbe</a:t>
          </a:r>
        </a:p>
      </dsp:txBody>
      <dsp:txXfrm>
        <a:off x="26930" y="1544549"/>
        <a:ext cx="10973004" cy="497795"/>
      </dsp:txXfrm>
    </dsp:sp>
    <dsp:sp modelId="{4B4293E6-BC30-BC47-957C-85D7365D33D6}">
      <dsp:nvSpPr>
        <dsp:cNvPr id="0" name=""/>
        <dsp:cNvSpPr/>
      </dsp:nvSpPr>
      <dsp:spPr>
        <a:xfrm>
          <a:off x="0" y="2069274"/>
          <a:ext cx="11026864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03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L’utilisation du présent est impérative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L’utilisation du semi-auxiliaire « devoir » est très recommandée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Le verbe est nécessairement à la forme active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Le verbe peut être un verbe d’action (fournir, atteindre, etc.) ou un verbe d’état (être, devenir, etc.)</a:t>
          </a:r>
        </a:p>
      </dsp:txBody>
      <dsp:txXfrm>
        <a:off x="0" y="2069274"/>
        <a:ext cx="11026864" cy="1237860"/>
      </dsp:txXfrm>
    </dsp:sp>
    <dsp:sp modelId="{CE670F2C-FA29-9D4B-80AF-D6B252AC224A}">
      <dsp:nvSpPr>
        <dsp:cNvPr id="0" name=""/>
        <dsp:cNvSpPr/>
      </dsp:nvSpPr>
      <dsp:spPr>
        <a:xfrm>
          <a:off x="0" y="3307134"/>
          <a:ext cx="11026864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Compléments</a:t>
          </a:r>
        </a:p>
      </dsp:txBody>
      <dsp:txXfrm>
        <a:off x="26930" y="3334064"/>
        <a:ext cx="10973004" cy="497795"/>
      </dsp:txXfrm>
    </dsp:sp>
    <dsp:sp modelId="{24C2FFA3-269D-0F4F-AA32-4083848D1C98}">
      <dsp:nvSpPr>
        <dsp:cNvPr id="0" name=""/>
        <dsp:cNvSpPr/>
      </dsp:nvSpPr>
      <dsp:spPr>
        <a:xfrm>
          <a:off x="0" y="3858789"/>
          <a:ext cx="11026864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03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doivent préciser le verbe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800" kern="1200" dirty="0"/>
            <a:t>peuvent exprimer </a:t>
          </a:r>
          <a:r>
            <a:rPr lang="fr-FR" sz="1800" kern="1200"/>
            <a:t>une contrainte</a:t>
          </a:r>
          <a:endParaRPr lang="fr-FR" sz="1800" kern="1200" dirty="0"/>
        </a:p>
      </dsp:txBody>
      <dsp:txXfrm>
        <a:off x="0" y="3858789"/>
        <a:ext cx="11026864" cy="618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5379E-E7C7-7144-B279-5C5977984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64515-C314-8C4D-AF36-69B65239D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ED850-C9F0-BF40-A5C9-64C77853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E96F4-B7A1-C349-B322-D395655F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B673-13E4-A945-A0B0-6D917991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6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3809-83B8-1E48-9F3B-B01FA2CE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76B88-A18E-B64C-98F1-F9745E3A3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BADB2-2FB8-7F46-9BBE-E8C782CDA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A27A2-D67D-8C4E-802F-A64F7F97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A2894-8805-5F47-B47E-73D0C74D4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0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EC5F6-44B5-9E4F-B8F2-A8808AE40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37109-585E-8E48-AF7D-0C3BEA0C4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7E65C-8BE4-D447-A269-1139E31B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E3506-9C88-1449-9120-5E811776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FCC9C-F21F-8E48-A998-76EBC415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8965F-5FAF-9043-ABE0-E7EB6B30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E2DA-0F91-9C42-BA3C-0AAC88368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71F69-B1EA-8B45-B0A5-A960DC22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D2D83-72D1-4F4E-96B4-0FCD3D86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591C1-380A-A54E-BDBE-4F449ED9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99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E6AD6-9E1C-D646-8860-31C53B1D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F5FC4-2DD0-494A-890F-23964302C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8038-A74A-DA4F-BFF4-6A433A19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4772B-30EC-CD41-A85E-9875308A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909F1-DBB4-DA43-8C20-BB97BBBE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78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72AC-9E12-294B-BB9C-6FA6B60B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03170-4CC3-3143-A9CA-19F696844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42D1A-977B-CA4C-A741-52927B7B7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141D4-75DE-8443-B6BD-84BE3B30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A8781-8757-8741-9193-781C7979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00058-38A6-0E4C-9C09-F373796B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73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2631-D9D1-E54C-AAE8-82AA6438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18ADA-9C43-6D4D-A22E-23CEE8233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86786-A136-0941-B757-43144B6D9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8970E-D5E1-9F4C-A6F7-620C7795C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6A1FF-D3AC-B940-8FA2-4907AACB0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89A1C-DD46-4D41-AC89-7E6205BE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47C25-28DC-6A42-849D-13FCC02A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71E42-5272-3048-B7BA-3A54E887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31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9FB9-D783-504A-800C-48A52B60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701B7-5444-DA4B-A349-067D603D5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7DC5E-97E9-684C-908A-E405991F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F7398C-AED1-CB4E-B319-C6E80E26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49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23DDC-7F11-404E-95A7-D42C36B5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5BB20-265E-194F-BD9C-C181CFC0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2B660-1000-9146-AAA4-DB78F4A9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04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11AF-4351-2647-8026-F62FE251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4A76-8693-2840-A905-A968141E6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3C818-6AA0-0540-9D8F-9CE5EDFBC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A69B-4610-554A-9AF9-D3DC7F98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7A71B-E8E5-6F42-8FFD-F3966A77F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4D5E6-3FF5-E548-916B-FB9BEEAC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30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A5DE-0230-1846-BB4B-AEBB58C5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A1F53C-F36C-8A44-BA25-02DE0651F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A9CF3-7205-CA47-B591-44A72E911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BD473-D2A7-C547-94DA-C9EED6EB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B41AF-5DCC-9C40-8305-C404D4B4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9EAA0-3D0D-994C-8591-831EFC13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00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BB189-1ADF-0244-B1F2-21DC02FF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47BE3-89F6-6E4B-9233-16E8AB90B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EF96-03D9-6647-8275-BA75BF2AF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7B77-8FAC-3545-B9F1-5E7FC3EB026D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7524D-D4E2-6C42-9134-B782B7F09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EF686-EEC0-5240-8425-B18B50307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39FD2-79DA-BA45-A0DA-567D52BCFB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49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lipse.org/rmf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quirements_Modeling_Framewor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wyReQV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F721B-3BB1-D64A-8030-6682F99A3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Ingénierie des exigences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17D54-E538-B849-989A-23C7C1C8B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Ciprian </a:t>
            </a:r>
            <a:r>
              <a:rPr lang="fr-FR" dirty="0" err="1"/>
              <a:t>Teodorov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19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Exigence :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fr-FR" dirty="0"/>
              <a:t>Exigences </a:t>
            </a:r>
            <a:r>
              <a:rPr lang="fr-FR" b="1" dirty="0"/>
              <a:t>fonctionnelles</a:t>
            </a:r>
          </a:p>
          <a:p>
            <a:pPr lvl="1"/>
            <a:r>
              <a:rPr lang="fr-FR" sz="2800" dirty="0"/>
              <a:t>traitements à fournir</a:t>
            </a:r>
          </a:p>
          <a:p>
            <a:pPr lvl="1"/>
            <a:endParaRPr lang="fr-FR" sz="2800" dirty="0"/>
          </a:p>
          <a:p>
            <a:pPr lvl="1"/>
            <a:endParaRPr lang="fr-FR" sz="2800" dirty="0"/>
          </a:p>
          <a:p>
            <a:pPr lvl="1"/>
            <a:endParaRPr lang="fr-FR" sz="2800" dirty="0"/>
          </a:p>
          <a:p>
            <a:r>
              <a:rPr lang="fr-FR" dirty="0"/>
              <a:t>Exigences </a:t>
            </a:r>
            <a:r>
              <a:rPr lang="fr-FR" b="1" dirty="0"/>
              <a:t>non-fonctionnelles</a:t>
            </a:r>
          </a:p>
          <a:p>
            <a:pPr lvl="1"/>
            <a:r>
              <a:rPr lang="fr-FR" sz="2800" dirty="0"/>
              <a:t>contraintes de production et opérationnelles</a:t>
            </a:r>
          </a:p>
          <a:p>
            <a:pPr lvl="1"/>
            <a:r>
              <a:rPr lang="fr-FR" sz="2800" dirty="0"/>
              <a:t>propriétés à respecter : standards, lois, etc.</a:t>
            </a:r>
          </a:p>
          <a:p>
            <a:pPr lvl="1"/>
            <a:endParaRPr lang="fr-FR" sz="2800" dirty="0"/>
          </a:p>
          <a:p>
            <a:pPr lvl="1"/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9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Contraintes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52230" cy="4351338"/>
          </a:xfrm>
        </p:spPr>
        <p:txBody>
          <a:bodyPr/>
          <a:lstStyle/>
          <a:p>
            <a:r>
              <a:rPr lang="fr-FR" dirty="0"/>
              <a:t>Une </a:t>
            </a:r>
            <a:r>
              <a:rPr lang="fr-FR" b="1" dirty="0"/>
              <a:t>contrainte</a:t>
            </a:r>
            <a:r>
              <a:rPr lang="fr-FR" dirty="0"/>
              <a:t> est une restriction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imposée sur le processus de conception ou/et de production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imposée par l’environnement opérationnel sur le « fonctionnement » du système pendant son </a:t>
            </a:r>
            <a:r>
              <a:rPr lang="fr-FR" i="1" dirty="0"/>
              <a:t>cycle de vie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6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Exigences : Pourquoi?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Définir le périmètre du système</a:t>
            </a:r>
          </a:p>
          <a:p>
            <a:r>
              <a:rPr lang="fr-FR" dirty="0"/>
              <a:t>Etre sûr que les « différents » point de vue des parties prenantes ont été conciliés</a:t>
            </a:r>
          </a:p>
          <a:p>
            <a:r>
              <a:rPr lang="fr-FR" dirty="0"/>
              <a:t>Savoir sur quoi on dépense les fonds ou les efforts</a:t>
            </a:r>
          </a:p>
          <a:p>
            <a:r>
              <a:rPr lang="fr-FR" dirty="0"/>
              <a:t>Gestion d’avancement et délai</a:t>
            </a:r>
          </a:p>
          <a:p>
            <a:r>
              <a:rPr lang="fr-FR" dirty="0"/>
              <a:t>Savoir dire « </a:t>
            </a:r>
            <a:r>
              <a:rPr lang="fr-FR" b="1" dirty="0"/>
              <a:t>on a fini, voici le système !</a:t>
            </a:r>
            <a:r>
              <a:rPr lang="fr-FR" dirty="0"/>
              <a:t> »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Capture et Formalisation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fr-FR" dirty="0"/>
              <a:t>Exigences </a:t>
            </a:r>
            <a:r>
              <a:rPr lang="fr-FR" dirty="0">
                <a:solidFill>
                  <a:srgbClr val="0070C0"/>
                </a:solidFill>
              </a:rPr>
              <a:t>textuelles</a:t>
            </a:r>
          </a:p>
          <a:p>
            <a:pPr marL="342900" indent="-342900">
              <a:buFont typeface="Arial" charset="0"/>
              <a:buChar char="•"/>
            </a:pPr>
            <a:r>
              <a:rPr lang="fr-FR" dirty="0"/>
              <a:t>Exigences </a:t>
            </a:r>
            <a:r>
              <a:rPr lang="fr-FR" dirty="0">
                <a:solidFill>
                  <a:srgbClr val="0070C0"/>
                </a:solidFill>
              </a:rPr>
              <a:t>textuelles structurées</a:t>
            </a:r>
          </a:p>
          <a:p>
            <a:pPr marL="342900" indent="-342900">
              <a:buFont typeface="Arial" charset="0"/>
              <a:buChar char="•"/>
            </a:pPr>
            <a:r>
              <a:rPr lang="fr-FR" dirty="0"/>
              <a:t>Exigences </a:t>
            </a:r>
            <a:r>
              <a:rPr lang="fr-FR" dirty="0">
                <a:solidFill>
                  <a:srgbClr val="0070C0"/>
                </a:solidFill>
              </a:rPr>
              <a:t>formalisées mathématiquement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5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Exigences textuelles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Avantages</a:t>
            </a:r>
            <a:r>
              <a:rPr lang="fr-FR" dirty="0"/>
              <a:t> : facile à écrire</a:t>
            </a:r>
          </a:p>
          <a:p>
            <a:r>
              <a:rPr lang="fr-FR" b="1" dirty="0"/>
              <a:t>Risques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sémantique « floue »</a:t>
            </a:r>
          </a:p>
          <a:p>
            <a:pPr lvl="1"/>
            <a:r>
              <a:rPr lang="fr-FR" dirty="0"/>
              <a:t>interprétations</a:t>
            </a:r>
          </a:p>
          <a:p>
            <a:pPr lvl="1"/>
            <a:r>
              <a:rPr lang="fr-FR" dirty="0"/>
              <a:t>manque d’uniformité</a:t>
            </a:r>
          </a:p>
          <a:p>
            <a:pPr lvl="1"/>
            <a:r>
              <a:rPr lang="fr-FR" dirty="0"/>
              <a:t>analyse automatique impossible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2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Exigence textuelle : Exemple VAIMOS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Le système «VAIMOS» devra donc permettre de </a:t>
            </a:r>
          </a:p>
          <a:p>
            <a:r>
              <a:rPr lang="fr-FR" dirty="0"/>
              <a:t>Rejoindre, après mise à l’eau, la zone de mission qui lui aura été assignée,</a:t>
            </a:r>
          </a:p>
          <a:p>
            <a:r>
              <a:rPr lang="fr-FR" dirty="0"/>
              <a:t>Quadriller cette zone maritime déterminée, située en plein océan, en suivant le trajet prédéfini qui lui aura été programmé, sans dériver aléatoirement selon les courants et vents (contrairement à des bouées dérivantes) et sans consommer beaucoup d’énergie,</a:t>
            </a:r>
          </a:p>
          <a:p>
            <a:r>
              <a:rPr lang="fr-FR" dirty="0"/>
              <a:t>Soit enregistrer les mesures des paramètres océanographiques réalisées à l’aide de ses capteurs,</a:t>
            </a:r>
          </a:p>
          <a:p>
            <a:r>
              <a:rPr lang="fr-FR" dirty="0"/>
              <a:t>Soit transmettre certaines mesures, via une liaison satellitaire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04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Exigences textuelles structurées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Langages de description d’exigences</a:t>
            </a:r>
          </a:p>
          <a:p>
            <a:r>
              <a:rPr lang="fr-FR" b="1" dirty="0"/>
              <a:t>Avantages</a:t>
            </a:r>
            <a:r>
              <a:rPr lang="fr-FR" dirty="0"/>
              <a:t>  </a:t>
            </a:r>
          </a:p>
          <a:p>
            <a:pPr lvl="1"/>
            <a:r>
              <a:rPr lang="fr-FR" dirty="0"/>
              <a:t>forme standardisée et contrainte</a:t>
            </a:r>
          </a:p>
          <a:p>
            <a:pPr lvl="1"/>
            <a:r>
              <a:rPr lang="fr-FR" dirty="0"/>
              <a:t>possibilités de traitement automatique </a:t>
            </a:r>
            <a:r>
              <a:rPr lang="fr-FR" b="1" dirty="0"/>
              <a:t>partiel</a:t>
            </a:r>
          </a:p>
          <a:p>
            <a:r>
              <a:rPr lang="fr-FR" b="1" dirty="0"/>
              <a:t>Risques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expressivité limitée</a:t>
            </a:r>
          </a:p>
          <a:p>
            <a:pPr lvl="1"/>
            <a:r>
              <a:rPr lang="fr-FR" dirty="0"/>
              <a:t>déviations sémantiques </a:t>
            </a:r>
          </a:p>
          <a:p>
            <a:pPr lvl="1"/>
            <a:r>
              <a:rPr lang="fr-FR" dirty="0"/>
              <a:t>besoin de formation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Exigences textuelles structurées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Expression d’exigences sous forme standardisée et contrainte: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1900" b="1" dirty="0">
                <a:latin typeface="Courier New"/>
                <a:cs typeface="Courier New"/>
              </a:rPr>
              <a:t>exigences </a:t>
            </a:r>
            <a:r>
              <a:rPr lang="fr-FR" sz="1900" dirty="0">
                <a:latin typeface="Courier New"/>
                <a:cs typeface="Courier New"/>
              </a:rPr>
              <a:t>: </a:t>
            </a:r>
            <a:r>
              <a:rPr lang="fr-FR" sz="1900" b="1" dirty="0">
                <a:latin typeface="Courier New"/>
                <a:cs typeface="Courier New"/>
              </a:rPr>
              <a:t>exigence </a:t>
            </a:r>
            <a:r>
              <a:rPr lang="fr-FR" sz="1900" dirty="0">
                <a:latin typeface="Courier New"/>
                <a:cs typeface="Courier New"/>
              </a:rPr>
              <a:t>(</a:t>
            </a:r>
            <a:r>
              <a:rPr lang="fr-FR" sz="1900" b="1" dirty="0">
                <a:latin typeface="Courier New"/>
                <a:cs typeface="Courier New"/>
              </a:rPr>
              <a:t>connective</a:t>
            </a:r>
            <a:r>
              <a:rPr lang="fr-FR" sz="1900" dirty="0">
                <a:latin typeface="Courier New"/>
                <a:cs typeface="Courier New"/>
              </a:rPr>
              <a:t>={et, ou} </a:t>
            </a:r>
            <a:r>
              <a:rPr lang="fr-FR" sz="1900" b="1" dirty="0">
                <a:latin typeface="Courier New"/>
                <a:cs typeface="Courier New"/>
              </a:rPr>
              <a:t>exigence</a:t>
            </a:r>
            <a:r>
              <a:rPr lang="fr-FR" sz="1900" dirty="0">
                <a:latin typeface="Courier New"/>
                <a:cs typeface="Courier New"/>
              </a:rPr>
              <a:t>)*;</a:t>
            </a:r>
            <a:br>
              <a:rPr lang="fr-FR" sz="1900" dirty="0">
                <a:latin typeface="Courier New"/>
                <a:cs typeface="Courier New"/>
              </a:rPr>
            </a:br>
            <a:r>
              <a:rPr lang="fr-FR" sz="1900" b="1" dirty="0">
                <a:latin typeface="Courier New"/>
                <a:cs typeface="Courier New"/>
              </a:rPr>
              <a:t>exigence </a:t>
            </a:r>
            <a:r>
              <a:rPr lang="fr-FR" sz="1900" dirty="0">
                <a:latin typeface="Courier New"/>
                <a:cs typeface="Courier New"/>
              </a:rPr>
              <a:t>: </a:t>
            </a:r>
            <a:r>
              <a:rPr lang="fr-FR" sz="1900" b="1" dirty="0">
                <a:latin typeface="Courier New"/>
                <a:cs typeface="Courier New"/>
              </a:rPr>
              <a:t>préfix acteur action</a:t>
            </a:r>
            <a:r>
              <a:rPr lang="fr-FR" sz="1900" dirty="0">
                <a:latin typeface="Courier New"/>
                <a:cs typeface="Courier New"/>
              </a:rPr>
              <a:t>;</a:t>
            </a:r>
            <a:br>
              <a:rPr lang="fr-FR" sz="1900" dirty="0">
                <a:latin typeface="Courier New"/>
                <a:cs typeface="Courier New"/>
              </a:rPr>
            </a:br>
            <a:r>
              <a:rPr lang="fr-FR" sz="1900" b="1" dirty="0">
                <a:latin typeface="Courier New"/>
                <a:cs typeface="Courier New"/>
              </a:rPr>
              <a:t>préfix </a:t>
            </a:r>
            <a:r>
              <a:rPr lang="fr-FR" sz="1900" dirty="0">
                <a:latin typeface="Courier New"/>
                <a:cs typeface="Courier New"/>
              </a:rPr>
              <a:t>: </a:t>
            </a:r>
            <a:r>
              <a:rPr lang="fr-FR" sz="1900" b="1" dirty="0">
                <a:latin typeface="Courier New"/>
                <a:cs typeface="Courier New"/>
              </a:rPr>
              <a:t>causal</a:t>
            </a:r>
            <a:r>
              <a:rPr lang="fr-FR" sz="1900" dirty="0">
                <a:latin typeface="Courier New"/>
                <a:cs typeface="Courier New"/>
              </a:rPr>
              <a:t>={si, alors, sinon, quand}</a:t>
            </a:r>
            <a:br>
              <a:rPr lang="fr-FR" sz="1900" dirty="0">
                <a:latin typeface="Courier New"/>
                <a:cs typeface="Courier New"/>
              </a:rPr>
            </a:br>
            <a:r>
              <a:rPr lang="fr-FR" sz="1900" dirty="0">
                <a:latin typeface="Courier New"/>
                <a:cs typeface="Courier New"/>
              </a:rPr>
              <a:t>   | </a:t>
            </a:r>
            <a:r>
              <a:rPr lang="fr-FR" sz="1900" b="1" dirty="0">
                <a:latin typeface="Courier New"/>
                <a:cs typeface="Courier New"/>
              </a:rPr>
              <a:t>temporel</a:t>
            </a:r>
            <a:r>
              <a:rPr lang="fr-FR" sz="1900" dirty="0">
                <a:latin typeface="Courier New"/>
                <a:cs typeface="Courier New"/>
              </a:rPr>
              <a:t>={avant, après, dans X min.}</a:t>
            </a:r>
            <a:br>
              <a:rPr lang="fr-FR" sz="1900" dirty="0">
                <a:latin typeface="Courier New"/>
                <a:cs typeface="Courier New"/>
              </a:rPr>
            </a:br>
            <a:r>
              <a:rPr lang="fr-FR" sz="1900" dirty="0">
                <a:latin typeface="Courier New"/>
                <a:cs typeface="Courier New"/>
              </a:rPr>
              <a:t>   | </a:t>
            </a:r>
            <a:r>
              <a:rPr lang="fr-FR" sz="1900" b="1" dirty="0">
                <a:latin typeface="Courier New"/>
                <a:cs typeface="Courier New"/>
              </a:rPr>
              <a:t>déclaratif</a:t>
            </a:r>
            <a:r>
              <a:rPr lang="fr-FR" sz="1900" dirty="0">
                <a:latin typeface="Courier New"/>
                <a:cs typeface="Courier New"/>
              </a:rPr>
              <a:t>={il y a};</a:t>
            </a:r>
            <a:br>
              <a:rPr lang="fr-FR" sz="1900" dirty="0">
                <a:latin typeface="Courier New"/>
                <a:cs typeface="Courier New"/>
              </a:rPr>
            </a:br>
            <a:r>
              <a:rPr lang="fr-FR" sz="1900" b="1" dirty="0">
                <a:latin typeface="Courier New"/>
                <a:cs typeface="Courier New"/>
              </a:rPr>
              <a:t>acteur </a:t>
            </a:r>
            <a:r>
              <a:rPr lang="fr-FR" sz="1900" dirty="0">
                <a:latin typeface="Courier New"/>
                <a:cs typeface="Courier New"/>
              </a:rPr>
              <a:t>: </a:t>
            </a:r>
            <a:r>
              <a:rPr lang="fr-FR" sz="1900" b="1" dirty="0">
                <a:latin typeface="Courier New"/>
                <a:cs typeface="Courier New"/>
              </a:rPr>
              <a:t>quantificateur  identifiant</a:t>
            </a:r>
            <a:r>
              <a:rPr lang="fr-FR" sz="1900" dirty="0">
                <a:latin typeface="Courier New"/>
                <a:cs typeface="Courier New"/>
              </a:rPr>
              <a:t>;</a:t>
            </a:r>
            <a:br>
              <a:rPr lang="fr-FR" sz="1900" dirty="0">
                <a:latin typeface="Courier New"/>
                <a:cs typeface="Courier New"/>
              </a:rPr>
            </a:br>
            <a:r>
              <a:rPr lang="fr-FR" sz="1900" b="1" dirty="0">
                <a:latin typeface="Courier New"/>
                <a:cs typeface="Courier New"/>
              </a:rPr>
              <a:t>quantificateur</a:t>
            </a:r>
            <a:r>
              <a:rPr lang="fr-FR" sz="1900" dirty="0">
                <a:latin typeface="Courier New"/>
                <a:cs typeface="Courier New"/>
              </a:rPr>
              <a:t>= {un, tous, le, ce, un seul, chaque}</a:t>
            </a:r>
            <a:br>
              <a:rPr lang="fr-FR" sz="1900" dirty="0">
                <a:latin typeface="Courier New"/>
                <a:cs typeface="Courier New"/>
              </a:rPr>
            </a:br>
            <a:br>
              <a:rPr lang="fr-FR" sz="1900" dirty="0">
                <a:latin typeface="Courier New"/>
                <a:cs typeface="Courier New"/>
              </a:rPr>
            </a:br>
            <a:r>
              <a:rPr lang="fr-FR" sz="1900" b="1" dirty="0">
                <a:latin typeface="Courier New"/>
                <a:cs typeface="Courier New"/>
              </a:rPr>
              <a:t>action </a:t>
            </a:r>
            <a:r>
              <a:rPr lang="fr-FR" sz="1900" dirty="0">
                <a:latin typeface="Courier New"/>
                <a:cs typeface="Courier New"/>
              </a:rPr>
              <a:t>: </a:t>
            </a:r>
            <a:r>
              <a:rPr lang="fr-FR" sz="1900" b="1" dirty="0">
                <a:latin typeface="Courier New"/>
                <a:cs typeface="Courier New"/>
              </a:rPr>
              <a:t>obligation verbe complément</a:t>
            </a:r>
            <a:r>
              <a:rPr lang="fr-FR" sz="1900" dirty="0">
                <a:latin typeface="Courier New"/>
                <a:cs typeface="Courier New"/>
              </a:rPr>
              <a:t>;</a:t>
            </a:r>
            <a:br>
              <a:rPr lang="fr-FR" sz="1900" dirty="0">
                <a:latin typeface="Courier New"/>
                <a:cs typeface="Courier New"/>
              </a:rPr>
            </a:br>
            <a:r>
              <a:rPr lang="fr-FR" sz="1900" b="1" dirty="0">
                <a:latin typeface="Courier New"/>
                <a:cs typeface="Courier New"/>
              </a:rPr>
              <a:t>obligation</a:t>
            </a:r>
            <a:r>
              <a:rPr lang="fr-FR" sz="1900" dirty="0">
                <a:latin typeface="Courier New"/>
                <a:cs typeface="Courier New"/>
              </a:rPr>
              <a:t>= {doit, devra, fait}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8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950" y="1825625"/>
            <a:ext cx="8264271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sz="2000" dirty="0"/>
              <a:t>« VAIMOS » doit opérer sur une </a:t>
            </a:r>
            <a:r>
              <a:rPr lang="fr-FR" sz="2000" i="1" dirty="0"/>
              <a:t>zone de mission </a:t>
            </a:r>
            <a:r>
              <a:rPr lang="fr-FR" sz="2000" dirty="0"/>
              <a:t>en plein océan </a:t>
            </a:r>
            <a:r>
              <a:rPr lang="fr-FR" sz="2000" b="1" dirty="0"/>
              <a:t>et</a:t>
            </a:r>
          </a:p>
          <a:p>
            <a:pPr marL="0" indent="0" algn="r">
              <a:buNone/>
            </a:pPr>
            <a:r>
              <a:rPr lang="fr-FR" sz="2000" dirty="0"/>
              <a:t>« VAIMOS » doit être programmé avec un trajet prédéfini </a:t>
            </a:r>
            <a:r>
              <a:rPr lang="fr-FR" sz="2000" b="1" dirty="0"/>
              <a:t>et</a:t>
            </a:r>
          </a:p>
          <a:p>
            <a:pPr marL="0" indent="0" algn="r">
              <a:buNone/>
            </a:pPr>
            <a:r>
              <a:rPr lang="fr-FR" sz="2000" dirty="0"/>
              <a:t>Après mise à l’eau «VAIMOS» doit rejoindre la </a:t>
            </a:r>
            <a:r>
              <a:rPr lang="fr-FR" sz="2000" i="1" dirty="0"/>
              <a:t>zone de mission</a:t>
            </a:r>
            <a:r>
              <a:rPr lang="fr-FR" sz="2000" dirty="0"/>
              <a:t> </a:t>
            </a:r>
            <a:r>
              <a:rPr lang="fr-FR" sz="2000" b="1" dirty="0"/>
              <a:t>et</a:t>
            </a:r>
          </a:p>
          <a:p>
            <a:pPr marL="0" indent="0" algn="r">
              <a:buNone/>
            </a:pPr>
            <a:r>
              <a:rPr lang="fr-FR" sz="2000" dirty="0"/>
              <a:t>« VAIMOS » doit quadriller la </a:t>
            </a:r>
            <a:r>
              <a:rPr lang="fr-FR" sz="2000" i="1" dirty="0"/>
              <a:t>zone de mission</a:t>
            </a:r>
            <a:r>
              <a:rPr lang="fr-FR" sz="2000" dirty="0"/>
              <a:t> </a:t>
            </a:r>
            <a:r>
              <a:rPr lang="fr-FR" sz="2000" b="1" dirty="0"/>
              <a:t>et</a:t>
            </a:r>
          </a:p>
          <a:p>
            <a:pPr marL="0" indent="0" algn="r">
              <a:buNone/>
            </a:pPr>
            <a:r>
              <a:rPr lang="fr-FR" sz="2000" dirty="0"/>
              <a:t>« VAIMOS » ne doit pas dériver aléatoirement (selon les courant et vents) </a:t>
            </a:r>
            <a:r>
              <a:rPr lang="fr-FR" sz="2000" b="1" dirty="0"/>
              <a:t>et</a:t>
            </a:r>
          </a:p>
          <a:p>
            <a:pPr marL="0" indent="0" algn="r">
              <a:buNone/>
            </a:pPr>
            <a:r>
              <a:rPr lang="fr-FR" sz="2000" dirty="0"/>
              <a:t>« VAIMOS » ne doit pas  consommer plus de </a:t>
            </a:r>
            <a:r>
              <a:rPr lang="fr-FR" sz="2000" dirty="0">
                <a:solidFill>
                  <a:srgbClr val="FF0000"/>
                </a:solidFill>
              </a:rPr>
              <a:t>??? KW </a:t>
            </a:r>
            <a:r>
              <a:rPr lang="fr-FR" sz="2000" dirty="0"/>
              <a:t>d’énergie </a:t>
            </a:r>
            <a:r>
              <a:rPr lang="fr-FR" sz="2000" b="1" dirty="0"/>
              <a:t>et</a:t>
            </a:r>
          </a:p>
          <a:p>
            <a:pPr marL="0" indent="0" algn="r">
              <a:buNone/>
            </a:pPr>
            <a:r>
              <a:rPr lang="fr-FR" sz="2000" dirty="0"/>
              <a:t>« VAIMOS » doit réaliser des </a:t>
            </a:r>
            <a:r>
              <a:rPr lang="fr-FR" sz="2000" dirty="0">
                <a:solidFill>
                  <a:srgbClr val="FF0000"/>
                </a:solidFill>
              </a:rPr>
              <a:t>mesures océanographiques </a:t>
            </a:r>
            <a:r>
              <a:rPr lang="fr-FR" sz="2000" b="1" dirty="0"/>
              <a:t>et</a:t>
            </a:r>
          </a:p>
          <a:p>
            <a:pPr marL="0" indent="0" algn="r">
              <a:buNone/>
            </a:pPr>
            <a:r>
              <a:rPr lang="fr-FR" sz="2000" dirty="0"/>
              <a:t>« VAIMOS » doit enregistrer les mesures effectuées  </a:t>
            </a:r>
            <a:r>
              <a:rPr lang="fr-FR" sz="2000" b="1" dirty="0"/>
              <a:t>ou</a:t>
            </a:r>
          </a:p>
          <a:p>
            <a:pPr marL="0" indent="0" algn="r">
              <a:buNone/>
            </a:pPr>
            <a:r>
              <a:rPr lang="fr-FR" sz="2000" dirty="0"/>
              <a:t>« VAIMOS » doit transmettre les mesures via une liaison satellitaire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2650" y="216817"/>
            <a:ext cx="8100571" cy="123086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Exigences textuelles structurées : « VAIMOS »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67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Exigences formalisées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09900" y="2057401"/>
            <a:ext cx="6172200" cy="3394472"/>
          </a:xfrm>
        </p:spPr>
        <p:txBody>
          <a:bodyPr/>
          <a:lstStyle/>
          <a:p>
            <a:r>
              <a:rPr lang="fr-FR" b="1" dirty="0"/>
              <a:t>Avantages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forme standardisée </a:t>
            </a:r>
          </a:p>
          <a:p>
            <a:pPr lvl="1"/>
            <a:r>
              <a:rPr lang="fr-FR" dirty="0"/>
              <a:t>traitement automatique</a:t>
            </a:r>
          </a:p>
          <a:p>
            <a:pPr lvl="1"/>
            <a:r>
              <a:rPr lang="fr-FR" dirty="0"/>
              <a:t>non-ambiguïté</a:t>
            </a:r>
          </a:p>
          <a:p>
            <a:r>
              <a:rPr lang="fr-FR" b="1" dirty="0"/>
              <a:t>Risques</a:t>
            </a:r>
            <a:r>
              <a:rPr lang="fr-FR" dirty="0"/>
              <a:t> : </a:t>
            </a:r>
          </a:p>
          <a:p>
            <a:pPr lvl="1"/>
            <a:r>
              <a:rPr lang="fr-FR" dirty="0"/>
              <a:t>manque d’expressivité </a:t>
            </a:r>
          </a:p>
          <a:p>
            <a:pPr lvl="1"/>
            <a:r>
              <a:rPr lang="fr-FR" dirty="0"/>
              <a:t>difficultés de compréhension </a:t>
            </a:r>
            <a:r>
              <a:rPr lang="fr-FR" sz="1500" dirty="0"/>
              <a:t>(langage mathématique)</a:t>
            </a:r>
          </a:p>
          <a:p>
            <a:pPr lvl="1"/>
            <a:endParaRPr lang="fr-FR" sz="1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3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 vs Exigence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487" y="3830068"/>
            <a:ext cx="5955029" cy="277063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cs typeface="Courier New"/>
              </a:rPr>
              <a:t>« </a:t>
            </a:r>
            <a:r>
              <a:rPr lang="fr-FR" b="1" dirty="0">
                <a:solidFill>
                  <a:srgbClr val="FF0000"/>
                </a:solidFill>
                <a:cs typeface="Courier New"/>
              </a:rPr>
              <a:t>L’exigence</a:t>
            </a:r>
            <a:r>
              <a:rPr lang="fr-FR" b="1" dirty="0">
                <a:cs typeface="Courier New"/>
              </a:rPr>
              <a:t> » </a:t>
            </a:r>
            <a:r>
              <a:rPr lang="fr-FR" dirty="0">
                <a:cs typeface="Courier New"/>
              </a:rPr>
              <a:t>est une représentation  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cs typeface="Courier New"/>
              </a:rPr>
              <a:t>	structurée</a:t>
            </a:r>
            <a:r>
              <a:rPr lang="fr-FR" dirty="0">
                <a:cs typeface="Courier New"/>
              </a:rPr>
              <a:t> et </a:t>
            </a:r>
            <a:r>
              <a:rPr lang="fr-FR" dirty="0">
                <a:solidFill>
                  <a:srgbClr val="0070C0"/>
                </a:solidFill>
                <a:cs typeface="Courier New"/>
              </a:rPr>
              <a:t>contractuelle</a:t>
            </a:r>
            <a:r>
              <a:rPr lang="fr-FR" dirty="0">
                <a:cs typeface="Courier New"/>
              </a:rPr>
              <a:t> </a:t>
            </a:r>
          </a:p>
          <a:p>
            <a:pPr marL="0" indent="0">
              <a:buNone/>
            </a:pPr>
            <a:r>
              <a:rPr lang="fr-FR" dirty="0">
                <a:cs typeface="Courier New"/>
              </a:rPr>
              <a:t>d’une </a:t>
            </a:r>
            <a:r>
              <a:rPr lang="fr-FR" b="1" dirty="0">
                <a:cs typeface="Courier New"/>
              </a:rPr>
              <a:t>capacité opérationnelle</a:t>
            </a:r>
            <a:r>
              <a:rPr lang="fr-FR" dirty="0">
                <a:cs typeface="Courier New"/>
              </a:rPr>
              <a:t> </a:t>
            </a:r>
          </a:p>
          <a:p>
            <a:pPr marL="0" indent="0">
              <a:buNone/>
            </a:pPr>
            <a:r>
              <a:rPr lang="fr-FR" b="1" i="1" dirty="0">
                <a:cs typeface="Courier New"/>
              </a:rPr>
              <a:t>	souhaitée</a:t>
            </a:r>
            <a:r>
              <a:rPr lang="fr-FR" dirty="0">
                <a:cs typeface="Courier New"/>
              </a:rPr>
              <a:t> par le client et </a:t>
            </a:r>
          </a:p>
          <a:p>
            <a:pPr marL="0" indent="0">
              <a:buNone/>
            </a:pPr>
            <a:r>
              <a:rPr lang="fr-FR" b="1" i="1" dirty="0">
                <a:cs typeface="Courier New"/>
              </a:rPr>
              <a:t>	validée</a:t>
            </a:r>
            <a:r>
              <a:rPr lang="fr-FR" dirty="0">
                <a:cs typeface="Courier New"/>
              </a:rPr>
              <a:t> par le fournisseur.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53365" y="1690690"/>
            <a:ext cx="5885273" cy="20328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dirty="0">
                <a:cs typeface="Courier New"/>
              </a:rPr>
              <a:t>« </a:t>
            </a:r>
            <a:r>
              <a:rPr lang="fr-FR" sz="2800" b="1" dirty="0">
                <a:solidFill>
                  <a:srgbClr val="FF0000"/>
                </a:solidFill>
                <a:cs typeface="Courier New"/>
              </a:rPr>
              <a:t>Le besoin</a:t>
            </a:r>
            <a:r>
              <a:rPr lang="fr-FR" sz="2800" dirty="0">
                <a:cs typeface="Courier New"/>
              </a:rPr>
              <a:t> » représente l’expression </a:t>
            </a:r>
          </a:p>
          <a:p>
            <a:pPr marL="0" indent="0">
              <a:buNone/>
            </a:pPr>
            <a:r>
              <a:rPr lang="fr-FR" sz="2800" dirty="0">
                <a:cs typeface="Courier New"/>
              </a:rPr>
              <a:t>d’une capacité opérationnelle </a:t>
            </a:r>
          </a:p>
          <a:p>
            <a:pPr marL="0" indent="0">
              <a:buNone/>
              <a:tabLst>
                <a:tab pos="884238" algn="l"/>
              </a:tabLst>
            </a:pPr>
            <a:r>
              <a:rPr lang="fr-FR" sz="2800" b="1" i="1" dirty="0">
                <a:cs typeface="Courier New"/>
              </a:rPr>
              <a:t>	souhaitée</a:t>
            </a:r>
            <a:r>
              <a:rPr lang="fr-FR" sz="2800" dirty="0">
                <a:cs typeface="Courier New"/>
              </a:rPr>
              <a:t> par le client.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59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Exigences formalisées : « VAIMOS 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Exigence textuelle : 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dirty="0" err="1"/>
              <a:t>Vaimos</a:t>
            </a:r>
            <a:r>
              <a:rPr lang="fr-FR" dirty="0"/>
              <a:t> » ne mesure pas la salinité entre son départ ne mission et l’arrivé sur la zone de mission.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Formalisation avec la Logique Temporelle:</a:t>
            </a:r>
          </a:p>
          <a:p>
            <a:pPr lvl="1"/>
            <a:r>
              <a:rPr lang="fr-FR" dirty="0"/>
              <a:t>Propositions</a:t>
            </a:r>
          </a:p>
          <a:p>
            <a:pPr lvl="2"/>
            <a:r>
              <a:rPr lang="fr-FR" dirty="0"/>
              <a:t>P := « </a:t>
            </a:r>
            <a:r>
              <a:rPr lang="fr-FR" dirty="0" err="1"/>
              <a:t>Vaimos</a:t>
            </a:r>
            <a:r>
              <a:rPr lang="fr-FR" dirty="0"/>
              <a:t> » mesure la salinité</a:t>
            </a:r>
          </a:p>
          <a:p>
            <a:pPr lvl="2"/>
            <a:r>
              <a:rPr lang="fr-FR" dirty="0"/>
              <a:t>Q := départ en mission</a:t>
            </a:r>
          </a:p>
          <a:p>
            <a:pPr lvl="2"/>
            <a:r>
              <a:rPr lang="fr-FR" dirty="0"/>
              <a:t>R := arrivé sur la zone de mission</a:t>
            </a:r>
          </a:p>
          <a:p>
            <a:pPr lvl="1"/>
            <a:r>
              <a:rPr lang="fr-FR" sz="3000" dirty="0"/>
              <a:t>Formule : </a:t>
            </a:r>
            <a:r>
              <a:rPr lang="fr-FR" sz="3000" b="1" dirty="0">
                <a:latin typeface="ＭＳ ゴシック"/>
                <a:ea typeface="ＭＳ ゴシック"/>
                <a:cs typeface="ＭＳ ゴシック"/>
              </a:rPr>
              <a:t>[]</a:t>
            </a:r>
            <a:r>
              <a:rPr lang="fr-FR" sz="3000" b="1" dirty="0"/>
              <a:t>((Q &amp; !R &amp; &lt;&gt;R) -&gt; (!P UR))</a:t>
            </a:r>
          </a:p>
          <a:p>
            <a:pPr lvl="1"/>
            <a:r>
              <a:rPr lang="fr-FR" b="1" i="1" dirty="0"/>
              <a:t>Globalement</a:t>
            </a:r>
            <a:r>
              <a:rPr lang="fr-FR" dirty="0"/>
              <a:t> (le départ en mission est vrai) </a:t>
            </a:r>
            <a:r>
              <a:rPr lang="fr-FR" b="1" dirty="0"/>
              <a:t>et</a:t>
            </a:r>
            <a:r>
              <a:rPr lang="fr-FR" dirty="0"/>
              <a:t> (arrivé sur la zone de mission est faux) </a:t>
            </a:r>
            <a:r>
              <a:rPr lang="fr-FR" b="1" dirty="0"/>
              <a:t>et</a:t>
            </a:r>
            <a:r>
              <a:rPr lang="fr-FR" dirty="0"/>
              <a:t> </a:t>
            </a:r>
            <a:r>
              <a:rPr lang="fr-FR" b="1" i="1" dirty="0"/>
              <a:t>fatalement</a:t>
            </a:r>
            <a:r>
              <a:rPr lang="fr-FR" dirty="0"/>
              <a:t> (arrivé sur la zone de mission est vrai) </a:t>
            </a:r>
            <a:r>
              <a:rPr lang="fr-FR" b="1" dirty="0"/>
              <a:t>implique</a:t>
            </a:r>
            <a:r>
              <a:rPr lang="fr-FR" dirty="0"/>
              <a:t> que « </a:t>
            </a:r>
            <a:r>
              <a:rPr lang="fr-FR" dirty="0" err="1"/>
              <a:t>Vaimos</a:t>
            </a:r>
            <a:r>
              <a:rPr lang="fr-FR" dirty="0"/>
              <a:t> » ne mesure pas la salinité </a:t>
            </a:r>
            <a:r>
              <a:rPr lang="fr-FR" b="1" i="1" dirty="0"/>
              <a:t>jusqu’à</a:t>
            </a:r>
            <a:r>
              <a:rPr lang="fr-FR" dirty="0"/>
              <a:t> (arrivé sur la zone de mission est vrai).</a:t>
            </a:r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3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Exigences en pratique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Capture d’exigences dans le cadre de l’UV 5.8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76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Règles syntaxiques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seule phrase</a:t>
            </a:r>
          </a:p>
          <a:p>
            <a:pPr lvl="1"/>
            <a:r>
              <a:rPr lang="fr-FR" dirty="0"/>
              <a:t>Commence par une majuscule et termine par un point.</a:t>
            </a:r>
          </a:p>
          <a:p>
            <a:r>
              <a:rPr lang="fr-FR" dirty="0"/>
              <a:t>Un même concept doit toujours être désigné par la même expression</a:t>
            </a:r>
          </a:p>
          <a:p>
            <a:r>
              <a:rPr lang="fr-FR" dirty="0"/>
              <a:t>Chaque concept propre au système doit être défini dans le glossaire</a:t>
            </a:r>
          </a:p>
          <a:p>
            <a:r>
              <a:rPr lang="fr-FR" dirty="0"/>
              <a:t>Adapter le vocabulaire au niveau nécessaire à la contractualisation</a:t>
            </a:r>
          </a:p>
          <a:p>
            <a:r>
              <a:rPr lang="fr-FR" dirty="0"/>
              <a:t>Langage contraint</a:t>
            </a:r>
          </a:p>
          <a:p>
            <a:pPr marL="0" indent="0">
              <a:buNone/>
            </a:pPr>
            <a:r>
              <a:rPr lang="fr-FR" u="heavy" dirty="0">
                <a:uFill>
                  <a:solidFill>
                    <a:schemeClr val="accent6"/>
                  </a:solidFill>
                </a:uFill>
              </a:rPr>
              <a:t>[</a:t>
            </a:r>
            <a:r>
              <a:rPr lang="fr-FR" b="1" i="1" u="heavy" dirty="0">
                <a:uFill>
                  <a:solidFill>
                    <a:schemeClr val="accent6"/>
                  </a:solidFill>
                </a:uFill>
              </a:rPr>
              <a:t>Conditions</a:t>
            </a:r>
            <a:r>
              <a:rPr lang="fr-FR" u="heavy" dirty="0">
                <a:uFill>
                  <a:solidFill>
                    <a:schemeClr val="accent6"/>
                  </a:solidFill>
                </a:uFill>
              </a:rPr>
              <a:t>]		</a:t>
            </a:r>
            <a:r>
              <a:rPr lang="fr-FR" b="1" i="1" u="heavy" dirty="0">
                <a:uFill>
                  <a:solidFill>
                    <a:schemeClr val="accent6"/>
                  </a:solidFill>
                </a:uFill>
              </a:rPr>
              <a:t>Sujet</a:t>
            </a:r>
            <a:r>
              <a:rPr lang="fr-FR" u="heavy" dirty="0">
                <a:uFill>
                  <a:solidFill>
                    <a:schemeClr val="accent6"/>
                  </a:solidFill>
                </a:uFill>
              </a:rPr>
              <a:t>		</a:t>
            </a:r>
            <a:r>
              <a:rPr lang="fr-FR" b="1" i="1" u="heavy" dirty="0">
                <a:uFill>
                  <a:solidFill>
                    <a:schemeClr val="accent6"/>
                  </a:solidFill>
                </a:uFill>
              </a:rPr>
              <a:t>Verbe</a:t>
            </a:r>
            <a:r>
              <a:rPr lang="fr-FR" u="heavy" dirty="0">
                <a:uFill>
                  <a:solidFill>
                    <a:schemeClr val="accent6"/>
                  </a:solidFill>
                </a:uFill>
              </a:rPr>
              <a:t>	[</a:t>
            </a:r>
            <a:r>
              <a:rPr lang="fr-FR" b="1" i="1" u="heavy" dirty="0">
                <a:uFill>
                  <a:solidFill>
                    <a:schemeClr val="accent6"/>
                  </a:solidFill>
                </a:uFill>
              </a:rPr>
              <a:t>Compléments</a:t>
            </a:r>
            <a:r>
              <a:rPr lang="fr-FR" u="heavy" dirty="0">
                <a:uFill>
                  <a:solidFill>
                    <a:schemeClr val="accent6"/>
                  </a:solidFill>
                </a:uFill>
              </a:rPr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3460" y="6055688"/>
            <a:ext cx="9889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>
                <a:solidFill>
                  <a:srgbClr val="0070C0"/>
                </a:solidFill>
              </a:rPr>
              <a:t>facultatives</a:t>
            </a:r>
            <a:endParaRPr lang="fr-FR" sz="135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2367" y="6055688"/>
            <a:ext cx="8760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>
                <a:solidFill>
                  <a:srgbClr val="0070C0"/>
                </a:solidFill>
              </a:rPr>
              <a:t>facultatifs</a:t>
            </a:r>
            <a:endParaRPr lang="fr-FR" sz="13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26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[</a:t>
            </a:r>
            <a:r>
              <a:rPr lang="fr-FR" b="1" i="1" dirty="0"/>
              <a:t>Conditions</a:t>
            </a:r>
            <a:r>
              <a:rPr lang="fr-FR" dirty="0"/>
              <a:t>]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1" y="1470991"/>
          <a:ext cx="10516768" cy="473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4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2359">
                <a:tc>
                  <a:txBody>
                    <a:bodyPr/>
                    <a:lstStyle/>
                    <a:p>
                      <a:pPr algn="ctr"/>
                      <a:r>
                        <a:rPr lang="fr-FR" sz="2600" dirty="0"/>
                        <a:t>Type de condition</a:t>
                      </a:r>
                    </a:p>
                  </a:txBody>
                  <a:tcPr marL="84642" marR="84642" marT="42321" marB="42321" anchor="ctr"/>
                </a:tc>
                <a:tc>
                  <a:txBody>
                    <a:bodyPr/>
                    <a:lstStyle/>
                    <a:p>
                      <a:r>
                        <a:rPr lang="fr-FR" sz="2600" dirty="0"/>
                        <a:t>Structure de la phrase</a:t>
                      </a:r>
                    </a:p>
                  </a:txBody>
                  <a:tcPr marL="84642" marR="84642" marT="42321" marB="423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359">
                <a:tc>
                  <a:txBody>
                    <a:bodyPr/>
                    <a:lstStyle/>
                    <a:p>
                      <a:pPr algn="ctr"/>
                      <a:r>
                        <a:rPr lang="fr-FR" sz="2600" i="1" dirty="0"/>
                        <a:t>Sans condition</a:t>
                      </a:r>
                    </a:p>
                  </a:txBody>
                  <a:tcPr marL="84642" marR="84642" marT="42321" marB="42321" anchor="ctr"/>
                </a:tc>
                <a:tc>
                  <a:txBody>
                    <a:bodyPr/>
                    <a:lstStyle/>
                    <a:p>
                      <a:r>
                        <a:rPr lang="fr-FR" sz="2600" dirty="0"/>
                        <a:t>Le système doit </a:t>
                      </a:r>
                      <a:r>
                        <a:rPr lang="is-IS" sz="2600" dirty="0"/>
                        <a:t>…</a:t>
                      </a:r>
                      <a:endParaRPr lang="fr-FR" sz="2600" dirty="0"/>
                    </a:p>
                  </a:txBody>
                  <a:tcPr marL="84642" marR="84642" marT="42321" marB="423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359">
                <a:tc>
                  <a:txBody>
                    <a:bodyPr/>
                    <a:lstStyle/>
                    <a:p>
                      <a:pPr algn="ctr"/>
                      <a:r>
                        <a:rPr lang="fr-FR" sz="2600" i="1" dirty="0"/>
                        <a:t>Etat</a:t>
                      </a:r>
                    </a:p>
                  </a:txBody>
                  <a:tcPr marL="84642" marR="84642" marT="42321" marB="42321" anchor="ctr"/>
                </a:tc>
                <a:tc>
                  <a:txBody>
                    <a:bodyPr/>
                    <a:lstStyle/>
                    <a:p>
                      <a:r>
                        <a:rPr lang="fr-FR" sz="2600" dirty="0"/>
                        <a:t>Tant que {</a:t>
                      </a:r>
                      <a:r>
                        <a:rPr lang="fr-FR" sz="2600" b="1" i="1" dirty="0"/>
                        <a:t>état</a:t>
                      </a:r>
                      <a:r>
                        <a:rPr lang="fr-FR" sz="2600" dirty="0"/>
                        <a:t>}, le système</a:t>
                      </a:r>
                      <a:r>
                        <a:rPr lang="fr-FR" sz="2600" baseline="0" dirty="0"/>
                        <a:t> doit </a:t>
                      </a:r>
                      <a:r>
                        <a:rPr lang="is-IS" sz="2600" baseline="0" dirty="0"/>
                        <a:t>…</a:t>
                      </a:r>
                      <a:endParaRPr lang="fr-FR" sz="2600" dirty="0"/>
                    </a:p>
                  </a:txBody>
                  <a:tcPr marL="84642" marR="84642" marT="42321" marB="423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359">
                <a:tc>
                  <a:txBody>
                    <a:bodyPr/>
                    <a:lstStyle/>
                    <a:p>
                      <a:pPr algn="ctr"/>
                      <a:r>
                        <a:rPr lang="fr-FR" sz="2600" i="1" dirty="0"/>
                        <a:t>Option</a:t>
                      </a:r>
                    </a:p>
                  </a:txBody>
                  <a:tcPr marL="84642" marR="84642" marT="42321" marB="42321" anchor="ctr"/>
                </a:tc>
                <a:tc>
                  <a:txBody>
                    <a:bodyPr/>
                    <a:lstStyle/>
                    <a:p>
                      <a:r>
                        <a:rPr lang="fr-FR" sz="2600" dirty="0"/>
                        <a:t>Quand</a:t>
                      </a:r>
                      <a:r>
                        <a:rPr lang="fr-FR" sz="2600" baseline="0" dirty="0"/>
                        <a:t> {</a:t>
                      </a:r>
                      <a:r>
                        <a:rPr lang="fr-FR" sz="2600" b="1" i="1" baseline="0" dirty="0"/>
                        <a:t>option</a:t>
                      </a:r>
                      <a:r>
                        <a:rPr lang="fr-FR" sz="2600" baseline="0" dirty="0"/>
                        <a:t>}, le système doit </a:t>
                      </a:r>
                      <a:r>
                        <a:rPr lang="is-IS" sz="2600" baseline="0" dirty="0"/>
                        <a:t>…</a:t>
                      </a:r>
                      <a:endParaRPr lang="fr-FR" sz="2600" dirty="0"/>
                    </a:p>
                  </a:txBody>
                  <a:tcPr marL="84642" marR="84642" marT="42321" marB="423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359">
                <a:tc>
                  <a:txBody>
                    <a:bodyPr/>
                    <a:lstStyle/>
                    <a:p>
                      <a:pPr algn="ctr"/>
                      <a:r>
                        <a:rPr lang="fr-FR" sz="2600" i="1" dirty="0"/>
                        <a:t>Réaction</a:t>
                      </a:r>
                    </a:p>
                  </a:txBody>
                  <a:tcPr marL="84642" marR="84642" marT="42321" marB="42321" anchor="ctr"/>
                </a:tc>
                <a:tc>
                  <a:txBody>
                    <a:bodyPr/>
                    <a:lstStyle/>
                    <a:p>
                      <a:r>
                        <a:rPr lang="fr-FR" sz="2600" dirty="0"/>
                        <a:t>Lorsque</a:t>
                      </a:r>
                      <a:r>
                        <a:rPr lang="fr-FR" sz="2600" baseline="0" dirty="0"/>
                        <a:t> {</a:t>
                      </a:r>
                      <a:r>
                        <a:rPr lang="fr-FR" sz="2600" b="1" i="1" baseline="0" dirty="0"/>
                        <a:t>événement</a:t>
                      </a:r>
                      <a:r>
                        <a:rPr lang="fr-FR" sz="2600" baseline="0" dirty="0"/>
                        <a:t>}, le système doit </a:t>
                      </a:r>
                      <a:r>
                        <a:rPr lang="is-IS" sz="2600" baseline="0" dirty="0"/>
                        <a:t>…</a:t>
                      </a:r>
                      <a:endParaRPr lang="fr-FR" sz="2600" dirty="0"/>
                    </a:p>
                  </a:txBody>
                  <a:tcPr marL="84642" marR="84642" marT="42321" marB="423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634">
                <a:tc>
                  <a:txBody>
                    <a:bodyPr/>
                    <a:lstStyle/>
                    <a:p>
                      <a:pPr algn="ctr"/>
                      <a:r>
                        <a:rPr lang="fr-FR" sz="2600" i="1" dirty="0"/>
                        <a:t>Comportement</a:t>
                      </a:r>
                      <a:r>
                        <a:rPr lang="fr-FR" sz="2600" i="1" baseline="0" dirty="0"/>
                        <a:t> </a:t>
                      </a:r>
                    </a:p>
                    <a:p>
                      <a:pPr algn="ctr"/>
                      <a:r>
                        <a:rPr lang="fr-FR" sz="2600" i="1" baseline="0" dirty="0"/>
                        <a:t>non-voulu</a:t>
                      </a:r>
                      <a:endParaRPr lang="fr-FR" sz="2600" i="1" dirty="0"/>
                    </a:p>
                  </a:txBody>
                  <a:tcPr marL="84642" marR="84642" marT="42321" marB="42321" anchor="ctr"/>
                </a:tc>
                <a:tc>
                  <a:txBody>
                    <a:bodyPr/>
                    <a:lstStyle/>
                    <a:p>
                      <a:r>
                        <a:rPr lang="fr-FR" sz="2600" dirty="0"/>
                        <a:t>Si {</a:t>
                      </a:r>
                      <a:r>
                        <a:rPr lang="fr-FR" sz="2600" b="1" i="1" dirty="0"/>
                        <a:t>événement</a:t>
                      </a:r>
                      <a:r>
                        <a:rPr lang="fr-FR" sz="2600" b="1" i="1" baseline="0" dirty="0"/>
                        <a:t> non-voulu</a:t>
                      </a:r>
                      <a:r>
                        <a:rPr lang="fr-FR" sz="2600" dirty="0"/>
                        <a:t>}, alors</a:t>
                      </a:r>
                      <a:r>
                        <a:rPr lang="fr-FR" sz="2600" baseline="0" dirty="0"/>
                        <a:t> le système doit </a:t>
                      </a:r>
                      <a:r>
                        <a:rPr lang="is-IS" sz="2600" baseline="0" dirty="0"/>
                        <a:t>…</a:t>
                      </a:r>
                      <a:endParaRPr lang="fr-FR" sz="2600" dirty="0"/>
                    </a:p>
                  </a:txBody>
                  <a:tcPr marL="84642" marR="84642" marT="42321" marB="423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282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Sujet Verbe </a:t>
            </a:r>
            <a:r>
              <a:rPr lang="fr-FR" dirty="0"/>
              <a:t>[</a:t>
            </a:r>
            <a:r>
              <a:rPr lang="fr-FR" b="1" i="1" dirty="0"/>
              <a:t>Compléments</a:t>
            </a:r>
            <a:r>
              <a:rPr lang="fr-FR" dirty="0"/>
              <a:t>]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1" y="1470990"/>
          <a:ext cx="11026864" cy="4562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251989" y="5572224"/>
            <a:ext cx="3101811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fr-FR" sz="2400"/>
              <a:t>Le système doit {</a:t>
            </a:r>
            <a:r>
              <a:rPr lang="fr-FR" sz="2400" b="1" i="1"/>
              <a:t>verbe</a:t>
            </a:r>
            <a:r>
              <a:rPr lang="fr-FR" sz="2400"/>
              <a:t>}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47898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ne pas faire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28700" y="1430938"/>
          <a:ext cx="10134600" cy="50880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9736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9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fr-FR" sz="1900" dirty="0">
                          <a:effectLst/>
                        </a:rPr>
                        <a:t>Pronoms personnels :</a:t>
                      </a:r>
                      <a:endParaRPr lang="en-US" sz="190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fr-FR" sz="1900" b="0" dirty="0">
                          <a:effectLst/>
                        </a:rPr>
                        <a:t>je, tu, il, elle, nous, vous, ils et elles.</a:t>
                      </a:r>
                      <a:endParaRPr lang="en-US" sz="1900" b="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4008" marR="34008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9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fr-FR" sz="1900" dirty="0">
                          <a:effectLst/>
                        </a:rPr>
                        <a:t>Verbes flous :</a:t>
                      </a:r>
                      <a:endParaRPr lang="en-US" sz="190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fr-FR" sz="1900" b="0" dirty="0">
                          <a:effectLst/>
                        </a:rPr>
                        <a:t>manager, gérer, supporter, soutenir, optimiser, maximiser, minimiser, favoriser, aider, éviter.</a:t>
                      </a:r>
                      <a:endParaRPr lang="en-US" sz="1900" b="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4008" marR="3400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66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9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fr-FR" sz="1900" dirty="0">
                          <a:effectLst/>
                        </a:rPr>
                        <a:t>Pronom indéfini :</a:t>
                      </a:r>
                      <a:endParaRPr lang="en-US" sz="190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fr-FR" sz="1900" b="0" dirty="0">
                          <a:effectLst/>
                        </a:rPr>
                        <a:t>on.</a:t>
                      </a:r>
                      <a:endParaRPr lang="en-US" sz="1900" b="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4008" marR="34008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9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fr-FR" sz="1900" b="1" dirty="0">
                          <a:effectLst/>
                        </a:rPr>
                        <a:t>Ouvertures :</a:t>
                      </a:r>
                      <a:endParaRPr lang="en-US" sz="1900" b="1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fr-FR" sz="1900" dirty="0" err="1">
                          <a:effectLst/>
                        </a:rPr>
                        <a:t>etc</a:t>
                      </a:r>
                      <a:r>
                        <a:rPr lang="fr-FR" sz="1900" dirty="0">
                          <a:effectLst/>
                        </a:rPr>
                        <a:t>, …, a minima, notamment, généralement, typiquement.</a:t>
                      </a:r>
                      <a:endParaRPr lang="en-US" sz="1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4008" marR="340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16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9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fr-FR" sz="1900" dirty="0">
                          <a:effectLst/>
                        </a:rPr>
                        <a:t>Pronom démonstratifs :</a:t>
                      </a:r>
                      <a:endParaRPr lang="en-US" sz="190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fr-FR" sz="1900" b="0" dirty="0">
                          <a:effectLst/>
                        </a:rPr>
                        <a:t>celui-ci, celui-là, celle-ci, celle-là, ceux-ci, ceux-là, celles-ci, celles-là, ceci, cela.</a:t>
                      </a:r>
                      <a:endParaRPr lang="en-US" sz="1900" b="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4008" marR="34008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9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fr-FR" sz="1900" b="1" dirty="0">
                          <a:effectLst/>
                        </a:rPr>
                        <a:t>Mots passe-partout :</a:t>
                      </a:r>
                      <a:endParaRPr lang="en-US" sz="1900" b="1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fr-FR" sz="1900" dirty="0">
                          <a:effectLst/>
                        </a:rPr>
                        <a:t>simple, ergonomique, facile, aisé, utilisable, bon, gérable, complexité, propice, claire, robuste.</a:t>
                      </a:r>
                      <a:endParaRPr lang="en-US" sz="1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4008" marR="340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662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9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fr-FR" sz="1900" dirty="0">
                          <a:effectLst/>
                        </a:rPr>
                        <a:t>Conjonction de coordination :</a:t>
                      </a:r>
                      <a:endParaRPr lang="en-US" sz="190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fr-FR" sz="1900" b="0" dirty="0">
                          <a:effectLst/>
                        </a:rPr>
                        <a:t>mais, ou, et, donc, or, ni, car.</a:t>
                      </a:r>
                      <a:endParaRPr lang="en-US" sz="1900" b="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4008" marR="34008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9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fr-FR" sz="1900" b="1" dirty="0">
                          <a:effectLst/>
                        </a:rPr>
                        <a:t>Mots flous :</a:t>
                      </a:r>
                      <a:endParaRPr lang="en-US" sz="1900" b="1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fr-FR" sz="1900" dirty="0">
                          <a:effectLst/>
                        </a:rPr>
                        <a:t>rapide, lent, beaucoup, nombreux, moins, plus, souvent.</a:t>
                      </a:r>
                      <a:endParaRPr lang="en-US" sz="1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4008" marR="340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835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900"/>
                        </a:spcBef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fr-FR" sz="1900" dirty="0">
                          <a:effectLst/>
                        </a:rPr>
                        <a:t>Séparateur :</a:t>
                      </a:r>
                      <a:endParaRPr lang="en-US" sz="1900" dirty="0">
                        <a:effectLst/>
                      </a:endParaRPr>
                    </a:p>
                    <a:p>
                      <a:pPr marL="342900" lvl="0" indent="-342900" algn="l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charset="2"/>
                        <a:buChar char=""/>
                        <a:tabLst>
                          <a:tab pos="269875" algn="l"/>
                        </a:tabLst>
                      </a:pPr>
                      <a:r>
                        <a:rPr lang="fr-FR" sz="1900" b="0" dirty="0">
                          <a:effectLst/>
                        </a:rPr>
                        <a:t>« ! », « ? », « ; », « ( » , « ) »,</a:t>
                      </a:r>
                      <a:r>
                        <a:rPr lang="fr-FR" sz="1900" b="0" baseline="0" dirty="0">
                          <a:effectLst/>
                        </a:rPr>
                        <a:t> </a:t>
                      </a:r>
                      <a:r>
                        <a:rPr lang="fr-FR" sz="1900" b="0" dirty="0">
                          <a:effectLst/>
                        </a:rPr>
                        <a:t>« - ».</a:t>
                      </a:r>
                      <a:endParaRPr lang="en-US" sz="1900" b="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4008" marR="34008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900" dirty="0">
                          <a:effectLst/>
                        </a:rPr>
                        <a:t> </a:t>
                      </a:r>
                      <a:endParaRPr lang="en-US" sz="19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34008" marR="340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427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Cycle de vie d’une exigence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22" y="2014583"/>
            <a:ext cx="5771055" cy="3727715"/>
          </a:xfrm>
        </p:spPr>
      </p:pic>
    </p:spTree>
    <p:extLst>
      <p:ext uri="{BB962C8B-B14F-4D97-AF65-F5344CB8AC3E}">
        <p14:creationId xmlns:p14="http://schemas.microsoft.com/office/powerpoint/2010/main" val="2336822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des exigences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Maintien de l’ensemble d’exigences</a:t>
            </a:r>
          </a:p>
          <a:p>
            <a:pPr lvl="1"/>
            <a:r>
              <a:rPr lang="fr-FR" dirty="0"/>
              <a:t>Formalisation</a:t>
            </a:r>
          </a:p>
          <a:p>
            <a:pPr lvl="1"/>
            <a:r>
              <a:rPr lang="fr-FR" dirty="0" err="1"/>
              <a:t>Prioritization</a:t>
            </a:r>
            <a:endParaRPr lang="fr-FR" dirty="0"/>
          </a:p>
          <a:p>
            <a:pPr lvl="1"/>
            <a:r>
              <a:rPr lang="fr-FR" dirty="0"/>
              <a:t>Gestion de changements</a:t>
            </a:r>
          </a:p>
          <a:p>
            <a:pPr lvl="1"/>
            <a:r>
              <a:rPr lang="fr-FR" dirty="0"/>
              <a:t>Traçabilité </a:t>
            </a:r>
          </a:p>
          <a:p>
            <a:r>
              <a:rPr lang="fr-FR" b="1" dirty="0"/>
              <a:t>Change Control </a:t>
            </a:r>
            <a:r>
              <a:rPr lang="fr-FR" b="1" dirty="0" err="1"/>
              <a:t>Board</a:t>
            </a:r>
            <a:r>
              <a:rPr lang="fr-FR" dirty="0"/>
              <a:t> (CCB)</a:t>
            </a:r>
          </a:p>
          <a:p>
            <a:pPr lvl="1"/>
            <a:r>
              <a:rPr lang="fr-FR" dirty="0"/>
              <a:t>Comité de gestion des demandes de modification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17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d’exigences : Outils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Excel : Base de données d’exigences</a:t>
            </a:r>
          </a:p>
          <a:p>
            <a:r>
              <a:rPr lang="fr-FR" dirty="0" err="1"/>
              <a:t>SysML</a:t>
            </a:r>
            <a:r>
              <a:rPr lang="fr-FR" dirty="0"/>
              <a:t> : Diagramme d’exigences</a:t>
            </a:r>
          </a:p>
          <a:p>
            <a:r>
              <a:rPr lang="fr-FR" dirty="0"/>
              <a:t>IBM Rational Doors </a:t>
            </a:r>
            <a:r>
              <a:rPr lang="fr-FR" i="1" dirty="0"/>
              <a:t>(IBM)</a:t>
            </a:r>
          </a:p>
          <a:p>
            <a:r>
              <a:rPr lang="fr-FR" dirty="0" err="1"/>
              <a:t>Reqtify</a:t>
            </a:r>
            <a:r>
              <a:rPr lang="fr-FR" dirty="0"/>
              <a:t> </a:t>
            </a:r>
            <a:r>
              <a:rPr lang="fr-FR" i="1" dirty="0"/>
              <a:t>(Dassault </a:t>
            </a:r>
            <a:r>
              <a:rPr lang="fr-FR" i="1" dirty="0" err="1"/>
              <a:t>Systemes</a:t>
            </a:r>
            <a:r>
              <a:rPr lang="fr-FR" i="1" dirty="0"/>
              <a:t>)</a:t>
            </a:r>
          </a:p>
          <a:p>
            <a:r>
              <a:rPr lang="fr-FR" dirty="0"/>
              <a:t>Capella </a:t>
            </a:r>
            <a:r>
              <a:rPr lang="fr-FR" i="1" dirty="0"/>
              <a:t>(Thales)</a:t>
            </a:r>
          </a:p>
          <a:p>
            <a:r>
              <a:rPr lang="fr-FR" dirty="0" err="1"/>
              <a:t>ProR</a:t>
            </a:r>
            <a:r>
              <a:rPr lang="fr-FR" dirty="0"/>
              <a:t> -- </a:t>
            </a:r>
            <a:r>
              <a:rPr lang="fr-FR" dirty="0">
                <a:hlinkClick r:id="rId2"/>
              </a:rPr>
              <a:t>http://www.eclipse.org/rmf/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32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d’exigences : Excel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1534456"/>
            <a:ext cx="10018643" cy="46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1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Ingénierie des Exigences :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56" y="2045535"/>
            <a:ext cx="7968595" cy="4270424"/>
          </a:xfrm>
        </p:spPr>
        <p:txBody>
          <a:bodyPr>
            <a:normAutofit fontScale="92500"/>
          </a:bodyPr>
          <a:lstStyle/>
          <a:p>
            <a:r>
              <a:rPr lang="fr-FR" dirty="0"/>
              <a:t>Prévenir les situations d’échec</a:t>
            </a:r>
          </a:p>
          <a:p>
            <a:pPr lvl="1"/>
            <a:r>
              <a:rPr lang="fr-FR" dirty="0"/>
              <a:t>exigences incomplètes, changeantes</a:t>
            </a:r>
          </a:p>
          <a:p>
            <a:pPr lvl="1"/>
            <a:r>
              <a:rPr lang="fr-FR" dirty="0"/>
              <a:t>exigences rampantes</a:t>
            </a:r>
          </a:p>
          <a:p>
            <a:r>
              <a:rPr lang="fr-FR" dirty="0"/>
              <a:t>Identifier et comprendre ‘la nature’ du système à concevoir</a:t>
            </a:r>
          </a:p>
          <a:p>
            <a:r>
              <a:rPr lang="fr-FR" dirty="0"/>
              <a:t>Assurer l’adéquation du système aux souhaits du client</a:t>
            </a:r>
          </a:p>
          <a:p>
            <a:r>
              <a:rPr lang="fr-FR" dirty="0"/>
              <a:t>Améliorer la productivité et la qualité</a:t>
            </a:r>
          </a:p>
          <a:p>
            <a:r>
              <a:rPr lang="fr-FR" dirty="0"/>
              <a:t>Trouver des compromis « fonctionnalité / coût » : on a besoin d’une vision globale sur les fonctionnalités requises ainsi que les priorités, coûts, risques associés.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03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Démarche de modélisation Système, UV 5.8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CCA7-67A4-4024-A837-C0C258A841F8}" type="slidenum">
              <a:rPr lang="fr-FR" smtClean="0"/>
              <a:t>30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0" y="1320399"/>
            <a:ext cx="2387600" cy="441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01364"/>
            <a:ext cx="2689746" cy="1491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720" y="5335260"/>
            <a:ext cx="2412822" cy="1262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0528" y="4688784"/>
            <a:ext cx="2823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Justification d’une décision, </a:t>
            </a:r>
          </a:p>
          <a:p>
            <a:r>
              <a:rPr lang="fr-FR" dirty="0"/>
              <a:t>une doc. complémentaire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300" y="4488731"/>
            <a:ext cx="2652858" cy="12827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75521" y="3415329"/>
            <a:ext cx="3701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Documenter les problèmes identifiés.</a:t>
            </a:r>
          </a:p>
          <a:p>
            <a:r>
              <a:rPr lang="fr-FR" dirty="0"/>
              <a:t>Une limitation, l’impossibilité de </a:t>
            </a:r>
          </a:p>
          <a:p>
            <a:r>
              <a:rPr lang="fr-FR" dirty="0"/>
              <a:t>satisfaire une exigence.</a:t>
            </a: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6661" y="1005914"/>
            <a:ext cx="2137918" cy="372292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152650" y="365127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Gestion d’exigences : </a:t>
            </a:r>
            <a:r>
              <a:rPr lang="fr-FR" dirty="0" err="1"/>
              <a:t>SysML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176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d’exigences : IBM </a:t>
            </a:r>
            <a:r>
              <a:rPr lang="fr-FR" dirty="0" err="1"/>
              <a:t>Doors</a:t>
            </a:r>
            <a:endParaRPr lang="fr-FR" dirty="0"/>
          </a:p>
        </p:txBody>
      </p:sp>
      <p:pic>
        <p:nvPicPr>
          <p:cNvPr id="4" name="Picture 3" descr="traceability-modu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438276"/>
            <a:ext cx="7886700" cy="44362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7555" y="5874545"/>
            <a:ext cx="56271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Source : </a:t>
            </a:r>
            <a:r>
              <a:rPr lang="fr-FR" sz="1350" dirty="0">
                <a:hlinkClick r:id="" action="ppaction://noaction"/>
              </a:rPr>
              <a:t>https://www.ibm.com/developerworks/community/blogs</a:t>
            </a:r>
          </a:p>
          <a:p>
            <a:r>
              <a:rPr lang="fr-FR" sz="1350" dirty="0">
                <a:hlinkClick r:id="" action="ppaction://noaction"/>
              </a:rPr>
              <a:t>/requirementsmanagement/entry/doors_and_testing_your_options?lang=en</a:t>
            </a:r>
            <a:endParaRPr lang="fr-FR" sz="135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52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Eclipse </a:t>
            </a:r>
            <a:r>
              <a:rPr lang="fr-FR" dirty="0" err="1"/>
              <a:t>Requirements</a:t>
            </a:r>
            <a:r>
              <a:rPr lang="fr-FR" dirty="0"/>
              <a:t> </a:t>
            </a:r>
            <a:r>
              <a:rPr lang="fr-FR" dirty="0" err="1"/>
              <a:t>Modeling</a:t>
            </a:r>
            <a:r>
              <a:rPr lang="fr-FR" dirty="0"/>
              <a:t> Framework (</a:t>
            </a:r>
            <a:r>
              <a:rPr lang="fr-FR" dirty="0" err="1"/>
              <a:t>ProR</a:t>
            </a:r>
            <a:r>
              <a:rPr lang="fr-FR" dirty="0"/>
              <a:t>)</a:t>
            </a:r>
          </a:p>
        </p:txBody>
      </p:sp>
      <p:pic>
        <p:nvPicPr>
          <p:cNvPr id="4" name="Content Placeholder 3" descr="eclipse_Pro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60" y="1690689"/>
            <a:ext cx="5923333" cy="4876338"/>
          </a:xfrm>
        </p:spPr>
      </p:pic>
      <p:sp>
        <p:nvSpPr>
          <p:cNvPr id="5" name="Rectangle 4"/>
          <p:cNvSpPr/>
          <p:nvPr/>
        </p:nvSpPr>
        <p:spPr>
          <a:xfrm>
            <a:off x="4589561" y="6557918"/>
            <a:ext cx="55814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50" dirty="0"/>
              <a:t>Source : </a:t>
            </a:r>
            <a:r>
              <a:rPr lang="fr-FR" sz="1350" dirty="0">
                <a:hlinkClick r:id="rId3"/>
              </a:rPr>
              <a:t>https://en.wikipedia.org/wiki/Requirements_Modeling_Framework</a:t>
            </a:r>
            <a:r>
              <a:rPr lang="fr-FR" sz="135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31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aller plus loin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AFIS: Recommandations pour l’élaboration d'un référentiel d'exigences techniques. </a:t>
            </a:r>
            <a:r>
              <a:rPr lang="fr-FR" dirty="0">
                <a:hlinkClick r:id="rId2"/>
              </a:rPr>
              <a:t>http://bit.ly/2wyReQV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967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Glossaire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AFIS – </a:t>
            </a:r>
            <a:r>
              <a:rPr lang="fr-FR" b="1" dirty="0"/>
              <a:t>A</a:t>
            </a:r>
            <a:r>
              <a:rPr lang="fr-FR" dirty="0"/>
              <a:t>ssociation </a:t>
            </a:r>
            <a:r>
              <a:rPr lang="fr-FR" b="1" dirty="0"/>
              <a:t>F</a:t>
            </a:r>
            <a:r>
              <a:rPr lang="fr-FR" dirty="0"/>
              <a:t>rançaise d’</a:t>
            </a:r>
            <a:r>
              <a:rPr lang="fr-FR" b="1" dirty="0"/>
              <a:t>I</a:t>
            </a:r>
            <a:r>
              <a:rPr lang="fr-FR" dirty="0"/>
              <a:t>ngénierie </a:t>
            </a:r>
            <a:r>
              <a:rPr lang="fr-FR" b="1" dirty="0"/>
              <a:t>S</a:t>
            </a:r>
            <a:r>
              <a:rPr lang="fr-FR" dirty="0"/>
              <a:t>ystème</a:t>
            </a:r>
          </a:p>
          <a:p>
            <a:r>
              <a:rPr lang="fr-FR" dirty="0"/>
              <a:t>STB – </a:t>
            </a:r>
            <a:r>
              <a:rPr lang="fr-FR" b="1" dirty="0"/>
              <a:t>S</a:t>
            </a:r>
            <a:r>
              <a:rPr lang="fr-FR" dirty="0"/>
              <a:t>pécification </a:t>
            </a:r>
            <a:r>
              <a:rPr lang="fr-FR" b="1" dirty="0"/>
              <a:t>T</a:t>
            </a:r>
            <a:r>
              <a:rPr lang="fr-FR" dirty="0"/>
              <a:t>echnique du </a:t>
            </a:r>
            <a:r>
              <a:rPr lang="fr-FR" b="1" dirty="0"/>
              <a:t>B</a:t>
            </a:r>
            <a:r>
              <a:rPr lang="fr-FR" dirty="0"/>
              <a:t>esoin </a:t>
            </a:r>
          </a:p>
          <a:p>
            <a:r>
              <a:rPr lang="fr-FR" dirty="0"/>
              <a:t>DJE – </a:t>
            </a:r>
            <a:r>
              <a:rPr lang="fr-FR" b="1" dirty="0"/>
              <a:t>D</a:t>
            </a:r>
            <a:r>
              <a:rPr lang="fr-FR" dirty="0"/>
              <a:t>ossier </a:t>
            </a:r>
            <a:r>
              <a:rPr lang="fr-FR" b="1" dirty="0"/>
              <a:t>J</a:t>
            </a:r>
            <a:r>
              <a:rPr lang="fr-FR" dirty="0"/>
              <a:t>ustificatif des </a:t>
            </a:r>
            <a:r>
              <a:rPr lang="fr-FR" b="1" dirty="0"/>
              <a:t>E</a:t>
            </a:r>
            <a:r>
              <a:rPr lang="fr-FR" dirty="0"/>
              <a:t>xigences techniques</a:t>
            </a:r>
          </a:p>
          <a:p>
            <a:r>
              <a:rPr lang="fr-FR" dirty="0"/>
              <a:t>PJD – </a:t>
            </a:r>
            <a:r>
              <a:rPr lang="fr-FR" b="1" dirty="0"/>
              <a:t>P</a:t>
            </a:r>
            <a:r>
              <a:rPr lang="fr-FR" dirty="0"/>
              <a:t>lan de </a:t>
            </a:r>
            <a:r>
              <a:rPr lang="fr-FR" b="1" dirty="0"/>
              <a:t>J</a:t>
            </a:r>
            <a:r>
              <a:rPr lang="fr-FR" dirty="0"/>
              <a:t>ustification de la </a:t>
            </a:r>
            <a:r>
              <a:rPr lang="fr-FR" b="1" dirty="0"/>
              <a:t>D</a:t>
            </a:r>
            <a:r>
              <a:rPr lang="fr-FR" dirty="0"/>
              <a:t>éfinition</a:t>
            </a:r>
          </a:p>
          <a:p>
            <a:r>
              <a:rPr lang="fr-FR" dirty="0"/>
              <a:t>RETEX – </a:t>
            </a:r>
            <a:r>
              <a:rPr lang="fr-FR" b="1" dirty="0" err="1"/>
              <a:t>RET</a:t>
            </a:r>
            <a:r>
              <a:rPr lang="fr-FR" dirty="0" err="1"/>
              <a:t>our</a:t>
            </a:r>
            <a:r>
              <a:rPr lang="fr-FR" dirty="0"/>
              <a:t> d’</a:t>
            </a:r>
            <a:r>
              <a:rPr lang="fr-FR" b="1" dirty="0"/>
              <a:t>Ex</a:t>
            </a:r>
            <a:r>
              <a:rPr lang="fr-FR" dirty="0"/>
              <a:t>périence</a:t>
            </a:r>
          </a:p>
          <a:p>
            <a:r>
              <a:rPr lang="fr-FR" dirty="0"/>
              <a:t>AFB – </a:t>
            </a:r>
            <a:r>
              <a:rPr lang="fr-FR" b="1" dirty="0"/>
              <a:t>A</a:t>
            </a:r>
            <a:r>
              <a:rPr lang="fr-FR" dirty="0"/>
              <a:t>nalyse </a:t>
            </a:r>
            <a:r>
              <a:rPr lang="fr-FR" b="1" dirty="0"/>
              <a:t>F</a:t>
            </a:r>
            <a:r>
              <a:rPr lang="fr-FR" dirty="0"/>
              <a:t>onctionnelle du </a:t>
            </a:r>
            <a:r>
              <a:rPr lang="fr-FR" b="1" dirty="0"/>
              <a:t>B</a:t>
            </a:r>
            <a:r>
              <a:rPr lang="fr-FR" dirty="0"/>
              <a:t>esoin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172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Ingénierie d’exigences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ensemble complet et précis d’exigences est fondamental pour le succès du projet.</a:t>
            </a:r>
          </a:p>
          <a:p>
            <a:r>
              <a:rPr lang="fr-FR" dirty="0"/>
              <a:t>Les besoins identifiés deviennent des exigences qui posent les bases de l’analyse fonctionnelle et organique</a:t>
            </a:r>
          </a:p>
          <a:p>
            <a:r>
              <a:rPr lang="fr-FR" dirty="0"/>
              <a:t>L’</a:t>
            </a:r>
            <a:r>
              <a:rPr lang="fr-FR" b="1" dirty="0"/>
              <a:t>ingénierie d’exigences</a:t>
            </a:r>
            <a:r>
              <a:rPr lang="fr-FR" dirty="0"/>
              <a:t> est un processus rigoureux permettant la gestion de l’ensemble des exigences.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8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re_Sw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69" y="257219"/>
            <a:ext cx="6512065" cy="634356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1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Exigence : Définition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3829221"/>
            <a:ext cx="8006303" cy="271998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Une exigence exprime le </a:t>
            </a:r>
            <a:r>
              <a:rPr lang="fr-FR" b="1" dirty="0"/>
              <a:t>quoi</a:t>
            </a:r>
            <a:r>
              <a:rPr lang="fr-FR" dirty="0"/>
              <a:t> et </a:t>
            </a:r>
            <a:r>
              <a:rPr lang="fr-FR" b="1" dirty="0"/>
              <a:t>non</a:t>
            </a:r>
            <a:r>
              <a:rPr lang="fr-FR" dirty="0"/>
              <a:t> pas le </a:t>
            </a:r>
            <a:r>
              <a:rPr lang="fr-FR" b="1" dirty="0"/>
              <a:t>comment</a:t>
            </a:r>
          </a:p>
          <a:p>
            <a:r>
              <a:rPr lang="fr-FR" dirty="0"/>
              <a:t>Exceptions à cette règle : </a:t>
            </a:r>
          </a:p>
          <a:p>
            <a:pPr lvl="1"/>
            <a:r>
              <a:rPr lang="fr-FR" dirty="0"/>
              <a:t>le système doit exécuter une fonction d’une manière prédéfinie (standards, interopérabilité)</a:t>
            </a:r>
          </a:p>
          <a:p>
            <a:r>
              <a:rPr lang="fr-FR" dirty="0"/>
              <a:t>Attention :</a:t>
            </a:r>
          </a:p>
          <a:p>
            <a:pPr lvl="1"/>
            <a:r>
              <a:rPr lang="fr-FR" dirty="0"/>
              <a:t>souvent « les experts du domaine » participent à la définition d’exigences et ils </a:t>
            </a:r>
            <a:r>
              <a:rPr lang="fr-FR" dirty="0">
                <a:solidFill>
                  <a:srgbClr val="FF0000"/>
                </a:solidFill>
              </a:rPr>
              <a:t>décident</a:t>
            </a:r>
            <a:r>
              <a:rPr lang="fr-FR" dirty="0"/>
              <a:t> sur la base de leur expériences passées.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71314" y="1386900"/>
            <a:ext cx="5249375" cy="2442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>
                <a:cs typeface="Courier New"/>
              </a:rPr>
              <a:t>« </a:t>
            </a:r>
            <a:r>
              <a:rPr lang="fr-FR" b="1" dirty="0">
                <a:solidFill>
                  <a:srgbClr val="FF0000"/>
                </a:solidFill>
                <a:cs typeface="Courier New"/>
              </a:rPr>
              <a:t>L’exigence</a:t>
            </a:r>
            <a:r>
              <a:rPr lang="fr-FR" b="1" dirty="0">
                <a:cs typeface="Courier New"/>
              </a:rPr>
              <a:t> » </a:t>
            </a:r>
            <a:r>
              <a:rPr lang="fr-FR" dirty="0">
                <a:cs typeface="Courier New"/>
              </a:rPr>
              <a:t>est une représentation  </a:t>
            </a:r>
          </a:p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  <a:cs typeface="Courier New"/>
              </a:rPr>
              <a:t>	structurée</a:t>
            </a:r>
            <a:r>
              <a:rPr lang="fr-FR" dirty="0">
                <a:cs typeface="Courier New"/>
              </a:rPr>
              <a:t> et </a:t>
            </a:r>
            <a:r>
              <a:rPr lang="fr-FR" dirty="0">
                <a:solidFill>
                  <a:srgbClr val="0070C0"/>
                </a:solidFill>
                <a:cs typeface="Courier New"/>
              </a:rPr>
              <a:t>contractuelle</a:t>
            </a:r>
            <a:r>
              <a:rPr lang="fr-FR" dirty="0">
                <a:cs typeface="Courier New"/>
              </a:rPr>
              <a:t> </a:t>
            </a:r>
          </a:p>
          <a:p>
            <a:pPr marL="0" indent="0">
              <a:buNone/>
            </a:pPr>
            <a:r>
              <a:rPr lang="fr-FR" dirty="0">
                <a:cs typeface="Courier New"/>
              </a:rPr>
              <a:t>d’une </a:t>
            </a:r>
            <a:r>
              <a:rPr lang="fr-FR" b="1" dirty="0">
                <a:cs typeface="Courier New"/>
              </a:rPr>
              <a:t>capacité opérationnelle</a:t>
            </a:r>
            <a:r>
              <a:rPr lang="fr-FR" dirty="0">
                <a:cs typeface="Courier New"/>
              </a:rPr>
              <a:t> </a:t>
            </a:r>
          </a:p>
          <a:p>
            <a:pPr marL="0" indent="0">
              <a:buNone/>
            </a:pPr>
            <a:r>
              <a:rPr lang="fr-FR" b="1" i="1" dirty="0">
                <a:cs typeface="Courier New"/>
              </a:rPr>
              <a:t>	souhaitée</a:t>
            </a:r>
            <a:r>
              <a:rPr lang="fr-FR" dirty="0">
                <a:cs typeface="Courier New"/>
              </a:rPr>
              <a:t> par le client et </a:t>
            </a:r>
          </a:p>
          <a:p>
            <a:pPr marL="0" indent="0">
              <a:buNone/>
            </a:pPr>
            <a:r>
              <a:rPr lang="fr-FR" b="1" i="1" dirty="0">
                <a:cs typeface="Courier New"/>
              </a:rPr>
              <a:t>	validée</a:t>
            </a:r>
            <a:r>
              <a:rPr lang="fr-FR" dirty="0">
                <a:cs typeface="Courier New"/>
              </a:rPr>
              <a:t> par le fournisseur.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221A-A8BA-1246-B58A-33A2A9ED22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8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la rédaction des exigences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53438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Analyse </a:t>
            </a:r>
            <a:r>
              <a:rPr lang="fr-FR" b="1" dirty="0"/>
              <a:t>l’état de l’art</a:t>
            </a:r>
            <a:r>
              <a:rPr lang="fr-FR" dirty="0"/>
              <a:t> : les solutions existantes, les solutions concurrentes, les RETEX</a:t>
            </a:r>
          </a:p>
          <a:p>
            <a:r>
              <a:rPr lang="fr-FR" dirty="0"/>
              <a:t>Identifier les </a:t>
            </a:r>
            <a:r>
              <a:rPr lang="fr-FR" b="1" dirty="0"/>
              <a:t>ambiguïtés</a:t>
            </a:r>
            <a:r>
              <a:rPr lang="fr-FR" dirty="0"/>
              <a:t>, les manque et imprécisions. </a:t>
            </a:r>
            <a:r>
              <a:rPr lang="fr-FR" b="1" dirty="0"/>
              <a:t>Figer le vocabulaire !</a:t>
            </a:r>
            <a:endParaRPr lang="fr-FR" dirty="0"/>
          </a:p>
          <a:p>
            <a:r>
              <a:rPr lang="fr-FR" dirty="0"/>
              <a:t>Analyse externe : </a:t>
            </a:r>
            <a:r>
              <a:rPr lang="fr-FR" b="1" dirty="0"/>
              <a:t>Réaliser un modèle du système dans son environnement</a:t>
            </a:r>
          </a:p>
          <a:p>
            <a:pPr lvl="1"/>
            <a:r>
              <a:rPr lang="fr-FR" dirty="0"/>
              <a:t>Définir le </a:t>
            </a:r>
            <a:r>
              <a:rPr lang="fr-FR" b="1" dirty="0"/>
              <a:t>périmètre</a:t>
            </a:r>
            <a:r>
              <a:rPr lang="fr-FR" dirty="0"/>
              <a:t> et caractériser l’environnement : tous utilisateurs et systèmes connexes</a:t>
            </a:r>
          </a:p>
          <a:p>
            <a:pPr lvl="1"/>
            <a:r>
              <a:rPr lang="fr-FR" dirty="0"/>
              <a:t>Identifier les </a:t>
            </a:r>
            <a:r>
              <a:rPr lang="fr-FR" b="1" dirty="0"/>
              <a:t>interfaces externes</a:t>
            </a:r>
            <a:r>
              <a:rPr lang="fr-FR" dirty="0"/>
              <a:t> et les </a:t>
            </a:r>
            <a:r>
              <a:rPr lang="fr-FR" b="1" dirty="0"/>
              <a:t>échanges</a:t>
            </a:r>
            <a:r>
              <a:rPr lang="fr-FR" dirty="0"/>
              <a:t> (les flux)</a:t>
            </a:r>
          </a:p>
          <a:p>
            <a:pPr lvl="1"/>
            <a:r>
              <a:rPr lang="fr-FR" dirty="0"/>
              <a:t>Expliciter la</a:t>
            </a:r>
            <a:r>
              <a:rPr lang="fr-FR" b="1" dirty="0"/>
              <a:t> finalité </a:t>
            </a:r>
            <a:r>
              <a:rPr lang="fr-FR" dirty="0"/>
              <a:t>: les cas d’utilisation, scénarii opérationnels, modes de fonctionnement</a:t>
            </a:r>
          </a:p>
          <a:p>
            <a:r>
              <a:rPr lang="fr-FR" dirty="0"/>
              <a:t>Identifier les </a:t>
            </a:r>
            <a:r>
              <a:rPr lang="fr-FR" b="1" dirty="0"/>
              <a:t>risques et le contraintes </a:t>
            </a:r>
            <a:r>
              <a:rPr lang="fr-FR" dirty="0"/>
              <a:t>: technique, sûreté, sécurité</a:t>
            </a:r>
          </a:p>
          <a:p>
            <a:r>
              <a:rPr lang="fr-FR" dirty="0"/>
              <a:t>Analyser la « </a:t>
            </a:r>
            <a:r>
              <a:rPr lang="fr-FR" b="1" dirty="0" err="1"/>
              <a:t>atteignabilité</a:t>
            </a:r>
            <a:r>
              <a:rPr lang="fr-FR" dirty="0"/>
              <a:t> » : technologique, coût, délai, etc.</a:t>
            </a:r>
          </a:p>
          <a:p>
            <a:r>
              <a:rPr lang="fr-FR" dirty="0"/>
              <a:t>Identifier les </a:t>
            </a:r>
            <a:r>
              <a:rPr lang="fr-FR" b="1" dirty="0"/>
              <a:t>moyens nécessaires </a:t>
            </a:r>
            <a:r>
              <a:rPr lang="fr-FR" dirty="0"/>
              <a:t>: analyse, essai, test, infrastructure</a:t>
            </a:r>
          </a:p>
          <a:p>
            <a:r>
              <a:rPr lang="fr-FR" dirty="0"/>
              <a:t>Identifier et documenter les </a:t>
            </a:r>
            <a:r>
              <a:rPr lang="fr-FR" b="1" dirty="0"/>
              <a:t>état du système </a:t>
            </a:r>
            <a:r>
              <a:rPr lang="fr-FR" dirty="0"/>
              <a:t>tout au long de son </a:t>
            </a:r>
            <a:r>
              <a:rPr lang="fr-FR" i="1" dirty="0"/>
              <a:t>cycle de vie </a:t>
            </a:r>
            <a:r>
              <a:rPr lang="fr-FR" dirty="0"/>
              <a:t>: stockage, maintenance, déconstruction, etc.</a:t>
            </a:r>
          </a:p>
          <a:p>
            <a:r>
              <a:rPr lang="fr-FR" dirty="0"/>
              <a:t>Identifier les « </a:t>
            </a:r>
            <a:r>
              <a:rPr lang="fr-FR" b="1" dirty="0"/>
              <a:t>options</a:t>
            </a:r>
            <a:r>
              <a:rPr lang="fr-FR" dirty="0"/>
              <a:t> » du système – version avec ou sans GPS</a:t>
            </a:r>
          </a:p>
        </p:txBody>
      </p:sp>
    </p:spTree>
    <p:extLst>
      <p:ext uri="{BB962C8B-B14F-4D97-AF65-F5344CB8AC3E}">
        <p14:creationId xmlns:p14="http://schemas.microsoft.com/office/powerpoint/2010/main" val="133400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Exigence : Critères d’acceptation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058" y="2046685"/>
            <a:ext cx="8401049" cy="3443288"/>
          </a:xfrm>
        </p:spPr>
        <p:txBody>
          <a:bodyPr>
            <a:normAutofit fontScale="77500" lnSpcReduction="20000"/>
          </a:bodyPr>
          <a:lstStyle/>
          <a:p>
            <a:endParaRPr lang="fr-FR" dirty="0"/>
          </a:p>
          <a:p>
            <a:r>
              <a:rPr lang="fr-FR" b="1" dirty="0">
                <a:solidFill>
                  <a:schemeClr val="accent5"/>
                </a:solidFill>
              </a:rPr>
              <a:t>Compréhensible</a:t>
            </a:r>
            <a:r>
              <a:rPr lang="fr-FR" dirty="0">
                <a:solidFill>
                  <a:schemeClr val="accent5"/>
                </a:solidFill>
              </a:rPr>
              <a:t> </a:t>
            </a:r>
            <a:r>
              <a:rPr lang="fr-FR" dirty="0"/>
              <a:t>: une exigence utilise un vocabulaire courant et défini</a:t>
            </a:r>
          </a:p>
          <a:p>
            <a:r>
              <a:rPr lang="fr-FR" b="1" dirty="0">
                <a:solidFill>
                  <a:schemeClr val="accent5"/>
                </a:solidFill>
              </a:rPr>
              <a:t>Indispensable</a:t>
            </a:r>
            <a:r>
              <a:rPr lang="fr-FR" dirty="0"/>
              <a:t> : au bon fonctionnement du système</a:t>
            </a:r>
            <a:endParaRPr lang="fr-FR" b="1" dirty="0">
              <a:solidFill>
                <a:schemeClr val="accent5"/>
              </a:solidFill>
            </a:endParaRPr>
          </a:p>
          <a:p>
            <a:r>
              <a:rPr lang="fr-FR" b="1" dirty="0">
                <a:solidFill>
                  <a:schemeClr val="accent5"/>
                </a:solidFill>
              </a:rPr>
              <a:t>Elémentaire</a:t>
            </a:r>
            <a:r>
              <a:rPr lang="fr-FR" dirty="0">
                <a:solidFill>
                  <a:schemeClr val="accent5"/>
                </a:solidFill>
              </a:rPr>
              <a:t> </a:t>
            </a:r>
            <a:r>
              <a:rPr lang="fr-FR" dirty="0"/>
              <a:t>: une exigence ne traite qu’un seul sujet</a:t>
            </a:r>
          </a:p>
          <a:p>
            <a:r>
              <a:rPr lang="fr-FR" b="1" dirty="0">
                <a:solidFill>
                  <a:schemeClr val="accent5"/>
                </a:solidFill>
              </a:rPr>
              <a:t>Non-ambiguë</a:t>
            </a:r>
            <a:r>
              <a:rPr lang="fr-FR" dirty="0"/>
              <a:t> : une exigence ne se comprend que d’une seule façon</a:t>
            </a:r>
          </a:p>
          <a:p>
            <a:r>
              <a:rPr lang="fr-FR" b="1" dirty="0">
                <a:solidFill>
                  <a:schemeClr val="accent5"/>
                </a:solidFill>
              </a:rPr>
              <a:t>Indépendante de la solution </a:t>
            </a:r>
            <a:r>
              <a:rPr lang="fr-FR" dirty="0"/>
              <a:t>: Le quoi et non pas le comment</a:t>
            </a:r>
          </a:p>
          <a:p>
            <a:r>
              <a:rPr lang="fr-FR" b="1" dirty="0">
                <a:solidFill>
                  <a:schemeClr val="accent5"/>
                </a:solidFill>
              </a:rPr>
              <a:t>Vérifiable</a:t>
            </a:r>
            <a:r>
              <a:rPr lang="fr-FR" dirty="0"/>
              <a:t> : </a:t>
            </a:r>
            <a:r>
              <a:rPr lang="fr-FR" b="1" dirty="0">
                <a:solidFill>
                  <a:srgbClr val="FF0000"/>
                </a:solidFill>
              </a:rPr>
              <a:t>un exigence doit pouvoir être vérifiée</a:t>
            </a:r>
          </a:p>
          <a:p>
            <a:r>
              <a:rPr lang="fr-FR" b="1" dirty="0">
                <a:solidFill>
                  <a:schemeClr val="accent5"/>
                </a:solidFill>
              </a:rPr>
              <a:t>Justifiée</a:t>
            </a:r>
            <a:r>
              <a:rPr lang="fr-FR" dirty="0"/>
              <a:t> : chaque exigence doit être liée à un besoin identifié et justifié</a:t>
            </a:r>
          </a:p>
          <a:p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9085725" y="5489972"/>
            <a:ext cx="1019831" cy="30008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350" b="1"/>
              <a:t>AFIS &amp; DGA</a:t>
            </a:r>
          </a:p>
        </p:txBody>
      </p:sp>
    </p:spTree>
    <p:extLst>
      <p:ext uri="{BB962C8B-B14F-4D97-AF65-F5344CB8AC3E}">
        <p14:creationId xmlns:p14="http://schemas.microsoft.com/office/powerpoint/2010/main" val="200953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Ensemble d’exigences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b="1" dirty="0">
                <a:solidFill>
                  <a:schemeClr val="accent5"/>
                </a:solidFill>
              </a:rPr>
              <a:t>Consistance </a:t>
            </a:r>
            <a:r>
              <a:rPr lang="fr-FR" dirty="0"/>
              <a:t>: l’ensemble doit être cohérent – pas de contradictions</a:t>
            </a:r>
            <a:endParaRPr lang="fr-FR" b="1" dirty="0"/>
          </a:p>
          <a:p>
            <a:r>
              <a:rPr lang="fr-FR" b="1" dirty="0">
                <a:solidFill>
                  <a:schemeClr val="accent5"/>
                </a:solidFill>
              </a:rPr>
              <a:t>Complétude </a:t>
            </a:r>
            <a:r>
              <a:rPr lang="fr-FR" dirty="0"/>
              <a:t>: complétude fonctionnelle – tous les cas possibles</a:t>
            </a:r>
          </a:p>
          <a:p>
            <a:r>
              <a:rPr lang="fr-FR" b="1" dirty="0">
                <a:solidFill>
                  <a:schemeClr val="accent5"/>
                </a:solidFill>
              </a:rPr>
              <a:t>Non redondant</a:t>
            </a:r>
            <a:r>
              <a:rPr lang="fr-FR" dirty="0"/>
              <a:t> : pas de répétition ou couverture entre les exigences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82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1792</Words>
  <Application>Microsoft Macintosh PowerPoint</Application>
  <PresentationFormat>Widescreen</PresentationFormat>
  <Paragraphs>260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ゴシック</vt:lpstr>
      <vt:lpstr>Arial</vt:lpstr>
      <vt:lpstr>Calibri</vt:lpstr>
      <vt:lpstr>Calibri Light</vt:lpstr>
      <vt:lpstr>Courier New</vt:lpstr>
      <vt:lpstr>Symbol</vt:lpstr>
      <vt:lpstr>Times New Roman</vt:lpstr>
      <vt:lpstr>Office Theme</vt:lpstr>
      <vt:lpstr>Ingénierie des exigences</vt:lpstr>
      <vt:lpstr>Besoin vs Exigence</vt:lpstr>
      <vt:lpstr>Ingénierie des Exigences : Motivation</vt:lpstr>
      <vt:lpstr>Ingénierie d’exigences</vt:lpstr>
      <vt:lpstr>PowerPoint Presentation</vt:lpstr>
      <vt:lpstr>Exigence : Définition </vt:lpstr>
      <vt:lpstr>Avant la rédaction des exigences</vt:lpstr>
      <vt:lpstr>Exigence : Critères d’acceptation</vt:lpstr>
      <vt:lpstr>Ensemble d’exigences</vt:lpstr>
      <vt:lpstr>Exigence : Classification</vt:lpstr>
      <vt:lpstr>Contraintes</vt:lpstr>
      <vt:lpstr>Exigences : Pourquoi?</vt:lpstr>
      <vt:lpstr>Capture et Formalisation</vt:lpstr>
      <vt:lpstr>Exigences textuelles</vt:lpstr>
      <vt:lpstr>Exigence textuelle : Exemple VAIMOS</vt:lpstr>
      <vt:lpstr>Exigences textuelles structurées</vt:lpstr>
      <vt:lpstr>Exigences textuelles structurées</vt:lpstr>
      <vt:lpstr>PowerPoint Presentation</vt:lpstr>
      <vt:lpstr>Exigences formalisées</vt:lpstr>
      <vt:lpstr>Exigences formalisées : « VAIMOS »</vt:lpstr>
      <vt:lpstr>Exigences en pratique</vt:lpstr>
      <vt:lpstr>Règles syntaxiques</vt:lpstr>
      <vt:lpstr>[Conditions]</vt:lpstr>
      <vt:lpstr>Sujet Verbe [Compléments]</vt:lpstr>
      <vt:lpstr>A ne pas faire</vt:lpstr>
      <vt:lpstr>Cycle de vie d’une exigence</vt:lpstr>
      <vt:lpstr>Gestion des exigences</vt:lpstr>
      <vt:lpstr>Gestion d’exigences : Outils</vt:lpstr>
      <vt:lpstr>Gestion d’exigences : Excel</vt:lpstr>
      <vt:lpstr>PowerPoint Presentation</vt:lpstr>
      <vt:lpstr>Gestion d’exigences : IBM Doors</vt:lpstr>
      <vt:lpstr>Eclipse Requirements Modeling Framework (ProR)</vt:lpstr>
      <vt:lpstr>Pour aller plus loin</vt:lpstr>
      <vt:lpstr>Glossaire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Ciprian TEODOROV</dc:creator>
  <cp:lastModifiedBy>Ciprian Teodorov</cp:lastModifiedBy>
  <cp:revision>6</cp:revision>
  <dcterms:created xsi:type="dcterms:W3CDTF">2019-09-11T13:32:33Z</dcterms:created>
  <dcterms:modified xsi:type="dcterms:W3CDTF">2020-11-05T16:52:06Z</dcterms:modified>
</cp:coreProperties>
</file>